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6" r:id="rId5"/>
    <p:sldId id="299" r:id="rId6"/>
    <p:sldId id="300" r:id="rId7"/>
    <p:sldId id="295" r:id="rId8"/>
    <p:sldId id="308" r:id="rId9"/>
    <p:sldId id="309" r:id="rId10"/>
    <p:sldId id="310" r:id="rId11"/>
    <p:sldId id="301" r:id="rId12"/>
    <p:sldId id="302" r:id="rId13"/>
    <p:sldId id="303" r:id="rId14"/>
    <p:sldId id="306" r:id="rId15"/>
    <p:sldId id="304" r:id="rId16"/>
    <p:sldId id="307" r:id="rId17"/>
    <p:sldId id="311" r:id="rId18"/>
    <p:sldId id="312" r:id="rId19"/>
    <p:sldId id="316" r:id="rId20"/>
    <p:sldId id="315" r:id="rId21"/>
    <p:sldId id="314" r:id="rId22"/>
    <p:sldId id="317" r:id="rId23"/>
    <p:sldId id="318" r:id="rId24"/>
    <p:sldId id="320" r:id="rId25"/>
    <p:sldId id="321" r:id="rId26"/>
    <p:sldId id="29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Vector &amp; String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BC786-33F6-43AA-B1ED-C90B6D75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 and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3291B-AEE2-4C9D-BCE8-7433CB5E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single quotes means a single character.</a:t>
            </a:r>
          </a:p>
          <a:p>
            <a:r>
              <a:rPr lang="en-US" altLang="zh-TW" dirty="0"/>
              <a:t>The double quotes means a string literal containing a null char at the end of the string.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0B680D-F55B-411D-A69D-1167CDA3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55453"/>
            <a:ext cx="475363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BE8F-C697-48C6-B33A-0D60F33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C-Style Array/String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3DA8E-822F-496B-9EB6-0FFFD51CBB56}"/>
              </a:ext>
            </a:extLst>
          </p:cNvPr>
          <p:cNvSpPr txBox="1"/>
          <p:nvPr/>
        </p:nvSpPr>
        <p:spPr>
          <a:xfrm>
            <a:off x="838200" y="1614691"/>
            <a:ext cx="850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b[]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null character '\0'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c[]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//(!?)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s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s.capacity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136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BE8F-C697-48C6-B33A-0D60F33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C-Style Array/String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3DA8E-822F-496B-9EB6-0FFFD51CBB56}"/>
              </a:ext>
            </a:extLst>
          </p:cNvPr>
          <p:cNvSpPr txBox="1"/>
          <p:nvPr/>
        </p:nvSpPr>
        <p:spPr>
          <a:xfrm>
            <a:off x="838200" y="1614691"/>
            <a:ext cx="850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null character '\0'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c[]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null character signals end of string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[ii] !=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ii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[ii]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19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0B164-3AAA-42C5-9F84-0ABD7252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994AD-E8D5-4343-8894-6E14F4B90237}"/>
              </a:ext>
            </a:extLst>
          </p:cNvPr>
          <p:cNvSpPr txBox="1"/>
          <p:nvPr/>
        </p:nvSpPr>
        <p:spPr>
          <a:xfrm>
            <a:off x="429936" y="169068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assign one string to another string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modify multiple characters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254C19-8380-413A-B5FF-C0338C278834}"/>
              </a:ext>
            </a:extLst>
          </p:cNvPr>
          <p:cNvSpPr txBox="1"/>
          <p:nvPr/>
        </p:nvSpPr>
        <p:spPr>
          <a:xfrm>
            <a:off x="5978554" y="1690688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21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B251F-A12D-4B8B-A276-F71E8B2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234B6E-AED6-4C81-8EF7-D4F59EAB900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https://en.cppreference.com/w/cpp/error/out_of_range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927749-BFDB-479D-87D9-11E500C02E05}"/>
              </a:ext>
            </a:extLst>
          </p:cNvPr>
          <p:cNvSpPr txBox="1"/>
          <p:nvPr/>
        </p:nvSpPr>
        <p:spPr>
          <a:xfrm>
            <a:off x="350241" y="1502688"/>
            <a:ext cx="75857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out of range - c-array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out of range - vector/string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b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b.at(-1) &lt;&lt; "\n";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b.at(8) &lt;&lt; "\n";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c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string"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4E1CF-37B8-4EB6-B2E9-7BF0B8C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73C4CB-54E7-4CCC-9228-ECE4B28D4FD4}"/>
              </a:ext>
            </a:extLst>
          </p:cNvPr>
          <p:cNvSpPr txBox="1"/>
          <p:nvPr/>
        </p:nvSpPr>
        <p:spPr>
          <a:xfrm>
            <a:off x="413157" y="1592989"/>
            <a:ext cx="89573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 normal 1-D vector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2-D vector</a:t>
            </a:r>
          </a:p>
          <a:p>
            <a:r>
              <a:rPr lang="zh-TW" alt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304066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9735-EEFD-4E62-9801-E6B70F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2CAF15-0DB8-46FF-90EA-7F5EC497024E}"/>
              </a:ext>
            </a:extLst>
          </p:cNvPr>
          <p:cNvSpPr txBox="1"/>
          <p:nvPr/>
        </p:nvSpPr>
        <p:spPr>
          <a:xfrm>
            <a:off x="1000387" y="1799249"/>
            <a:ext cx="796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4A27B3-955E-42F3-9EFD-52EE54B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20481"/>
              </p:ext>
            </p:extLst>
          </p:nvPr>
        </p:nvGraphicFramePr>
        <p:xfrm>
          <a:off x="3995257" y="5120964"/>
          <a:ext cx="749789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9579">
                  <a:extLst>
                    <a:ext uri="{9D8B030D-6E8A-4147-A177-3AD203B41FA5}">
                      <a16:colId xmlns:a16="http://schemas.microsoft.com/office/drawing/2014/main" val="2454189503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153653678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018361220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2057326632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11498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183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3B86832-99BD-4D73-BD0F-A17603F77273}"/>
              </a:ext>
            </a:extLst>
          </p:cNvPr>
          <p:cNvSpPr txBox="1"/>
          <p:nvPr/>
        </p:nvSpPr>
        <p:spPr>
          <a:xfrm>
            <a:off x="570450" y="2352111"/>
            <a:ext cx="10380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"].size()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26444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9735-EEFD-4E62-9801-E6B70F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2CAF15-0DB8-46FF-90EA-7F5EC497024E}"/>
              </a:ext>
            </a:extLst>
          </p:cNvPr>
          <p:cNvSpPr txBox="1"/>
          <p:nvPr/>
        </p:nvSpPr>
        <p:spPr>
          <a:xfrm>
            <a:off x="838200" y="1521682"/>
            <a:ext cx="10587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};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4A27B3-955E-42F3-9EFD-52EE54B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87945"/>
              </p:ext>
            </p:extLst>
          </p:nvPr>
        </p:nvGraphicFramePr>
        <p:xfrm>
          <a:off x="3995257" y="5120964"/>
          <a:ext cx="749789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9579">
                  <a:extLst>
                    <a:ext uri="{9D8B030D-6E8A-4147-A177-3AD203B41FA5}">
                      <a16:colId xmlns:a16="http://schemas.microsoft.com/office/drawing/2014/main" val="2454189503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153653678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018361220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2057326632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11498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183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3B86832-99BD-4D73-BD0F-A17603F77273}"/>
              </a:ext>
            </a:extLst>
          </p:cNvPr>
          <p:cNvSpPr txBox="1"/>
          <p:nvPr/>
        </p:nvSpPr>
        <p:spPr>
          <a:xfrm>
            <a:off x="553672" y="2645604"/>
            <a:ext cx="10380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"].size()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14093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52138-E051-4753-AB08-9AD22C13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18A35-5F3C-493F-A604-17F64883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frequently used orders:</a:t>
            </a:r>
          </a:p>
          <a:p>
            <a:pPr lvl="1"/>
            <a:r>
              <a:rPr lang="en-US" altLang="zh-TW" dirty="0"/>
              <a:t>numerical </a:t>
            </a:r>
          </a:p>
          <a:p>
            <a:pPr lvl="1"/>
            <a:r>
              <a:rPr lang="en-US" altLang="zh-TW" dirty="0"/>
              <a:t>lexicographical order</a:t>
            </a:r>
          </a:p>
          <a:p>
            <a:r>
              <a:rPr lang="en-US" altLang="zh-TW" dirty="0"/>
              <a:t>The most frequently used algorithms:</a:t>
            </a:r>
          </a:p>
          <a:p>
            <a:pPr lvl="1"/>
            <a:r>
              <a:rPr lang="en-US" altLang="zh-TW" dirty="0"/>
              <a:t>insertion sort</a:t>
            </a:r>
          </a:p>
          <a:p>
            <a:pPr lvl="1"/>
            <a:r>
              <a:rPr lang="en-US" altLang="zh-TW" dirty="0"/>
              <a:t>bubble sort</a:t>
            </a:r>
          </a:p>
          <a:p>
            <a:pPr lvl="1"/>
            <a:r>
              <a:rPr lang="en-US" altLang="zh-TW" dirty="0"/>
              <a:t>merge sort</a:t>
            </a:r>
          </a:p>
          <a:p>
            <a:pPr lvl="1"/>
            <a:r>
              <a:rPr lang="en-US" altLang="zh-TW" dirty="0"/>
              <a:t>quicksort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50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6FB22C-0A87-4237-BCEF-CE0B1FB5D151}"/>
              </a:ext>
            </a:extLst>
          </p:cNvPr>
          <p:cNvSpPr/>
          <p:nvPr/>
        </p:nvSpPr>
        <p:spPr>
          <a:xfrm>
            <a:off x="1040235" y="144290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09B661-46FA-41E5-8466-D6F50EF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6FE9-DC89-44BB-8885-623A12B7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46624"/>
              </p:ext>
            </p:extLst>
          </p:nvPr>
        </p:nvGraphicFramePr>
        <p:xfrm>
          <a:off x="3533631" y="163989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D63F5-DD7F-49AB-8845-5BC10032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37648"/>
              </p:ext>
            </p:extLst>
          </p:nvPr>
        </p:nvGraphicFramePr>
        <p:xfrm>
          <a:off x="3533631" y="2241249"/>
          <a:ext cx="12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6D6EA06-8911-4062-9E8F-EF949A207AAB}"/>
              </a:ext>
            </a:extLst>
          </p:cNvPr>
          <p:cNvSpPr/>
          <p:nvPr/>
        </p:nvSpPr>
        <p:spPr>
          <a:xfrm>
            <a:off x="1040235" y="3101283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FF22E2-194A-43D0-97E9-59F6D2B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1438"/>
              </p:ext>
            </p:extLst>
          </p:nvPr>
        </p:nvGraphicFramePr>
        <p:xfrm>
          <a:off x="3533631" y="329827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563DC1-BEB9-43B1-89EB-7D07205E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2064"/>
              </p:ext>
            </p:extLst>
          </p:nvPr>
        </p:nvGraphicFramePr>
        <p:xfrm>
          <a:off x="3533631" y="3899626"/>
          <a:ext cx="2592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827B244-8E5A-44CF-820B-E6A8C572399E}"/>
              </a:ext>
            </a:extLst>
          </p:cNvPr>
          <p:cNvSpPr/>
          <p:nvPr/>
        </p:nvSpPr>
        <p:spPr>
          <a:xfrm>
            <a:off x="1040235" y="484184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01C5AE-5898-479F-A2BD-D3E3797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95583"/>
              </p:ext>
            </p:extLst>
          </p:nvPr>
        </p:nvGraphicFramePr>
        <p:xfrm>
          <a:off x="3533631" y="503883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827470-2C16-4FE9-8A62-D89ED7A3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096"/>
              </p:ext>
            </p:extLst>
          </p:nvPr>
        </p:nvGraphicFramePr>
        <p:xfrm>
          <a:off x="3533631" y="5640189"/>
          <a:ext cx="3888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5611D51-0AF9-469D-8AA2-BCD65CA7B273}"/>
              </a:ext>
            </a:extLst>
          </p:cNvPr>
          <p:cNvSpPr txBox="1"/>
          <p:nvPr/>
        </p:nvSpPr>
        <p:spPr>
          <a:xfrm>
            <a:off x="1414971" y="184189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1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304985-6300-4C93-B808-CDE286704617}"/>
              </a:ext>
            </a:extLst>
          </p:cNvPr>
          <p:cNvSpPr txBox="1"/>
          <p:nvPr/>
        </p:nvSpPr>
        <p:spPr>
          <a:xfrm>
            <a:off x="1481139" y="3500271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2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ACD436-24BC-4D46-91C1-9CD7268A3CC2}"/>
              </a:ext>
            </a:extLst>
          </p:cNvPr>
          <p:cNvSpPr txBox="1"/>
          <p:nvPr/>
        </p:nvSpPr>
        <p:spPr>
          <a:xfrm>
            <a:off x="1481139" y="5263376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1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vector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TW" dirty="0"/>
          </a:p>
          <a:p>
            <a:r>
              <a:rPr lang="en-US" altLang="zh-TW" dirty="0"/>
              <a:t>The elements are stored </a:t>
            </a:r>
            <a:r>
              <a:rPr lang="en-US" altLang="zh-TW" b="1" dirty="0"/>
              <a:t>contiguously</a:t>
            </a:r>
            <a:r>
              <a:rPr lang="en-US" altLang="zh-TW" dirty="0"/>
              <a:t>, which means that elements can be accessed not only through iterators, but also using offsets to regular pointers to elements.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41672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6FB22C-0A87-4237-BCEF-CE0B1FB5D151}"/>
              </a:ext>
            </a:extLst>
          </p:cNvPr>
          <p:cNvSpPr/>
          <p:nvPr/>
        </p:nvSpPr>
        <p:spPr>
          <a:xfrm>
            <a:off x="1040235" y="144290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09B661-46FA-41E5-8466-D6F50EF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6FE9-DC89-44BB-8885-623A12B7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84565"/>
              </p:ext>
            </p:extLst>
          </p:nvPr>
        </p:nvGraphicFramePr>
        <p:xfrm>
          <a:off x="3533631" y="1639893"/>
          <a:ext cx="6480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2560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D63F5-DD7F-49AB-8845-5BC10032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02087"/>
              </p:ext>
            </p:extLst>
          </p:nvPr>
        </p:nvGraphicFramePr>
        <p:xfrm>
          <a:off x="3533631" y="2241249"/>
          <a:ext cx="5184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6D6EA06-8911-4062-9E8F-EF949A207AAB}"/>
              </a:ext>
            </a:extLst>
          </p:cNvPr>
          <p:cNvSpPr/>
          <p:nvPr/>
        </p:nvSpPr>
        <p:spPr>
          <a:xfrm>
            <a:off x="1040235" y="3101283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FF22E2-194A-43D0-97E9-59F6D2B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6119"/>
              </p:ext>
            </p:extLst>
          </p:nvPr>
        </p:nvGraphicFramePr>
        <p:xfrm>
          <a:off x="3533631" y="329827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563DC1-BEB9-43B1-89EB-7D07205E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35411"/>
              </p:ext>
            </p:extLst>
          </p:nvPr>
        </p:nvGraphicFramePr>
        <p:xfrm>
          <a:off x="3533631" y="389962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827B244-8E5A-44CF-820B-E6A8C572399E}"/>
              </a:ext>
            </a:extLst>
          </p:cNvPr>
          <p:cNvSpPr/>
          <p:nvPr/>
        </p:nvSpPr>
        <p:spPr>
          <a:xfrm>
            <a:off x="1040235" y="484184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01C5AE-5898-479F-A2BD-D3E3797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63569"/>
              </p:ext>
            </p:extLst>
          </p:nvPr>
        </p:nvGraphicFramePr>
        <p:xfrm>
          <a:off x="3533631" y="503883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827470-2C16-4FE9-8A62-D89ED7A3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25606"/>
              </p:ext>
            </p:extLst>
          </p:nvPr>
        </p:nvGraphicFramePr>
        <p:xfrm>
          <a:off x="3533631" y="5640189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B4403195-25E2-42DE-9A92-3159132F03D0}"/>
              </a:ext>
            </a:extLst>
          </p:cNvPr>
          <p:cNvSpPr txBox="1"/>
          <p:nvPr/>
        </p:nvSpPr>
        <p:spPr>
          <a:xfrm>
            <a:off x="1425171" y="184189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4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006D4B-0151-4B04-B053-E96390F9A6C9}"/>
              </a:ext>
            </a:extLst>
          </p:cNvPr>
          <p:cNvSpPr txBox="1"/>
          <p:nvPr/>
        </p:nvSpPr>
        <p:spPr>
          <a:xfrm>
            <a:off x="1425171" y="3500271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FD82DC-81A5-4ACC-84B1-45E39D1739DD}"/>
              </a:ext>
            </a:extLst>
          </p:cNvPr>
          <p:cNvSpPr txBox="1"/>
          <p:nvPr/>
        </p:nvSpPr>
        <p:spPr>
          <a:xfrm>
            <a:off x="1523535" y="524083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Result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729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7806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75298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68983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4B31B7-349D-4320-9272-0687942C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21561"/>
              </p:ext>
            </p:extLst>
          </p:nvPr>
        </p:nvGraphicFramePr>
        <p:xfrm>
          <a:off x="2384339" y="433032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C9F956-E992-465C-8DA1-4A37E6B1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08497"/>
              </p:ext>
            </p:extLst>
          </p:nvPr>
        </p:nvGraphicFramePr>
        <p:xfrm>
          <a:off x="2384339" y="506754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8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35803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52014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01317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4B31B7-349D-4320-9272-0687942C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42511"/>
              </p:ext>
            </p:extLst>
          </p:nvPr>
        </p:nvGraphicFramePr>
        <p:xfrm>
          <a:off x="2384339" y="433032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7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21991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78684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73887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8847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73165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0512F-4417-402C-B464-28A44022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70092"/>
              </p:ext>
            </p:extLst>
          </p:nvPr>
        </p:nvGraphicFramePr>
        <p:xfrm>
          <a:off x="2384339" y="3993675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749240-7877-4F14-AF0F-15C5039A1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9513"/>
              </p:ext>
            </p:extLst>
          </p:nvPr>
        </p:nvGraphicFramePr>
        <p:xfrm>
          <a:off x="2384339" y="4720352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42A54-E3E5-4EC3-A1D8-FBC0B1E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F66F9C-653A-4C89-A047-762B24EE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Find the largest element in the unsorted sequence</a:t>
                </a:r>
              </a:p>
              <a:p>
                <a:r>
                  <a:rPr lang="en-US" altLang="zh-TW" dirty="0"/>
                  <a:t>Move this element to the end of the sequence</a:t>
                </a:r>
              </a:p>
              <a:p>
                <a:r>
                  <a:rPr lang="en-US" altLang="zh-TW" dirty="0"/>
                  <a:t>Bubble sort is a in-place algorithm</a:t>
                </a:r>
              </a:p>
              <a:p>
                <a:r>
                  <a:rPr lang="en-US" altLang="zh-TW" dirty="0"/>
                  <a:t>Complexity :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…1=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−1+1)(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F66F9C-653A-4C89-A047-762B24EE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8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1C878-E00C-45A4-A62E-DBB4065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Operations on </a:t>
            </a:r>
            <a:r>
              <a:rPr lang="en-US" altLang="zh-TW" b="1" dirty="0"/>
              <a:t>vector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85DB-360E-49F2-98D0-80D1DA19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access -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</a:p>
          <a:p>
            <a:r>
              <a:rPr lang="en-US" altLang="zh-TW" dirty="0"/>
              <a:t>Insertion or removal of elements - linear in the distance to the end of the vector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(n)</a:t>
            </a:r>
          </a:p>
          <a:p>
            <a:r>
              <a:rPr lang="en-US" altLang="zh-TW" dirty="0"/>
              <a:t>Insertion or removal of elements at the end - amortized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6437"/>
              </p:ext>
            </p:extLst>
          </p:nvPr>
        </p:nvGraphicFramePr>
        <p:xfrm>
          <a:off x="1551963" y="404978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1112D6-DB1D-4A1B-B549-C39A4571A06B}"/>
              </a:ext>
            </a:extLst>
          </p:cNvPr>
          <p:cNvCxnSpPr>
            <a:cxnSpLocks/>
          </p:cNvCxnSpPr>
          <p:nvPr/>
        </p:nvCxnSpPr>
        <p:spPr>
          <a:xfrm flipV="1">
            <a:off x="2055303" y="46055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61388E-9BB0-4E6F-87A3-1A87EF19FCC4}"/>
              </a:ext>
            </a:extLst>
          </p:cNvPr>
          <p:cNvCxnSpPr>
            <a:cxnSpLocks/>
          </p:cNvCxnSpPr>
          <p:nvPr/>
        </p:nvCxnSpPr>
        <p:spPr>
          <a:xfrm flipV="1">
            <a:off x="7050286" y="460555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8160B39-48B7-4D5B-BA43-CF0A05EF24E8}"/>
              </a:ext>
            </a:extLst>
          </p:cNvPr>
          <p:cNvCxnSpPr>
            <a:cxnSpLocks/>
          </p:cNvCxnSpPr>
          <p:nvPr/>
        </p:nvCxnSpPr>
        <p:spPr>
          <a:xfrm flipV="1">
            <a:off x="4090363" y="4589338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A31F50-33AB-4C03-BB5B-F4A0C7B4C8A7}"/>
              </a:ext>
            </a:extLst>
          </p:cNvPr>
          <p:cNvSpPr txBox="1"/>
          <p:nvPr/>
        </p:nvSpPr>
        <p:spPr>
          <a:xfrm>
            <a:off x="1514242" y="5296840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EF59F8-4DF1-4226-A729-268CFF4CB5EB}"/>
              </a:ext>
            </a:extLst>
          </p:cNvPr>
          <p:cNvSpPr txBox="1"/>
          <p:nvPr/>
        </p:nvSpPr>
        <p:spPr>
          <a:xfrm>
            <a:off x="6626642" y="5293453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2B3ADE-9E8D-49C0-8C7C-A9C63AE98773}"/>
              </a:ext>
            </a:extLst>
          </p:cNvPr>
          <p:cNvSpPr txBox="1"/>
          <p:nvPr/>
        </p:nvSpPr>
        <p:spPr>
          <a:xfrm>
            <a:off x="3730035" y="5293452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145333"/>
              </p:ext>
            </p:extLst>
          </p:nvPr>
        </p:nvGraphicFramePr>
        <p:xfrm>
          <a:off x="1514242" y="312699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3133287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EA60BA-6793-43CF-A13A-252DACB075C2}"/>
              </a:ext>
            </a:extLst>
          </p:cNvPr>
          <p:cNvSpPr txBox="1"/>
          <p:nvPr/>
        </p:nvSpPr>
        <p:spPr>
          <a:xfrm>
            <a:off x="640256" y="400745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96DB62-DCF9-4030-8335-11631A423B4C}"/>
              </a:ext>
            </a:extLst>
          </p:cNvPr>
          <p:cNvCxnSpPr>
            <a:cxnSpLocks/>
          </p:cNvCxnSpPr>
          <p:nvPr/>
        </p:nvCxnSpPr>
        <p:spPr>
          <a:xfrm>
            <a:off x="198819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A815E3-C355-4895-8C2E-5B597CCED299}"/>
              </a:ext>
            </a:extLst>
          </p:cNvPr>
          <p:cNvCxnSpPr>
            <a:cxnSpLocks/>
          </p:cNvCxnSpPr>
          <p:nvPr/>
        </p:nvCxnSpPr>
        <p:spPr>
          <a:xfrm>
            <a:off x="6056856" y="2399251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38D0DB-273F-47A9-AE4B-5D70BD5D87E8}"/>
              </a:ext>
            </a:extLst>
          </p:cNvPr>
          <p:cNvCxnSpPr>
            <a:cxnSpLocks/>
          </p:cNvCxnSpPr>
          <p:nvPr/>
        </p:nvCxnSpPr>
        <p:spPr>
          <a:xfrm flipH="1">
            <a:off x="2189527" y="2551651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02F258B-1203-440F-AB5F-2B96855D177A}"/>
              </a:ext>
            </a:extLst>
          </p:cNvPr>
          <p:cNvCxnSpPr>
            <a:cxnSpLocks/>
          </p:cNvCxnSpPr>
          <p:nvPr/>
        </p:nvCxnSpPr>
        <p:spPr>
          <a:xfrm>
            <a:off x="1004163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6D5BEC-8AD2-431B-939A-7A6A363E30A1}"/>
              </a:ext>
            </a:extLst>
          </p:cNvPr>
          <p:cNvCxnSpPr>
            <a:cxnSpLocks/>
          </p:cNvCxnSpPr>
          <p:nvPr/>
        </p:nvCxnSpPr>
        <p:spPr>
          <a:xfrm flipH="1">
            <a:off x="2189528" y="1848374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39F7D4-50EC-4B31-9B61-4DF3001592A6}"/>
              </a:ext>
            </a:extLst>
          </p:cNvPr>
          <p:cNvSpPr txBox="1"/>
          <p:nvPr/>
        </p:nvSpPr>
        <p:spPr>
          <a:xfrm>
            <a:off x="3437819" y="2492255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6075C-9469-4587-AFC7-8105C1A1D138}"/>
              </a:ext>
            </a:extLst>
          </p:cNvPr>
          <p:cNvSpPr txBox="1"/>
          <p:nvPr/>
        </p:nvSpPr>
        <p:spPr>
          <a:xfrm>
            <a:off x="6837396" y="1800330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86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0505"/>
              </p:ext>
            </p:extLst>
          </p:nvPr>
        </p:nvGraphicFramePr>
        <p:xfrm>
          <a:off x="1551963" y="3009550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?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94272"/>
              </p:ext>
            </p:extLst>
          </p:nvPr>
        </p:nvGraphicFramePr>
        <p:xfrm>
          <a:off x="1514242" y="2061593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23608"/>
              </p:ext>
            </p:extLst>
          </p:nvPr>
        </p:nvGraphicFramePr>
        <p:xfrm>
          <a:off x="1551963" y="436856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080F99-F2A4-4A37-89CB-1F8D07CA1EC3}"/>
              </a:ext>
            </a:extLst>
          </p:cNvPr>
          <p:cNvCxnSpPr>
            <a:cxnSpLocks/>
          </p:cNvCxnSpPr>
          <p:nvPr/>
        </p:nvCxnSpPr>
        <p:spPr>
          <a:xfrm>
            <a:off x="3020042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757C48-C04B-47B1-B45D-6C05A0632305}"/>
              </a:ext>
            </a:extLst>
          </p:cNvPr>
          <p:cNvCxnSpPr>
            <a:cxnSpLocks/>
          </p:cNvCxnSpPr>
          <p:nvPr/>
        </p:nvCxnSpPr>
        <p:spPr>
          <a:xfrm>
            <a:off x="4036509" y="3617053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085A3E-B933-44A5-A56B-D7FD2C762E92}"/>
              </a:ext>
            </a:extLst>
          </p:cNvPr>
          <p:cNvCxnSpPr>
            <a:cxnSpLocks/>
          </p:cNvCxnSpPr>
          <p:nvPr/>
        </p:nvCxnSpPr>
        <p:spPr>
          <a:xfrm>
            <a:off x="5052976" y="3597479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F71061-0013-405E-86FF-BCB2AAD16CCF}"/>
              </a:ext>
            </a:extLst>
          </p:cNvPr>
          <p:cNvCxnSpPr>
            <a:cxnSpLocks/>
          </p:cNvCxnSpPr>
          <p:nvPr/>
        </p:nvCxnSpPr>
        <p:spPr>
          <a:xfrm>
            <a:off x="6069443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7DA58-3384-4360-9018-5E08405F7494}"/>
              </a:ext>
            </a:extLst>
          </p:cNvPr>
          <p:cNvSpPr txBox="1"/>
          <p:nvPr/>
        </p:nvSpPr>
        <p:spPr>
          <a:xfrm>
            <a:off x="604601" y="4363954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24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19542"/>
              </p:ext>
            </p:extLst>
          </p:nvPr>
        </p:nvGraphicFramePr>
        <p:xfrm>
          <a:off x="1514242" y="2061593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04871"/>
              </p:ext>
            </p:extLst>
          </p:nvPr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954311B9-7FB3-4B24-A047-286B08E88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93563"/>
              </p:ext>
            </p:extLst>
          </p:nvPr>
        </p:nvGraphicFramePr>
        <p:xfrm>
          <a:off x="1514242" y="4100120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18904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13870" y="2374642"/>
            <a:ext cx="610858" cy="53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7236633" y="1897588"/>
            <a:ext cx="976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insert</a:t>
            </a:r>
            <a:endParaRPr lang="zh-TW" altLang="en-US" sz="25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588A4D-B8C8-42B9-AAC8-A415AE08926D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6133-11E7-4D4B-9C0F-AC5E760C9803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8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EA746-C062-4188-8CD8-89BA74DB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string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996CE-9B09-41FD-8083-ADF2736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Arrays of characters terminated by a special </a:t>
            </a:r>
            <a:r>
              <a:rPr lang="en-US" altLang="zh-TW" b="1" i="1" dirty="0"/>
              <a:t>null</a:t>
            </a:r>
            <a:r>
              <a:rPr lang="en-US" altLang="zh-TW" dirty="0"/>
              <a:t> character. (legacy)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F3BE0A-9B99-4AFC-A94F-ABE37217574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https://en.cppreference.com/w/cpp/string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E093545F-E9DA-4558-8335-5E304F92D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523322"/>
              </p:ext>
            </p:extLst>
          </p:nvPr>
        </p:nvGraphicFramePr>
        <p:xfrm>
          <a:off x="1669409" y="472090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a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b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c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d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>
                          <a:solidFill>
                            <a:srgbClr val="FF0000"/>
                          </a:solidFill>
                        </a:rPr>
                        <a:t>\0(?)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8DC0D5-BE6F-4FF5-BF6E-8B9890FFBF60}"/>
              </a:ext>
            </a:extLst>
          </p:cNvPr>
          <p:cNvCxnSpPr>
            <a:cxnSpLocks/>
          </p:cNvCxnSpPr>
          <p:nvPr/>
        </p:nvCxnSpPr>
        <p:spPr>
          <a:xfrm flipV="1">
            <a:off x="2172749" y="527667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FF83A7-D3EC-46E9-A2FA-2CFA31BF40B1}"/>
              </a:ext>
            </a:extLst>
          </p:cNvPr>
          <p:cNvCxnSpPr>
            <a:cxnSpLocks/>
          </p:cNvCxnSpPr>
          <p:nvPr/>
        </p:nvCxnSpPr>
        <p:spPr>
          <a:xfrm flipV="1">
            <a:off x="7234844" y="5276675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E38B52-50AB-406F-90F3-6C13942C0FB0}"/>
              </a:ext>
            </a:extLst>
          </p:cNvPr>
          <p:cNvCxnSpPr>
            <a:cxnSpLocks/>
          </p:cNvCxnSpPr>
          <p:nvPr/>
        </p:nvCxnSpPr>
        <p:spPr>
          <a:xfrm flipV="1">
            <a:off x="4207809" y="52604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091773-6A81-480A-9F1D-42DE0CEC2FC7}"/>
              </a:ext>
            </a:extLst>
          </p:cNvPr>
          <p:cNvSpPr txBox="1"/>
          <p:nvPr/>
        </p:nvSpPr>
        <p:spPr>
          <a:xfrm>
            <a:off x="1631688" y="5967959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C6C993-CBDC-47EC-8ACA-ED9A31BAF31A}"/>
              </a:ext>
            </a:extLst>
          </p:cNvPr>
          <p:cNvSpPr txBox="1"/>
          <p:nvPr/>
        </p:nvSpPr>
        <p:spPr>
          <a:xfrm>
            <a:off x="6811200" y="5964572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8D42AB-7659-4D37-B266-C59FC4290CC5}"/>
              </a:ext>
            </a:extLst>
          </p:cNvPr>
          <p:cNvSpPr txBox="1"/>
          <p:nvPr/>
        </p:nvSpPr>
        <p:spPr>
          <a:xfrm>
            <a:off x="3847481" y="5964571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B15A162B-7C97-4D0B-A7D4-2E954FA1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68885"/>
              </p:ext>
            </p:extLst>
          </p:nvPr>
        </p:nvGraphicFramePr>
        <p:xfrm>
          <a:off x="1631688" y="379811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5B5B94-7623-4DA4-9307-51DBADBCC991}"/>
              </a:ext>
            </a:extLst>
          </p:cNvPr>
          <p:cNvSpPr txBox="1"/>
          <p:nvPr/>
        </p:nvSpPr>
        <p:spPr>
          <a:xfrm>
            <a:off x="757702" y="3804406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6D024B-10F4-422D-B290-7982C5F379E4}"/>
              </a:ext>
            </a:extLst>
          </p:cNvPr>
          <p:cNvSpPr txBox="1"/>
          <p:nvPr/>
        </p:nvSpPr>
        <p:spPr>
          <a:xfrm>
            <a:off x="757702" y="4678571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291D5C7-4491-47CA-B348-0514E3913738}"/>
              </a:ext>
            </a:extLst>
          </p:cNvPr>
          <p:cNvCxnSpPr>
            <a:cxnSpLocks/>
          </p:cNvCxnSpPr>
          <p:nvPr/>
        </p:nvCxnSpPr>
        <p:spPr>
          <a:xfrm>
            <a:off x="210563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5292D15-4ED8-45C3-BCD7-64A860553BE4}"/>
              </a:ext>
            </a:extLst>
          </p:cNvPr>
          <p:cNvCxnSpPr>
            <a:cxnSpLocks/>
          </p:cNvCxnSpPr>
          <p:nvPr/>
        </p:nvCxnSpPr>
        <p:spPr>
          <a:xfrm>
            <a:off x="6174302" y="3070370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994947D-5729-4068-BAB4-22EA275F4CB6}"/>
              </a:ext>
            </a:extLst>
          </p:cNvPr>
          <p:cNvCxnSpPr>
            <a:cxnSpLocks/>
          </p:cNvCxnSpPr>
          <p:nvPr/>
        </p:nvCxnSpPr>
        <p:spPr>
          <a:xfrm flipH="1">
            <a:off x="2306973" y="3222770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A766758-A69D-45B5-875F-4932E732652E}"/>
              </a:ext>
            </a:extLst>
          </p:cNvPr>
          <p:cNvCxnSpPr>
            <a:cxnSpLocks/>
          </p:cNvCxnSpPr>
          <p:nvPr/>
        </p:nvCxnSpPr>
        <p:spPr>
          <a:xfrm>
            <a:off x="1015907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3E22BE-A202-4FCA-9D7A-4FD53C7E8D07}"/>
              </a:ext>
            </a:extLst>
          </p:cNvPr>
          <p:cNvCxnSpPr>
            <a:cxnSpLocks/>
          </p:cNvCxnSpPr>
          <p:nvPr/>
        </p:nvCxnSpPr>
        <p:spPr>
          <a:xfrm flipH="1">
            <a:off x="2306974" y="2519493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DED4FE-ABC6-4DD1-81A7-38EBA81FFEEE}"/>
              </a:ext>
            </a:extLst>
          </p:cNvPr>
          <p:cNvSpPr txBox="1"/>
          <p:nvPr/>
        </p:nvSpPr>
        <p:spPr>
          <a:xfrm>
            <a:off x="3555265" y="3163374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96D037-B53A-4654-88D0-C2B2F0F0C91A}"/>
              </a:ext>
            </a:extLst>
          </p:cNvPr>
          <p:cNvSpPr txBox="1"/>
          <p:nvPr/>
        </p:nvSpPr>
        <p:spPr>
          <a:xfrm>
            <a:off x="6954842" y="2471449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237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94E5B-6EAD-4364-BE4B-35C8520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CODE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5E47083-4FF9-49DC-B1B4-DB59B8108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97594"/>
              </p:ext>
            </p:extLst>
          </p:nvPr>
        </p:nvGraphicFramePr>
        <p:xfrm>
          <a:off x="838200" y="2307917"/>
          <a:ext cx="10515601" cy="3552515"/>
        </p:xfrm>
        <a:graphic>
          <a:graphicData uri="http://schemas.openxmlformats.org/drawingml/2006/table">
            <a:tbl>
              <a:tblPr/>
              <a:tblGrid>
                <a:gridCol w="1904642">
                  <a:extLst>
                    <a:ext uri="{9D8B030D-6E8A-4147-A177-3AD203B41FA5}">
                      <a16:colId xmlns:a16="http://schemas.microsoft.com/office/drawing/2014/main" val="713966953"/>
                    </a:ext>
                  </a:extLst>
                </a:gridCol>
                <a:gridCol w="2418289">
                  <a:extLst>
                    <a:ext uri="{9D8B030D-6E8A-4147-A177-3AD203B41FA5}">
                      <a16:colId xmlns:a16="http://schemas.microsoft.com/office/drawing/2014/main" val="2220805559"/>
                    </a:ext>
                  </a:extLst>
                </a:gridCol>
                <a:gridCol w="1915313">
                  <a:extLst>
                    <a:ext uri="{9D8B030D-6E8A-4147-A177-3AD203B41FA5}">
                      <a16:colId xmlns:a16="http://schemas.microsoft.com/office/drawing/2014/main" val="2924124969"/>
                    </a:ext>
                  </a:extLst>
                </a:gridCol>
                <a:gridCol w="4277357">
                  <a:extLst>
                    <a:ext uri="{9D8B030D-6E8A-4147-A177-3AD203B41FA5}">
                      <a16:colId xmlns:a16="http://schemas.microsoft.com/office/drawing/2014/main" val="331825705"/>
                    </a:ext>
                  </a:extLst>
                </a:gridCol>
              </a:tblGrid>
              <a:tr h="71050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 in bytes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Format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 range (Approximate)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75139"/>
                  </a:ext>
                </a:extLst>
              </a:tr>
              <a:tr h="710503"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63" marR="160063" marT="80032" marB="80032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63" marR="160063" marT="80032" marB="8003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signed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-128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480685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unsigned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2644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UTF-16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65535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32541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UTF-32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1114111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0x10ffff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80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403B1A2-A2C1-42A5-8FB2-1664E194B71C}"/>
              </a:ext>
            </a:extLst>
          </p:cNvPr>
          <p:cNvSpPr txBox="1"/>
          <p:nvPr/>
        </p:nvSpPr>
        <p:spPr>
          <a:xfrm>
            <a:off x="1396" y="65669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https://en.wikipedia.org/wiki/ASCII</a:t>
            </a:r>
          </a:p>
        </p:txBody>
      </p:sp>
    </p:spTree>
    <p:extLst>
      <p:ext uri="{BB962C8B-B14F-4D97-AF65-F5344CB8AC3E}">
        <p14:creationId xmlns:p14="http://schemas.microsoft.com/office/powerpoint/2010/main" val="18065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41F88-779A-4C7A-8A7B-47163F93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C57979-F584-4EBE-A41E-15392E683A4A}"/>
              </a:ext>
            </a:extLst>
          </p:cNvPr>
          <p:cNvSpPr txBox="1"/>
          <p:nvPr/>
        </p:nvSpPr>
        <p:spPr>
          <a:xfrm>
            <a:off x="580937" y="1848787"/>
            <a:ext cx="9183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"char(char_1)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"int(char_1)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"char(char_2)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"int(char_2)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6B86C-A660-4D2F-A551-1ACB5AF2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3" y="5005325"/>
            <a:ext cx="7453014" cy="11163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806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2041</Words>
  <Application>Microsoft Office PowerPoint</Application>
  <PresentationFormat>寬螢幕</PresentationFormat>
  <Paragraphs>410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Definition of vector in C++</vt:lpstr>
      <vt:lpstr>Complexity of Operations on vector</vt:lpstr>
      <vt:lpstr>Vector in C++</vt:lpstr>
      <vt:lpstr>Vector in C++</vt:lpstr>
      <vt:lpstr>Vector in C++</vt:lpstr>
      <vt:lpstr>Definition of string in C++</vt:lpstr>
      <vt:lpstr>ASCII CODE</vt:lpstr>
      <vt:lpstr>ASCII CODE</vt:lpstr>
      <vt:lpstr>Char and String</vt:lpstr>
      <vt:lpstr>C-Style Array/String</vt:lpstr>
      <vt:lpstr>C-Style Array/String</vt:lpstr>
      <vt:lpstr>Common Pitfalls</vt:lpstr>
      <vt:lpstr>Common Pitfalls</vt:lpstr>
      <vt:lpstr>2D Vector</vt:lpstr>
      <vt:lpstr>2D Vector</vt:lpstr>
      <vt:lpstr>2D Vector</vt:lpstr>
      <vt:lpstr>Sorting Algorithm</vt:lpstr>
      <vt:lpstr>Insertion Sort</vt:lpstr>
      <vt:lpstr>Insertion Sort</vt:lpstr>
      <vt:lpstr>Bubble Sort</vt:lpstr>
      <vt:lpstr>Bubble Sort</vt:lpstr>
      <vt:lpstr>Bubble Sort</vt:lpstr>
      <vt:lpstr>Bubble Sort</vt:lpstr>
      <vt:lpstr>Bubble Sort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82</cp:revision>
  <dcterms:created xsi:type="dcterms:W3CDTF">2021-09-01T05:51:37Z</dcterms:created>
  <dcterms:modified xsi:type="dcterms:W3CDTF">2021-11-02T06:33:01Z</dcterms:modified>
</cp:coreProperties>
</file>