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299" r:id="rId4"/>
    <p:sldId id="270" r:id="rId5"/>
    <p:sldId id="300" r:id="rId6"/>
    <p:sldId id="301" r:id="rId7"/>
    <p:sldId id="302" r:id="rId8"/>
    <p:sldId id="303" r:id="rId9"/>
    <p:sldId id="317" r:id="rId10"/>
    <p:sldId id="318" r:id="rId11"/>
    <p:sldId id="319" r:id="rId12"/>
    <p:sldId id="308" r:id="rId13"/>
    <p:sldId id="309" r:id="rId14"/>
    <p:sldId id="320" r:id="rId15"/>
    <p:sldId id="311" r:id="rId16"/>
    <p:sldId id="321" r:id="rId17"/>
    <p:sldId id="305" r:id="rId18"/>
    <p:sldId id="325" r:id="rId19"/>
    <p:sldId id="322" r:id="rId20"/>
    <p:sldId id="306" r:id="rId21"/>
    <p:sldId id="315" r:id="rId22"/>
    <p:sldId id="323" r:id="rId23"/>
    <p:sldId id="324" r:id="rId24"/>
    <p:sldId id="326" r:id="rId25"/>
    <p:sldId id="313" r:id="rId26"/>
    <p:sldId id="310" r:id="rId27"/>
    <p:sldId id="307" r:id="rId28"/>
    <p:sldId id="29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5344-5451-4381-9F9B-49D8B819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D6598-2FF6-45FC-8582-0B1BB7F5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u="sng" dirty="0" err="1"/>
              <a:t>argc</a:t>
            </a:r>
            <a:r>
              <a:rPr lang="en-US" altLang="zh-TW" dirty="0"/>
              <a:t> and </a:t>
            </a:r>
            <a:r>
              <a:rPr lang="en-US" altLang="zh-TW" i="1" u="sng" dirty="0" err="1"/>
              <a:t>argv</a:t>
            </a:r>
            <a:r>
              <a:rPr lang="en-US" altLang="zh-TW" dirty="0"/>
              <a:t> are special variable for main function.</a:t>
            </a:r>
          </a:p>
          <a:p>
            <a:r>
              <a:rPr lang="en-US" altLang="zh-TW" dirty="0" err="1"/>
              <a:t>argc</a:t>
            </a:r>
            <a:r>
              <a:rPr lang="en-US" altLang="zh-TW" dirty="0"/>
              <a:t> represents the number of arguments passed to the program from the environment in which the program is run. </a:t>
            </a:r>
          </a:p>
          <a:p>
            <a:r>
              <a:rPr lang="en-US" altLang="zh-TW" dirty="0" err="1"/>
              <a:t>argv</a:t>
            </a:r>
            <a:r>
              <a:rPr lang="en-US" altLang="zh-TW" dirty="0"/>
              <a:t> stores each command-line arguments in a 2D array.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7AEFCB-D2C5-4CF9-AAB7-55F59A5BD635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184AA3-99FF-4F56-914C-CCECE379FFC1}"/>
              </a:ext>
            </a:extLst>
          </p:cNvPr>
          <p:cNvSpPr txBox="1"/>
          <p:nvPr/>
        </p:nvSpPr>
        <p:spPr>
          <a:xfrm>
            <a:off x="1046527" y="4001294"/>
            <a:ext cx="611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 following two representations are valid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50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37A1-B1D9-4163-9AC8-96AF07A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B5B5E0-151E-45BD-9E12-3CCA265C5902}"/>
              </a:ext>
            </a:extLst>
          </p:cNvPr>
          <p:cNvSpPr txBox="1"/>
          <p:nvPr/>
        </p:nvSpPr>
        <p:spPr>
          <a:xfrm>
            <a:off x="838200" y="1773433"/>
            <a:ext cx="85742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:"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A27FC-D721-4A5D-8860-BB2F99C6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43" y="4704597"/>
            <a:ext cx="4767439" cy="16001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519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B28B5-5C37-41A4-BFCA-9A4A0D3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Declaration (Prototype)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E32D7-9D91-42D4-AF7D-13676B4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function declaration may appear in any scope </a:t>
            </a:r>
            <a:r>
              <a:rPr lang="en-US" altLang="zh-TW" b="1" dirty="0"/>
              <a:t>before any calls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function declaration introduces </a:t>
            </a:r>
          </a:p>
          <a:p>
            <a:pPr lvl="1"/>
            <a:r>
              <a:rPr lang="en-US" altLang="zh-TW" dirty="0"/>
              <a:t>returned type </a:t>
            </a:r>
          </a:p>
          <a:p>
            <a:pPr lvl="1"/>
            <a:r>
              <a:rPr lang="en-US" altLang="zh-TW" dirty="0"/>
              <a:t>function name</a:t>
            </a:r>
          </a:p>
          <a:p>
            <a:pPr lvl="1"/>
            <a:r>
              <a:rPr lang="en-US" altLang="zh-TW" dirty="0"/>
              <a:t>arguments</a:t>
            </a:r>
          </a:p>
          <a:p>
            <a:r>
              <a:rPr lang="en-US" altLang="zh-TW" dirty="0"/>
              <a:t>Syntax:</a:t>
            </a:r>
          </a:p>
          <a:p>
            <a:pPr marL="0" indent="0" algn="ctr">
              <a:buNone/>
            </a:pPr>
            <a:r>
              <a:rPr lang="en-US" altLang="zh-TW" b="1" dirty="0">
                <a:highlight>
                  <a:srgbClr val="C0C0C0"/>
                </a:highlight>
              </a:rPr>
              <a:t>&lt;return type&gt;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func_name</a:t>
            </a:r>
            <a:r>
              <a:rPr lang="en-US" altLang="zh-TW" dirty="0">
                <a:highlight>
                  <a:srgbClr val="C0C0C0"/>
                </a:highlight>
              </a:rPr>
              <a:t> (</a:t>
            </a:r>
            <a:r>
              <a:rPr lang="en-US" altLang="zh-TW" i="1" dirty="0">
                <a:highlight>
                  <a:srgbClr val="C0C0C0"/>
                </a:highlight>
              </a:rPr>
              <a:t>arguments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C0C0C0"/>
                </a:highlight>
              </a:rPr>
              <a:t>;</a:t>
            </a:r>
            <a:endParaRPr lang="en-US" altLang="zh-TW" dirty="0"/>
          </a:p>
          <a:p>
            <a:r>
              <a:rPr lang="en-US" altLang="zh-TW" dirty="0"/>
              <a:t>Although variable name in arguments are not required in function declaration, putting variable name can improve readability.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6027-DFCA-49C0-B56D-9142901B0DE0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0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950ED-F368-4794-BC1D-3239BD0A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4CA4E-FBAE-4259-91EB-AB148E34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detailed implementation of function.</a:t>
            </a:r>
          </a:p>
          <a:p>
            <a:r>
              <a:rPr lang="en-US" altLang="zh-TW" dirty="0"/>
              <a:t>A function definition may appear at namespace scope only </a:t>
            </a:r>
          </a:p>
          <a:p>
            <a:pPr lvl="1"/>
            <a:r>
              <a:rPr lang="en-US" altLang="zh-TW" dirty="0"/>
              <a:t>i.e., there are no nested functions.</a:t>
            </a:r>
          </a:p>
          <a:p>
            <a:pPr lvl="1"/>
            <a:r>
              <a:rPr lang="en-US" altLang="zh-TW" dirty="0"/>
              <a:t>For example, you cannot put a function definition in the </a:t>
            </a:r>
            <a:r>
              <a:rPr lang="en-US" altLang="zh-TW" i="1" u="sng" dirty="0"/>
              <a:t>main</a:t>
            </a:r>
            <a:r>
              <a:rPr lang="en-US" altLang="zh-TW" dirty="0"/>
              <a:t> function.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7BC426-7AFB-44F6-8DB5-DC7BB24C236F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8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72A55-D375-4412-B09A-3D66E61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204FC2-78D8-4968-B0A5-D276104205AE}"/>
              </a:ext>
            </a:extLst>
          </p:cNvPr>
          <p:cNvSpPr txBox="1"/>
          <p:nvPr/>
        </p:nvSpPr>
        <p:spPr>
          <a:xfrm>
            <a:off x="838200" y="1670022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declaration (prototype)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it should appear before any calls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defaul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arguments should list in declaration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/*******************/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A6699A-376A-43B9-83B4-ABFB5BB0E707}"/>
              </a:ext>
            </a:extLst>
          </p:cNvPr>
          <p:cNvSpPr txBox="1"/>
          <p:nvPr/>
        </p:nvSpPr>
        <p:spPr>
          <a:xfrm>
            <a:off x="6969154" y="1601755"/>
            <a:ext cx="48928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definition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23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 actual variables to function</a:t>
            </a:r>
          </a:p>
          <a:p>
            <a:pPr lvl="1"/>
            <a:r>
              <a:rPr lang="en-US" altLang="zh-TW" dirty="0"/>
              <a:t>The argument's name in the declaration can be different from the actual variable’s name.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FC3FB4-1B86-4C9E-B450-8695C27FF62D}"/>
              </a:ext>
            </a:extLst>
          </p:cNvPr>
          <p:cNvSpPr txBox="1"/>
          <p:nvPr/>
        </p:nvSpPr>
        <p:spPr>
          <a:xfrm>
            <a:off x="838200" y="3248068"/>
            <a:ext cx="29256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3D7E43-AD12-41DF-9FE3-BB3A30500896}"/>
              </a:ext>
            </a:extLst>
          </p:cNvPr>
          <p:cNvSpPr txBox="1"/>
          <p:nvPr/>
        </p:nvSpPr>
        <p:spPr>
          <a:xfrm>
            <a:off x="4137870" y="348922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334269-46B7-4813-A25A-C2068670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18" y="5231669"/>
            <a:ext cx="3495735" cy="12612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34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can be called by itself (recursive function)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B3171-0913-4254-BDB4-0BE01DEA42CF}"/>
              </a:ext>
            </a:extLst>
          </p:cNvPr>
          <p:cNvSpPr txBox="1"/>
          <p:nvPr/>
        </p:nvSpPr>
        <p:spPr>
          <a:xfrm>
            <a:off x="874548" y="2888027"/>
            <a:ext cx="2279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328542-7C91-44F5-A7EF-6B3F0DA6AD87}"/>
              </a:ext>
            </a:extLst>
          </p:cNvPr>
          <p:cNvSpPr txBox="1"/>
          <p:nvPr/>
        </p:nvSpPr>
        <p:spPr>
          <a:xfrm>
            <a:off x="3710030" y="2876343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F482E4-1469-44A1-A7E3-8350722F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11" y="4323864"/>
            <a:ext cx="3238336" cy="22989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912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functions have same name, but arguments are different.</a:t>
            </a:r>
          </a:p>
          <a:p>
            <a:r>
              <a:rPr lang="en-US" altLang="zh-TW" dirty="0"/>
              <a:t>Do not declare different tasks with same function name.</a:t>
            </a:r>
          </a:p>
          <a:p>
            <a:r>
              <a:rPr lang="en-US" altLang="zh-TW" dirty="0"/>
              <a:t>Before overload resolution begins, the functions selected by name lookup are combined to form the set of candidate.</a:t>
            </a:r>
          </a:p>
          <a:p>
            <a:r>
              <a:rPr lang="en-US" altLang="zh-TW" dirty="0"/>
              <a:t>Ranking of implicit conversion sequences</a:t>
            </a:r>
          </a:p>
          <a:p>
            <a:pPr lvl="1"/>
            <a:r>
              <a:rPr lang="en-US" altLang="zh-TW" b="1" dirty="0"/>
              <a:t>Exact match</a:t>
            </a:r>
            <a:r>
              <a:rPr lang="en-US" altLang="zh-TW" dirty="0"/>
              <a:t>: no conversion required,</a:t>
            </a:r>
          </a:p>
          <a:p>
            <a:pPr lvl="1"/>
            <a:r>
              <a:rPr lang="en-US" altLang="zh-TW" b="1" dirty="0"/>
              <a:t>Promotion</a:t>
            </a:r>
            <a:r>
              <a:rPr lang="en-US" altLang="zh-TW" dirty="0"/>
              <a:t>: integral promotion, floating-point promotion</a:t>
            </a:r>
          </a:p>
          <a:p>
            <a:pPr lvl="1"/>
            <a:r>
              <a:rPr lang="en-US" altLang="zh-TW" b="1" dirty="0"/>
              <a:t>Conversion</a:t>
            </a:r>
            <a:r>
              <a:rPr lang="en-US" altLang="zh-TW" dirty="0"/>
              <a:t>: standard conversion, user-defined conversion, … 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1C3981-C643-430F-9EE1-557AA08F6BDC}"/>
              </a:ext>
            </a:extLst>
          </p:cNvPr>
          <p:cNvSpPr txBox="1"/>
          <p:nvPr/>
        </p:nvSpPr>
        <p:spPr>
          <a:xfrm>
            <a:off x="0" y="6488668"/>
            <a:ext cx="7094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https://en.cppreference.com/w/cpp/language/overload_resolution</a:t>
            </a:r>
          </a:p>
        </p:txBody>
      </p:sp>
    </p:spTree>
    <p:extLst>
      <p:ext uri="{BB962C8B-B14F-4D97-AF65-F5344CB8AC3E}">
        <p14:creationId xmlns:p14="http://schemas.microsoft.com/office/powerpoint/2010/main" val="25050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14379-CB34-4904-86DB-F8086D1C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9D406-9E62-4610-A738-08E96D0E1EE8}"/>
              </a:ext>
            </a:extLst>
          </p:cNvPr>
          <p:cNvSpPr txBox="1"/>
          <p:nvPr/>
        </p:nvSpPr>
        <p:spPr>
          <a:xfrm>
            <a:off x="715163" y="1588551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20EE99-E6A1-4758-A538-0574143D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2"/>
          <a:stretch/>
        </p:blipFill>
        <p:spPr>
          <a:xfrm>
            <a:off x="3183285" y="3602610"/>
            <a:ext cx="8857273" cy="30237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282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Variadic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Variadic functions are functions which take a variable number of arguments. 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6EACD-726C-42DC-990F-2FB6B98BD7B7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https://en.cppreference.com/w/c/variadic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ED5506-B866-4BDC-9A72-C635F22F2B07}"/>
              </a:ext>
            </a:extLst>
          </p:cNvPr>
          <p:cNvSpPr txBox="1"/>
          <p:nvPr/>
        </p:nvSpPr>
        <p:spPr>
          <a:xfrm>
            <a:off x="598766" y="2775917"/>
            <a:ext cx="5656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variadic function with default arguments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skipping default argument may cause 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ambiguous function call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4065EB-93CD-4DBB-859D-E8EACCBBAA14}"/>
              </a:ext>
            </a:extLst>
          </p:cNvPr>
          <p:cNvSpPr txBox="1"/>
          <p:nvPr/>
        </p:nvSpPr>
        <p:spPr>
          <a:xfrm>
            <a:off x="6415482" y="2703016"/>
            <a:ext cx="6119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7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B9203-C337-4CED-810F-4D793F66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DE472-8421-4455-AA2F-0350FBBF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 duplicated source code</a:t>
            </a:r>
          </a:p>
          <a:p>
            <a:r>
              <a:rPr lang="en-US" altLang="zh-TW" dirty="0"/>
              <a:t>Separate source into different files</a:t>
            </a:r>
          </a:p>
          <a:p>
            <a:r>
              <a:rPr lang="en-US" altLang="zh-TW" dirty="0"/>
              <a:t>Reduce the compiling time</a:t>
            </a:r>
          </a:p>
          <a:p>
            <a:r>
              <a:rPr lang="en-US" altLang="zh-TW" dirty="0"/>
              <a:t>C++ function requires </a:t>
            </a:r>
          </a:p>
          <a:p>
            <a:pPr lvl="1"/>
            <a:r>
              <a:rPr lang="en-US" altLang="zh-TW" dirty="0"/>
              <a:t>function declaration</a:t>
            </a:r>
          </a:p>
          <a:p>
            <a:pPr lvl="1"/>
            <a:r>
              <a:rPr lang="en-US" altLang="zh-TW" dirty="0"/>
              <a:t>function definition</a:t>
            </a:r>
          </a:p>
          <a:p>
            <a:pPr lvl="1"/>
            <a:r>
              <a:rPr lang="en-US" altLang="zh-TW" dirty="0"/>
              <a:t>function caller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4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F870-8A3E-473A-8BCA-31DBB1F4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Scope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8516E-A0FC-4921-9B16-0A9B4EA0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 variable is declared inside</a:t>
            </a:r>
          </a:p>
          <a:p>
            <a:pPr lvl="1"/>
            <a:r>
              <a:rPr lang="en-US" altLang="zh-TW" dirty="0"/>
              <a:t>if statement</a:t>
            </a:r>
          </a:p>
          <a:p>
            <a:pPr lvl="1"/>
            <a:r>
              <a:rPr lang="en-US" altLang="zh-TW" dirty="0"/>
              <a:t>for/while statement</a:t>
            </a:r>
          </a:p>
          <a:p>
            <a:pPr lvl="1"/>
            <a:r>
              <a:rPr lang="en-US" altLang="zh-TW" dirty="0"/>
              <a:t>function body</a:t>
            </a:r>
          </a:p>
          <a:p>
            <a:pPr lvl="1"/>
            <a:r>
              <a:rPr lang="en-US" altLang="zh-TW" dirty="0"/>
              <a:t>The caller only knows function’s usage instead of the implementation details</a:t>
            </a:r>
          </a:p>
          <a:p>
            <a:r>
              <a:rPr lang="en-US" altLang="zh-TW" dirty="0"/>
              <a:t>Global variable is declared outside function body</a:t>
            </a:r>
          </a:p>
          <a:p>
            <a:pPr lvl="1"/>
            <a:r>
              <a:rPr lang="en-US" altLang="zh-TW" dirty="0"/>
              <a:t>It can be accessed by</a:t>
            </a:r>
            <a:r>
              <a:rPr lang="zh-TW" altLang="en-US" dirty="0"/>
              <a:t> </a:t>
            </a:r>
            <a:r>
              <a:rPr lang="en-US" altLang="zh-TW" dirty="0"/>
              <a:t>any function</a:t>
            </a:r>
          </a:p>
          <a:p>
            <a:pPr lvl="1"/>
            <a:r>
              <a:rPr lang="en-US" altLang="zh-TW" dirty="0"/>
              <a:t>In general, global variable should be avoided</a:t>
            </a:r>
          </a:p>
          <a:p>
            <a:r>
              <a:rPr lang="en-US" altLang="zh-TW" dirty="0"/>
              <a:t>Namespaces provide a method for preventing name conflicts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175F4D-E94E-4573-A55F-803183244E1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85773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B3AC9-F337-45FD-A8E7-073BC09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Namespace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A1CE6-05BD-43A1-977C-80E40710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Namespaces provide a method for preventing name conflicts.</a:t>
            </a:r>
          </a:p>
          <a:p>
            <a:r>
              <a:rPr lang="en-US" altLang="zh-TW" dirty="0"/>
              <a:t>Multiple namespace blocks with the same name are allowed.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359DCD-EEBD-460B-B822-3BBB59924609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4773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5ED402-AD56-4AFC-85EE-F7B9BF110DA0}"/>
              </a:ext>
            </a:extLst>
          </p:cNvPr>
          <p:cNvSpPr txBox="1"/>
          <p:nvPr/>
        </p:nvSpPr>
        <p:spPr>
          <a:xfrm>
            <a:off x="245375" y="60944"/>
            <a:ext cx="60946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original-namespace-definition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declaration of Q::V::f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OK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g() is not yet a member of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extension-namespace-definition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declaration of Q::V::g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A591BA-3801-49FF-BB4B-874566CC9621}"/>
              </a:ext>
            </a:extLst>
          </p:cNvPr>
          <p:cNvSpPr txBox="1"/>
          <p:nvPr/>
        </p:nvSpPr>
        <p:spPr>
          <a:xfrm>
            <a:off x="6339977" y="56749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not an enclosing namespace for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cannot define Q::V::g inside 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Q::V::g()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OK: global namespace encloses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6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E8CEF6-5942-4370-A3C7-7942E6FFEAE2}"/>
              </a:ext>
            </a:extLst>
          </p:cNvPr>
          <p:cNvSpPr txBox="1"/>
          <p:nvPr/>
        </p:nvSpPr>
        <p:spPr>
          <a:xfrm>
            <a:off x="589327" y="904767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defines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increments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EAEF9C-8CF9-4A95-8F31-018A5D3B8936}"/>
              </a:ext>
            </a:extLst>
          </p:cNvPr>
          <p:cNvSpPr txBox="1"/>
          <p:nvPr/>
        </p:nvSpPr>
        <p:spPr>
          <a:xfrm>
            <a:off x="6096000" y="904767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A::(unique)::j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A::(unique)::i++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12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0276-474A-42A6-936D-5F3EDB07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7DA98-2791-40D5-87C4-FDE807B1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Declare a named variable as a reference.</a:t>
            </a:r>
          </a:p>
          <a:p>
            <a:pPr lvl="1"/>
            <a:r>
              <a:rPr lang="en-US" altLang="zh-TW" dirty="0"/>
              <a:t>an alias to an already-existing object or function. </a:t>
            </a:r>
          </a:p>
          <a:p>
            <a:r>
              <a:rPr lang="en-US" altLang="zh-TW" dirty="0"/>
              <a:t>Function arguments can be passed by value or by reference.</a:t>
            </a:r>
          </a:p>
          <a:p>
            <a:r>
              <a:rPr lang="en-US" altLang="zh-TW" dirty="0"/>
              <a:t>Protect arguments by modifier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TW" dirty="0"/>
          </a:p>
          <a:p>
            <a:r>
              <a:rPr lang="en-US" altLang="zh-TW" dirty="0"/>
              <a:t>Allow multiple objects are returned by arguments.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09618-23F3-42DA-9DFC-E8DDF7BBDCE7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https://en.cppreference.com/w/cpp/language/reference</a:t>
            </a:r>
          </a:p>
        </p:txBody>
      </p:sp>
    </p:spTree>
    <p:extLst>
      <p:ext uri="{BB962C8B-B14F-4D97-AF65-F5344CB8AC3E}">
        <p14:creationId xmlns:p14="http://schemas.microsoft.com/office/powerpoint/2010/main" val="239913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3129A-BBC7-415D-8AC4-D7C69D0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</a:p>
          <a:p>
            <a:r>
              <a:rPr lang="en-US" altLang="zh-TW" dirty="0"/>
              <a:t>merge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84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6CDF-E6B5-4CE0-A5B2-2928A243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for separated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1D61-0612-4689-B0AC-B965547B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main.cpp</a:t>
            </a:r>
          </a:p>
          <a:p>
            <a:r>
              <a:rPr lang="en-US" altLang="zh-TW" dirty="0" err="1"/>
              <a:t>header.h</a:t>
            </a:r>
            <a:endParaRPr lang="en-US" altLang="zh-TW" dirty="0"/>
          </a:p>
          <a:p>
            <a:r>
              <a:rPr lang="en-US" altLang="zh-TW" dirty="0"/>
              <a:t>impl.cpp</a:t>
            </a:r>
          </a:p>
          <a:p>
            <a:r>
              <a:rPr lang="en-US" altLang="zh-TW" dirty="0" err="1"/>
              <a:t>Makefile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58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D940-ED42-4577-9987-BFDFFBA5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Function 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E644E-09AE-411B-97BC-E27F994A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20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3B20A-7F5D-456F-9A7C-0BBE69F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BBD2D-5672-45D8-AC6D-3430824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sequence of statements with a name and a list of parameters. </a:t>
            </a:r>
          </a:p>
          <a:p>
            <a:r>
              <a:rPr lang="en-US" altLang="zh-TW" dirty="0"/>
              <a:t>A function can terminate by returning or by throwing an exception. </a:t>
            </a:r>
          </a:p>
          <a:p>
            <a:r>
              <a:rPr lang="en-US" altLang="zh-TW" dirty="0"/>
              <a:t>In a function-call expression, the parameters are initialized from the arguments and the statements in the function body are executed.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FCEAF-E826-4A8A-96FE-460B474EF4B9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https://en.cppreference.com/w/cpp/language/functions</a:t>
            </a:r>
          </a:p>
        </p:txBody>
      </p:sp>
    </p:spTree>
    <p:extLst>
      <p:ext uri="{BB962C8B-B14F-4D97-AF65-F5344CB8AC3E}">
        <p14:creationId xmlns:p14="http://schemas.microsoft.com/office/powerpoint/2010/main" val="32024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A314-DD89-473B-9BBF-021AF20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1138-0F85-498F-B5BA-C4A2040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C++ program must contain </a:t>
            </a:r>
            <a:r>
              <a:rPr lang="en-US" altLang="zh-TW" i="1" u="sng" dirty="0"/>
              <a:t>one and only one</a:t>
            </a:r>
            <a:r>
              <a:rPr lang="en-US" altLang="zh-TW" dirty="0"/>
              <a:t> function named </a:t>
            </a:r>
            <a:r>
              <a:rPr lang="en-US" altLang="zh-TW" b="1" dirty="0"/>
              <a:t>main</a:t>
            </a:r>
            <a:r>
              <a:rPr lang="en-US" altLang="zh-TW" dirty="0"/>
              <a:t>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/>
              <a:t> -&gt; type of returned value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dirty="0"/>
              <a:t> -&gt; function name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dirty="0"/>
              <a:t> -&gt; argument (empty)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A51B-86CD-4A2A-BA3A-6BED0E753313}"/>
              </a:ext>
            </a:extLst>
          </p:cNvPr>
          <p:cNvSpPr txBox="1"/>
          <p:nvPr/>
        </p:nvSpPr>
        <p:spPr>
          <a:xfrm>
            <a:off x="0" y="6488668"/>
            <a:ext cx="727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0458D8-6D37-4193-824E-648CC27E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5" y="3519523"/>
            <a:ext cx="6344245" cy="24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C5A3-9542-4A6D-BFEF-C615315F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AF8B3-620E-44C4-8B32-8B22DADA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Execution status are 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1" dirty="0"/>
              <a:t>EXIT_SUCCESS</a:t>
            </a:r>
            <a:r>
              <a:rPr lang="en-US" altLang="zh-TW" dirty="0"/>
              <a:t>: successful execution of a program</a:t>
            </a:r>
          </a:p>
          <a:p>
            <a:pPr lvl="1"/>
            <a:r>
              <a:rPr lang="en-US" altLang="zh-TW" b="1" dirty="0"/>
              <a:t>EXIT_FAILURE</a:t>
            </a:r>
            <a:r>
              <a:rPr lang="en-US" altLang="zh-TW" dirty="0"/>
              <a:t>: unsuccessful execution of a program</a:t>
            </a:r>
          </a:p>
          <a:p>
            <a:r>
              <a:rPr lang="en-US" altLang="zh-TW" dirty="0"/>
              <a:t>Both </a:t>
            </a:r>
            <a:r>
              <a:rPr lang="en-US" altLang="zh-TW" b="1" dirty="0"/>
              <a:t>EXIT_SUCCESS</a:t>
            </a:r>
            <a:r>
              <a:rPr lang="en-US" altLang="zh-TW" dirty="0"/>
              <a:t> and the value </a:t>
            </a:r>
            <a:r>
              <a:rPr lang="en-US" altLang="zh-TW" b="1" dirty="0"/>
              <a:t>zero</a:t>
            </a:r>
            <a:r>
              <a:rPr lang="en-US" altLang="zh-TW" dirty="0"/>
              <a:t> indicate successful program execution status, although it is not required that EXIT_SUCCESS equals zero.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A8236E-EAAC-46D6-8983-C80D100EF04D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C2A415-A0FE-4643-8944-F6B5907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81" y="4373594"/>
            <a:ext cx="8861219" cy="17849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176A9-E1CD-47AF-A78D-76D88B6DBCEA}"/>
              </a:ext>
            </a:extLst>
          </p:cNvPr>
          <p:cNvSpPr txBox="1"/>
          <p:nvPr/>
        </p:nvSpPr>
        <p:spPr>
          <a:xfrm>
            <a:off x="-73403" y="6176963"/>
            <a:ext cx="659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https://en.cppreference.com/w/cpp/utility/program/EXIT_status</a:t>
            </a:r>
          </a:p>
        </p:txBody>
      </p:sp>
    </p:spTree>
    <p:extLst>
      <p:ext uri="{BB962C8B-B14F-4D97-AF65-F5344CB8AC3E}">
        <p14:creationId xmlns:p14="http://schemas.microsoft.com/office/powerpoint/2010/main" val="153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AA22B-47AE-4AF7-9E96-52062230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F7DF5-71A0-44FC-A7EC-63F62E00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13"/>
            <a:ext cx="5058481" cy="3381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41955C-1C43-4CAF-9011-6505355E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75" y="5136273"/>
            <a:ext cx="7461803" cy="11811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2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4E951-2775-4BAD-AD67-017E10AF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B927D-B9EB-4012-8773-76E4CB15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Terminates the current function and returns the specified value.</a:t>
            </a:r>
          </a:p>
          <a:p>
            <a:r>
              <a:rPr lang="en-US" altLang="zh-TW" dirty="0"/>
              <a:t>A function can terminate by returning or by throwing an exception.</a:t>
            </a:r>
          </a:p>
          <a:p>
            <a:r>
              <a:rPr lang="en-US" altLang="zh-TW" i="1" dirty="0"/>
              <a:t>Implicit conversion</a:t>
            </a:r>
            <a:r>
              <a:rPr lang="en-US" altLang="zh-TW" dirty="0"/>
              <a:t> to the function return type to the caller.</a:t>
            </a:r>
          </a:p>
          <a:p>
            <a:r>
              <a:rPr lang="en-US" altLang="zh-TW" b="1" dirty="0"/>
              <a:t>void</a:t>
            </a:r>
            <a:r>
              <a:rPr lang="en-US" altLang="zh-TW" dirty="0"/>
              <a:t> means no returned value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31E61F-4109-47A5-9E23-DEE1D7EF14FE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F30861-A96E-4D06-831C-90FCBA58D981}"/>
              </a:ext>
            </a:extLst>
          </p:cNvPr>
          <p:cNvSpPr txBox="1"/>
          <p:nvPr/>
        </p:nvSpPr>
        <p:spPr>
          <a:xfrm>
            <a:off x="922789" y="4047255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implied return;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EB97B9-7859-4B6A-95A0-0F6215D4BA1B}"/>
              </a:ext>
            </a:extLst>
          </p:cNvPr>
          <p:cNvSpPr txBox="1"/>
          <p:nvPr/>
        </p:nvSpPr>
        <p:spPr>
          <a:xfrm>
            <a:off x="5922632" y="4047255"/>
            <a:ext cx="615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“skip"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0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F1287-11E8-418F-B00C-15C13144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18264F-71BA-4B1F-BD83-ECBCEB3BDD84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1562D-1394-4D38-8978-2BC33FB60BD5}"/>
              </a:ext>
            </a:extLst>
          </p:cNvPr>
          <p:cNvSpPr txBox="1"/>
          <p:nvPr/>
        </p:nvSpPr>
        <p:spPr>
          <a:xfrm>
            <a:off x="838200" y="1875789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__func__ </a:t>
            </a:r>
            <a:r>
              <a:rPr lang="en-US" altLang="zh-TW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6E97E1-B5B6-4EEC-AE31-40D2B488EAB0}"/>
              </a:ext>
            </a:extLst>
          </p:cNvPr>
          <p:cNvSpPr txBox="1"/>
          <p:nvPr/>
        </p:nvSpPr>
        <p:spPr>
          <a:xfrm>
            <a:off x="838200" y="3980143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FA110F-4FCE-4768-9543-EEE9E17DE348}"/>
              </a:ext>
            </a:extLst>
          </p:cNvPr>
          <p:cNvSpPr txBox="1"/>
          <p:nvPr/>
        </p:nvSpPr>
        <p:spPr>
          <a:xfrm>
            <a:off x="6803472" y="1822110"/>
            <a:ext cx="48740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6748B2-2180-4412-9C5B-0469E67C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21" y="4718807"/>
            <a:ext cx="3590332" cy="1283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980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arguments in C++ are similar to the function inputs in mathematics.</a:t>
            </a:r>
          </a:p>
          <a:p>
            <a:r>
              <a:rPr lang="en-US" altLang="zh-TW" dirty="0"/>
              <a:t>The function output may depend on the function inputs.</a:t>
            </a:r>
          </a:p>
          <a:p>
            <a:r>
              <a:rPr lang="en-US" altLang="zh-TW" dirty="0"/>
              <a:t>In C++, a function can be called without providing one or more </a:t>
            </a:r>
            <a:r>
              <a:rPr lang="en-US" altLang="zh-TW" b="1" dirty="0"/>
              <a:t>trailing arguments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F15439-D166-4213-80C1-1422BAE959F8}"/>
              </a:ext>
            </a:extLst>
          </p:cNvPr>
          <p:cNvSpPr txBox="1"/>
          <p:nvPr/>
        </p:nvSpPr>
        <p:spPr>
          <a:xfrm>
            <a:off x="0" y="6488668"/>
            <a:ext cx="732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https://en.cppreference.com/w/cpp/language/default_arguments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0F011-C077-410A-B448-1CA0E7537F6F}"/>
              </a:ext>
            </a:extLst>
          </p:cNvPr>
          <p:cNvSpPr txBox="1"/>
          <p:nvPr/>
        </p:nvSpPr>
        <p:spPr>
          <a:xfrm>
            <a:off x="1147195" y="4456193"/>
            <a:ext cx="6923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0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2208</Words>
  <Application>Microsoft Office PowerPoint</Application>
  <PresentationFormat>寬螢幕</PresentationFormat>
  <Paragraphs>316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佈景主題</vt:lpstr>
      <vt:lpstr>程式設計一</vt:lpstr>
      <vt:lpstr>The Purpose of Functions</vt:lpstr>
      <vt:lpstr>function in C++</vt:lpstr>
      <vt:lpstr>The main Function</vt:lpstr>
      <vt:lpstr>return Statement in main Function</vt:lpstr>
      <vt:lpstr>return Statement in main Function</vt:lpstr>
      <vt:lpstr>return Statement</vt:lpstr>
      <vt:lpstr>return Statement</vt:lpstr>
      <vt:lpstr>Function Arguments</vt:lpstr>
      <vt:lpstr>Function Arguments</vt:lpstr>
      <vt:lpstr>Function Arguments</vt:lpstr>
      <vt:lpstr>Function Declaration (Prototype)</vt:lpstr>
      <vt:lpstr>Function Definition</vt:lpstr>
      <vt:lpstr>Function Definition</vt:lpstr>
      <vt:lpstr>Function Caller</vt:lpstr>
      <vt:lpstr>Function Caller</vt:lpstr>
      <vt:lpstr>Overloaded Function</vt:lpstr>
      <vt:lpstr>Overloaded Function</vt:lpstr>
      <vt:lpstr>Variadic Function</vt:lpstr>
      <vt:lpstr>Variable Scope</vt:lpstr>
      <vt:lpstr>Namespace</vt:lpstr>
      <vt:lpstr>PowerPoint 簡報</vt:lpstr>
      <vt:lpstr>PowerPoint 簡報</vt:lpstr>
      <vt:lpstr>Reference Declaration</vt:lpstr>
      <vt:lpstr>Application</vt:lpstr>
      <vt:lpstr>Example for separated file</vt:lpstr>
      <vt:lpstr>Lambda Function (optional)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138</cp:revision>
  <dcterms:created xsi:type="dcterms:W3CDTF">2021-09-01T05:51:37Z</dcterms:created>
  <dcterms:modified xsi:type="dcterms:W3CDTF">2021-11-02T07:51:14Z</dcterms:modified>
</cp:coreProperties>
</file>