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01" r:id="rId4"/>
    <p:sldId id="302" r:id="rId5"/>
    <p:sldId id="304" r:id="rId6"/>
    <p:sldId id="303" r:id="rId7"/>
    <p:sldId id="307" r:id="rId8"/>
    <p:sldId id="306" r:id="rId9"/>
    <p:sldId id="310" r:id="rId10"/>
    <p:sldId id="311" r:id="rId11"/>
    <p:sldId id="313" r:id="rId12"/>
    <p:sldId id="312" r:id="rId13"/>
    <p:sldId id="314" r:id="rId14"/>
    <p:sldId id="315" r:id="rId15"/>
    <p:sldId id="316" r:id="rId16"/>
    <p:sldId id="317" r:id="rId17"/>
    <p:sldId id="318" r:id="rId18"/>
    <p:sldId id="29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arithmetic#Bitwise_shift_operators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10" Type="http://schemas.openxmlformats.org/officeDocument/2006/relationships/hyperlink" Target="https://en.cppreference.com/w/cpp/language/operator_assignment#Builtin_direct_assignmen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compari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Bitwise Operator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one: the length of sequence is even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70909"/>
              </p:ext>
            </p:extLst>
          </p:nvPr>
        </p:nvGraphicFramePr>
        <p:xfrm>
          <a:off x="2032000" y="31268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54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98599"/>
              </p:ext>
            </p:extLst>
          </p:nvPr>
        </p:nvGraphicFramePr>
        <p:xfrm>
          <a:off x="2032000" y="5243434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2525086" y="4639426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D5843CF-CE05-487D-BEDF-C1511499E14A}"/>
              </a:ext>
            </a:extLst>
          </p:cNvPr>
          <p:cNvCxnSpPr>
            <a:cxnSpLocks/>
          </p:cNvCxnSpPr>
          <p:nvPr/>
        </p:nvCxnSpPr>
        <p:spPr>
          <a:xfrm flipV="1">
            <a:off x="2543262" y="3497641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C901F1A-0EC8-4D02-9D63-9AABFEBE9F29}"/>
              </a:ext>
            </a:extLst>
          </p:cNvPr>
          <p:cNvCxnSpPr>
            <a:cxnSpLocks/>
          </p:cNvCxnSpPr>
          <p:nvPr/>
        </p:nvCxnSpPr>
        <p:spPr>
          <a:xfrm flipV="1">
            <a:off x="8644855" y="3497641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8A386B9-FAB7-47FE-B719-C96C2043C597}"/>
              </a:ext>
            </a:extLst>
          </p:cNvPr>
          <p:cNvCxnSpPr>
            <a:cxnSpLocks/>
          </p:cNvCxnSpPr>
          <p:nvPr/>
        </p:nvCxnSpPr>
        <p:spPr>
          <a:xfrm flipH="1">
            <a:off x="2525086" y="4088258"/>
            <a:ext cx="6116973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23610D-945C-4D04-B82F-0C3053B40D42}"/>
              </a:ext>
            </a:extLst>
          </p:cNvPr>
          <p:cNvSpPr txBox="1"/>
          <p:nvPr/>
        </p:nvSpPr>
        <p:spPr>
          <a:xfrm>
            <a:off x="6452998" y="5243434"/>
            <a:ext cx="274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Repeat the strategy again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97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two: the length of sequence is odd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26801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2"/>
              </p:ext>
            </p:extLst>
          </p:nvPr>
        </p:nvGraphicFramePr>
        <p:xfrm>
          <a:off x="2032000" y="463942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5570290" y="4035418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D084A4-46DC-43F6-AA3B-A35400004359}"/>
              </a:ext>
            </a:extLst>
          </p:cNvPr>
          <p:cNvSpPr txBox="1"/>
          <p:nvPr/>
        </p:nvSpPr>
        <p:spPr>
          <a:xfrm>
            <a:off x="6218340" y="4656204"/>
            <a:ext cx="358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Kill persons whose positions are odd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92F6725-4167-4BCA-8075-C2B1CFA9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59409"/>
              </p:ext>
            </p:extLst>
          </p:nvPr>
        </p:nvGraphicFramePr>
        <p:xfrm>
          <a:off x="2032000" y="5781211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900D121-371B-4C97-8F57-07153348A123}"/>
              </a:ext>
            </a:extLst>
          </p:cNvPr>
          <p:cNvCxnSpPr/>
          <p:nvPr/>
        </p:nvCxnSpPr>
        <p:spPr>
          <a:xfrm>
            <a:off x="3565321" y="5168706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7A8EFA-EA44-4495-84D7-8A427902E335}"/>
              </a:ext>
            </a:extLst>
          </p:cNvPr>
          <p:cNvSpPr txBox="1"/>
          <p:nvPr/>
        </p:nvSpPr>
        <p:spPr>
          <a:xfrm>
            <a:off x="4305650" y="578121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Apply the strategy again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63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two: the length of sequence is odd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7878"/>
              </p:ext>
            </p:extLst>
          </p:nvPr>
        </p:nvGraphicFramePr>
        <p:xfrm>
          <a:off x="2032000" y="3126801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54593"/>
              </p:ext>
            </p:extLst>
          </p:nvPr>
        </p:nvGraphicFramePr>
        <p:xfrm>
          <a:off x="2032000" y="467298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2525086" y="399347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C20CA0-A400-4ABD-AF54-DB30CBDAA279}"/>
              </a:ext>
            </a:extLst>
          </p:cNvPr>
          <p:cNvSpPr txBox="1"/>
          <p:nvPr/>
        </p:nvSpPr>
        <p:spPr>
          <a:xfrm>
            <a:off x="6309453" y="4672982"/>
            <a:ext cx="417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 you can rearrange indices and apply the strategy for case one immediately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68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2178C-63F1-459B-8B7D-F225204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88C3D4-E1E2-4078-9403-BA74F9A3E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first result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find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small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can know that the first person in the new sequence is the last survivor by the first result.</a:t>
                </a:r>
              </a:p>
              <a:p>
                <a:r>
                  <a:rPr lang="en-US" altLang="zh-TW" dirty="0"/>
                  <a:t>The rest is labeling the first person’s index in the new sequence.</a:t>
                </a:r>
              </a:p>
              <a:p>
                <a:r>
                  <a:rPr lang="en-US" altLang="zh-TW" dirty="0"/>
                  <a:t>The relationship between the number of people and the index of the last survivor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88C3D4-E1E2-4078-9403-BA74F9A3E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7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D5FC7-F8B2-405A-B61F-8A43A447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58F70E-BE01-4E3F-8E9E-408D7611A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32591"/>
              </p:ext>
            </p:extLst>
          </p:nvPr>
        </p:nvGraphicFramePr>
        <p:xfrm>
          <a:off x="838204" y="2823915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114292857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9359981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68537298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825417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5874534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8221555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3194130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212516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48718165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5120824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36418419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5026098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0083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2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2c+1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78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C3020-D228-455C-9F06-A10713C1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 by bitwise operators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500534-A4FD-4A26-A0A2-CC654CD8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11247"/>
              </p:ext>
            </p:extLst>
          </p:nvPr>
        </p:nvGraphicFramePr>
        <p:xfrm>
          <a:off x="932576" y="2021140"/>
          <a:ext cx="103268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64">
                  <a:extLst>
                    <a:ext uri="{9D8B030D-6E8A-4147-A177-3AD203B41FA5}">
                      <a16:colId xmlns:a16="http://schemas.microsoft.com/office/drawing/2014/main" val="4157186240"/>
                    </a:ext>
                  </a:extLst>
                </a:gridCol>
                <a:gridCol w="1475264">
                  <a:extLst>
                    <a:ext uri="{9D8B030D-6E8A-4147-A177-3AD203B41FA5}">
                      <a16:colId xmlns:a16="http://schemas.microsoft.com/office/drawing/2014/main" val="1285137070"/>
                    </a:ext>
                  </a:extLst>
                </a:gridCol>
                <a:gridCol w="1475264">
                  <a:extLst>
                    <a:ext uri="{9D8B030D-6E8A-4147-A177-3AD203B41FA5}">
                      <a16:colId xmlns:a16="http://schemas.microsoft.com/office/drawing/2014/main" val="2753661113"/>
                    </a:ext>
                  </a:extLst>
                </a:gridCol>
                <a:gridCol w="1475264">
                  <a:extLst>
                    <a:ext uri="{9D8B030D-6E8A-4147-A177-3AD203B41FA5}">
                      <a16:colId xmlns:a16="http://schemas.microsoft.com/office/drawing/2014/main" val="1421252496"/>
                    </a:ext>
                  </a:extLst>
                </a:gridCol>
                <a:gridCol w="1475264">
                  <a:extLst>
                    <a:ext uri="{9D8B030D-6E8A-4147-A177-3AD203B41FA5}">
                      <a16:colId xmlns:a16="http://schemas.microsoft.com/office/drawing/2014/main" val="3791509392"/>
                    </a:ext>
                  </a:extLst>
                </a:gridCol>
                <a:gridCol w="1475264">
                  <a:extLst>
                    <a:ext uri="{9D8B030D-6E8A-4147-A177-3AD203B41FA5}">
                      <a16:colId xmlns:a16="http://schemas.microsoft.com/office/drawing/2014/main" val="31396218"/>
                    </a:ext>
                  </a:extLst>
                </a:gridCol>
                <a:gridCol w="1475264">
                  <a:extLst>
                    <a:ext uri="{9D8B030D-6E8A-4147-A177-3AD203B41FA5}">
                      <a16:colId xmlns:a16="http://schemas.microsoft.com/office/drawing/2014/main" val="595339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5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7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 = n ^ mask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 &lt;&lt; 1 (x2)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4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8953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513E65-BE51-4DDE-A59F-88BE00BD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50289"/>
              </p:ext>
            </p:extLst>
          </p:nvPr>
        </p:nvGraphicFramePr>
        <p:xfrm>
          <a:off x="932576" y="4714935"/>
          <a:ext cx="3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XOR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q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 XOR q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1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7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5C50C-435C-4D7E-A71E-75A3C68E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 by bitwise operators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7B3A57-8898-42D0-B30B-988223B52CB2}"/>
              </a:ext>
            </a:extLst>
          </p:cNvPr>
          <p:cNvSpPr txBox="1"/>
          <p:nvPr/>
        </p:nvSpPr>
        <p:spPr>
          <a:xfrm>
            <a:off x="983610" y="1690688"/>
            <a:ext cx="65245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the leading one in bit representation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pt-B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^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pt-B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889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9366A-AB8B-43DD-9EC3-14B7001D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3ABD49-7B58-44D3-9252-37BB4297F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Complexity of the native solver: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 bitwise solver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3ABD49-7B58-44D3-9252-37BB4297F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37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Bitwise Operators</a:t>
            </a:r>
            <a:endParaRPr lang="zh-TW" altLang="en-US" sz="5400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34838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Unary </a:t>
                      </a:r>
                      <a:r>
                        <a:rPr lang="en-US" sz="13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pt-BR" sz="1300"/>
                        <a:t>a*b   a/b   a%b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a+b   a-b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For </a:t>
                      </a:r>
                      <a:r>
                        <a:rPr lang="en-US" sz="130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/>
                        <a:t> = and ≠ respectively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&amp;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^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|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 dirty="0"/>
                        <a:t> (inclusive or)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9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E38C6-66F9-43D6-8833-F5AE4F46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BE461-47C4-4DA4-AD19-50445899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4 unary operations: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2A05E1-CDED-4C52-8B57-3F4E489F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31830"/>
              </p:ext>
            </p:extLst>
          </p:nvPr>
        </p:nvGraphicFramePr>
        <p:xfrm>
          <a:off x="1579928" y="2531688"/>
          <a:ext cx="330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96">
                  <a:extLst>
                    <a:ext uri="{9D8B030D-6E8A-4147-A177-3AD203B41FA5}">
                      <a16:colId xmlns:a16="http://schemas.microsoft.com/office/drawing/2014/main" val="3346279394"/>
                    </a:ext>
                  </a:extLst>
                </a:gridCol>
                <a:gridCol w="1653096">
                  <a:extLst>
                    <a:ext uri="{9D8B030D-6E8A-4147-A177-3AD203B41FA5}">
                      <a16:colId xmlns:a16="http://schemas.microsoft.com/office/drawing/2014/main" val="22426574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True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6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593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40A154-047A-4FD3-9AD8-C9A0F800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5624"/>
              </p:ext>
            </p:extLst>
          </p:nvPr>
        </p:nvGraphicFramePr>
        <p:xfrm>
          <a:off x="6737759" y="2531688"/>
          <a:ext cx="330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96">
                  <a:extLst>
                    <a:ext uri="{9D8B030D-6E8A-4147-A177-3AD203B41FA5}">
                      <a16:colId xmlns:a16="http://schemas.microsoft.com/office/drawing/2014/main" val="3346279394"/>
                    </a:ext>
                  </a:extLst>
                </a:gridCol>
                <a:gridCol w="1653096">
                  <a:extLst>
                    <a:ext uri="{9D8B030D-6E8A-4147-A177-3AD203B41FA5}">
                      <a16:colId xmlns:a16="http://schemas.microsoft.com/office/drawing/2014/main" val="22426574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False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6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593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4C3C579-F205-4900-862E-B6C43786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32365"/>
              </p:ext>
            </p:extLst>
          </p:nvPr>
        </p:nvGraphicFramePr>
        <p:xfrm>
          <a:off x="1579928" y="4721111"/>
          <a:ext cx="330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96">
                  <a:extLst>
                    <a:ext uri="{9D8B030D-6E8A-4147-A177-3AD203B41FA5}">
                      <a16:colId xmlns:a16="http://schemas.microsoft.com/office/drawing/2014/main" val="3346279394"/>
                    </a:ext>
                  </a:extLst>
                </a:gridCol>
                <a:gridCol w="1653096">
                  <a:extLst>
                    <a:ext uri="{9D8B030D-6E8A-4147-A177-3AD203B41FA5}">
                      <a16:colId xmlns:a16="http://schemas.microsoft.com/office/drawing/2014/main" val="22426574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Identity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6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593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6C4E7D-C199-4466-85C8-9FA79CC08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68540"/>
              </p:ext>
            </p:extLst>
          </p:nvPr>
        </p:nvGraphicFramePr>
        <p:xfrm>
          <a:off x="6737759" y="4721111"/>
          <a:ext cx="330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96">
                  <a:extLst>
                    <a:ext uri="{9D8B030D-6E8A-4147-A177-3AD203B41FA5}">
                      <a16:colId xmlns:a16="http://schemas.microsoft.com/office/drawing/2014/main" val="3346279394"/>
                    </a:ext>
                  </a:extLst>
                </a:gridCol>
                <a:gridCol w="1653096">
                  <a:extLst>
                    <a:ext uri="{9D8B030D-6E8A-4147-A177-3AD203B41FA5}">
                      <a16:colId xmlns:a16="http://schemas.microsoft.com/office/drawing/2014/main" val="22426574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Negation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¬p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6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5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92810-E93F-4921-8CD5-BEE8AC81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DF21E-9F6C-47C0-99FF-FC7136B7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3 binary operations: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8B8F35-95FF-407F-ABC8-3DE422D8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63722"/>
              </p:ext>
            </p:extLst>
          </p:nvPr>
        </p:nvGraphicFramePr>
        <p:xfrm>
          <a:off x="907876" y="2925971"/>
          <a:ext cx="330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AND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q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AND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1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1A7C28-463A-407D-B73C-215F2B66F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92424"/>
              </p:ext>
            </p:extLst>
          </p:nvPr>
        </p:nvGraphicFramePr>
        <p:xfrm>
          <a:off x="4491373" y="2925971"/>
          <a:ext cx="330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XOR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q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XOR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1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7B13523-1EAE-43E3-A88A-6F3B72F2D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19744"/>
              </p:ext>
            </p:extLst>
          </p:nvPr>
        </p:nvGraphicFramePr>
        <p:xfrm>
          <a:off x="8074870" y="2888774"/>
          <a:ext cx="330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OR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q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OR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1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8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80E51-ABCE-4147-AAC0-C2F4B4A0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F24D0-DF55-457D-86D2-C388D037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unary operators by masks and binary operators 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4AE22DA-65F3-446F-977A-B4A8547AC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95772"/>
              </p:ext>
            </p:extLst>
          </p:nvPr>
        </p:nvGraphicFramePr>
        <p:xfrm>
          <a:off x="907876" y="2925971"/>
          <a:ext cx="330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True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 OR T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D413CA-7998-4D09-AD00-032FFAEA7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52536"/>
              </p:ext>
            </p:extLst>
          </p:nvPr>
        </p:nvGraphicFramePr>
        <p:xfrm>
          <a:off x="4491373" y="2925971"/>
          <a:ext cx="330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False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 AND F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BED45A3-E171-4D70-BD34-C478DEC53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02585"/>
              </p:ext>
            </p:extLst>
          </p:nvPr>
        </p:nvGraphicFramePr>
        <p:xfrm>
          <a:off x="8074870" y="2888774"/>
          <a:ext cx="330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Identity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 OR F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CD37F05F-44D2-4608-B298-983F416A3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25570"/>
              </p:ext>
            </p:extLst>
          </p:nvPr>
        </p:nvGraphicFramePr>
        <p:xfrm>
          <a:off x="8074870" y="4626693"/>
          <a:ext cx="330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>
                  <a:extLst>
                    <a:ext uri="{9D8B030D-6E8A-4147-A177-3AD203B41FA5}">
                      <a16:colId xmlns:a16="http://schemas.microsoft.com/office/drawing/2014/main" val="2750660574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80597187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8462600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Logical Identity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 XOR F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T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F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3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E01A9-3EB4-4400-9C8B-5A98DBBE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 Shift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19D9F-E173-43E1-B659-8C34C4E3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Left shift and Right shift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BAFDE9E-720B-4FDA-98C4-A3FF7A2B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57227"/>
              </p:ext>
            </p:extLst>
          </p:nvPr>
        </p:nvGraphicFramePr>
        <p:xfrm>
          <a:off x="1788718" y="2626991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80787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2985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247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6720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25090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368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4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&lt;&lt;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7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6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&gt;&gt;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E01A9-3EB4-4400-9C8B-5A98DBBE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 Shift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19D9F-E173-43E1-B659-8C34C4E3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Left shift and Right shift should not be applied on negative value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BAFDE9E-720B-4FDA-98C4-A3FF7A2B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06042"/>
              </p:ext>
            </p:extLst>
          </p:nvPr>
        </p:nvGraphicFramePr>
        <p:xfrm>
          <a:off x="1788718" y="2626991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80787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2985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247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6720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25090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368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/ (-2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4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&lt;&lt;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7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6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&gt;&gt;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FB3BEA-A59E-4154-8C64-DABB0688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C++ Operator Precedence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7D22BCA0-7E26-48F3-8503-BD20693CF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69797"/>
              </p:ext>
            </p:extLst>
          </p:nvPr>
        </p:nvGraphicFramePr>
        <p:xfrm>
          <a:off x="4086226" y="320565"/>
          <a:ext cx="7772982" cy="62467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969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363072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3748651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1504290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Precedence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Operator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Description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Associativity </a:t>
                      </a:r>
                    </a:p>
                  </a:txBody>
                  <a:tcPr marL="45217" marR="45217" marT="22608" marB="22608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445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</a:t>
                      </a:r>
                    </a:p>
                  </a:txBody>
                  <a:tcPr marL="198593" marR="198593" marT="99298" marB="99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::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Scope resolution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/>
                        <a:t>Left-to-right </a:t>
                      </a:r>
                    </a:p>
                  </a:txBody>
                  <a:tcPr marL="207809" marR="207809" marT="103905" marB="103905" anchor="ctr"/>
                </a:tc>
                <a:extLst>
                  <a:ext uri="{0D108BD9-81ED-4DB2-BD59-A6C34878D82A}">
                    <a16:rowId xmlns:a16="http://schemas.microsoft.com/office/drawing/2014/main" val="130232290"/>
                  </a:ext>
                </a:extLst>
              </a:tr>
              <a:tr h="29178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2</a:t>
                      </a:r>
                    </a:p>
                  </a:txBody>
                  <a:tcPr marL="207809" marR="207809" marT="103905" marB="1039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a()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Function call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/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596104619"/>
                  </a:ext>
                </a:extLst>
              </a:tr>
              <a:tr h="291784">
                <a:tc vMerge="1">
                  <a:txBody>
                    <a:bodyPr/>
                    <a:lstStyle/>
                    <a:p>
                      <a:pPr algn="ctr"/>
                      <a:endParaRPr lang="en-US" altLang="zh-TW" sz="1300" dirty="0"/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a[]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Subscript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/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930886751"/>
                  </a:ext>
                </a:extLst>
              </a:tr>
              <a:tr h="29178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3</a:t>
                      </a:r>
                    </a:p>
                  </a:txBody>
                  <a:tcPr marL="207809" marR="207809" marT="103905" marB="103905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+a   -a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Unary </a:t>
                      </a:r>
                      <a:r>
                        <a:rPr lang="en-US" sz="14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45217" marR="45217" marT="22608" marB="22608" anchor="ctr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Right-to-left </a:t>
                      </a:r>
                      <a:endParaRPr lang="en-US" sz="1400">
                        <a:effectLst/>
                      </a:endParaRPr>
                    </a:p>
                  </a:txBody>
                  <a:tcPr marL="207809" marR="207809" marT="103905" marB="103905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91784">
                <a:tc vMerge="1">
                  <a:txBody>
                    <a:bodyPr/>
                    <a:lstStyle/>
                    <a:p>
                      <a:pPr algn="ctr"/>
                      <a:endParaRPr lang="en-US" altLang="zh-TW" sz="1300" dirty="0"/>
                    </a:p>
                  </a:txBody>
                  <a:tcPr marL="194267" marR="194267" marT="97134" marB="97134" anchor="ctr">
                    <a:lnR w="12700" cmpd="sng"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!   ~ </a:t>
                      </a:r>
                    </a:p>
                  </a:txBody>
                  <a:tcPr marL="45217" marR="45217" marT="22608" marB="2260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400">
                          <a:effectLst/>
                        </a:rPr>
                        <a:t> and </a:t>
                      </a:r>
                      <a:r>
                        <a:rPr lang="en-US" sz="140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45217" marR="45217" marT="22608" marB="22608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91784">
                <a:tc vMerge="1">
                  <a:txBody>
                    <a:bodyPr/>
                    <a:lstStyle/>
                    <a:p>
                      <a:pPr algn="ctr"/>
                      <a:endParaRPr lang="en-US" altLang="zh-TW" sz="1300" dirty="0"/>
                    </a:p>
                  </a:txBody>
                  <a:tcPr marL="194267" marR="194267" marT="97134" marB="97134" anchor="ctr">
                    <a:lnR w="12700" cmpd="sng"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(type) </a:t>
                      </a:r>
                    </a:p>
                  </a:txBody>
                  <a:tcPr marL="45217" marR="45217" marT="22608" marB="2260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45217" marR="45217" marT="22608" marB="22608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91784">
                <a:tc vMerge="1">
                  <a:txBody>
                    <a:bodyPr/>
                    <a:lstStyle/>
                    <a:p>
                      <a:pPr algn="ctr"/>
                      <a:endParaRPr lang="en-US" altLang="zh-TW" sz="1300" dirty="0"/>
                    </a:p>
                  </a:txBody>
                  <a:tcPr marL="194267" marR="194267" marT="97134" marB="97134" anchor="ctr">
                    <a:lnR w="12700" cmpd="sng"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&amp;a</a:t>
                      </a:r>
                    </a:p>
                  </a:txBody>
                  <a:tcPr marL="45217" marR="45217" marT="22608" marB="22608" anchor="ctr"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 Address-of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1218330414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4</a:t>
                      </a:r>
                    </a:p>
                  </a:txBody>
                  <a:tcPr marL="45217" marR="45217" marT="22608" marB="22608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a*b   a/b   a%b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400"/>
                        <a:t> </a:t>
                      </a:r>
                    </a:p>
                  </a:txBody>
                  <a:tcPr marL="45217" marR="45217" marT="22608" marB="22608" anchor="ctr"/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Left-to-right </a:t>
                      </a:r>
                    </a:p>
                    <a:p>
                      <a:pPr algn="ctr"/>
                      <a:endParaRPr lang="zh-TW" altLang="en-US" sz="3400"/>
                    </a:p>
                  </a:txBody>
                  <a:tcPr marL="97814" marR="97814" marT="48907" marB="48907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a+b   a-b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400"/>
                        <a:t> </a:t>
                      </a:r>
                    </a:p>
                  </a:txBody>
                  <a:tcPr marL="45217" marR="45217" marT="22608" marB="22608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6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&lt;&lt; &gt;&gt;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Bitwise </a:t>
                      </a:r>
                      <a:r>
                        <a:rPr lang="en-US" altLang="zh-TW" sz="1400" dirty="0">
                          <a:hlinkClick r:id="rId8" tooltip="cpp/language/operator arithmetic"/>
                        </a:rPr>
                        <a:t>left shift and right shift</a:t>
                      </a:r>
                      <a:endParaRPr lang="en-US" sz="1400" dirty="0"/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32319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7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&lt;   &lt;=   &gt;   &gt;=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For </a:t>
                      </a:r>
                      <a:r>
                        <a:rPr lang="en-US" altLang="zh-TW" sz="1400">
                          <a:hlinkClick r:id="rId9" tooltip="cpp/language/operator comparison"/>
                        </a:rPr>
                        <a:t>relational operators</a:t>
                      </a:r>
                      <a:r>
                        <a:rPr lang="en-US" altLang="zh-TW" sz="1400"/>
                        <a:t> &lt; and ≤ and &gt; and ≥ respectively</a:t>
                      </a:r>
                      <a:endParaRPr lang="en-US" sz="1400"/>
                    </a:p>
                  </a:txBody>
                  <a:tcPr marL="45217" marR="45217" marT="22608" marB="22608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8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==   !=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 </a:t>
                      </a:r>
                      <a:r>
                        <a:rPr lang="en-US" sz="1400">
                          <a:hlinkClick r:id="rId9" tooltip="cpp/language/operator comparison"/>
                        </a:rPr>
                        <a:t>equality operators</a:t>
                      </a:r>
                      <a:r>
                        <a:rPr lang="en-US" sz="1400"/>
                        <a:t> = and ≠ respectively </a:t>
                      </a:r>
                    </a:p>
                  </a:txBody>
                  <a:tcPr marL="45217" marR="45217" marT="22608" marB="22608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9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&amp;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400"/>
                        <a:t>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10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^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400"/>
                        <a:t> (exclusive or)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11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|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400"/>
                        <a:t> (inclusive or)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91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12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&amp;&amp;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400"/>
                        <a:t>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4249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13</a:t>
                      </a:r>
                    </a:p>
                  </a:txBody>
                  <a:tcPr marL="178379" marR="178379" marT="89189" marB="89189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||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400"/>
                        <a:t> </a:t>
                      </a:r>
                    </a:p>
                  </a:txBody>
                  <a:tcPr marL="45217" marR="45217" marT="22608" marB="22608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14</a:t>
                      </a:r>
                    </a:p>
                  </a:txBody>
                  <a:tcPr marL="178379" marR="178379" marT="89189" marB="8918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= </a:t>
                      </a:r>
                    </a:p>
                  </a:txBody>
                  <a:tcPr marL="45217" marR="45217" marT="22608" marB="2260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hlinkClick r:id="rId10" tooltip="cpp/language/operator assignment"/>
                        </a:rPr>
                        <a:t>Direct assignment</a:t>
                      </a:r>
                      <a:r>
                        <a:rPr lang="en-US" sz="1400">
                          <a:effectLst/>
                        </a:rPr>
                        <a:t> (provided by default for C++ classes) </a:t>
                      </a:r>
                    </a:p>
                  </a:txBody>
                  <a:tcPr marL="45217" marR="45217" marT="22608" marB="22608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8379" marR="178379" marT="89189" marB="89189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766FE7-4875-47AE-AE89-DE793EF785DD}"/>
              </a:ext>
            </a:extLst>
          </p:cNvPr>
          <p:cNvSpPr txBox="1"/>
          <p:nvPr/>
        </p:nvSpPr>
        <p:spPr>
          <a:xfrm>
            <a:off x="-8502" y="6502172"/>
            <a:ext cx="730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17773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A7526-FE77-444D-BAD8-13F03B2C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Josephus Problem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9A5028-9845-4D16-B2CA-C9961B245B78}"/>
              </a:ext>
            </a:extLst>
          </p:cNvPr>
          <p:cNvSpPr/>
          <p:nvPr/>
        </p:nvSpPr>
        <p:spPr>
          <a:xfrm>
            <a:off x="662730" y="3565322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E0AD60A-274C-4363-B7D0-0693E624DCF2}"/>
              </a:ext>
            </a:extLst>
          </p:cNvPr>
          <p:cNvSpPr/>
          <p:nvPr/>
        </p:nvSpPr>
        <p:spPr>
          <a:xfrm>
            <a:off x="2331047" y="4781332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AD1D2A0-4AB2-4592-BB01-EA561C4638B5}"/>
              </a:ext>
            </a:extLst>
          </p:cNvPr>
          <p:cNvSpPr/>
          <p:nvPr/>
        </p:nvSpPr>
        <p:spPr>
          <a:xfrm>
            <a:off x="2304176" y="369161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975579-7CFC-4C01-B698-90C5D8298AB9}"/>
              </a:ext>
            </a:extLst>
          </p:cNvPr>
          <p:cNvSpPr/>
          <p:nvPr/>
        </p:nvSpPr>
        <p:spPr>
          <a:xfrm>
            <a:off x="1403517" y="3239529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DC9032F-5898-4E59-AEB1-3DC7E32E42CC}"/>
              </a:ext>
            </a:extLst>
          </p:cNvPr>
          <p:cNvSpPr/>
          <p:nvPr/>
        </p:nvSpPr>
        <p:spPr>
          <a:xfrm>
            <a:off x="508930" y="3769673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AB59596-5EAF-4EBA-8A57-DFD0233EA640}"/>
              </a:ext>
            </a:extLst>
          </p:cNvPr>
          <p:cNvSpPr/>
          <p:nvPr/>
        </p:nvSpPr>
        <p:spPr>
          <a:xfrm>
            <a:off x="508931" y="481379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37FA94F-0F30-4139-AA5E-6B0D4469537F}"/>
              </a:ext>
            </a:extLst>
          </p:cNvPr>
          <p:cNvSpPr/>
          <p:nvPr/>
        </p:nvSpPr>
        <p:spPr>
          <a:xfrm>
            <a:off x="1403515" y="535442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34A4DC0-CB62-44DA-9A3D-6F94730BCAD2}"/>
              </a:ext>
            </a:extLst>
          </p:cNvPr>
          <p:cNvSpPr/>
          <p:nvPr/>
        </p:nvSpPr>
        <p:spPr>
          <a:xfrm>
            <a:off x="3713286" y="3565322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0438F3B-8F9C-47DF-9DDE-90CE17B52C99}"/>
              </a:ext>
            </a:extLst>
          </p:cNvPr>
          <p:cNvSpPr/>
          <p:nvPr/>
        </p:nvSpPr>
        <p:spPr>
          <a:xfrm>
            <a:off x="5381603" y="4781332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FDC89C4-398B-4F4C-A918-A7F286A67C0E}"/>
              </a:ext>
            </a:extLst>
          </p:cNvPr>
          <p:cNvSpPr/>
          <p:nvPr/>
        </p:nvSpPr>
        <p:spPr>
          <a:xfrm>
            <a:off x="4454073" y="3239529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062169-036A-497D-B680-F8ABDEE8F4EE}"/>
              </a:ext>
            </a:extLst>
          </p:cNvPr>
          <p:cNvSpPr/>
          <p:nvPr/>
        </p:nvSpPr>
        <p:spPr>
          <a:xfrm>
            <a:off x="3559487" y="481379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447E9E9-29EF-4313-8E26-4A599579C18E}"/>
              </a:ext>
            </a:extLst>
          </p:cNvPr>
          <p:cNvCxnSpPr/>
          <p:nvPr/>
        </p:nvCxnSpPr>
        <p:spPr>
          <a:xfrm>
            <a:off x="1644242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76612D-96AF-4FCC-AB72-3627CA736EAE}"/>
              </a:ext>
            </a:extLst>
          </p:cNvPr>
          <p:cNvCxnSpPr/>
          <p:nvPr/>
        </p:nvCxnSpPr>
        <p:spPr>
          <a:xfrm>
            <a:off x="4724400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D55D5387-C656-4877-A2EE-2CA68F00FD73}"/>
              </a:ext>
            </a:extLst>
          </p:cNvPr>
          <p:cNvSpPr/>
          <p:nvPr/>
        </p:nvSpPr>
        <p:spPr>
          <a:xfrm>
            <a:off x="6763842" y="3549004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C7DEAB0-8C6C-44DD-8E3B-7C3583AE6FC5}"/>
              </a:ext>
            </a:extLst>
          </p:cNvPr>
          <p:cNvSpPr/>
          <p:nvPr/>
        </p:nvSpPr>
        <p:spPr>
          <a:xfrm>
            <a:off x="7504629" y="3223211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572D8C20-4A45-40EA-BA79-61D776C937D9}"/>
              </a:ext>
            </a:extLst>
          </p:cNvPr>
          <p:cNvSpPr/>
          <p:nvPr/>
        </p:nvSpPr>
        <p:spPr>
          <a:xfrm>
            <a:off x="7504627" y="5338108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8AB444E-C7BA-4D8C-8BD2-1FDB3AD8DFF4}"/>
              </a:ext>
            </a:extLst>
          </p:cNvPr>
          <p:cNvSpPr/>
          <p:nvPr/>
        </p:nvSpPr>
        <p:spPr>
          <a:xfrm>
            <a:off x="9419024" y="3549004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313A6CB-DEDA-4FD0-8A96-29FB82730CE4}"/>
              </a:ext>
            </a:extLst>
          </p:cNvPr>
          <p:cNvSpPr/>
          <p:nvPr/>
        </p:nvSpPr>
        <p:spPr>
          <a:xfrm>
            <a:off x="10159811" y="3223211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3B647A1-D573-458A-9C13-E0E092C582EF}"/>
              </a:ext>
            </a:extLst>
          </p:cNvPr>
          <p:cNvCxnSpPr/>
          <p:nvPr/>
        </p:nvCxnSpPr>
        <p:spPr>
          <a:xfrm>
            <a:off x="7779390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C600AC1-1BD5-4CEF-B73D-A0D42B13F7F7}"/>
              </a:ext>
            </a:extLst>
          </p:cNvPr>
          <p:cNvCxnSpPr/>
          <p:nvPr/>
        </p:nvCxnSpPr>
        <p:spPr>
          <a:xfrm>
            <a:off x="10406543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4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1061</Words>
  <Application>Microsoft Office PowerPoint</Application>
  <PresentationFormat>寬螢幕</PresentationFormat>
  <Paragraphs>529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Bitwise Operators</vt:lpstr>
      <vt:lpstr>Unary Operations</vt:lpstr>
      <vt:lpstr>Binary Operations</vt:lpstr>
      <vt:lpstr>Binary Operations</vt:lpstr>
      <vt:lpstr>Bitwise Shift Operators</vt:lpstr>
      <vt:lpstr>Bitwise Shift Operators</vt:lpstr>
      <vt:lpstr>C++ Operator Precedence</vt:lpstr>
      <vt:lpstr>Application: Josephus Problem</vt:lpstr>
      <vt:lpstr>Josephus Problem</vt:lpstr>
      <vt:lpstr>Josephus Problem</vt:lpstr>
      <vt:lpstr>Josephus Problem</vt:lpstr>
      <vt:lpstr>Josephus Problem</vt:lpstr>
      <vt:lpstr>Josephus Problem</vt:lpstr>
      <vt:lpstr>Josephus Problem by bitwise operators</vt:lpstr>
      <vt:lpstr>Josephus Problem by bitwise operators</vt:lpstr>
      <vt:lpstr>Josephus Problem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177</cp:revision>
  <dcterms:created xsi:type="dcterms:W3CDTF">2021-09-01T05:51:37Z</dcterms:created>
  <dcterms:modified xsi:type="dcterms:W3CDTF">2021-11-15T12:53:46Z</dcterms:modified>
</cp:coreProperties>
</file>