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7" r:id="rId3"/>
    <p:sldId id="298" r:id="rId4"/>
    <p:sldId id="296" r:id="rId5"/>
    <p:sldId id="299" r:id="rId6"/>
    <p:sldId id="300" r:id="rId7"/>
    <p:sldId id="303" r:id="rId8"/>
    <p:sldId id="301" r:id="rId9"/>
    <p:sldId id="302" r:id="rId10"/>
    <p:sldId id="304" r:id="rId11"/>
    <p:sldId id="305" r:id="rId12"/>
    <p:sldId id="311" r:id="rId13"/>
    <p:sldId id="312" r:id="rId14"/>
    <p:sldId id="314" r:id="rId15"/>
    <p:sldId id="307" r:id="rId16"/>
    <p:sldId id="315" r:id="rId17"/>
    <p:sldId id="317" r:id="rId18"/>
    <p:sldId id="318" r:id="rId19"/>
    <p:sldId id="316" r:id="rId20"/>
    <p:sldId id="319" r:id="rId21"/>
    <p:sldId id="320" r:id="rId22"/>
    <p:sldId id="294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73BE6-1605-4E44-932A-3C518A44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373508-005B-46CC-A8A0-D43977FAC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B9BA44-4750-4E2C-BBD2-77F86B32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3751B9-AC24-47D3-8140-9544604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B80EC8-2092-472B-8E94-22A682F0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80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2CAB-289D-4E64-942A-A4B77746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327A36-0ECE-4957-9575-A0BFFEBBA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014ED-F380-4980-9558-99445420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654CC3-4095-416F-A668-7F769FCA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FA1FE8-C1BA-4839-90FB-FCB5DDC7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3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280FE5-5B71-4564-AA12-307493E6F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F31CF9-7A84-4F92-B0BA-848A3D819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A419B3-1154-467A-9B0D-DD84CD94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2A7E0-B90C-40F2-B623-81F62812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5EE31-372A-4F41-8CD8-43925BFF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88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F875C-B330-4D3F-8B7C-BAAB7AD9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9601A8-2938-49DD-B950-DE95074A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B67E27-FA02-4B00-B36A-7765752C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394A98-DFD4-458C-AD6E-A9328BA9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2884A1-0751-4662-92BF-DCFEA099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4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C26BB-A590-474F-8185-5332DDB3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A9DED-CD05-4F71-AC7C-DD737CEAE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35430-CACF-4450-BA7E-7CF7C2D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141048-604C-4089-8C54-11071055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96AE79-2C20-4752-A262-AB739733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87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0815-6786-46AA-AC5C-661EC68E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08851B-C2FF-473E-B2EA-B3CD98B54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28DDA6-3B10-4DBC-AB90-C3460C45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FCEC5B-89E3-4BB0-9AA9-C02C968A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4B614F-33B4-4471-845B-D40B0914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487D86-5793-40FB-8720-11780BFA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68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C7406-3C23-4747-892E-0887789A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99992B-BBE0-4831-86A6-63BAA8AB7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EB3159-7470-476E-9A2B-52AD49C76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401B0D-6D9A-48C1-B495-A127A57BD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81FBDD-B542-49C9-8E9E-CA0954472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57E142-9328-4B4E-873A-23D7E835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6EA0B3-26E6-43BD-B400-49F5653F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1FD9AD-D815-4E24-AF72-F98F8041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24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AB4A9-8E72-47D6-BA03-83429FF9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803149-2A75-4D1D-A065-0631C933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57D91D-7BB3-4AE3-95EF-15B9E052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810B4F-FC1C-478B-A314-2C564696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30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6D52C9-6078-4D04-A541-A3EA2130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4B4552-E61F-4A50-BA6E-7F37EAC3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55E0C4-274B-4FBC-A270-301B2B14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99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5679B-6A8E-4458-A4F4-F908B301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01CE14-ACBD-44A2-9534-F9D458C0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05A798-16D7-427A-B182-DB7386ADB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2B4DA3-43B9-49C1-AF35-77394B89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50BA46-1733-41FF-9130-0C4344A5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D8F88E-536A-4F1B-A5FB-6E7F3B66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31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B127-6FB7-420D-9293-861FB1E7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E30F66-D5F3-435B-92C7-929274A1A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49F45E-0E3C-4876-ADAC-4026F0DE8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61AA89-17AC-4475-9ADE-4445C8E1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06D7F4-F45B-48F4-BB9C-9E324F51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AF71DF-F65D-4491-B1C9-EE8BF4F4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4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2C3201-1CD3-4F55-BF0C-4F2451AD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135FC2-0299-47BF-AD9B-CD07563E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762B7F-2976-4701-90BB-B57AE604E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E3A1-C276-43FD-A0AD-E3E3A7519323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C27343-A3C4-44B3-AF98-CB4A906B4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68C66-F74C-4798-A9C3-03849FEE1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34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Data Structure</a:t>
            </a:r>
            <a:endParaRPr lang="zh-TW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8D2A-3B41-4E78-8531-6EC2CCB2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 Complexity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D615D9-3485-4674-8999-1218DDC451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855776"/>
              </p:ext>
            </p:extLst>
          </p:nvPr>
        </p:nvGraphicFramePr>
        <p:xfrm>
          <a:off x="838200" y="2768660"/>
          <a:ext cx="10515603" cy="2631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868">
                  <a:extLst>
                    <a:ext uri="{9D8B030D-6E8A-4147-A177-3AD203B41FA5}">
                      <a16:colId xmlns:a16="http://schemas.microsoft.com/office/drawing/2014/main" val="496663155"/>
                    </a:ext>
                  </a:extLst>
                </a:gridCol>
                <a:gridCol w="1947728">
                  <a:extLst>
                    <a:ext uri="{9D8B030D-6E8A-4147-A177-3AD203B41FA5}">
                      <a16:colId xmlns:a16="http://schemas.microsoft.com/office/drawing/2014/main" val="2285779860"/>
                    </a:ext>
                  </a:extLst>
                </a:gridCol>
                <a:gridCol w="1788078">
                  <a:extLst>
                    <a:ext uri="{9D8B030D-6E8A-4147-A177-3AD203B41FA5}">
                      <a16:colId xmlns:a16="http://schemas.microsoft.com/office/drawing/2014/main" val="1519788810"/>
                    </a:ext>
                  </a:extLst>
                </a:gridCol>
                <a:gridCol w="1983206">
                  <a:extLst>
                    <a:ext uri="{9D8B030D-6E8A-4147-A177-3AD203B41FA5}">
                      <a16:colId xmlns:a16="http://schemas.microsoft.com/office/drawing/2014/main" val="1572223839"/>
                    </a:ext>
                  </a:extLst>
                </a:gridCol>
                <a:gridCol w="1823556">
                  <a:extLst>
                    <a:ext uri="{9D8B030D-6E8A-4147-A177-3AD203B41FA5}">
                      <a16:colId xmlns:a16="http://schemas.microsoft.com/office/drawing/2014/main" val="2812411144"/>
                    </a:ext>
                  </a:extLst>
                </a:gridCol>
                <a:gridCol w="1646167">
                  <a:extLst>
                    <a:ext uri="{9D8B030D-6E8A-4147-A177-3AD203B41FA5}">
                      <a16:colId xmlns:a16="http://schemas.microsoft.com/office/drawing/2014/main" val="957923717"/>
                    </a:ext>
                  </a:extLst>
                </a:gridCol>
              </a:tblGrid>
              <a:tr h="945127">
                <a:tc>
                  <a:txBody>
                    <a:bodyPr/>
                    <a:lstStyle/>
                    <a:p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push_front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pop_front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/>
                        <a:t>push_back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pop_back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Random access</a:t>
                      </a:r>
                      <a:endParaRPr lang="zh-TW" altLang="en-US" sz="2500" dirty="0"/>
                    </a:p>
                  </a:txBody>
                  <a:tcPr marL="127720" marR="127720" marT="63860" marB="63860"/>
                </a:tc>
                <a:extLst>
                  <a:ext uri="{0D108BD9-81ED-4DB2-BD59-A6C34878D82A}">
                    <a16:rowId xmlns:a16="http://schemas.microsoft.com/office/drawing/2014/main" val="496788691"/>
                  </a:ext>
                </a:extLst>
              </a:tr>
              <a:tr h="561968">
                <a:tc>
                  <a:txBody>
                    <a:bodyPr/>
                    <a:lstStyle/>
                    <a:p>
                      <a:r>
                        <a:rPr lang="en-US" altLang="zh-TW" sz="2500"/>
                        <a:t>vector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O(n)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O(n)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O(n) or O(1)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O(1)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O(1)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extLst>
                  <a:ext uri="{0D108BD9-81ED-4DB2-BD59-A6C34878D82A}">
                    <a16:rowId xmlns:a16="http://schemas.microsoft.com/office/drawing/2014/main" val="634595349"/>
                  </a:ext>
                </a:extLst>
              </a:tr>
              <a:tr h="561968">
                <a:tc>
                  <a:txBody>
                    <a:bodyPr/>
                    <a:lstStyle/>
                    <a:p>
                      <a:r>
                        <a:rPr lang="en-US" altLang="zh-TW" sz="2500"/>
                        <a:t>queue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x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O(1)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O(1)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x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x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extLst>
                  <a:ext uri="{0D108BD9-81ED-4DB2-BD59-A6C34878D82A}">
                    <a16:rowId xmlns:a16="http://schemas.microsoft.com/office/drawing/2014/main" val="1305534421"/>
                  </a:ext>
                </a:extLst>
              </a:tr>
              <a:tr h="561968">
                <a:tc>
                  <a:txBody>
                    <a:bodyPr/>
                    <a:lstStyle/>
                    <a:p>
                      <a:r>
                        <a:rPr lang="en-US" altLang="zh-TW" sz="2500"/>
                        <a:t>stack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x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x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/>
                        <a:t>O(1)</a:t>
                      </a:r>
                      <a:endParaRPr lang="zh-TW" altLang="en-US" sz="250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O(1)</a:t>
                      </a:r>
                      <a:endParaRPr lang="zh-TW" altLang="en-US" sz="2500" dirty="0"/>
                    </a:p>
                  </a:txBody>
                  <a:tcPr marL="127720" marR="127720" marT="63860" marB="63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x</a:t>
                      </a:r>
                      <a:endParaRPr lang="zh-TW" altLang="en-US" sz="2500" dirty="0"/>
                    </a:p>
                  </a:txBody>
                  <a:tcPr marL="127720" marR="127720" marT="63860" marB="63860"/>
                </a:tc>
                <a:extLst>
                  <a:ext uri="{0D108BD9-81ED-4DB2-BD59-A6C34878D82A}">
                    <a16:rowId xmlns:a16="http://schemas.microsoft.com/office/drawing/2014/main" val="1681068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41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8EB26-6A62-487B-B330-14F80697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</a:t>
            </a:r>
            <a:r>
              <a:rPr lang="en-US" altLang="zh-TW" b="1" dirty="0"/>
              <a:t>queue</a:t>
            </a:r>
            <a:r>
              <a:rPr lang="en-US" altLang="zh-TW" dirty="0"/>
              <a:t> in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3555C6-6A15-4B0D-9462-00E5D3D0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Defined in header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&lt;queue&gt;</a:t>
            </a:r>
            <a:endParaRPr lang="en-US" altLang="zh-TW" dirty="0"/>
          </a:p>
          <a:p>
            <a:r>
              <a:rPr lang="en-US" altLang="zh-TW" dirty="0"/>
              <a:t>A FIFO (first-in, first-out) data structure.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046D49-CB1D-46E8-89B5-34EC7AC4F0AA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https://en.cppreference.com/w/cpp/container/queue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6840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A7526-FE77-444D-BAD8-13F03B2C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Application: Josephus Problem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19A5028-9845-4D16-B2CA-C9961B245B78}"/>
              </a:ext>
            </a:extLst>
          </p:cNvPr>
          <p:cNvSpPr/>
          <p:nvPr/>
        </p:nvSpPr>
        <p:spPr>
          <a:xfrm>
            <a:off x="662730" y="3565322"/>
            <a:ext cx="2063691" cy="20636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E0AD60A-274C-4363-B7D0-0693E624DCF2}"/>
              </a:ext>
            </a:extLst>
          </p:cNvPr>
          <p:cNvSpPr/>
          <p:nvPr/>
        </p:nvSpPr>
        <p:spPr>
          <a:xfrm>
            <a:off x="2331047" y="4781332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AD1D2A0-4AB2-4592-BB01-EA561C4638B5}"/>
              </a:ext>
            </a:extLst>
          </p:cNvPr>
          <p:cNvSpPr/>
          <p:nvPr/>
        </p:nvSpPr>
        <p:spPr>
          <a:xfrm>
            <a:off x="2304176" y="3691616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5975579-7CFC-4C01-B698-90C5D8298AB9}"/>
              </a:ext>
            </a:extLst>
          </p:cNvPr>
          <p:cNvSpPr/>
          <p:nvPr/>
        </p:nvSpPr>
        <p:spPr>
          <a:xfrm>
            <a:off x="1403517" y="3239529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DC9032F-5898-4E59-AEB1-3DC7E32E42CC}"/>
              </a:ext>
            </a:extLst>
          </p:cNvPr>
          <p:cNvSpPr/>
          <p:nvPr/>
        </p:nvSpPr>
        <p:spPr>
          <a:xfrm>
            <a:off x="508930" y="3769673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AB59596-5EAF-4EBA-8A57-DFD0233EA640}"/>
              </a:ext>
            </a:extLst>
          </p:cNvPr>
          <p:cNvSpPr/>
          <p:nvPr/>
        </p:nvSpPr>
        <p:spPr>
          <a:xfrm>
            <a:off x="508931" y="4813796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37FA94F-0F30-4139-AA5E-6B0D4469537F}"/>
              </a:ext>
            </a:extLst>
          </p:cNvPr>
          <p:cNvSpPr/>
          <p:nvPr/>
        </p:nvSpPr>
        <p:spPr>
          <a:xfrm>
            <a:off x="1403515" y="5354426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34A4DC0-CB62-44DA-9A3D-6F94730BCAD2}"/>
              </a:ext>
            </a:extLst>
          </p:cNvPr>
          <p:cNvSpPr/>
          <p:nvPr/>
        </p:nvSpPr>
        <p:spPr>
          <a:xfrm>
            <a:off x="3713286" y="3565322"/>
            <a:ext cx="2063691" cy="20636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0438F3B-8F9C-47DF-9DDE-90CE17B52C99}"/>
              </a:ext>
            </a:extLst>
          </p:cNvPr>
          <p:cNvSpPr/>
          <p:nvPr/>
        </p:nvSpPr>
        <p:spPr>
          <a:xfrm>
            <a:off x="5381603" y="4781332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8FDC89C4-398B-4F4C-A918-A7F286A67C0E}"/>
              </a:ext>
            </a:extLst>
          </p:cNvPr>
          <p:cNvSpPr/>
          <p:nvPr/>
        </p:nvSpPr>
        <p:spPr>
          <a:xfrm>
            <a:off x="4454073" y="3239529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E1062169-036A-497D-B680-F8ABDEE8F4EE}"/>
              </a:ext>
            </a:extLst>
          </p:cNvPr>
          <p:cNvSpPr/>
          <p:nvPr/>
        </p:nvSpPr>
        <p:spPr>
          <a:xfrm>
            <a:off x="3559487" y="4813796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D447E9E9-29EF-4313-8E26-4A599579C18E}"/>
              </a:ext>
            </a:extLst>
          </p:cNvPr>
          <p:cNvCxnSpPr/>
          <p:nvPr/>
        </p:nvCxnSpPr>
        <p:spPr>
          <a:xfrm>
            <a:off x="1644242" y="2491530"/>
            <a:ext cx="0" cy="6040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F76612D-96AF-4FCC-AB72-3627CA736EAE}"/>
              </a:ext>
            </a:extLst>
          </p:cNvPr>
          <p:cNvCxnSpPr/>
          <p:nvPr/>
        </p:nvCxnSpPr>
        <p:spPr>
          <a:xfrm>
            <a:off x="4724400" y="2491530"/>
            <a:ext cx="0" cy="6040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D55D5387-C656-4877-A2EE-2CA68F00FD73}"/>
              </a:ext>
            </a:extLst>
          </p:cNvPr>
          <p:cNvSpPr/>
          <p:nvPr/>
        </p:nvSpPr>
        <p:spPr>
          <a:xfrm>
            <a:off x="6763842" y="3549004"/>
            <a:ext cx="2063691" cy="20636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BC7DEAB0-8C6C-44DD-8E3B-7C3583AE6FC5}"/>
              </a:ext>
            </a:extLst>
          </p:cNvPr>
          <p:cNvSpPr/>
          <p:nvPr/>
        </p:nvSpPr>
        <p:spPr>
          <a:xfrm>
            <a:off x="7504629" y="3223211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572D8C20-4A45-40EA-BA79-61D776C937D9}"/>
              </a:ext>
            </a:extLst>
          </p:cNvPr>
          <p:cNvSpPr/>
          <p:nvPr/>
        </p:nvSpPr>
        <p:spPr>
          <a:xfrm>
            <a:off x="7504627" y="5338108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C8AB444E-C7BA-4D8C-8BD2-1FDB3AD8DFF4}"/>
              </a:ext>
            </a:extLst>
          </p:cNvPr>
          <p:cNvSpPr/>
          <p:nvPr/>
        </p:nvSpPr>
        <p:spPr>
          <a:xfrm>
            <a:off x="9419024" y="3549004"/>
            <a:ext cx="2063691" cy="20636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4313A6CB-DEDA-4FD0-8A96-29FB82730CE4}"/>
              </a:ext>
            </a:extLst>
          </p:cNvPr>
          <p:cNvSpPr/>
          <p:nvPr/>
        </p:nvSpPr>
        <p:spPr>
          <a:xfrm>
            <a:off x="10159811" y="3223211"/>
            <a:ext cx="549173" cy="5491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83B647A1-D573-458A-9C13-E0E092C582EF}"/>
              </a:ext>
            </a:extLst>
          </p:cNvPr>
          <p:cNvCxnSpPr/>
          <p:nvPr/>
        </p:nvCxnSpPr>
        <p:spPr>
          <a:xfrm>
            <a:off x="7779390" y="2491530"/>
            <a:ext cx="0" cy="6040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C600AC1-1BD5-4CEF-B73D-A0D42B13F7F7}"/>
              </a:ext>
            </a:extLst>
          </p:cNvPr>
          <p:cNvCxnSpPr/>
          <p:nvPr/>
        </p:nvCxnSpPr>
        <p:spPr>
          <a:xfrm>
            <a:off x="10406543" y="2491530"/>
            <a:ext cx="0" cy="6040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346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ABAAB-A2B0-4EC0-8A89-951E934B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Josephus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37A6F-8E73-4CC8-957D-9198830D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Case one: the length of sequence is even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FFE30FF-E442-442C-90AC-F7DB5F69CBD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12680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40959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44390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26874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3130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871135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572097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3546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1E49A64-3F09-487E-B430-61AEEB35E34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5243434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40959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44390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2687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318024F-C63E-4B17-B62A-1F7E03242799}"/>
              </a:ext>
            </a:extLst>
          </p:cNvPr>
          <p:cNvCxnSpPr/>
          <p:nvPr/>
        </p:nvCxnSpPr>
        <p:spPr>
          <a:xfrm>
            <a:off x="2525086" y="2522793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7516773-58BB-4518-B282-CD95A64219F2}"/>
              </a:ext>
            </a:extLst>
          </p:cNvPr>
          <p:cNvCxnSpPr/>
          <p:nvPr/>
        </p:nvCxnSpPr>
        <p:spPr>
          <a:xfrm>
            <a:off x="4565009" y="2522793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9251999-AED8-473E-B652-A46ACF043AB1}"/>
              </a:ext>
            </a:extLst>
          </p:cNvPr>
          <p:cNvCxnSpPr/>
          <p:nvPr/>
        </p:nvCxnSpPr>
        <p:spPr>
          <a:xfrm>
            <a:off x="6603534" y="2522793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002444F-C6CA-4928-8A29-0CC25B134E22}"/>
              </a:ext>
            </a:extLst>
          </p:cNvPr>
          <p:cNvCxnSpPr/>
          <p:nvPr/>
        </p:nvCxnSpPr>
        <p:spPr>
          <a:xfrm>
            <a:off x="8642059" y="2522793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697686A-5B25-4A89-B1C6-1649767FD7C5}"/>
              </a:ext>
            </a:extLst>
          </p:cNvPr>
          <p:cNvCxnSpPr/>
          <p:nvPr/>
        </p:nvCxnSpPr>
        <p:spPr>
          <a:xfrm>
            <a:off x="2525086" y="4639426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3D5843CF-CE05-487D-BEDF-C1511499E14A}"/>
              </a:ext>
            </a:extLst>
          </p:cNvPr>
          <p:cNvCxnSpPr>
            <a:cxnSpLocks/>
          </p:cNvCxnSpPr>
          <p:nvPr/>
        </p:nvCxnSpPr>
        <p:spPr>
          <a:xfrm flipV="1">
            <a:off x="2543262" y="3497641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C901F1A-0EC8-4D02-9D63-9AABFEBE9F29}"/>
              </a:ext>
            </a:extLst>
          </p:cNvPr>
          <p:cNvCxnSpPr>
            <a:cxnSpLocks/>
          </p:cNvCxnSpPr>
          <p:nvPr/>
        </p:nvCxnSpPr>
        <p:spPr>
          <a:xfrm flipV="1">
            <a:off x="8644855" y="3497641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8A386B9-FAB7-47FE-B719-C96C2043C597}"/>
              </a:ext>
            </a:extLst>
          </p:cNvPr>
          <p:cNvCxnSpPr>
            <a:cxnSpLocks/>
          </p:cNvCxnSpPr>
          <p:nvPr/>
        </p:nvCxnSpPr>
        <p:spPr>
          <a:xfrm flipH="1">
            <a:off x="2525086" y="4088258"/>
            <a:ext cx="6116973" cy="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423610D-945C-4D04-B82F-0C3053B40D42}"/>
              </a:ext>
            </a:extLst>
          </p:cNvPr>
          <p:cNvSpPr txBox="1"/>
          <p:nvPr/>
        </p:nvSpPr>
        <p:spPr>
          <a:xfrm>
            <a:off x="6452998" y="5243434"/>
            <a:ext cx="2749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Repeat the strategy again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975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ABAAB-A2B0-4EC0-8A89-951E934B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Josephus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37A6F-8E73-4CC8-957D-9198830D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Case two: the length of sequence is odd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FFE30FF-E442-442C-90AC-F7DB5F69CBD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126801"/>
          <a:ext cx="711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40959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44390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26874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3130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871135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57209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1E49A64-3F09-487E-B430-61AEEB35E34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672982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40959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244390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42687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318024F-C63E-4B17-B62A-1F7E03242799}"/>
              </a:ext>
            </a:extLst>
          </p:cNvPr>
          <p:cNvCxnSpPr/>
          <p:nvPr/>
        </p:nvCxnSpPr>
        <p:spPr>
          <a:xfrm>
            <a:off x="2525086" y="2522793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7516773-58BB-4518-B282-CD95A64219F2}"/>
              </a:ext>
            </a:extLst>
          </p:cNvPr>
          <p:cNvCxnSpPr/>
          <p:nvPr/>
        </p:nvCxnSpPr>
        <p:spPr>
          <a:xfrm>
            <a:off x="4565009" y="2522793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9251999-AED8-473E-B652-A46ACF043AB1}"/>
              </a:ext>
            </a:extLst>
          </p:cNvPr>
          <p:cNvCxnSpPr/>
          <p:nvPr/>
        </p:nvCxnSpPr>
        <p:spPr>
          <a:xfrm>
            <a:off x="6603534" y="2522793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002444F-C6CA-4928-8A29-0CC25B134E22}"/>
              </a:ext>
            </a:extLst>
          </p:cNvPr>
          <p:cNvCxnSpPr/>
          <p:nvPr/>
        </p:nvCxnSpPr>
        <p:spPr>
          <a:xfrm>
            <a:off x="8642059" y="2522793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697686A-5B25-4A89-B1C6-1649767FD7C5}"/>
              </a:ext>
            </a:extLst>
          </p:cNvPr>
          <p:cNvCxnSpPr/>
          <p:nvPr/>
        </p:nvCxnSpPr>
        <p:spPr>
          <a:xfrm>
            <a:off x="2525086" y="3993473"/>
            <a:ext cx="0" cy="6040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0C20CA0-A400-4ABD-AF54-DB30CBDAA279}"/>
              </a:ext>
            </a:extLst>
          </p:cNvPr>
          <p:cNvSpPr txBox="1"/>
          <p:nvPr/>
        </p:nvSpPr>
        <p:spPr>
          <a:xfrm>
            <a:off x="6309453" y="4672982"/>
            <a:ext cx="4176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you can rearrange indices and apply the strategy for case one immediately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684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8EB26-6A62-487B-B330-14F80697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</a:t>
            </a:r>
            <a:r>
              <a:rPr lang="en-US" altLang="zh-TW" b="1" dirty="0"/>
              <a:t>stack</a:t>
            </a:r>
            <a:r>
              <a:rPr lang="en-US" altLang="zh-TW" dirty="0"/>
              <a:t> in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3555C6-6A15-4B0D-9462-00E5D3D0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Defined in header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&lt;stack&gt;</a:t>
            </a:r>
            <a:endParaRPr lang="en-US" altLang="zh-TW" dirty="0"/>
          </a:p>
          <a:p>
            <a:r>
              <a:rPr lang="en-US" altLang="zh-TW" dirty="0"/>
              <a:t>A LIFO (last-in, first-out) data structure.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046D49-CB1D-46E8-89B5-34EC7AC4F0AA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https://en.cppreference.com/w/cpp/container/stack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7869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D453-2BB2-44B3-A1F6-5A0ECD83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- Tree Traversal</a:t>
            </a:r>
            <a:endParaRPr lang="zh-TW" alt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A5136FB-72EA-4A2F-A727-4AC41D5E2D02}"/>
              </a:ext>
            </a:extLst>
          </p:cNvPr>
          <p:cNvSpPr/>
          <p:nvPr/>
        </p:nvSpPr>
        <p:spPr>
          <a:xfrm>
            <a:off x="852363" y="3030920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A</a:t>
            </a:r>
            <a:endParaRPr lang="zh-TW" altLang="en-US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BA4052-7F0C-4A87-ACAB-6BF381BA98A9}"/>
              </a:ext>
            </a:extLst>
          </p:cNvPr>
          <p:cNvSpPr/>
          <p:nvPr/>
        </p:nvSpPr>
        <p:spPr>
          <a:xfrm>
            <a:off x="2943922" y="1896378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C</a:t>
            </a:r>
            <a:endParaRPr lang="zh-TW" altLang="en-US" b="1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0B3F86-1461-407D-ADC8-3A4C4BB31A82}"/>
              </a:ext>
            </a:extLst>
          </p:cNvPr>
          <p:cNvSpPr/>
          <p:nvPr/>
        </p:nvSpPr>
        <p:spPr>
          <a:xfrm>
            <a:off x="2943922" y="4074811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B</a:t>
            </a:r>
            <a:endParaRPr lang="zh-TW" altLang="en-US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1627A96-F215-4F62-9B51-9F0D18E8968C}"/>
              </a:ext>
            </a:extLst>
          </p:cNvPr>
          <p:cNvSpPr/>
          <p:nvPr/>
        </p:nvSpPr>
        <p:spPr>
          <a:xfrm>
            <a:off x="5227295" y="1832741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D</a:t>
            </a:r>
            <a:endParaRPr lang="zh-TW" altLang="en-US" b="1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8FB6E6C-D7B0-4502-AD5F-B62B311094BD}"/>
              </a:ext>
            </a:extLst>
          </p:cNvPr>
          <p:cNvSpPr/>
          <p:nvPr/>
        </p:nvSpPr>
        <p:spPr>
          <a:xfrm>
            <a:off x="5227295" y="4074811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E</a:t>
            </a:r>
            <a:endParaRPr lang="zh-TW" altLang="en-US" b="1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F64667-3B4A-4BEA-9F9E-F766784C20C5}"/>
              </a:ext>
            </a:extLst>
          </p:cNvPr>
          <p:cNvCxnSpPr>
            <a:cxnSpLocks/>
            <a:stCxn id="36" idx="7"/>
            <a:endCxn id="37" idx="2"/>
          </p:cNvCxnSpPr>
          <p:nvPr/>
        </p:nvCxnSpPr>
        <p:spPr>
          <a:xfrm flipV="1">
            <a:off x="1356990" y="2191982"/>
            <a:ext cx="1586932" cy="92551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9DF98F-7D6E-4370-9153-C9399C5AAD85}"/>
              </a:ext>
            </a:extLst>
          </p:cNvPr>
          <p:cNvCxnSpPr>
            <a:cxnSpLocks/>
            <a:stCxn id="36" idx="5"/>
            <a:endCxn id="38" idx="2"/>
          </p:cNvCxnSpPr>
          <p:nvPr/>
        </p:nvCxnSpPr>
        <p:spPr>
          <a:xfrm>
            <a:off x="1356990" y="3535547"/>
            <a:ext cx="1586932" cy="83486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082CED0-0429-4E82-82A0-8F203485B313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 flipV="1">
            <a:off x="3535129" y="2128345"/>
            <a:ext cx="1692166" cy="636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296F80-9E29-44AE-A25D-EB0C7CD98CAD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>
            <a:off x="3535129" y="4370415"/>
            <a:ext cx="169216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F43AAC-47FA-48E1-BD8C-C87C08F5DF56}"/>
              </a:ext>
            </a:extLst>
          </p:cNvPr>
          <p:cNvCxnSpPr>
            <a:cxnSpLocks/>
            <a:stCxn id="39" idx="4"/>
            <a:endCxn id="40" idx="0"/>
          </p:cNvCxnSpPr>
          <p:nvPr/>
        </p:nvCxnSpPr>
        <p:spPr>
          <a:xfrm>
            <a:off x="5522899" y="2423948"/>
            <a:ext cx="0" cy="165086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D01C80-1708-4532-B9FC-B90D5BDA9A41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3448549" y="2401005"/>
            <a:ext cx="1865326" cy="176038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92532137-8B0A-4076-8175-3210383E3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051893"/>
              </p:ext>
            </p:extLst>
          </p:nvPr>
        </p:nvGraphicFramePr>
        <p:xfrm>
          <a:off x="6669102" y="2235813"/>
          <a:ext cx="53735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584">
                  <a:extLst>
                    <a:ext uri="{9D8B030D-6E8A-4147-A177-3AD203B41FA5}">
                      <a16:colId xmlns:a16="http://schemas.microsoft.com/office/drawing/2014/main" val="4179744974"/>
                    </a:ext>
                  </a:extLst>
                </a:gridCol>
                <a:gridCol w="895584">
                  <a:extLst>
                    <a:ext uri="{9D8B030D-6E8A-4147-A177-3AD203B41FA5}">
                      <a16:colId xmlns:a16="http://schemas.microsoft.com/office/drawing/2014/main" val="3331812382"/>
                    </a:ext>
                  </a:extLst>
                </a:gridCol>
                <a:gridCol w="895584">
                  <a:extLst>
                    <a:ext uri="{9D8B030D-6E8A-4147-A177-3AD203B41FA5}">
                      <a16:colId xmlns:a16="http://schemas.microsoft.com/office/drawing/2014/main" val="2319862970"/>
                    </a:ext>
                  </a:extLst>
                </a:gridCol>
                <a:gridCol w="895584">
                  <a:extLst>
                    <a:ext uri="{9D8B030D-6E8A-4147-A177-3AD203B41FA5}">
                      <a16:colId xmlns:a16="http://schemas.microsoft.com/office/drawing/2014/main" val="3987981714"/>
                    </a:ext>
                  </a:extLst>
                </a:gridCol>
                <a:gridCol w="895584">
                  <a:extLst>
                    <a:ext uri="{9D8B030D-6E8A-4147-A177-3AD203B41FA5}">
                      <a16:colId xmlns:a16="http://schemas.microsoft.com/office/drawing/2014/main" val="1781666244"/>
                    </a:ext>
                  </a:extLst>
                </a:gridCol>
                <a:gridCol w="895584">
                  <a:extLst>
                    <a:ext uri="{9D8B030D-6E8A-4147-A177-3AD203B41FA5}">
                      <a16:colId xmlns:a16="http://schemas.microsoft.com/office/drawing/2014/main" val="1958248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64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A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994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B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70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C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0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D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9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E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427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389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D453-2BB2-44B3-A1F6-5A0ECD83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417"/>
            <a:ext cx="10515600" cy="1325563"/>
          </a:xfrm>
        </p:spPr>
        <p:txBody>
          <a:bodyPr/>
          <a:lstStyle/>
          <a:p>
            <a:r>
              <a:rPr lang="en-US" altLang="zh-TW" dirty="0"/>
              <a:t>Application - Tree Traversal</a:t>
            </a:r>
            <a:endParaRPr lang="zh-TW" altLang="en-US" dirty="0"/>
          </a:p>
        </p:txBody>
      </p:sp>
      <p:graphicFrame>
        <p:nvGraphicFramePr>
          <p:cNvPr id="28" name="表格 4">
            <a:extLst>
              <a:ext uri="{FF2B5EF4-FFF2-40B4-BE49-F238E27FC236}">
                <a16:creationId xmlns:a16="http://schemas.microsoft.com/office/drawing/2014/main" id="{81CBBF07-957F-489D-91C8-A88F638974F4}"/>
              </a:ext>
            </a:extLst>
          </p:cNvPr>
          <p:cNvGraphicFramePr>
            <a:graphicFrameLocks noGrp="1"/>
          </p:cNvGraphicFramePr>
          <p:nvPr/>
        </p:nvGraphicFramePr>
        <p:xfrm>
          <a:off x="7503531" y="1908620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graphicFrame>
        <p:nvGraphicFramePr>
          <p:cNvPr id="29" name="表格 4">
            <a:extLst>
              <a:ext uri="{FF2B5EF4-FFF2-40B4-BE49-F238E27FC236}">
                <a16:creationId xmlns:a16="http://schemas.microsoft.com/office/drawing/2014/main" id="{9CFD4A0B-5973-492F-BFF7-8B433F770604}"/>
              </a:ext>
            </a:extLst>
          </p:cNvPr>
          <p:cNvGraphicFramePr>
            <a:graphicFrameLocks noGrp="1"/>
          </p:cNvGraphicFramePr>
          <p:nvPr/>
        </p:nvGraphicFramePr>
        <p:xfrm>
          <a:off x="7503531" y="2497392"/>
          <a:ext cx="1625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140959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graphicFrame>
        <p:nvGraphicFramePr>
          <p:cNvPr id="30" name="表格 4">
            <a:extLst>
              <a:ext uri="{FF2B5EF4-FFF2-40B4-BE49-F238E27FC236}">
                <a16:creationId xmlns:a16="http://schemas.microsoft.com/office/drawing/2014/main" id="{6E2D2381-DC50-4BB6-9597-5AC42BC4031B}"/>
              </a:ext>
            </a:extLst>
          </p:cNvPr>
          <p:cNvGraphicFramePr>
            <a:graphicFrameLocks noGrp="1"/>
          </p:cNvGraphicFramePr>
          <p:nvPr/>
        </p:nvGraphicFramePr>
        <p:xfrm>
          <a:off x="7503531" y="3178495"/>
          <a:ext cx="2438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140959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44390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graphicFrame>
        <p:nvGraphicFramePr>
          <p:cNvPr id="31" name="表格 4">
            <a:extLst>
              <a:ext uri="{FF2B5EF4-FFF2-40B4-BE49-F238E27FC236}">
                <a16:creationId xmlns:a16="http://schemas.microsoft.com/office/drawing/2014/main" id="{5FFCCD13-4451-4613-A8FC-7597DAEEC817}"/>
              </a:ext>
            </a:extLst>
          </p:cNvPr>
          <p:cNvGraphicFramePr>
            <a:graphicFrameLocks noGrp="1"/>
          </p:cNvGraphicFramePr>
          <p:nvPr/>
        </p:nvGraphicFramePr>
        <p:xfrm>
          <a:off x="7503531" y="3859598"/>
          <a:ext cx="1625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140959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graphicFrame>
        <p:nvGraphicFramePr>
          <p:cNvPr id="34" name="表格 4">
            <a:extLst>
              <a:ext uri="{FF2B5EF4-FFF2-40B4-BE49-F238E27FC236}">
                <a16:creationId xmlns:a16="http://schemas.microsoft.com/office/drawing/2014/main" id="{E7DD6E77-87B2-4465-A8E0-6BBDA6CEC94C}"/>
              </a:ext>
            </a:extLst>
          </p:cNvPr>
          <p:cNvGraphicFramePr>
            <a:graphicFrameLocks noGrp="1"/>
          </p:cNvGraphicFramePr>
          <p:nvPr/>
        </p:nvGraphicFramePr>
        <p:xfrm>
          <a:off x="7521733" y="4483138"/>
          <a:ext cx="812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graphicFrame>
        <p:nvGraphicFramePr>
          <p:cNvPr id="35" name="表格 4">
            <a:extLst>
              <a:ext uri="{FF2B5EF4-FFF2-40B4-BE49-F238E27FC236}">
                <a16:creationId xmlns:a16="http://schemas.microsoft.com/office/drawing/2014/main" id="{3F1C8163-4332-4CA9-8F68-CEE9756CA195}"/>
              </a:ext>
            </a:extLst>
          </p:cNvPr>
          <p:cNvGraphicFramePr>
            <a:graphicFrameLocks noGrp="1"/>
          </p:cNvGraphicFramePr>
          <p:nvPr/>
        </p:nvGraphicFramePr>
        <p:xfrm>
          <a:off x="7521733" y="5106678"/>
          <a:ext cx="406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140959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44390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26874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33585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sp>
        <p:nvSpPr>
          <p:cNvPr id="20" name="Oval 19">
            <a:extLst>
              <a:ext uri="{FF2B5EF4-FFF2-40B4-BE49-F238E27FC236}">
                <a16:creationId xmlns:a16="http://schemas.microsoft.com/office/drawing/2014/main" id="{D5967150-D769-46F7-AD2F-174BB4FB7F6E}"/>
              </a:ext>
            </a:extLst>
          </p:cNvPr>
          <p:cNvSpPr/>
          <p:nvPr/>
        </p:nvSpPr>
        <p:spPr>
          <a:xfrm>
            <a:off x="852363" y="3030920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A</a:t>
            </a:r>
            <a:endParaRPr lang="zh-TW" altLang="en-US" b="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89CCB2-BBA5-4154-974C-E734C83B5564}"/>
              </a:ext>
            </a:extLst>
          </p:cNvPr>
          <p:cNvSpPr/>
          <p:nvPr/>
        </p:nvSpPr>
        <p:spPr>
          <a:xfrm>
            <a:off x="2943922" y="1896378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C</a:t>
            </a:r>
            <a:endParaRPr lang="zh-TW" altLang="en-US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196C77-2B50-4575-A9F2-5D2F7D457302}"/>
              </a:ext>
            </a:extLst>
          </p:cNvPr>
          <p:cNvSpPr/>
          <p:nvPr/>
        </p:nvSpPr>
        <p:spPr>
          <a:xfrm>
            <a:off x="2943922" y="4074811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B</a:t>
            </a:r>
            <a:endParaRPr lang="zh-TW" altLang="en-US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582649-E819-4046-B62F-7D97F7BA40B1}"/>
              </a:ext>
            </a:extLst>
          </p:cNvPr>
          <p:cNvSpPr/>
          <p:nvPr/>
        </p:nvSpPr>
        <p:spPr>
          <a:xfrm>
            <a:off x="5227295" y="1832741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D</a:t>
            </a:r>
            <a:endParaRPr lang="zh-TW" altLang="en-US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F44D85-BD75-4671-AF2B-DDC40DD013C9}"/>
              </a:ext>
            </a:extLst>
          </p:cNvPr>
          <p:cNvSpPr/>
          <p:nvPr/>
        </p:nvSpPr>
        <p:spPr>
          <a:xfrm>
            <a:off x="5227295" y="4074811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E</a:t>
            </a:r>
            <a:endParaRPr lang="zh-TW" altLang="en-US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14F29C-30A8-4701-BCDA-617117A7E77A}"/>
              </a:ext>
            </a:extLst>
          </p:cNvPr>
          <p:cNvCxnSpPr>
            <a:cxnSpLocks/>
            <a:stCxn id="20" idx="7"/>
            <a:endCxn id="22" idx="2"/>
          </p:cNvCxnSpPr>
          <p:nvPr/>
        </p:nvCxnSpPr>
        <p:spPr>
          <a:xfrm flipV="1">
            <a:off x="1356990" y="2191982"/>
            <a:ext cx="1586932" cy="92551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F8B598-85DA-4550-8FA9-AE3D0FDB5827}"/>
              </a:ext>
            </a:extLst>
          </p:cNvPr>
          <p:cNvCxnSpPr>
            <a:cxnSpLocks/>
            <a:stCxn id="20" idx="5"/>
            <a:endCxn id="23" idx="2"/>
          </p:cNvCxnSpPr>
          <p:nvPr/>
        </p:nvCxnSpPr>
        <p:spPr>
          <a:xfrm>
            <a:off x="1356990" y="3535547"/>
            <a:ext cx="1586932" cy="83486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760C76F-0786-45A4-8091-DE2766C576B3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3535129" y="2128345"/>
            <a:ext cx="1692166" cy="636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B55CFF3-1F50-4298-930D-B6F5017AFF6A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>
            <a:off x="3535129" y="4370415"/>
            <a:ext cx="169216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6A20B7-7744-4B2E-99A8-93DB3C805D4A}"/>
              </a:ext>
            </a:extLst>
          </p:cNvPr>
          <p:cNvCxnSpPr>
            <a:cxnSpLocks/>
            <a:stCxn id="24" idx="4"/>
            <a:endCxn id="26" idx="0"/>
          </p:cNvCxnSpPr>
          <p:nvPr/>
        </p:nvCxnSpPr>
        <p:spPr>
          <a:xfrm>
            <a:off x="5522899" y="2423948"/>
            <a:ext cx="0" cy="165086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F9CA11A-167B-49B4-A416-50ABF0688132}"/>
              </a:ext>
            </a:extLst>
          </p:cNvPr>
          <p:cNvCxnSpPr>
            <a:cxnSpLocks/>
            <a:stCxn id="22" idx="5"/>
            <a:endCxn id="26" idx="1"/>
          </p:cNvCxnSpPr>
          <p:nvPr/>
        </p:nvCxnSpPr>
        <p:spPr>
          <a:xfrm>
            <a:off x="3448549" y="2401005"/>
            <a:ext cx="1865326" cy="176038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090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D453-2BB2-44B3-A1F6-5A0ECD83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- Tree Traversal</a:t>
            </a:r>
            <a:endParaRPr lang="zh-TW" alt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A5136FB-72EA-4A2F-A727-4AC41D5E2D02}"/>
              </a:ext>
            </a:extLst>
          </p:cNvPr>
          <p:cNvSpPr/>
          <p:nvPr/>
        </p:nvSpPr>
        <p:spPr>
          <a:xfrm>
            <a:off x="852363" y="3030920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A</a:t>
            </a:r>
            <a:endParaRPr lang="zh-TW" altLang="en-US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BA4052-7F0C-4A87-ACAB-6BF381BA98A9}"/>
              </a:ext>
            </a:extLst>
          </p:cNvPr>
          <p:cNvSpPr/>
          <p:nvPr/>
        </p:nvSpPr>
        <p:spPr>
          <a:xfrm>
            <a:off x="2943922" y="1896378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B</a:t>
            </a:r>
            <a:endParaRPr lang="zh-TW" altLang="en-US" b="1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0B3F86-1461-407D-ADC8-3A4C4BB31A82}"/>
              </a:ext>
            </a:extLst>
          </p:cNvPr>
          <p:cNvSpPr/>
          <p:nvPr/>
        </p:nvSpPr>
        <p:spPr>
          <a:xfrm>
            <a:off x="2943922" y="4074811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C</a:t>
            </a:r>
            <a:endParaRPr lang="zh-TW" altLang="en-US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1627A96-F215-4F62-9B51-9F0D18E8968C}"/>
              </a:ext>
            </a:extLst>
          </p:cNvPr>
          <p:cNvSpPr/>
          <p:nvPr/>
        </p:nvSpPr>
        <p:spPr>
          <a:xfrm>
            <a:off x="5227295" y="1832741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D</a:t>
            </a:r>
            <a:endParaRPr lang="zh-TW" altLang="en-US" b="1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8FB6E6C-D7B0-4502-AD5F-B62B311094BD}"/>
              </a:ext>
            </a:extLst>
          </p:cNvPr>
          <p:cNvSpPr/>
          <p:nvPr/>
        </p:nvSpPr>
        <p:spPr>
          <a:xfrm>
            <a:off x="5227295" y="4074811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E</a:t>
            </a:r>
            <a:endParaRPr lang="zh-TW" altLang="en-US" b="1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2F64667-3B4A-4BEA-9F9E-F766784C20C5}"/>
              </a:ext>
            </a:extLst>
          </p:cNvPr>
          <p:cNvCxnSpPr>
            <a:cxnSpLocks/>
            <a:stCxn id="36" idx="7"/>
            <a:endCxn id="37" idx="2"/>
          </p:cNvCxnSpPr>
          <p:nvPr/>
        </p:nvCxnSpPr>
        <p:spPr>
          <a:xfrm flipV="1">
            <a:off x="1356990" y="2191982"/>
            <a:ext cx="1586932" cy="92551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9DF98F-7D6E-4370-9153-C9399C5AAD85}"/>
              </a:ext>
            </a:extLst>
          </p:cNvPr>
          <p:cNvCxnSpPr>
            <a:cxnSpLocks/>
            <a:stCxn id="36" idx="5"/>
            <a:endCxn id="38" idx="2"/>
          </p:cNvCxnSpPr>
          <p:nvPr/>
        </p:nvCxnSpPr>
        <p:spPr>
          <a:xfrm>
            <a:off x="1356990" y="3535547"/>
            <a:ext cx="1586932" cy="83486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082CED0-0429-4E82-82A0-8F203485B313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 flipV="1">
            <a:off x="3535129" y="2128345"/>
            <a:ext cx="1692166" cy="636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296F80-9E29-44AE-A25D-EB0C7CD98CAD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>
            <a:off x="3535129" y="4370415"/>
            <a:ext cx="169216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F43AAC-47FA-48E1-BD8C-C87C08F5DF56}"/>
              </a:ext>
            </a:extLst>
          </p:cNvPr>
          <p:cNvCxnSpPr>
            <a:cxnSpLocks/>
            <a:stCxn id="39" idx="4"/>
            <a:endCxn id="40" idx="0"/>
          </p:cNvCxnSpPr>
          <p:nvPr/>
        </p:nvCxnSpPr>
        <p:spPr>
          <a:xfrm>
            <a:off x="5522899" y="2423948"/>
            <a:ext cx="0" cy="165086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D01C80-1708-4532-B9FC-B90D5BDA9A41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3448549" y="2401005"/>
            <a:ext cx="1865326" cy="176038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92532137-8B0A-4076-8175-3210383E3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479005"/>
              </p:ext>
            </p:extLst>
          </p:nvPr>
        </p:nvGraphicFramePr>
        <p:xfrm>
          <a:off x="6669102" y="2235813"/>
          <a:ext cx="53735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584">
                  <a:extLst>
                    <a:ext uri="{9D8B030D-6E8A-4147-A177-3AD203B41FA5}">
                      <a16:colId xmlns:a16="http://schemas.microsoft.com/office/drawing/2014/main" val="4179744974"/>
                    </a:ext>
                  </a:extLst>
                </a:gridCol>
                <a:gridCol w="895584">
                  <a:extLst>
                    <a:ext uri="{9D8B030D-6E8A-4147-A177-3AD203B41FA5}">
                      <a16:colId xmlns:a16="http://schemas.microsoft.com/office/drawing/2014/main" val="3331812382"/>
                    </a:ext>
                  </a:extLst>
                </a:gridCol>
                <a:gridCol w="895584">
                  <a:extLst>
                    <a:ext uri="{9D8B030D-6E8A-4147-A177-3AD203B41FA5}">
                      <a16:colId xmlns:a16="http://schemas.microsoft.com/office/drawing/2014/main" val="2319862970"/>
                    </a:ext>
                  </a:extLst>
                </a:gridCol>
                <a:gridCol w="895584">
                  <a:extLst>
                    <a:ext uri="{9D8B030D-6E8A-4147-A177-3AD203B41FA5}">
                      <a16:colId xmlns:a16="http://schemas.microsoft.com/office/drawing/2014/main" val="3987981714"/>
                    </a:ext>
                  </a:extLst>
                </a:gridCol>
                <a:gridCol w="895584">
                  <a:extLst>
                    <a:ext uri="{9D8B030D-6E8A-4147-A177-3AD203B41FA5}">
                      <a16:colId xmlns:a16="http://schemas.microsoft.com/office/drawing/2014/main" val="1781666244"/>
                    </a:ext>
                  </a:extLst>
                </a:gridCol>
                <a:gridCol w="895584">
                  <a:extLst>
                    <a:ext uri="{9D8B030D-6E8A-4147-A177-3AD203B41FA5}">
                      <a16:colId xmlns:a16="http://schemas.microsoft.com/office/drawing/2014/main" val="1958248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64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A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994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B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70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C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0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D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9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E</a:t>
                      </a:r>
                      <a:endParaRPr kumimoji="0" lang="zh-TW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427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008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D453-2BB2-44B3-A1F6-5A0ECD83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 - Tree Traversal</a:t>
            </a:r>
            <a:endParaRPr lang="zh-TW" altLang="en-US" dirty="0"/>
          </a:p>
        </p:txBody>
      </p:sp>
      <p:graphicFrame>
        <p:nvGraphicFramePr>
          <p:cNvPr id="28" name="表格 4">
            <a:extLst>
              <a:ext uri="{FF2B5EF4-FFF2-40B4-BE49-F238E27FC236}">
                <a16:creationId xmlns:a16="http://schemas.microsoft.com/office/drawing/2014/main" id="{81CBBF07-957F-489D-91C8-A88F638974F4}"/>
              </a:ext>
            </a:extLst>
          </p:cNvPr>
          <p:cNvGraphicFramePr>
            <a:graphicFrameLocks noGrp="1"/>
          </p:cNvGraphicFramePr>
          <p:nvPr/>
        </p:nvGraphicFramePr>
        <p:xfrm>
          <a:off x="7503531" y="1908620"/>
          <a:ext cx="812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graphicFrame>
        <p:nvGraphicFramePr>
          <p:cNvPr id="29" name="表格 4">
            <a:extLst>
              <a:ext uri="{FF2B5EF4-FFF2-40B4-BE49-F238E27FC236}">
                <a16:creationId xmlns:a16="http://schemas.microsoft.com/office/drawing/2014/main" id="{9CFD4A0B-5973-492F-BFF7-8B433F770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86068"/>
              </p:ext>
            </p:extLst>
          </p:nvPr>
        </p:nvGraphicFramePr>
        <p:xfrm>
          <a:off x="7503531" y="2497392"/>
          <a:ext cx="1625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140959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graphicFrame>
        <p:nvGraphicFramePr>
          <p:cNvPr id="30" name="表格 4">
            <a:extLst>
              <a:ext uri="{FF2B5EF4-FFF2-40B4-BE49-F238E27FC236}">
                <a16:creationId xmlns:a16="http://schemas.microsoft.com/office/drawing/2014/main" id="{6E2D2381-DC50-4BB6-9597-5AC42BC40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9420"/>
              </p:ext>
            </p:extLst>
          </p:nvPr>
        </p:nvGraphicFramePr>
        <p:xfrm>
          <a:off x="7503531" y="3178495"/>
          <a:ext cx="1625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140959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graphicFrame>
        <p:nvGraphicFramePr>
          <p:cNvPr id="31" name="表格 4">
            <a:extLst>
              <a:ext uri="{FF2B5EF4-FFF2-40B4-BE49-F238E27FC236}">
                <a16:creationId xmlns:a16="http://schemas.microsoft.com/office/drawing/2014/main" id="{5FFCCD13-4451-4613-A8FC-7597DAEEC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01964"/>
              </p:ext>
            </p:extLst>
          </p:nvPr>
        </p:nvGraphicFramePr>
        <p:xfrm>
          <a:off x="7503531" y="3859598"/>
          <a:ext cx="1625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140959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graphicFrame>
        <p:nvGraphicFramePr>
          <p:cNvPr id="34" name="表格 4">
            <a:extLst>
              <a:ext uri="{FF2B5EF4-FFF2-40B4-BE49-F238E27FC236}">
                <a16:creationId xmlns:a16="http://schemas.microsoft.com/office/drawing/2014/main" id="{E7DD6E77-87B2-4465-A8E0-6BBDA6CEC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253209"/>
              </p:ext>
            </p:extLst>
          </p:nvPr>
        </p:nvGraphicFramePr>
        <p:xfrm>
          <a:off x="7521733" y="4483138"/>
          <a:ext cx="812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graphicFrame>
        <p:nvGraphicFramePr>
          <p:cNvPr id="35" name="表格 4">
            <a:extLst>
              <a:ext uri="{FF2B5EF4-FFF2-40B4-BE49-F238E27FC236}">
                <a16:creationId xmlns:a16="http://schemas.microsoft.com/office/drawing/2014/main" id="{3F1C8163-4332-4CA9-8F68-CEE9756CA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511869"/>
              </p:ext>
            </p:extLst>
          </p:nvPr>
        </p:nvGraphicFramePr>
        <p:xfrm>
          <a:off x="7521733" y="5106678"/>
          <a:ext cx="4064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7804739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140959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44390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26874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33585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1671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8E9E6E12-8C54-41B8-9DC9-08BE3A44B68D}"/>
              </a:ext>
            </a:extLst>
          </p:cNvPr>
          <p:cNvSpPr/>
          <p:nvPr/>
        </p:nvSpPr>
        <p:spPr>
          <a:xfrm>
            <a:off x="852363" y="3030920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A</a:t>
            </a:r>
            <a:endParaRPr lang="zh-TW" altLang="en-US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C3F8-C815-4F75-9DAB-BEB09A3D79E6}"/>
              </a:ext>
            </a:extLst>
          </p:cNvPr>
          <p:cNvSpPr/>
          <p:nvPr/>
        </p:nvSpPr>
        <p:spPr>
          <a:xfrm>
            <a:off x="2943922" y="1896378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B</a:t>
            </a:r>
            <a:endParaRPr lang="zh-TW" altLang="en-US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D6A4DF7-76B5-43CC-BC2F-B9739C7039D9}"/>
              </a:ext>
            </a:extLst>
          </p:cNvPr>
          <p:cNvSpPr/>
          <p:nvPr/>
        </p:nvSpPr>
        <p:spPr>
          <a:xfrm>
            <a:off x="2943922" y="4074811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C</a:t>
            </a:r>
            <a:endParaRPr lang="zh-TW" altLang="en-US" b="1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FA0C5CC-0A9E-4CA5-B867-565F0556581A}"/>
              </a:ext>
            </a:extLst>
          </p:cNvPr>
          <p:cNvSpPr/>
          <p:nvPr/>
        </p:nvSpPr>
        <p:spPr>
          <a:xfrm>
            <a:off x="5227295" y="1832741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D</a:t>
            </a:r>
            <a:endParaRPr lang="zh-TW" altLang="en-US" b="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13462A-49CE-4B0F-A933-96AB946042F1}"/>
              </a:ext>
            </a:extLst>
          </p:cNvPr>
          <p:cNvSpPr/>
          <p:nvPr/>
        </p:nvSpPr>
        <p:spPr>
          <a:xfrm>
            <a:off x="5227295" y="4074811"/>
            <a:ext cx="591207" cy="591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E</a:t>
            </a:r>
            <a:endParaRPr lang="zh-TW" altLang="en-US" b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B4D614-88CA-43C5-AA91-28BB88E2B0E7}"/>
              </a:ext>
            </a:extLst>
          </p:cNvPr>
          <p:cNvCxnSpPr>
            <a:cxnSpLocks/>
            <a:stCxn id="23" idx="7"/>
            <a:endCxn id="24" idx="2"/>
          </p:cNvCxnSpPr>
          <p:nvPr/>
        </p:nvCxnSpPr>
        <p:spPr>
          <a:xfrm flipV="1">
            <a:off x="1356990" y="2191982"/>
            <a:ext cx="1586932" cy="92551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E81C9A-03A2-4B5C-B6EC-9793930C6AAF}"/>
              </a:ext>
            </a:extLst>
          </p:cNvPr>
          <p:cNvCxnSpPr>
            <a:cxnSpLocks/>
            <a:stCxn id="23" idx="5"/>
            <a:endCxn id="26" idx="2"/>
          </p:cNvCxnSpPr>
          <p:nvPr/>
        </p:nvCxnSpPr>
        <p:spPr>
          <a:xfrm>
            <a:off x="1356990" y="3535547"/>
            <a:ext cx="1586932" cy="83486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68DAAD-1386-4772-A612-4663A5B1F1B2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 flipV="1">
            <a:off x="3535129" y="2128345"/>
            <a:ext cx="1692166" cy="6363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C274B6-CF57-47B6-8863-7F59482077C2}"/>
              </a:ext>
            </a:extLst>
          </p:cNvPr>
          <p:cNvCxnSpPr>
            <a:cxnSpLocks/>
            <a:stCxn id="26" idx="6"/>
            <a:endCxn id="32" idx="2"/>
          </p:cNvCxnSpPr>
          <p:nvPr/>
        </p:nvCxnSpPr>
        <p:spPr>
          <a:xfrm>
            <a:off x="3535129" y="4370415"/>
            <a:ext cx="169216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BE4033D-B1D3-4304-8C94-451591606C5B}"/>
              </a:ext>
            </a:extLst>
          </p:cNvPr>
          <p:cNvCxnSpPr>
            <a:cxnSpLocks/>
            <a:stCxn id="27" idx="4"/>
            <a:endCxn id="32" idx="0"/>
          </p:cNvCxnSpPr>
          <p:nvPr/>
        </p:nvCxnSpPr>
        <p:spPr>
          <a:xfrm>
            <a:off x="5522899" y="2423948"/>
            <a:ext cx="0" cy="165086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B27F39A-A3A6-4BA7-974A-DA2B86DAF438}"/>
              </a:ext>
            </a:extLst>
          </p:cNvPr>
          <p:cNvCxnSpPr>
            <a:cxnSpLocks/>
            <a:stCxn id="24" idx="5"/>
            <a:endCxn id="32" idx="1"/>
          </p:cNvCxnSpPr>
          <p:nvPr/>
        </p:nvCxnSpPr>
        <p:spPr>
          <a:xfrm>
            <a:off x="3448549" y="2401005"/>
            <a:ext cx="1865326" cy="176038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5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8EB26-6A62-487B-B330-14F80697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</a:t>
            </a:r>
            <a:r>
              <a:rPr lang="en-US" altLang="zh-TW" b="1" dirty="0"/>
              <a:t>vector</a:t>
            </a:r>
            <a:r>
              <a:rPr lang="en-US" altLang="zh-TW" dirty="0"/>
              <a:t> in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3555C6-6A15-4B0D-9462-00E5D3D0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Defined in header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altLang="zh-TW" dirty="0"/>
          </a:p>
          <a:p>
            <a:r>
              <a:rPr lang="en-US" altLang="zh-TW" dirty="0"/>
              <a:t>The elements are stored </a:t>
            </a:r>
            <a:r>
              <a:rPr lang="en-US" altLang="zh-TW" b="1" dirty="0"/>
              <a:t>contiguously</a:t>
            </a:r>
            <a:r>
              <a:rPr lang="en-US" altLang="zh-TW" dirty="0"/>
              <a:t>, which means that elements can be accessed not only through iterators, but also using offsets to regular pointers to elements.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046D49-CB1D-46E8-89B5-34EC7AC4F0AA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https://en.cppreference.com/w/cpp/container/vector</a:t>
            </a:r>
          </a:p>
        </p:txBody>
      </p:sp>
    </p:spTree>
    <p:extLst>
      <p:ext uri="{BB962C8B-B14F-4D97-AF65-F5344CB8AC3E}">
        <p14:creationId xmlns:p14="http://schemas.microsoft.com/office/powerpoint/2010/main" val="4167248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8EB26-6A62-487B-B330-14F80697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</a:t>
            </a:r>
            <a:r>
              <a:rPr lang="en-US" altLang="zh-TW" b="1" dirty="0"/>
              <a:t>map</a:t>
            </a:r>
            <a:r>
              <a:rPr lang="en-US" altLang="zh-TW" dirty="0"/>
              <a:t> in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3555C6-6A15-4B0D-9462-00E5D3D0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Defined in header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&lt;map&gt;</a:t>
            </a:r>
            <a:endParaRPr lang="en-US" altLang="zh-TW" dirty="0"/>
          </a:p>
          <a:p>
            <a:r>
              <a:rPr lang="en-US" altLang="zh-TW" dirty="0"/>
              <a:t>A map contains key-value pairs with unique keys.</a:t>
            </a:r>
          </a:p>
          <a:p>
            <a:r>
              <a:rPr lang="en-US" altLang="zh-TW" dirty="0"/>
              <a:t>Search, removal, and insertion operations have logarithmic complexity.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046D49-CB1D-46E8-89B5-34EC7AC4F0AA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https://en.cppreference.com/w/cpp/container/map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1249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8EB26-6A62-487B-B330-14F80697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set in C++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3555C6-6A15-4B0D-9462-00E5D3D0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Defined in header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&lt;set&gt;</a:t>
            </a:r>
            <a:endParaRPr lang="en-US" altLang="zh-TW" dirty="0"/>
          </a:p>
          <a:p>
            <a:r>
              <a:rPr lang="en-US" altLang="zh-TW" dirty="0"/>
              <a:t>A set contains a sorted set of unique objects of type Key.</a:t>
            </a:r>
          </a:p>
          <a:p>
            <a:r>
              <a:rPr lang="en-US" altLang="zh-TW" dirty="0"/>
              <a:t>Search, removal, and insertion operations have logarithmic complexity.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046D49-CB1D-46E8-89B5-34EC7AC4F0AA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https://en.cppreference.com/w/cpp/container/set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020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1C878-E00C-45A4-A62E-DBB4065A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Complexity of Operations on </a:t>
            </a:r>
            <a:r>
              <a:rPr lang="en-US" altLang="zh-TW" b="1" dirty="0"/>
              <a:t>vector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4685DB-360E-49F2-98D0-80D1DA19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Random access - constant </a:t>
            </a:r>
            <a:r>
              <a:rPr lang="zh-TW" altLang="en-US" dirty="0">
                <a:effectLst/>
              </a:rPr>
              <a:t>𝓞</a:t>
            </a:r>
            <a:r>
              <a:rPr lang="en-US" altLang="zh-TW" dirty="0">
                <a:effectLst/>
              </a:rPr>
              <a:t>(1)</a:t>
            </a:r>
          </a:p>
          <a:p>
            <a:r>
              <a:rPr lang="en-US" altLang="zh-TW" dirty="0"/>
              <a:t>Insertion or removal of elements - linear in the distance to the end of the vector </a:t>
            </a:r>
            <a:r>
              <a:rPr lang="zh-TW" altLang="en-US" dirty="0">
                <a:effectLst/>
              </a:rPr>
              <a:t>𝓞</a:t>
            </a:r>
            <a:r>
              <a:rPr lang="en-US" altLang="zh-TW" dirty="0">
                <a:effectLst/>
              </a:rPr>
              <a:t>(n)</a:t>
            </a:r>
          </a:p>
          <a:p>
            <a:r>
              <a:rPr lang="en-US" altLang="zh-TW" dirty="0"/>
              <a:t>Insertion or removal of elements at the end - amortized constant </a:t>
            </a:r>
            <a:r>
              <a:rPr lang="zh-TW" altLang="en-US" dirty="0">
                <a:effectLst/>
              </a:rPr>
              <a:t>𝓞</a:t>
            </a:r>
            <a:r>
              <a:rPr lang="en-US" altLang="zh-TW" dirty="0">
                <a:effectLst/>
              </a:rPr>
              <a:t>(1)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62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F22AC-2D26-4DD9-80E7-3FBF6A9B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in C++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1EE3760F-324F-4824-9572-C0CA6AD35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86437"/>
              </p:ext>
            </p:extLst>
          </p:nvPr>
        </p:nvGraphicFramePr>
        <p:xfrm>
          <a:off x="1551963" y="4049786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A2E0AB4E-EDFB-4E5E-90E8-D5039D9516C2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https://en.cppreference.com/w/cpp/container/vector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91112D6-DB1D-4A1B-B549-C39A4571A06B}"/>
              </a:ext>
            </a:extLst>
          </p:cNvPr>
          <p:cNvCxnSpPr>
            <a:cxnSpLocks/>
          </p:cNvCxnSpPr>
          <p:nvPr/>
        </p:nvCxnSpPr>
        <p:spPr>
          <a:xfrm flipV="1">
            <a:off x="2055303" y="4605557"/>
            <a:ext cx="0" cy="687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661388E-9BB0-4E6F-87A3-1A87EF19FCC4}"/>
              </a:ext>
            </a:extLst>
          </p:cNvPr>
          <p:cNvCxnSpPr>
            <a:cxnSpLocks/>
          </p:cNvCxnSpPr>
          <p:nvPr/>
        </p:nvCxnSpPr>
        <p:spPr>
          <a:xfrm flipV="1">
            <a:off x="7050286" y="4605556"/>
            <a:ext cx="0" cy="687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8160B39-48B7-4D5B-BA43-CF0A05EF24E8}"/>
              </a:ext>
            </a:extLst>
          </p:cNvPr>
          <p:cNvCxnSpPr>
            <a:cxnSpLocks/>
          </p:cNvCxnSpPr>
          <p:nvPr/>
        </p:nvCxnSpPr>
        <p:spPr>
          <a:xfrm flipV="1">
            <a:off x="4090363" y="4589338"/>
            <a:ext cx="0" cy="687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EA31F50-33AB-4C03-BB5B-F4A0C7B4C8A7}"/>
              </a:ext>
            </a:extLst>
          </p:cNvPr>
          <p:cNvSpPr txBox="1"/>
          <p:nvPr/>
        </p:nvSpPr>
        <p:spPr>
          <a:xfrm>
            <a:off x="1514242" y="5296840"/>
            <a:ext cx="1199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begin()</a:t>
            </a:r>
            <a:endParaRPr lang="zh-TW" altLang="en-US" sz="25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EF59F8-4DF1-4226-A729-268CFF4CB5EB}"/>
              </a:ext>
            </a:extLst>
          </p:cNvPr>
          <p:cNvSpPr txBox="1"/>
          <p:nvPr/>
        </p:nvSpPr>
        <p:spPr>
          <a:xfrm>
            <a:off x="6626642" y="5293453"/>
            <a:ext cx="1199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end()</a:t>
            </a:r>
            <a:endParaRPr lang="zh-TW" altLang="en-US" sz="25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72B3ADE-9E8D-49C0-8C7C-A9C63AE98773}"/>
              </a:ext>
            </a:extLst>
          </p:cNvPr>
          <p:cNvSpPr txBox="1"/>
          <p:nvPr/>
        </p:nvSpPr>
        <p:spPr>
          <a:xfrm>
            <a:off x="3730035" y="5293452"/>
            <a:ext cx="9220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at(2)</a:t>
            </a:r>
            <a:endParaRPr lang="zh-TW" altLang="en-US" sz="2500" dirty="0"/>
          </a:p>
        </p:txBody>
      </p:sp>
      <p:graphicFrame>
        <p:nvGraphicFramePr>
          <p:cNvPr id="22" name="表格 7">
            <a:extLst>
              <a:ext uri="{FF2B5EF4-FFF2-40B4-BE49-F238E27FC236}">
                <a16:creationId xmlns:a16="http://schemas.microsoft.com/office/drawing/2014/main" id="{D2CF448E-0FA4-4192-AB47-8CDB8EB492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145333"/>
              </p:ext>
            </p:extLst>
          </p:nvPr>
        </p:nvGraphicFramePr>
        <p:xfrm>
          <a:off x="1514242" y="3126996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2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4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7E7A87-F4C1-453B-B085-3F25DBAEAAC7}"/>
              </a:ext>
            </a:extLst>
          </p:cNvPr>
          <p:cNvSpPr txBox="1"/>
          <p:nvPr/>
        </p:nvSpPr>
        <p:spPr>
          <a:xfrm>
            <a:off x="640256" y="3133287"/>
            <a:ext cx="5677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Idx</a:t>
            </a:r>
            <a:endParaRPr lang="zh-TW" altLang="en-US" sz="25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6EA60BA-6793-43CF-A13A-252DACB075C2}"/>
              </a:ext>
            </a:extLst>
          </p:cNvPr>
          <p:cNvSpPr txBox="1"/>
          <p:nvPr/>
        </p:nvSpPr>
        <p:spPr>
          <a:xfrm>
            <a:off x="640256" y="4007452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196DB62-DCF9-4030-8335-11631A423B4C}"/>
              </a:ext>
            </a:extLst>
          </p:cNvPr>
          <p:cNvCxnSpPr>
            <a:cxnSpLocks/>
          </p:cNvCxnSpPr>
          <p:nvPr/>
        </p:nvCxnSpPr>
        <p:spPr>
          <a:xfrm>
            <a:off x="1988191" y="1690688"/>
            <a:ext cx="0" cy="12874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9A815E3-C355-4895-8C2E-5B597CCED299}"/>
              </a:ext>
            </a:extLst>
          </p:cNvPr>
          <p:cNvCxnSpPr>
            <a:cxnSpLocks/>
          </p:cNvCxnSpPr>
          <p:nvPr/>
        </p:nvCxnSpPr>
        <p:spPr>
          <a:xfrm>
            <a:off x="6056856" y="2399251"/>
            <a:ext cx="0" cy="578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638D0DB-273F-47A9-AE4B-5D70BD5D87E8}"/>
              </a:ext>
            </a:extLst>
          </p:cNvPr>
          <p:cNvCxnSpPr>
            <a:cxnSpLocks/>
          </p:cNvCxnSpPr>
          <p:nvPr/>
        </p:nvCxnSpPr>
        <p:spPr>
          <a:xfrm flipH="1">
            <a:off x="2189527" y="2551651"/>
            <a:ext cx="35820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02F258B-1203-440F-AB5F-2B96855D177A}"/>
              </a:ext>
            </a:extLst>
          </p:cNvPr>
          <p:cNvCxnSpPr>
            <a:cxnSpLocks/>
          </p:cNvCxnSpPr>
          <p:nvPr/>
        </p:nvCxnSpPr>
        <p:spPr>
          <a:xfrm>
            <a:off x="10041631" y="1690688"/>
            <a:ext cx="0" cy="12874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76D5BEC-8AD2-431B-939A-7A6A363E30A1}"/>
              </a:ext>
            </a:extLst>
          </p:cNvPr>
          <p:cNvCxnSpPr>
            <a:cxnSpLocks/>
          </p:cNvCxnSpPr>
          <p:nvPr/>
        </p:nvCxnSpPr>
        <p:spPr>
          <a:xfrm flipH="1">
            <a:off x="2189528" y="1848374"/>
            <a:ext cx="767592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F39F7D4-50EC-4B31-9B61-4DF3001592A6}"/>
              </a:ext>
            </a:extLst>
          </p:cNvPr>
          <p:cNvSpPr txBox="1"/>
          <p:nvPr/>
        </p:nvSpPr>
        <p:spPr>
          <a:xfrm>
            <a:off x="3437819" y="2492255"/>
            <a:ext cx="9220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size()</a:t>
            </a:r>
            <a:endParaRPr lang="zh-TW" altLang="en-US" sz="25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5A6075C-9469-4587-AFC7-8105C1A1D138}"/>
              </a:ext>
            </a:extLst>
          </p:cNvPr>
          <p:cNvSpPr txBox="1"/>
          <p:nvPr/>
        </p:nvSpPr>
        <p:spPr>
          <a:xfrm>
            <a:off x="6837396" y="1800330"/>
            <a:ext cx="14844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capacity()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76867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F22AC-2D26-4DD9-80E7-3FBF6A9B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in C++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1EE3760F-324F-4824-9572-C0CA6AD35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70505"/>
              </p:ext>
            </p:extLst>
          </p:nvPr>
        </p:nvGraphicFramePr>
        <p:xfrm>
          <a:off x="1551963" y="3009550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?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A2E0AB4E-EDFB-4E5E-90E8-D5039D9516C2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https://en.cppreference.com/w/cpp/container/vector</a:t>
            </a:r>
          </a:p>
        </p:txBody>
      </p:sp>
      <p:graphicFrame>
        <p:nvGraphicFramePr>
          <p:cNvPr id="22" name="表格 7">
            <a:extLst>
              <a:ext uri="{FF2B5EF4-FFF2-40B4-BE49-F238E27FC236}">
                <a16:creationId xmlns:a16="http://schemas.microsoft.com/office/drawing/2014/main" id="{D2CF448E-0FA4-4192-AB47-8CDB8EB492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094272"/>
              </p:ext>
            </p:extLst>
          </p:nvPr>
        </p:nvGraphicFramePr>
        <p:xfrm>
          <a:off x="1514242" y="2061593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2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4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7E7A87-F4C1-453B-B085-3F25DBAEAAC7}"/>
              </a:ext>
            </a:extLst>
          </p:cNvPr>
          <p:cNvSpPr txBox="1"/>
          <p:nvPr/>
        </p:nvSpPr>
        <p:spPr>
          <a:xfrm>
            <a:off x="640256" y="2067884"/>
            <a:ext cx="5677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Idx</a:t>
            </a:r>
            <a:endParaRPr lang="zh-TW" altLang="en-US" sz="2500" dirty="0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1F16D7CF-555A-4173-8B3D-8B32B44E7E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5123608"/>
              </p:ext>
            </p:extLst>
          </p:nvPr>
        </p:nvGraphicFramePr>
        <p:xfrm>
          <a:off x="1551963" y="4368568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F080F99-F2A4-4A37-89CB-1F8D07CA1EC3}"/>
              </a:ext>
            </a:extLst>
          </p:cNvPr>
          <p:cNvCxnSpPr>
            <a:cxnSpLocks/>
          </p:cNvCxnSpPr>
          <p:nvPr/>
        </p:nvCxnSpPr>
        <p:spPr>
          <a:xfrm>
            <a:off x="3020042" y="3607266"/>
            <a:ext cx="973118" cy="62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7757C48-C04B-47B1-B45D-6C05A0632305}"/>
              </a:ext>
            </a:extLst>
          </p:cNvPr>
          <p:cNvCxnSpPr>
            <a:cxnSpLocks/>
          </p:cNvCxnSpPr>
          <p:nvPr/>
        </p:nvCxnSpPr>
        <p:spPr>
          <a:xfrm>
            <a:off x="4036509" y="3617053"/>
            <a:ext cx="973118" cy="62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7085A3E-B933-44A5-A56B-D7FD2C762E92}"/>
              </a:ext>
            </a:extLst>
          </p:cNvPr>
          <p:cNvCxnSpPr>
            <a:cxnSpLocks/>
          </p:cNvCxnSpPr>
          <p:nvPr/>
        </p:nvCxnSpPr>
        <p:spPr>
          <a:xfrm>
            <a:off x="5052976" y="3597479"/>
            <a:ext cx="973118" cy="62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9F71061-0013-405E-86FF-BCB2AAD16CCF}"/>
              </a:ext>
            </a:extLst>
          </p:cNvPr>
          <p:cNvCxnSpPr>
            <a:cxnSpLocks/>
          </p:cNvCxnSpPr>
          <p:nvPr/>
        </p:nvCxnSpPr>
        <p:spPr>
          <a:xfrm>
            <a:off x="6069443" y="3607266"/>
            <a:ext cx="973118" cy="620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948324-BB3E-44F8-AD5C-2FD2696083DF}"/>
              </a:ext>
            </a:extLst>
          </p:cNvPr>
          <p:cNvSpPr txBox="1"/>
          <p:nvPr/>
        </p:nvSpPr>
        <p:spPr>
          <a:xfrm>
            <a:off x="640256" y="2946972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5E7DA58-3384-4360-9018-5E08405F7494}"/>
              </a:ext>
            </a:extLst>
          </p:cNvPr>
          <p:cNvSpPr txBox="1"/>
          <p:nvPr/>
        </p:nvSpPr>
        <p:spPr>
          <a:xfrm>
            <a:off x="604601" y="4363954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91244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F22AC-2D26-4DD9-80E7-3FBF6A9B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Push_back</a:t>
            </a:r>
            <a:r>
              <a:rPr lang="en-US" altLang="zh-TW" dirty="0"/>
              <a:t> and </a:t>
            </a:r>
            <a:r>
              <a:rPr lang="en-US" altLang="zh-TW" dirty="0" err="1"/>
              <a:t>Pop_back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2E0AB4E-EDFB-4E5E-90E8-D5039D9516C2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https://en.cppreference.com/w/cpp/container/vector</a:t>
            </a:r>
          </a:p>
        </p:txBody>
      </p:sp>
      <p:graphicFrame>
        <p:nvGraphicFramePr>
          <p:cNvPr id="22" name="表格 7">
            <a:extLst>
              <a:ext uri="{FF2B5EF4-FFF2-40B4-BE49-F238E27FC236}">
                <a16:creationId xmlns:a16="http://schemas.microsoft.com/office/drawing/2014/main" id="{D2CF448E-0FA4-4192-AB47-8CDB8EB492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8919542"/>
              </p:ext>
            </p:extLst>
          </p:nvPr>
        </p:nvGraphicFramePr>
        <p:xfrm>
          <a:off x="1514242" y="2061593"/>
          <a:ext cx="5063730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2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4</a:t>
                      </a:r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7E7A87-F4C1-453B-B085-3F25DBAEAAC7}"/>
              </a:ext>
            </a:extLst>
          </p:cNvPr>
          <p:cNvSpPr txBox="1"/>
          <p:nvPr/>
        </p:nvSpPr>
        <p:spPr>
          <a:xfrm>
            <a:off x="640256" y="2067884"/>
            <a:ext cx="5677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Idx</a:t>
            </a:r>
            <a:endParaRPr lang="zh-TW" altLang="en-US" sz="2500" dirty="0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1F16D7CF-555A-4173-8B3D-8B32B44E7E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304871"/>
              </p:ext>
            </p:extLst>
          </p:nvPr>
        </p:nvGraphicFramePr>
        <p:xfrm>
          <a:off x="1551963" y="3001161"/>
          <a:ext cx="6076476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948324-BB3E-44F8-AD5C-2FD2696083DF}"/>
              </a:ext>
            </a:extLst>
          </p:cNvPr>
          <p:cNvSpPr txBox="1"/>
          <p:nvPr/>
        </p:nvSpPr>
        <p:spPr>
          <a:xfrm>
            <a:off x="640256" y="2946972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id="{43C63CAB-5FFB-4873-8EBC-A1538DC7CC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1518904"/>
              </p:ext>
            </p:extLst>
          </p:nvPr>
        </p:nvGraphicFramePr>
        <p:xfrm>
          <a:off x="1514242" y="5161978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8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8ED205E-93D2-4BD6-98DA-290071F9848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7113325" y="3552940"/>
            <a:ext cx="0" cy="6694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40890D-F1B0-4E06-B3EE-B56893087ADC}"/>
              </a:ext>
            </a:extLst>
          </p:cNvPr>
          <p:cNvSpPr txBox="1"/>
          <p:nvPr/>
        </p:nvSpPr>
        <p:spPr>
          <a:xfrm>
            <a:off x="6266058" y="4222410"/>
            <a:ext cx="16945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push_back</a:t>
            </a:r>
            <a:endParaRPr lang="zh-TW" altLang="en-US" sz="25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D588A4D-B8C8-42B9-AAC8-A415AE08926D}"/>
              </a:ext>
            </a:extLst>
          </p:cNvPr>
          <p:cNvCxnSpPr>
            <a:cxnSpLocks/>
          </p:cNvCxnSpPr>
          <p:nvPr/>
        </p:nvCxnSpPr>
        <p:spPr>
          <a:xfrm flipH="1" flipV="1">
            <a:off x="2072082" y="5793095"/>
            <a:ext cx="520116" cy="3455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9586133-11E7-4D4B-9C0F-AC5E760C9803}"/>
              </a:ext>
            </a:extLst>
          </p:cNvPr>
          <p:cNvSpPr txBox="1"/>
          <p:nvPr/>
        </p:nvSpPr>
        <p:spPr>
          <a:xfrm>
            <a:off x="2592199" y="5900120"/>
            <a:ext cx="18875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new address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53831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F22AC-2D26-4DD9-80E7-3FBF6A9B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Push_back</a:t>
            </a:r>
            <a:r>
              <a:rPr lang="en-US" altLang="zh-TW" dirty="0"/>
              <a:t> and </a:t>
            </a:r>
            <a:r>
              <a:rPr lang="en-US" altLang="zh-TW" dirty="0" err="1"/>
              <a:t>Pop_back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2E0AB4E-EDFB-4E5E-90E8-D5039D9516C2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https://en.cppreference.com/w/cpp/container/vector</a:t>
            </a:r>
          </a:p>
        </p:txBody>
      </p:sp>
      <p:graphicFrame>
        <p:nvGraphicFramePr>
          <p:cNvPr id="22" name="表格 7">
            <a:extLst>
              <a:ext uri="{FF2B5EF4-FFF2-40B4-BE49-F238E27FC236}">
                <a16:creationId xmlns:a16="http://schemas.microsoft.com/office/drawing/2014/main" id="{D2CF448E-0FA4-4192-AB47-8CDB8EB492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0698388"/>
              </p:ext>
            </p:extLst>
          </p:nvPr>
        </p:nvGraphicFramePr>
        <p:xfrm>
          <a:off x="1514242" y="2061593"/>
          <a:ext cx="6076800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800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1613700375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2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4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7E7A87-F4C1-453B-B085-3F25DBAEAAC7}"/>
              </a:ext>
            </a:extLst>
          </p:cNvPr>
          <p:cNvSpPr txBox="1"/>
          <p:nvPr/>
        </p:nvSpPr>
        <p:spPr>
          <a:xfrm>
            <a:off x="640256" y="2067884"/>
            <a:ext cx="5677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Idx</a:t>
            </a:r>
            <a:endParaRPr lang="zh-TW" altLang="en-US" sz="2500" dirty="0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1F16D7CF-555A-4173-8B3D-8B32B44E7E99}"/>
              </a:ext>
            </a:extLst>
          </p:cNvPr>
          <p:cNvGraphicFramePr>
            <a:graphicFrameLocks/>
          </p:cNvGraphicFramePr>
          <p:nvPr/>
        </p:nvGraphicFramePr>
        <p:xfrm>
          <a:off x="1551963" y="3001161"/>
          <a:ext cx="6076476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948324-BB3E-44F8-AD5C-2FD2696083DF}"/>
              </a:ext>
            </a:extLst>
          </p:cNvPr>
          <p:cNvSpPr txBox="1"/>
          <p:nvPr/>
        </p:nvSpPr>
        <p:spPr>
          <a:xfrm>
            <a:off x="640256" y="2946972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  <p:graphicFrame>
        <p:nvGraphicFramePr>
          <p:cNvPr id="10" name="表格 7">
            <a:extLst>
              <a:ext uri="{FF2B5EF4-FFF2-40B4-BE49-F238E27FC236}">
                <a16:creationId xmlns:a16="http://schemas.microsoft.com/office/drawing/2014/main" id="{43C63CAB-5FFB-4873-8EBC-A1538DC7CC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804950"/>
              </p:ext>
            </p:extLst>
          </p:nvPr>
        </p:nvGraphicFramePr>
        <p:xfrm>
          <a:off x="1514242" y="5161978"/>
          <a:ext cx="6076476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8ED205E-93D2-4BD6-98DA-290071F9848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7113325" y="3552940"/>
            <a:ext cx="0" cy="6694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40890D-F1B0-4E06-B3EE-B56893087ADC}"/>
              </a:ext>
            </a:extLst>
          </p:cNvPr>
          <p:cNvSpPr txBox="1"/>
          <p:nvPr/>
        </p:nvSpPr>
        <p:spPr>
          <a:xfrm>
            <a:off x="6266058" y="4222410"/>
            <a:ext cx="16945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pop_back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02160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BE92-1A78-4C01-883D-CC2E4566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Push_front</a:t>
            </a:r>
            <a:r>
              <a:rPr lang="en-US" altLang="zh-TW" dirty="0"/>
              <a:t> and </a:t>
            </a:r>
            <a:r>
              <a:rPr lang="en-US" altLang="zh-TW" dirty="0" err="1"/>
              <a:t>Pop_front</a:t>
            </a:r>
            <a:endParaRPr lang="zh-TW" altLang="en-US" dirty="0"/>
          </a:p>
        </p:txBody>
      </p:sp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3D0ACE61-6FE9-4694-9E67-ACD113FB8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7250560"/>
              </p:ext>
            </p:extLst>
          </p:nvPr>
        </p:nvGraphicFramePr>
        <p:xfrm>
          <a:off x="1514242" y="2061593"/>
          <a:ext cx="6076800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800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1700526435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2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4</a:t>
                      </a:r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5" name="文字方塊 22">
            <a:extLst>
              <a:ext uri="{FF2B5EF4-FFF2-40B4-BE49-F238E27FC236}">
                <a16:creationId xmlns:a16="http://schemas.microsoft.com/office/drawing/2014/main" id="{80B3F2A9-573C-45D7-905F-422A097BE75B}"/>
              </a:ext>
            </a:extLst>
          </p:cNvPr>
          <p:cNvSpPr txBox="1"/>
          <p:nvPr/>
        </p:nvSpPr>
        <p:spPr>
          <a:xfrm>
            <a:off x="640256" y="2067884"/>
            <a:ext cx="5677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Idx</a:t>
            </a:r>
            <a:endParaRPr lang="zh-TW" altLang="en-US" sz="2500" dirty="0"/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464182E7-49E5-4DCB-892C-7B73F654C7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1395422"/>
              </p:ext>
            </p:extLst>
          </p:nvPr>
        </p:nvGraphicFramePr>
        <p:xfrm>
          <a:off x="1551963" y="3001161"/>
          <a:ext cx="6076800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800">
                  <a:extLst>
                    <a:ext uri="{9D8B030D-6E8A-4147-A177-3AD203B41FA5}">
                      <a16:colId xmlns:a16="http://schemas.microsoft.com/office/drawing/2014/main" val="1798037380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7" name="文字方塊 13">
            <a:extLst>
              <a:ext uri="{FF2B5EF4-FFF2-40B4-BE49-F238E27FC236}">
                <a16:creationId xmlns:a16="http://schemas.microsoft.com/office/drawing/2014/main" id="{C8AC9584-2DC3-4A99-8D53-5795BC3B6D69}"/>
              </a:ext>
            </a:extLst>
          </p:cNvPr>
          <p:cNvSpPr txBox="1"/>
          <p:nvPr/>
        </p:nvSpPr>
        <p:spPr>
          <a:xfrm>
            <a:off x="640256" y="2946972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ECD3F751-AB07-416C-A981-8F5B8FB4F3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876217"/>
              </p:ext>
            </p:extLst>
          </p:nvPr>
        </p:nvGraphicFramePr>
        <p:xfrm>
          <a:off x="1514242" y="5161978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8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cxnSp>
        <p:nvCxnSpPr>
          <p:cNvPr id="12" name="直線單箭頭接點 14">
            <a:extLst>
              <a:ext uri="{FF2B5EF4-FFF2-40B4-BE49-F238E27FC236}">
                <a16:creationId xmlns:a16="http://schemas.microsoft.com/office/drawing/2014/main" id="{CA976C70-C962-4F84-B206-9270190CCCCB}"/>
              </a:ext>
            </a:extLst>
          </p:cNvPr>
          <p:cNvCxnSpPr>
            <a:cxnSpLocks/>
          </p:cNvCxnSpPr>
          <p:nvPr/>
        </p:nvCxnSpPr>
        <p:spPr>
          <a:xfrm flipH="1" flipV="1">
            <a:off x="2072082" y="5793095"/>
            <a:ext cx="520116" cy="3455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6">
            <a:extLst>
              <a:ext uri="{FF2B5EF4-FFF2-40B4-BE49-F238E27FC236}">
                <a16:creationId xmlns:a16="http://schemas.microsoft.com/office/drawing/2014/main" id="{428D3DD8-50E0-4CC8-A5BD-496DFD7F81BE}"/>
              </a:ext>
            </a:extLst>
          </p:cNvPr>
          <p:cNvSpPr txBox="1"/>
          <p:nvPr/>
        </p:nvSpPr>
        <p:spPr>
          <a:xfrm>
            <a:off x="2592199" y="5900120"/>
            <a:ext cx="18875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new address</a:t>
            </a:r>
            <a:endParaRPr lang="zh-TW" altLang="en-US" sz="2500" dirty="0"/>
          </a:p>
        </p:txBody>
      </p:sp>
      <p:cxnSp>
        <p:nvCxnSpPr>
          <p:cNvPr id="14" name="直線單箭頭接點 10">
            <a:extLst>
              <a:ext uri="{FF2B5EF4-FFF2-40B4-BE49-F238E27FC236}">
                <a16:creationId xmlns:a16="http://schemas.microsoft.com/office/drawing/2014/main" id="{FAFEF3D1-67CB-4A38-83A1-AAFD150D95B5}"/>
              </a:ext>
            </a:extLst>
          </p:cNvPr>
          <p:cNvCxnSpPr>
            <a:cxnSpLocks/>
          </p:cNvCxnSpPr>
          <p:nvPr/>
        </p:nvCxnSpPr>
        <p:spPr>
          <a:xfrm flipV="1">
            <a:off x="2013017" y="3600894"/>
            <a:ext cx="0" cy="6085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6">
            <a:extLst>
              <a:ext uri="{FF2B5EF4-FFF2-40B4-BE49-F238E27FC236}">
                <a16:creationId xmlns:a16="http://schemas.microsoft.com/office/drawing/2014/main" id="{DC735C1F-537D-47C4-BAEE-F8C64A4C1947}"/>
              </a:ext>
            </a:extLst>
          </p:cNvPr>
          <p:cNvSpPr txBox="1"/>
          <p:nvPr/>
        </p:nvSpPr>
        <p:spPr>
          <a:xfrm>
            <a:off x="1279323" y="4307020"/>
            <a:ext cx="16937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push_front</a:t>
            </a:r>
            <a:endParaRPr lang="en-US" altLang="zh-TW" sz="2500" dirty="0"/>
          </a:p>
        </p:txBody>
      </p:sp>
    </p:spTree>
    <p:extLst>
      <p:ext uri="{BB962C8B-B14F-4D97-AF65-F5344CB8AC3E}">
        <p14:creationId xmlns:p14="http://schemas.microsoft.com/office/powerpoint/2010/main" val="123433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BE92-1A78-4C01-883D-CC2E4566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Push_front</a:t>
            </a:r>
            <a:r>
              <a:rPr lang="en-US" altLang="zh-TW" dirty="0"/>
              <a:t> and </a:t>
            </a:r>
            <a:r>
              <a:rPr lang="en-US" altLang="zh-TW" dirty="0" err="1"/>
              <a:t>Pop_front</a:t>
            </a:r>
            <a:endParaRPr lang="zh-TW" altLang="en-US" dirty="0"/>
          </a:p>
        </p:txBody>
      </p:sp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3D0ACE61-6FE9-4694-9E67-ACD113FB8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358252"/>
              </p:ext>
            </p:extLst>
          </p:nvPr>
        </p:nvGraphicFramePr>
        <p:xfrm>
          <a:off x="1514242" y="2061593"/>
          <a:ext cx="6076800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800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1700526435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2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4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5" name="文字方塊 22">
            <a:extLst>
              <a:ext uri="{FF2B5EF4-FFF2-40B4-BE49-F238E27FC236}">
                <a16:creationId xmlns:a16="http://schemas.microsoft.com/office/drawing/2014/main" id="{80B3F2A9-573C-45D7-905F-422A097BE75B}"/>
              </a:ext>
            </a:extLst>
          </p:cNvPr>
          <p:cNvSpPr txBox="1"/>
          <p:nvPr/>
        </p:nvSpPr>
        <p:spPr>
          <a:xfrm>
            <a:off x="640256" y="2067884"/>
            <a:ext cx="5677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Idx</a:t>
            </a:r>
            <a:endParaRPr lang="zh-TW" altLang="en-US" sz="2500" dirty="0"/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464182E7-49E5-4DCB-892C-7B73F654C7E3}"/>
              </a:ext>
            </a:extLst>
          </p:cNvPr>
          <p:cNvGraphicFramePr>
            <a:graphicFrameLocks/>
          </p:cNvGraphicFramePr>
          <p:nvPr/>
        </p:nvGraphicFramePr>
        <p:xfrm>
          <a:off x="1551963" y="3001161"/>
          <a:ext cx="6076800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800">
                  <a:extLst>
                    <a:ext uri="{9D8B030D-6E8A-4147-A177-3AD203B41FA5}">
                      <a16:colId xmlns:a16="http://schemas.microsoft.com/office/drawing/2014/main" val="1798037380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800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5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sp>
        <p:nvSpPr>
          <p:cNvPr id="7" name="文字方塊 13">
            <a:extLst>
              <a:ext uri="{FF2B5EF4-FFF2-40B4-BE49-F238E27FC236}">
                <a16:creationId xmlns:a16="http://schemas.microsoft.com/office/drawing/2014/main" id="{C8AC9584-2DC3-4A99-8D53-5795BC3B6D69}"/>
              </a:ext>
            </a:extLst>
          </p:cNvPr>
          <p:cNvSpPr txBox="1"/>
          <p:nvPr/>
        </p:nvSpPr>
        <p:spPr>
          <a:xfrm>
            <a:off x="640256" y="2946972"/>
            <a:ext cx="6390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Val</a:t>
            </a:r>
            <a:endParaRPr lang="zh-TW" altLang="en-US" sz="2500" dirty="0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ECD3F751-AB07-416C-A981-8F5B8FB4F3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1978013"/>
              </p:ext>
            </p:extLst>
          </p:nvPr>
        </p:nvGraphicFramePr>
        <p:xfrm>
          <a:off x="1514242" y="5161978"/>
          <a:ext cx="9114714" cy="472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12746">
                  <a:extLst>
                    <a:ext uri="{9D8B030D-6E8A-4147-A177-3AD203B41FA5}">
                      <a16:colId xmlns:a16="http://schemas.microsoft.com/office/drawing/2014/main" val="12006733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79913592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94624237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54189791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095975157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4175911426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2270227404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3537017518"/>
                    </a:ext>
                  </a:extLst>
                </a:gridCol>
                <a:gridCol w="1012746">
                  <a:extLst>
                    <a:ext uri="{9D8B030D-6E8A-4147-A177-3AD203B41FA5}">
                      <a16:colId xmlns:a16="http://schemas.microsoft.com/office/drawing/2014/main" val="1044156072"/>
                    </a:ext>
                  </a:extLst>
                </a:gridCol>
              </a:tblGrid>
              <a:tr h="4299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5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7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11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/>
                        <a:t>30</a:t>
                      </a:r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82032"/>
                  </a:ext>
                </a:extLst>
              </a:tr>
            </a:tbl>
          </a:graphicData>
        </a:graphic>
      </p:graphicFrame>
      <p:cxnSp>
        <p:nvCxnSpPr>
          <p:cNvPr id="12" name="直線單箭頭接點 14">
            <a:extLst>
              <a:ext uri="{FF2B5EF4-FFF2-40B4-BE49-F238E27FC236}">
                <a16:creationId xmlns:a16="http://schemas.microsoft.com/office/drawing/2014/main" id="{CA976C70-C962-4F84-B206-9270190CCCCB}"/>
              </a:ext>
            </a:extLst>
          </p:cNvPr>
          <p:cNvCxnSpPr>
            <a:cxnSpLocks/>
          </p:cNvCxnSpPr>
          <p:nvPr/>
        </p:nvCxnSpPr>
        <p:spPr>
          <a:xfrm flipH="1" flipV="1">
            <a:off x="2072082" y="5793095"/>
            <a:ext cx="520116" cy="3455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6">
            <a:extLst>
              <a:ext uri="{FF2B5EF4-FFF2-40B4-BE49-F238E27FC236}">
                <a16:creationId xmlns:a16="http://schemas.microsoft.com/office/drawing/2014/main" id="{428D3DD8-50E0-4CC8-A5BD-496DFD7F81BE}"/>
              </a:ext>
            </a:extLst>
          </p:cNvPr>
          <p:cNvSpPr txBox="1"/>
          <p:nvPr/>
        </p:nvSpPr>
        <p:spPr>
          <a:xfrm>
            <a:off x="2592199" y="5900120"/>
            <a:ext cx="18875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/>
              <a:t>new address</a:t>
            </a:r>
            <a:endParaRPr lang="zh-TW" altLang="en-US" sz="2500" dirty="0"/>
          </a:p>
        </p:txBody>
      </p:sp>
      <p:cxnSp>
        <p:nvCxnSpPr>
          <p:cNvPr id="14" name="直線單箭頭接點 10">
            <a:extLst>
              <a:ext uri="{FF2B5EF4-FFF2-40B4-BE49-F238E27FC236}">
                <a16:creationId xmlns:a16="http://schemas.microsoft.com/office/drawing/2014/main" id="{FAFEF3D1-67CB-4A38-83A1-AAFD150D95B5}"/>
              </a:ext>
            </a:extLst>
          </p:cNvPr>
          <p:cNvCxnSpPr>
            <a:cxnSpLocks/>
          </p:cNvCxnSpPr>
          <p:nvPr/>
        </p:nvCxnSpPr>
        <p:spPr>
          <a:xfrm flipV="1">
            <a:off x="2013017" y="3600894"/>
            <a:ext cx="0" cy="6085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6">
            <a:extLst>
              <a:ext uri="{FF2B5EF4-FFF2-40B4-BE49-F238E27FC236}">
                <a16:creationId xmlns:a16="http://schemas.microsoft.com/office/drawing/2014/main" id="{DC735C1F-537D-47C4-BAEE-F8C64A4C1947}"/>
              </a:ext>
            </a:extLst>
          </p:cNvPr>
          <p:cNvSpPr txBox="1"/>
          <p:nvPr/>
        </p:nvSpPr>
        <p:spPr>
          <a:xfrm>
            <a:off x="1397565" y="4307020"/>
            <a:ext cx="15821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 err="1"/>
              <a:t>pop_front</a:t>
            </a:r>
            <a:endParaRPr lang="en-US" altLang="zh-TW" sz="2500" dirty="0"/>
          </a:p>
        </p:txBody>
      </p:sp>
    </p:spTree>
    <p:extLst>
      <p:ext uri="{BB962C8B-B14F-4D97-AF65-F5344CB8AC3E}">
        <p14:creationId xmlns:p14="http://schemas.microsoft.com/office/powerpoint/2010/main" val="56583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886</Words>
  <Application>Microsoft Office PowerPoint</Application>
  <PresentationFormat>寬螢幕</PresentationFormat>
  <Paragraphs>347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佈景主題</vt:lpstr>
      <vt:lpstr>程式設計一</vt:lpstr>
      <vt:lpstr>Definition of vector in C++</vt:lpstr>
      <vt:lpstr>Complexity of Operations on vector</vt:lpstr>
      <vt:lpstr>Vector in C++</vt:lpstr>
      <vt:lpstr>Vector in C++</vt:lpstr>
      <vt:lpstr>Push_back and Pop_back</vt:lpstr>
      <vt:lpstr>Push_back and Pop_back</vt:lpstr>
      <vt:lpstr>Push_front and Pop_front</vt:lpstr>
      <vt:lpstr>Push_front and Pop_front</vt:lpstr>
      <vt:lpstr>Time Complexity</vt:lpstr>
      <vt:lpstr>Definition of queue in C++</vt:lpstr>
      <vt:lpstr>Application: Josephus Problem</vt:lpstr>
      <vt:lpstr>Josephus Problem</vt:lpstr>
      <vt:lpstr>Josephus Problem</vt:lpstr>
      <vt:lpstr>Definition of stack in C++</vt:lpstr>
      <vt:lpstr>Application - Tree Traversal</vt:lpstr>
      <vt:lpstr>Application - Tree Traversal</vt:lpstr>
      <vt:lpstr>Application - Tree Traversal</vt:lpstr>
      <vt:lpstr>Application - Tree Traversal</vt:lpstr>
      <vt:lpstr>Definition of map in C++</vt:lpstr>
      <vt:lpstr>Definition of set in C++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程式設計一</dc:title>
  <dc:creator>陳二中</dc:creator>
  <cp:lastModifiedBy>陳二中</cp:lastModifiedBy>
  <cp:revision>123</cp:revision>
  <dcterms:created xsi:type="dcterms:W3CDTF">2021-09-01T05:51:37Z</dcterms:created>
  <dcterms:modified xsi:type="dcterms:W3CDTF">2021-12-20T07:18:30Z</dcterms:modified>
</cp:coreProperties>
</file>