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300" r:id="rId4"/>
    <p:sldId id="301" r:id="rId5"/>
    <p:sldId id="302" r:id="rId6"/>
    <p:sldId id="303" r:id="rId7"/>
    <p:sldId id="304" r:id="rId8"/>
    <p:sldId id="306" r:id="rId9"/>
    <p:sldId id="309" r:id="rId10"/>
    <p:sldId id="310" r:id="rId11"/>
    <p:sldId id="299" r:id="rId12"/>
    <p:sldId id="296" r:id="rId13"/>
    <p:sldId id="311" r:id="rId14"/>
    <p:sldId id="307" r:id="rId15"/>
    <p:sldId id="312" r:id="rId16"/>
    <p:sldId id="314" r:id="rId17"/>
    <p:sldId id="308" r:id="rId18"/>
    <p:sldId id="313" r:id="rId19"/>
    <p:sldId id="315" r:id="rId20"/>
    <p:sldId id="29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52E78-7E4A-4096-B65F-9CBD8D6F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FC7E06-4B96-441A-92E4-6851F13F4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CEF6EF-CEC7-49D0-A001-44A83FBC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36922-9F11-435F-B823-B4FABC3E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3B258-2CDA-4A5C-B1DC-DA008241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56A63-8DB0-4EB3-9622-D5F833AA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975CED-86DE-4969-A2F7-D115F08F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959BC5-BC47-4867-84A7-69BEAB55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9C531-D377-44D9-BC1E-13AE426A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B96C29-802B-4674-AE3D-DBACC1FC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6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2D51AF-8036-4F3C-BC9B-B54F7183B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C9CB05-16DD-4928-9CF7-2BA1F525B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73BD4-D4B5-4CDD-94FC-0270056B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CFACB-5527-49C2-8ECE-0937E8FA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CB83C-E128-49C7-862C-B29D867D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25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198C1-3BAF-4D51-B30F-CAFEE58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AE6488-E055-4C4A-A4C0-F35B635E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DD3668-9C1B-458C-B560-F805F8D5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8E3CEC-2771-4DA3-ACB4-8557F1F9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801628-D646-4887-9AE3-DEA2F57A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3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FAA73-988C-435D-AAAE-8C73FD01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F4F138-4EFC-4755-A9CE-25C80DA0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9CF7B-220C-48F3-8647-5BC221A0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601C1-4574-4E30-8EF2-D6702BEC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D92B43-CC33-421E-93BD-A7975FD3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4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76BC3-88F0-4276-AA1B-5E91F570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3DFEFA-032A-422E-8E30-A7E1FAD2D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915C87-0182-4FB5-B06C-3B139DC5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631639-0E31-47CC-8959-080DC4BA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922D07-D212-413C-9308-1065EB0D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283E65-F048-49F8-83EC-4AD686A8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CC8C6-C2A7-4CA6-B011-97607D35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63A66-5DDF-45B6-8290-ABB351C7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2AB1CF-4FE3-4971-9E02-E9FB963E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D3BA8F-5EA3-4C57-AF80-7D0A2BAFB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15457D-8FEC-45EC-BF41-35C8A898D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4F124E-EEE1-44D6-931B-E6A47749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0EC547-74CB-4563-A2E5-218C493D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5B8BDE-0A67-4401-B268-9DDAC6CF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3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56C94-8E7A-43CC-B956-51D57A9D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AFC4D-4596-400A-997E-5E1D709F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6A5ADF-5D9D-49D0-9705-EE0930AE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098893-37D7-45F0-8F81-0A4418BC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97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307BA0-2313-4EB9-AC78-D99FEEEB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3444F3-4569-41C2-8FBD-4107C40D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FCD090-92B9-4E49-8FFF-87DB06A5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16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9DDE5-59F7-4120-A5B4-ED1380ED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A5B457-D225-420D-9EE4-EFF1B828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09A97D-FA01-4D05-B4A8-010F439F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8390D3-CBC2-434B-ADA1-6AD8A827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F9736A-AAAE-4C5C-B757-3D693718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C7545B-C81E-41A1-BE28-5FE8474F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97D40-B4C1-48BD-81A7-E5713742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2DF5CB-BBB6-4848-98AB-2C1FA105C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D875DD-E126-4A4E-B010-C8F11E19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BF480C-F550-4B69-98BD-52FB9C07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5E1610-19CE-471B-B415-30A760E3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A8AF2D-3F74-4D62-97AD-2410A335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AD25E7-2E24-4F01-82B9-B70771E2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88E868-97C1-4DA9-8E4B-5CF1AC28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16292-8426-4616-8534-A85C6929B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714F-5CF7-42B8-B1D8-067C02637288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13EBE-B501-42F3-9B9D-B5532FE9B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9A466-398B-45B6-BF44-EF3FC2151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9F09-39F7-48A2-8527-4AF1B8C08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7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Branch Statement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64A96-E18F-467A-9103-3AC950CB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Compound Statement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61DEAF-8D67-4468-988F-D1ADB83755F9}"/>
              </a:ext>
            </a:extLst>
          </p:cNvPr>
          <p:cNvSpPr txBox="1"/>
          <p:nvPr/>
        </p:nvSpPr>
        <p:spPr>
          <a:xfrm>
            <a:off x="929430" y="1783892"/>
            <a:ext cx="4677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not longer in scope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617C65-EC75-4659-87A3-698DC45F6ABB}"/>
              </a:ext>
            </a:extLst>
          </p:cNvPr>
          <p:cNvSpPr txBox="1"/>
          <p:nvPr/>
        </p:nvSpPr>
        <p:spPr>
          <a:xfrm>
            <a:off x="6404296" y="1792769"/>
            <a:ext cx="4677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not longer in scope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540B60-0A83-43F2-937D-82A0E7C7E3EB}"/>
              </a:ext>
            </a:extLst>
          </p:cNvPr>
          <p:cNvSpPr txBox="1"/>
          <p:nvPr/>
        </p:nvSpPr>
        <p:spPr>
          <a:xfrm>
            <a:off x="929430" y="3445883"/>
            <a:ext cx="4993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6AA00F-F8D5-451A-99E8-0EE5C2B1327A}"/>
              </a:ext>
            </a:extLst>
          </p:cNvPr>
          <p:cNvSpPr txBox="1"/>
          <p:nvPr/>
        </p:nvSpPr>
        <p:spPr>
          <a:xfrm>
            <a:off x="6404296" y="3417104"/>
            <a:ext cx="49931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08F480-C7DA-4D79-813A-EE732C5AF304}"/>
              </a:ext>
            </a:extLst>
          </p:cNvPr>
          <p:cNvSpPr txBox="1"/>
          <p:nvPr/>
        </p:nvSpPr>
        <p:spPr>
          <a:xfrm>
            <a:off x="929430" y="5008207"/>
            <a:ext cx="4993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A40E74-D970-46AB-9723-A29F2A1B200C}"/>
              </a:ext>
            </a:extLst>
          </p:cNvPr>
          <p:cNvSpPr txBox="1"/>
          <p:nvPr/>
        </p:nvSpPr>
        <p:spPr>
          <a:xfrm>
            <a:off x="6404296" y="5012946"/>
            <a:ext cx="49931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581685F-D1B8-43E3-90C7-B2B9A8DD34A7}"/>
              </a:ext>
            </a:extLst>
          </p:cNvPr>
          <p:cNvSpPr txBox="1"/>
          <p:nvPr/>
        </p:nvSpPr>
        <p:spPr>
          <a:xfrm>
            <a:off x="11606519" y="6495858"/>
            <a:ext cx="58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Lab</a:t>
            </a:r>
            <a:endParaRPr lang="zh-TW" altLang="en-US" b="1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453C193-1501-44F8-B8A8-9CF1D7BF3282}"/>
              </a:ext>
            </a:extLst>
          </p:cNvPr>
          <p:cNvCxnSpPr>
            <a:cxnSpLocks/>
          </p:cNvCxnSpPr>
          <p:nvPr/>
        </p:nvCxnSpPr>
        <p:spPr>
          <a:xfrm>
            <a:off x="525884" y="3330429"/>
            <a:ext cx="108270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7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BB192-13AA-461A-9796-64434887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Roots of Quadratic Equation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CB2E385-23AE-4C03-839D-B964CB10A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quadratic equation and its coefficients are </a:t>
                </a:r>
                <a:r>
                  <a:rPr lang="en-US" altLang="zh-TW" i="1" dirty="0"/>
                  <a:t>a, b, c</a:t>
                </a:r>
                <a:r>
                  <a:rPr lang="en-US" altLang="zh-TW" dirty="0"/>
                  <a:t>, find the roots of the quadratic equation.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Input: a, b, c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CB2E385-23AE-4C03-839D-B964CB10A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2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AEFFA-5730-4BC9-A58E-731646A4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Roots of Quadratic Equation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4228BA-188E-44CD-A38B-6C11390766F8}"/>
              </a:ext>
            </a:extLst>
          </p:cNvPr>
          <p:cNvSpPr txBox="1"/>
          <p:nvPr/>
        </p:nvSpPr>
        <p:spPr>
          <a:xfrm>
            <a:off x="511728" y="1829015"/>
            <a:ext cx="6459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168EEF-3C04-40BA-A0B6-D30280701C0C}"/>
              </a:ext>
            </a:extLst>
          </p:cNvPr>
          <p:cNvSpPr txBox="1"/>
          <p:nvPr/>
        </p:nvSpPr>
        <p:spPr>
          <a:xfrm>
            <a:off x="5794261" y="1829015"/>
            <a:ext cx="5559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"case for x1 &gt; x2 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"x1:"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"x2:"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"case for x2 &gt; x1 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"x1:"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"x2:"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86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9CE65-EF30-493D-BF86-5BE23FC7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Roots of Quadratic Equation(Nested </a:t>
            </a:r>
            <a:r>
              <a:rPr lang="en-US" altLang="zh-TW" b="1" dirty="0"/>
              <a:t>if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D32B36-692A-4E09-831D-0E380339676B}"/>
              </a:ext>
            </a:extLst>
          </p:cNvPr>
          <p:cNvSpPr txBox="1"/>
          <p:nvPr/>
        </p:nvSpPr>
        <p:spPr>
          <a:xfrm>
            <a:off x="511728" y="1552178"/>
            <a:ext cx="6459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885E72-E737-4C61-819D-61F16636AAD0}"/>
              </a:ext>
            </a:extLst>
          </p:cNvPr>
          <p:cNvSpPr txBox="1"/>
          <p:nvPr/>
        </p:nvSpPr>
        <p:spPr>
          <a:xfrm>
            <a:off x="5585670" y="1314856"/>
            <a:ext cx="609460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"liner equation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statement ...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// statement ...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// statement ...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 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CCC0C6-1D57-412C-A1BE-6F8FF29FD6CF}"/>
              </a:ext>
            </a:extLst>
          </p:cNvPr>
          <p:cNvSpPr txBox="1"/>
          <p:nvPr/>
        </p:nvSpPr>
        <p:spPr>
          <a:xfrm>
            <a:off x="511728" y="2640419"/>
            <a:ext cx="4991450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89B0DA-2782-415F-8286-7B1F16E8B41D}"/>
              </a:ext>
            </a:extLst>
          </p:cNvPr>
          <p:cNvCxnSpPr>
            <a:cxnSpLocks/>
          </p:cNvCxnSpPr>
          <p:nvPr/>
        </p:nvCxnSpPr>
        <p:spPr>
          <a:xfrm flipV="1">
            <a:off x="5585670" y="3712125"/>
            <a:ext cx="116606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55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33999-EC78-4F17-9972-90F70990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Roots of Quadratic Equation(</a:t>
            </a:r>
            <a:r>
              <a:rPr lang="en-US" altLang="zh-TW" b="1" dirty="0"/>
              <a:t>if </a:t>
            </a:r>
            <a:r>
              <a:rPr lang="en-US" altLang="zh-TW" dirty="0"/>
              <a:t>Chain)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1F5308-F9F1-4A6E-861C-BF2AA247F88C}"/>
              </a:ext>
            </a:extLst>
          </p:cNvPr>
          <p:cNvSpPr txBox="1"/>
          <p:nvPr/>
        </p:nvSpPr>
        <p:spPr>
          <a:xfrm>
            <a:off x="611698" y="514111"/>
            <a:ext cx="474886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x_real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x_imag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x_real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x_imag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803906-7566-4726-8B1C-0159BE74F717}"/>
              </a:ext>
            </a:extLst>
          </p:cNvPr>
          <p:cNvSpPr txBox="1"/>
          <p:nvPr/>
        </p:nvSpPr>
        <p:spPr>
          <a:xfrm>
            <a:off x="6559842" y="457404"/>
            <a:ext cx="432906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x_real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x_imag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x_real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x_imag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 &gt;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67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68A9D-B64F-4143-83BF-DCF7E85B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if </a:t>
            </a:r>
            <a:r>
              <a:rPr lang="en-US" altLang="zh-TW" dirty="0"/>
              <a:t>Chain or Multiple </a:t>
            </a:r>
            <a:r>
              <a:rPr lang="en-US" altLang="zh-TW" b="1" dirty="0"/>
              <a:t>if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685E81-3CA2-4E5B-B27A-F338AB229638}"/>
              </a:ext>
            </a:extLst>
          </p:cNvPr>
          <p:cNvSpPr txBox="1"/>
          <p:nvPr/>
        </p:nvSpPr>
        <p:spPr>
          <a:xfrm>
            <a:off x="572311" y="2072772"/>
            <a:ext cx="40078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08277A-2F4F-4F20-B22D-C5EBC20BE5B0}"/>
              </a:ext>
            </a:extLst>
          </p:cNvPr>
          <p:cNvSpPr txBox="1"/>
          <p:nvPr/>
        </p:nvSpPr>
        <p:spPr>
          <a:xfrm>
            <a:off x="4394083" y="2072772"/>
            <a:ext cx="34038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90D5B5-4BB5-4F07-BF49-B78356235FC9}"/>
              </a:ext>
            </a:extLst>
          </p:cNvPr>
          <p:cNvSpPr txBox="1"/>
          <p:nvPr/>
        </p:nvSpPr>
        <p:spPr>
          <a:xfrm>
            <a:off x="7970227" y="2072772"/>
            <a:ext cx="30543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71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87FBF-2779-41BB-9D3F-CD13BAD3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and if-else-if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0DBD9C-860B-4FE0-9A30-D704B87BA865}"/>
              </a:ext>
            </a:extLst>
          </p:cNvPr>
          <p:cNvSpPr txBox="1"/>
          <p:nvPr/>
        </p:nvSpPr>
        <p:spPr>
          <a:xfrm>
            <a:off x="278934" y="2222057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 enter month: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"Feb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"...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24ED61-C690-4D6D-9374-AA5156F39216}"/>
              </a:ext>
            </a:extLst>
          </p:cNvPr>
          <p:cNvSpPr txBox="1"/>
          <p:nvPr/>
        </p:nvSpPr>
        <p:spPr>
          <a:xfrm>
            <a:off x="5698222" y="2305892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"Feb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"...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76439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8DDD4C-532C-4458-A0BF-7855B34A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Switch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C7ECDD3-AE94-4876-B219-3BCBE91E9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22" y="625683"/>
            <a:ext cx="9099317" cy="568707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498F57-0A7D-4161-88B2-7D6022BF4AF5}"/>
              </a:ext>
            </a:extLst>
          </p:cNvPr>
          <p:cNvSpPr txBox="1"/>
          <p:nvPr/>
        </p:nvSpPr>
        <p:spPr>
          <a:xfrm>
            <a:off x="0" y="6488668"/>
            <a:ext cx="736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https://www.geeksforgeeks.org/decision-making-c-c-else-nested-else/</a:t>
            </a:r>
          </a:p>
        </p:txBody>
      </p:sp>
    </p:spTree>
    <p:extLst>
      <p:ext uri="{BB962C8B-B14F-4D97-AF65-F5344CB8AC3E}">
        <p14:creationId xmlns:p14="http://schemas.microsoft.com/office/powerpoint/2010/main" val="58589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B4767-5267-4C39-9FB1-7A188B21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7C493-C5E3-440C-9270-811AA694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Operator “=” is </a:t>
            </a:r>
            <a:r>
              <a:rPr lang="en-US" altLang="zh-TW" b="1"/>
              <a:t>assignment</a:t>
            </a:r>
            <a:r>
              <a:rPr lang="en-US" altLang="zh-TW"/>
              <a:t> and “==” is </a:t>
            </a:r>
            <a:r>
              <a:rPr lang="en-US" altLang="zh-TW" b="1"/>
              <a:t>comparison of equality</a:t>
            </a:r>
            <a:r>
              <a:rPr lang="en-US" altLang="zh-TW"/>
              <a:t>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1091E1-F783-44CA-93DA-F50AA17D485D}"/>
              </a:ext>
            </a:extLst>
          </p:cNvPr>
          <p:cNvSpPr txBox="1"/>
          <p:nvPr/>
        </p:nvSpPr>
        <p:spPr>
          <a:xfrm>
            <a:off x="270545" y="2561836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 = 20(?)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 != 20 (?)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150602-B255-46EA-82D5-D3BF56B8E0CC}"/>
              </a:ext>
            </a:extLst>
          </p:cNvPr>
          <p:cNvSpPr txBox="1"/>
          <p:nvPr/>
        </p:nvSpPr>
        <p:spPr>
          <a:xfrm>
            <a:off x="5555610" y="2561836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 = 20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 != 20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754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3BBE5-1916-498B-A5CE-B1CE9F74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Pitfalls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4492F4-19AE-460B-A5DE-9C48D745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Forgetting 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dirty="0"/>
              <a:t> on switch.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6B60D-4627-4B7A-A449-F18FC2DE63CC}"/>
              </a:ext>
            </a:extLst>
          </p:cNvPr>
          <p:cNvSpPr txBox="1"/>
          <p:nvPr/>
        </p:nvSpPr>
        <p:spPr>
          <a:xfrm>
            <a:off x="480270" y="2483644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"Feb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"...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C8FF50-86CB-4703-A54E-D07262DFA5B3}"/>
              </a:ext>
            </a:extLst>
          </p:cNvPr>
          <p:cNvSpPr txBox="1"/>
          <p:nvPr/>
        </p:nvSpPr>
        <p:spPr>
          <a:xfrm>
            <a:off x="5617128" y="2483643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//break;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"Feb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"...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16778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流程圖: 程序 78">
            <a:extLst>
              <a:ext uri="{FF2B5EF4-FFF2-40B4-BE49-F238E27FC236}">
                <a16:creationId xmlns:a16="http://schemas.microsoft.com/office/drawing/2014/main" id="{AB65A30A-7F12-4CD8-A925-EEEB7DF9F9AD}"/>
              </a:ext>
            </a:extLst>
          </p:cNvPr>
          <p:cNvSpPr/>
          <p:nvPr/>
        </p:nvSpPr>
        <p:spPr>
          <a:xfrm>
            <a:off x="3332177" y="1392572"/>
            <a:ext cx="4511529" cy="456361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814555D6-1193-4594-ABB4-7E193E48DDC5}"/>
              </a:ext>
            </a:extLst>
          </p:cNvPr>
          <p:cNvSpPr/>
          <p:nvPr/>
        </p:nvSpPr>
        <p:spPr>
          <a:xfrm>
            <a:off x="9963998" y="2349500"/>
            <a:ext cx="99097" cy="99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B7FCA40-8E95-43DE-B7A3-5AFEBFC5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of Execution</a:t>
            </a:r>
            <a:endParaRPr lang="zh-TW" altLang="en-US" dirty="0"/>
          </a:p>
        </p:txBody>
      </p:sp>
      <p:sp>
        <p:nvSpPr>
          <p:cNvPr id="5" name="流程圖: 結束點 4">
            <a:extLst>
              <a:ext uri="{FF2B5EF4-FFF2-40B4-BE49-F238E27FC236}">
                <a16:creationId xmlns:a16="http://schemas.microsoft.com/office/drawing/2014/main" id="{2A2660F7-09A5-4766-B898-09391B68D069}"/>
              </a:ext>
            </a:extLst>
          </p:cNvPr>
          <p:cNvSpPr/>
          <p:nvPr/>
        </p:nvSpPr>
        <p:spPr>
          <a:xfrm>
            <a:off x="1134610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D802A918-30F8-4BD9-BF2F-CC0EDCCF4EE3}"/>
              </a:ext>
            </a:extLst>
          </p:cNvPr>
          <p:cNvSpPr/>
          <p:nvPr/>
        </p:nvSpPr>
        <p:spPr>
          <a:xfrm>
            <a:off x="1128320" y="2592913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statement1</a:t>
            </a:r>
            <a:endParaRPr lang="zh-TW" altLang="en-US" dirty="0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400C3F57-222C-4B68-A814-142B03A63D17}"/>
              </a:ext>
            </a:extLst>
          </p:cNvPr>
          <p:cNvSpPr/>
          <p:nvPr/>
        </p:nvSpPr>
        <p:spPr>
          <a:xfrm>
            <a:off x="1128320" y="3489631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statement2</a:t>
            </a:r>
            <a:endParaRPr lang="zh-TW" altLang="en-US" dirty="0"/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F29F84BA-FDA8-479F-994A-7589EF65778A}"/>
              </a:ext>
            </a:extLst>
          </p:cNvPr>
          <p:cNvSpPr/>
          <p:nvPr/>
        </p:nvSpPr>
        <p:spPr>
          <a:xfrm>
            <a:off x="1126221" y="434546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statement3</a:t>
            </a:r>
            <a:endParaRPr lang="zh-TW" altLang="en-US" dirty="0"/>
          </a:p>
        </p:txBody>
      </p:sp>
      <p:sp>
        <p:nvSpPr>
          <p:cNvPr id="9" name="流程圖: 結束點 8">
            <a:extLst>
              <a:ext uri="{FF2B5EF4-FFF2-40B4-BE49-F238E27FC236}">
                <a16:creationId xmlns:a16="http://schemas.microsoft.com/office/drawing/2014/main" id="{DAEA1B4D-7C15-4064-B951-8B2B03B2DEF5}"/>
              </a:ext>
            </a:extLst>
          </p:cNvPr>
          <p:cNvSpPr/>
          <p:nvPr/>
        </p:nvSpPr>
        <p:spPr>
          <a:xfrm>
            <a:off x="1126221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10" name="流程圖: 結束點 9">
            <a:extLst>
              <a:ext uri="{FF2B5EF4-FFF2-40B4-BE49-F238E27FC236}">
                <a16:creationId xmlns:a16="http://schemas.microsoft.com/office/drawing/2014/main" id="{CF0AD56E-9CDB-4E39-84CF-A42A3AFB2DEB}"/>
              </a:ext>
            </a:extLst>
          </p:cNvPr>
          <p:cNvSpPr/>
          <p:nvPr/>
        </p:nvSpPr>
        <p:spPr>
          <a:xfrm>
            <a:off x="4893578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11" name="流程圖: 決策 10">
            <a:extLst>
              <a:ext uri="{FF2B5EF4-FFF2-40B4-BE49-F238E27FC236}">
                <a16:creationId xmlns:a16="http://schemas.microsoft.com/office/drawing/2014/main" id="{62F3AAFD-5434-4DF0-BE6D-B9F14DA06A6F}"/>
              </a:ext>
            </a:extLst>
          </p:cNvPr>
          <p:cNvSpPr/>
          <p:nvPr/>
        </p:nvSpPr>
        <p:spPr>
          <a:xfrm>
            <a:off x="4412260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condition</a:t>
            </a:r>
            <a:endParaRPr lang="zh-TW" altLang="en-US" dirty="0"/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C174204F-F817-4EC3-BF4E-F70EF9F9DB8F}"/>
              </a:ext>
            </a:extLst>
          </p:cNvPr>
          <p:cNvSpPr/>
          <p:nvPr/>
        </p:nvSpPr>
        <p:spPr>
          <a:xfrm>
            <a:off x="3542953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A</a:t>
            </a:r>
            <a:endParaRPr lang="zh-TW" altLang="en-US" dirty="0"/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CA152DC0-F108-4629-9837-F9EED6AB19BB}"/>
              </a:ext>
            </a:extLst>
          </p:cNvPr>
          <p:cNvSpPr/>
          <p:nvPr/>
        </p:nvSpPr>
        <p:spPr>
          <a:xfrm>
            <a:off x="6268395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8F292AE1-21BE-4DF3-9EFD-7F0A0D03C129}"/>
              </a:ext>
            </a:extLst>
          </p:cNvPr>
          <p:cNvSpPr/>
          <p:nvPr/>
        </p:nvSpPr>
        <p:spPr>
          <a:xfrm>
            <a:off x="4893578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6E27C312-FAAD-4B05-B520-79A4489D93FA}"/>
              </a:ext>
            </a:extLst>
          </p:cNvPr>
          <p:cNvSpPr/>
          <p:nvPr/>
        </p:nvSpPr>
        <p:spPr>
          <a:xfrm>
            <a:off x="8859824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condition</a:t>
            </a:r>
            <a:endParaRPr lang="zh-TW" altLang="en-US" dirty="0"/>
          </a:p>
        </p:txBody>
      </p:sp>
      <p:sp>
        <p:nvSpPr>
          <p:cNvPr id="16" name="流程圖: 結束點 15">
            <a:extLst>
              <a:ext uri="{FF2B5EF4-FFF2-40B4-BE49-F238E27FC236}">
                <a16:creationId xmlns:a16="http://schemas.microsoft.com/office/drawing/2014/main" id="{11B9B1F6-223D-4322-9D52-F1816AB36EE3}"/>
              </a:ext>
            </a:extLst>
          </p:cNvPr>
          <p:cNvSpPr/>
          <p:nvPr/>
        </p:nvSpPr>
        <p:spPr>
          <a:xfrm>
            <a:off x="9341142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4221DFC0-C3E3-4B0C-AD2E-0E1BDF6C5795}"/>
              </a:ext>
            </a:extLst>
          </p:cNvPr>
          <p:cNvSpPr/>
          <p:nvPr/>
        </p:nvSpPr>
        <p:spPr>
          <a:xfrm>
            <a:off x="9341143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statement1</a:t>
            </a:r>
            <a:endParaRPr lang="zh-TW" altLang="en-US" dirty="0"/>
          </a:p>
        </p:txBody>
      </p:sp>
      <p:sp>
        <p:nvSpPr>
          <p:cNvPr id="18" name="流程圖: 結束點 17">
            <a:extLst>
              <a:ext uri="{FF2B5EF4-FFF2-40B4-BE49-F238E27FC236}">
                <a16:creationId xmlns:a16="http://schemas.microsoft.com/office/drawing/2014/main" id="{0BF30A73-1F9D-428D-B7B3-278BA6A4033A}"/>
              </a:ext>
            </a:extLst>
          </p:cNvPr>
          <p:cNvSpPr/>
          <p:nvPr/>
        </p:nvSpPr>
        <p:spPr>
          <a:xfrm>
            <a:off x="9341142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FCBC451-1256-4DF4-81B1-F926C97AE8A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03633" y="2168434"/>
            <a:ext cx="3145" cy="42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54EB176-DD70-4BBF-9BB8-E1D813981E6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03633" y="3016251"/>
            <a:ext cx="0" cy="473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2BB16F6-A347-49D0-AFB4-896D710CD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801534" y="3912969"/>
            <a:ext cx="2099" cy="432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08771B4-B737-4853-A89B-39DCE15724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798389" y="4768798"/>
            <a:ext cx="3145" cy="465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F96635B-CC03-4372-9E08-9DAD9E102652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5565746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8379945-7320-4EDD-AF15-5B59CFDDB70C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10013310" y="2168434"/>
            <a:ext cx="1" cy="479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EC1FBAF-F561-4225-86C4-888384108FEF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10013311" y="3485321"/>
            <a:ext cx="3145" cy="611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D8DA6D47-1387-4C19-BF4F-8BEFB1501C6B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4218266" y="3066584"/>
            <a:ext cx="193994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20BA709A-30D3-49FE-BEDF-1D350FF46975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6719233" y="3066585"/>
            <a:ext cx="224475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18BD1DCD-974A-47B7-8D97-AF200E75EBD8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>
          <a:xfrm rot="16200000" flipH="1">
            <a:off x="4079522" y="4658982"/>
            <a:ext cx="952801" cy="6753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D013C95-7E2D-48E1-A43E-0C6965E99165}"/>
              </a:ext>
            </a:extLst>
          </p:cNvPr>
          <p:cNvCxnSpPr>
            <a:cxnSpLocks/>
            <a:stCxn id="13" idx="2"/>
            <a:endCxn id="10" idx="3"/>
          </p:cNvCxnSpPr>
          <p:nvPr/>
        </p:nvCxnSpPr>
        <p:spPr>
          <a:xfrm rot="5400000">
            <a:off x="6114411" y="4643741"/>
            <a:ext cx="952801" cy="7057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77B01FC9-D1E3-453B-8291-B926FC0F0876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H="1" flipV="1">
            <a:off x="8859824" y="3066585"/>
            <a:ext cx="481318" cy="2406454"/>
          </a:xfrm>
          <a:prstGeom prst="bentConnector3">
            <a:avLst>
              <a:gd name="adj1" fmla="val -474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D5C1164C-0A64-46BD-9571-578EB2439256}"/>
              </a:ext>
            </a:extLst>
          </p:cNvPr>
          <p:cNvCxnSpPr>
            <a:cxnSpLocks/>
            <a:stCxn id="17" idx="3"/>
            <a:endCxn id="68" idx="6"/>
          </p:cNvCxnSpPr>
          <p:nvPr/>
        </p:nvCxnSpPr>
        <p:spPr>
          <a:xfrm flipH="1" flipV="1">
            <a:off x="10063095" y="2399049"/>
            <a:ext cx="628674" cy="1909520"/>
          </a:xfrm>
          <a:prstGeom prst="bentConnector3">
            <a:avLst>
              <a:gd name="adj1" fmla="val -1575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6EC4284-58AF-468F-941C-0E27B355FF1B}"/>
              </a:ext>
            </a:extLst>
          </p:cNvPr>
          <p:cNvSpPr txBox="1"/>
          <p:nvPr/>
        </p:nvSpPr>
        <p:spPr>
          <a:xfrm>
            <a:off x="9953272" y="3601181"/>
            <a:ext cx="13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Stop=False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3A9087D-F456-4181-8323-BD84C97D00F1}"/>
              </a:ext>
            </a:extLst>
          </p:cNvPr>
          <p:cNvSpPr txBox="1"/>
          <p:nvPr/>
        </p:nvSpPr>
        <p:spPr>
          <a:xfrm>
            <a:off x="4218264" y="3494345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35185FA1-0680-4C65-A9D1-6E8C79B385BC}"/>
              </a:ext>
            </a:extLst>
          </p:cNvPr>
          <p:cNvSpPr txBox="1"/>
          <p:nvPr/>
        </p:nvSpPr>
        <p:spPr>
          <a:xfrm>
            <a:off x="6374095" y="3516634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5B4A618-7092-499F-8EFB-0ED8BBCC91FD}"/>
              </a:ext>
            </a:extLst>
          </p:cNvPr>
          <p:cNvSpPr txBox="1"/>
          <p:nvPr/>
        </p:nvSpPr>
        <p:spPr>
          <a:xfrm>
            <a:off x="8082226" y="2672551"/>
            <a:ext cx="13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Stop=True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8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圖: 程序 95">
            <a:extLst>
              <a:ext uri="{FF2B5EF4-FFF2-40B4-BE49-F238E27FC236}">
                <a16:creationId xmlns:a16="http://schemas.microsoft.com/office/drawing/2014/main" id="{10470A94-E7C6-441A-B90F-110490C8FA30}"/>
              </a:ext>
            </a:extLst>
          </p:cNvPr>
          <p:cNvSpPr/>
          <p:nvPr/>
        </p:nvSpPr>
        <p:spPr>
          <a:xfrm>
            <a:off x="3332177" y="1392572"/>
            <a:ext cx="4511529" cy="456361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EDE26A-96D1-4723-B601-53CE6E2E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Selection: One-Way </a:t>
            </a:r>
            <a:r>
              <a:rPr lang="en-US" altLang="zh-TW" b="1" dirty="0"/>
              <a:t>if</a:t>
            </a:r>
            <a:endParaRPr lang="zh-TW" altLang="en-US" b="1" dirty="0"/>
          </a:p>
        </p:txBody>
      </p:sp>
      <p:sp>
        <p:nvSpPr>
          <p:cNvPr id="16" name="流程圖: 結束點 15">
            <a:extLst>
              <a:ext uri="{FF2B5EF4-FFF2-40B4-BE49-F238E27FC236}">
                <a16:creationId xmlns:a16="http://schemas.microsoft.com/office/drawing/2014/main" id="{A16262F7-5AED-438C-A1E8-2E20D6A0FA4C}"/>
              </a:ext>
            </a:extLst>
          </p:cNvPr>
          <p:cNvSpPr/>
          <p:nvPr/>
        </p:nvSpPr>
        <p:spPr>
          <a:xfrm>
            <a:off x="1134610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F2760414-45E9-426A-9CAD-619231C1D6F4}"/>
              </a:ext>
            </a:extLst>
          </p:cNvPr>
          <p:cNvSpPr/>
          <p:nvPr/>
        </p:nvSpPr>
        <p:spPr>
          <a:xfrm>
            <a:off x="1128320" y="2592913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statement1</a:t>
            </a:r>
            <a:endParaRPr lang="zh-TW" altLang="en-US" dirty="0"/>
          </a:p>
        </p:txBody>
      </p:sp>
      <p:sp>
        <p:nvSpPr>
          <p:cNvPr id="18" name="流程圖: 程序 17">
            <a:extLst>
              <a:ext uri="{FF2B5EF4-FFF2-40B4-BE49-F238E27FC236}">
                <a16:creationId xmlns:a16="http://schemas.microsoft.com/office/drawing/2014/main" id="{CB5AF9AB-840D-4034-91E3-24C75F117777}"/>
              </a:ext>
            </a:extLst>
          </p:cNvPr>
          <p:cNvSpPr/>
          <p:nvPr/>
        </p:nvSpPr>
        <p:spPr>
          <a:xfrm>
            <a:off x="1128320" y="3489631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statement2</a:t>
            </a:r>
            <a:endParaRPr lang="zh-TW" altLang="en-US" dirty="0"/>
          </a:p>
        </p:txBody>
      </p:sp>
      <p:sp>
        <p:nvSpPr>
          <p:cNvPr id="19" name="流程圖: 程序 18">
            <a:extLst>
              <a:ext uri="{FF2B5EF4-FFF2-40B4-BE49-F238E27FC236}">
                <a16:creationId xmlns:a16="http://schemas.microsoft.com/office/drawing/2014/main" id="{1F11429A-6017-4C88-8D86-02F42F38F42B}"/>
              </a:ext>
            </a:extLst>
          </p:cNvPr>
          <p:cNvSpPr/>
          <p:nvPr/>
        </p:nvSpPr>
        <p:spPr>
          <a:xfrm>
            <a:off x="1126221" y="434546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statement3</a:t>
            </a:r>
            <a:endParaRPr lang="zh-TW" altLang="en-US" dirty="0"/>
          </a:p>
        </p:txBody>
      </p:sp>
      <p:sp>
        <p:nvSpPr>
          <p:cNvPr id="20" name="流程圖: 結束點 19">
            <a:extLst>
              <a:ext uri="{FF2B5EF4-FFF2-40B4-BE49-F238E27FC236}">
                <a16:creationId xmlns:a16="http://schemas.microsoft.com/office/drawing/2014/main" id="{FE19874A-6172-435B-BA99-8FACAD6E539A}"/>
              </a:ext>
            </a:extLst>
          </p:cNvPr>
          <p:cNvSpPr/>
          <p:nvPr/>
        </p:nvSpPr>
        <p:spPr>
          <a:xfrm>
            <a:off x="1126221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A2485AC-B027-45D6-92BE-3CC777ADA84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1803633" y="2168434"/>
            <a:ext cx="3145" cy="42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A24BBAF-685E-480E-A2CE-73AE6680DE3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803633" y="3016251"/>
            <a:ext cx="0" cy="473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D2C0E71-6771-4FB1-8887-4EEF6062B81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801534" y="3912969"/>
            <a:ext cx="2099" cy="432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FB1996-A6C5-4909-9429-9FFE9262373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798389" y="4768798"/>
            <a:ext cx="3145" cy="465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607704E-FE19-4FDC-A09E-68353CDBEE45}"/>
              </a:ext>
            </a:extLst>
          </p:cNvPr>
          <p:cNvSpPr/>
          <p:nvPr/>
        </p:nvSpPr>
        <p:spPr>
          <a:xfrm>
            <a:off x="4893578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8" name="流程圖: 決策 37">
            <a:extLst>
              <a:ext uri="{FF2B5EF4-FFF2-40B4-BE49-F238E27FC236}">
                <a16:creationId xmlns:a16="http://schemas.microsoft.com/office/drawing/2014/main" id="{EB26C41A-86D6-4ACE-AB8E-FD96E5C9A56C}"/>
              </a:ext>
            </a:extLst>
          </p:cNvPr>
          <p:cNvSpPr/>
          <p:nvPr/>
        </p:nvSpPr>
        <p:spPr>
          <a:xfrm>
            <a:off x="4412260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con_A</a:t>
            </a:r>
            <a:endParaRPr lang="zh-TW" altLang="en-US" dirty="0"/>
          </a:p>
        </p:txBody>
      </p: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3A90CE63-CDB8-4123-9BFD-87D31151DEF3}"/>
              </a:ext>
            </a:extLst>
          </p:cNvPr>
          <p:cNvSpPr/>
          <p:nvPr/>
        </p:nvSpPr>
        <p:spPr>
          <a:xfrm>
            <a:off x="4887288" y="4185024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41" name="流程圖: 結束點 40">
            <a:extLst>
              <a:ext uri="{FF2B5EF4-FFF2-40B4-BE49-F238E27FC236}">
                <a16:creationId xmlns:a16="http://schemas.microsoft.com/office/drawing/2014/main" id="{A8255DF7-5D94-40B7-9626-E271A8482AD2}"/>
              </a:ext>
            </a:extLst>
          </p:cNvPr>
          <p:cNvSpPr/>
          <p:nvPr/>
        </p:nvSpPr>
        <p:spPr>
          <a:xfrm>
            <a:off x="4893578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64092E5-B9FF-464F-8E60-8379FF63BCB1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>
            <a:off x="5565746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4A26C84C-D721-416A-88BC-B0F75CA3305E}"/>
              </a:ext>
            </a:extLst>
          </p:cNvPr>
          <p:cNvCxnSpPr>
            <a:cxnSpLocks/>
            <a:stCxn id="38" idx="1"/>
            <a:endCxn id="37" idx="1"/>
          </p:cNvCxnSpPr>
          <p:nvPr/>
        </p:nvCxnSpPr>
        <p:spPr>
          <a:xfrm rot="10800000" flipH="1" flipV="1">
            <a:off x="4412260" y="3066585"/>
            <a:ext cx="481318" cy="2406454"/>
          </a:xfrm>
          <a:prstGeom prst="bentConnector3">
            <a:avLst>
              <a:gd name="adj1" fmla="val -474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473FFFE-537B-470F-87F4-0778483B59B9}"/>
              </a:ext>
            </a:extLst>
          </p:cNvPr>
          <p:cNvSpPr txBox="1"/>
          <p:nvPr/>
        </p:nvSpPr>
        <p:spPr>
          <a:xfrm>
            <a:off x="5542403" y="3621531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B9A511E-F607-488E-A4BF-8687C39C609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5562601" y="3485321"/>
            <a:ext cx="3146" cy="699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32F95CF-58B8-4B4F-BB5A-018297647EDB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>
            <a:off x="5562601" y="4608362"/>
            <a:ext cx="3145" cy="625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1CE227C-B7E9-4EF3-8C1E-72597BD8E6CC}"/>
              </a:ext>
            </a:extLst>
          </p:cNvPr>
          <p:cNvSpPr txBox="1"/>
          <p:nvPr/>
        </p:nvSpPr>
        <p:spPr>
          <a:xfrm>
            <a:off x="3513389" y="3621531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7" name="流程圖: 結束點 76">
            <a:extLst>
              <a:ext uri="{FF2B5EF4-FFF2-40B4-BE49-F238E27FC236}">
                <a16:creationId xmlns:a16="http://schemas.microsoft.com/office/drawing/2014/main" id="{4CB9E4B2-6971-4BD4-BE03-8ED674DF4AB8}"/>
              </a:ext>
            </a:extLst>
          </p:cNvPr>
          <p:cNvSpPr/>
          <p:nvPr/>
        </p:nvSpPr>
        <p:spPr>
          <a:xfrm>
            <a:off x="9612777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78" name="流程圖: 決策 77">
            <a:extLst>
              <a:ext uri="{FF2B5EF4-FFF2-40B4-BE49-F238E27FC236}">
                <a16:creationId xmlns:a16="http://schemas.microsoft.com/office/drawing/2014/main" id="{C9FE8018-E39D-483C-A1D4-F357B53DEA8A}"/>
              </a:ext>
            </a:extLst>
          </p:cNvPr>
          <p:cNvSpPr/>
          <p:nvPr/>
        </p:nvSpPr>
        <p:spPr>
          <a:xfrm>
            <a:off x="9131459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con_B</a:t>
            </a:r>
            <a:endParaRPr lang="zh-TW" altLang="en-US" dirty="0"/>
          </a:p>
        </p:txBody>
      </p:sp>
      <p:sp>
        <p:nvSpPr>
          <p:cNvPr id="79" name="流程圖: 程序 78">
            <a:extLst>
              <a:ext uri="{FF2B5EF4-FFF2-40B4-BE49-F238E27FC236}">
                <a16:creationId xmlns:a16="http://schemas.microsoft.com/office/drawing/2014/main" id="{26A07FDE-0DDD-48A9-9CAB-D345C15876F0}"/>
              </a:ext>
            </a:extLst>
          </p:cNvPr>
          <p:cNvSpPr/>
          <p:nvPr/>
        </p:nvSpPr>
        <p:spPr>
          <a:xfrm>
            <a:off x="8249433" y="4230812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80" name="流程圖: 結束點 79">
            <a:extLst>
              <a:ext uri="{FF2B5EF4-FFF2-40B4-BE49-F238E27FC236}">
                <a16:creationId xmlns:a16="http://schemas.microsoft.com/office/drawing/2014/main" id="{093970BE-58F7-4AEC-A6C6-4F9DD65FD73E}"/>
              </a:ext>
            </a:extLst>
          </p:cNvPr>
          <p:cNvSpPr/>
          <p:nvPr/>
        </p:nvSpPr>
        <p:spPr>
          <a:xfrm>
            <a:off x="9612777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1B61BE55-7E3A-41D3-8590-0D735BAE21A6}"/>
              </a:ext>
            </a:extLst>
          </p:cNvPr>
          <p:cNvCxnSpPr>
            <a:cxnSpLocks/>
            <a:stCxn id="80" idx="2"/>
            <a:endCxn id="78" idx="0"/>
          </p:cNvCxnSpPr>
          <p:nvPr/>
        </p:nvCxnSpPr>
        <p:spPr>
          <a:xfrm>
            <a:off x="10284945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CB0E7235-3810-43B7-B0FD-3082E4ABC493}"/>
              </a:ext>
            </a:extLst>
          </p:cNvPr>
          <p:cNvCxnSpPr>
            <a:cxnSpLocks/>
            <a:stCxn id="79" idx="2"/>
            <a:endCxn id="77" idx="1"/>
          </p:cNvCxnSpPr>
          <p:nvPr/>
        </p:nvCxnSpPr>
        <p:spPr>
          <a:xfrm rot="16200000" flipH="1">
            <a:off x="8859317" y="4719578"/>
            <a:ext cx="818889" cy="6880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A1892D78-913D-4219-BDDA-078B6E6FC8E7}"/>
              </a:ext>
            </a:extLst>
          </p:cNvPr>
          <p:cNvSpPr txBox="1"/>
          <p:nvPr/>
        </p:nvSpPr>
        <p:spPr>
          <a:xfrm>
            <a:off x="10284945" y="3650506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39C4348-3D36-4BB2-BEAE-DC94167D259E}"/>
              </a:ext>
            </a:extLst>
          </p:cNvPr>
          <p:cNvCxnSpPr>
            <a:cxnSpLocks/>
            <a:stCxn id="78" idx="2"/>
            <a:endCxn id="77" idx="0"/>
          </p:cNvCxnSpPr>
          <p:nvPr/>
        </p:nvCxnSpPr>
        <p:spPr>
          <a:xfrm flipH="1">
            <a:off x="10284945" y="3485321"/>
            <a:ext cx="1" cy="1748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C1604238-4117-4A60-BFC2-A9B3FADE11D2}"/>
              </a:ext>
            </a:extLst>
          </p:cNvPr>
          <p:cNvSpPr txBox="1"/>
          <p:nvPr/>
        </p:nvSpPr>
        <p:spPr>
          <a:xfrm>
            <a:off x="8249433" y="3621531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9772DB19-E5D4-4F26-B48C-E7DBF36C0749}"/>
              </a:ext>
            </a:extLst>
          </p:cNvPr>
          <p:cNvCxnSpPr>
            <a:cxnSpLocks/>
            <a:stCxn id="78" idx="1"/>
            <a:endCxn id="79" idx="0"/>
          </p:cNvCxnSpPr>
          <p:nvPr/>
        </p:nvCxnSpPr>
        <p:spPr>
          <a:xfrm rot="10800000" flipV="1">
            <a:off x="8924747" y="3066584"/>
            <a:ext cx="206713" cy="1164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6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流程圖: 程序 34">
            <a:extLst>
              <a:ext uri="{FF2B5EF4-FFF2-40B4-BE49-F238E27FC236}">
                <a16:creationId xmlns:a16="http://schemas.microsoft.com/office/drawing/2014/main" id="{34EA0155-37A2-4EEF-88A9-37815063B199}"/>
              </a:ext>
            </a:extLst>
          </p:cNvPr>
          <p:cNvSpPr/>
          <p:nvPr/>
        </p:nvSpPr>
        <p:spPr>
          <a:xfrm>
            <a:off x="7227644" y="1419494"/>
            <a:ext cx="4511529" cy="456361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461E438-D5F3-4D99-97C4-C7CA3B3B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Selection: Two-Way </a:t>
            </a:r>
            <a:r>
              <a:rPr lang="en-US" altLang="zh-TW" b="1" dirty="0"/>
              <a:t>if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3F0E52B1-DB01-4364-86B9-5ECDC553D3C4}"/>
              </a:ext>
            </a:extLst>
          </p:cNvPr>
          <p:cNvSpPr/>
          <p:nvPr/>
        </p:nvSpPr>
        <p:spPr>
          <a:xfrm>
            <a:off x="1134610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" name="流程圖: 程序 4">
            <a:extLst>
              <a:ext uri="{FF2B5EF4-FFF2-40B4-BE49-F238E27FC236}">
                <a16:creationId xmlns:a16="http://schemas.microsoft.com/office/drawing/2014/main" id="{AF58F11C-1650-4873-99FB-F5675E0E86ED}"/>
              </a:ext>
            </a:extLst>
          </p:cNvPr>
          <p:cNvSpPr/>
          <p:nvPr/>
        </p:nvSpPr>
        <p:spPr>
          <a:xfrm>
            <a:off x="1128320" y="2592913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statement1</a:t>
            </a:r>
            <a:endParaRPr lang="zh-TW" altLang="en-US" dirty="0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37891EB2-94BE-4758-91EB-D223DCD18CF6}"/>
              </a:ext>
            </a:extLst>
          </p:cNvPr>
          <p:cNvSpPr/>
          <p:nvPr/>
        </p:nvSpPr>
        <p:spPr>
          <a:xfrm>
            <a:off x="1128320" y="3489631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statement2</a:t>
            </a:r>
            <a:endParaRPr lang="zh-TW" altLang="en-US" dirty="0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B9611F06-A927-4118-853B-59D4EBFFA21C}"/>
              </a:ext>
            </a:extLst>
          </p:cNvPr>
          <p:cNvSpPr/>
          <p:nvPr/>
        </p:nvSpPr>
        <p:spPr>
          <a:xfrm>
            <a:off x="1126221" y="434546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statement3</a:t>
            </a:r>
            <a:endParaRPr lang="zh-TW" altLang="en-US" dirty="0"/>
          </a:p>
        </p:txBody>
      </p:sp>
      <p:sp>
        <p:nvSpPr>
          <p:cNvPr id="8" name="流程圖: 結束點 7">
            <a:extLst>
              <a:ext uri="{FF2B5EF4-FFF2-40B4-BE49-F238E27FC236}">
                <a16:creationId xmlns:a16="http://schemas.microsoft.com/office/drawing/2014/main" id="{780BC41F-6B36-4CCC-8F75-C0BE61D0FE0C}"/>
              </a:ext>
            </a:extLst>
          </p:cNvPr>
          <p:cNvSpPr/>
          <p:nvPr/>
        </p:nvSpPr>
        <p:spPr>
          <a:xfrm>
            <a:off x="1126221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389B797-FF67-4CBA-9357-4DCC56D5BC3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03633" y="2168434"/>
            <a:ext cx="3145" cy="42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D0BB3D-063E-4C48-9EAE-BE6D4C98B8D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03633" y="3016251"/>
            <a:ext cx="0" cy="473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C576A00-9CD9-4067-A9EA-9DC244C3E82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01534" y="3912969"/>
            <a:ext cx="2099" cy="432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D8FD090-9F41-4DB3-83E1-7853C14C313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798389" y="4768798"/>
            <a:ext cx="3145" cy="465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圖: 結束點 12">
            <a:extLst>
              <a:ext uri="{FF2B5EF4-FFF2-40B4-BE49-F238E27FC236}">
                <a16:creationId xmlns:a16="http://schemas.microsoft.com/office/drawing/2014/main" id="{DB3D52A1-DD4B-45C7-BA43-72573E77A285}"/>
              </a:ext>
            </a:extLst>
          </p:cNvPr>
          <p:cNvSpPr/>
          <p:nvPr/>
        </p:nvSpPr>
        <p:spPr>
          <a:xfrm>
            <a:off x="4893578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14" name="流程圖: 決策 13">
            <a:extLst>
              <a:ext uri="{FF2B5EF4-FFF2-40B4-BE49-F238E27FC236}">
                <a16:creationId xmlns:a16="http://schemas.microsoft.com/office/drawing/2014/main" id="{1DEF8E87-9580-4173-BCF1-9B666FC47C18}"/>
              </a:ext>
            </a:extLst>
          </p:cNvPr>
          <p:cNvSpPr/>
          <p:nvPr/>
        </p:nvSpPr>
        <p:spPr>
          <a:xfrm>
            <a:off x="4412260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con_A</a:t>
            </a:r>
            <a:endParaRPr lang="zh-TW" altLang="en-US" dirty="0"/>
          </a:p>
        </p:txBody>
      </p: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0D6D6BD6-ABBE-4FE4-9123-550B4D875F2B}"/>
              </a:ext>
            </a:extLst>
          </p:cNvPr>
          <p:cNvSpPr/>
          <p:nvPr/>
        </p:nvSpPr>
        <p:spPr>
          <a:xfrm>
            <a:off x="4887288" y="4185024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16" name="流程圖: 結束點 15">
            <a:extLst>
              <a:ext uri="{FF2B5EF4-FFF2-40B4-BE49-F238E27FC236}">
                <a16:creationId xmlns:a16="http://schemas.microsoft.com/office/drawing/2014/main" id="{AE880606-2D09-4DB5-9132-9D7986C5CD64}"/>
              </a:ext>
            </a:extLst>
          </p:cNvPr>
          <p:cNvSpPr/>
          <p:nvPr/>
        </p:nvSpPr>
        <p:spPr>
          <a:xfrm>
            <a:off x="4893578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FFE0B1B-2D19-4B0F-8D8E-0F54458EFD7C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5565746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9E48D2A0-D596-43CF-BC5A-2185DADF2E70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rot="10800000" flipH="1" flipV="1">
            <a:off x="4412260" y="3066585"/>
            <a:ext cx="481318" cy="2406454"/>
          </a:xfrm>
          <a:prstGeom prst="bentConnector3">
            <a:avLst>
              <a:gd name="adj1" fmla="val -474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84BCDC5-801E-4643-8562-AE768EE9F08C}"/>
              </a:ext>
            </a:extLst>
          </p:cNvPr>
          <p:cNvSpPr txBox="1"/>
          <p:nvPr/>
        </p:nvSpPr>
        <p:spPr>
          <a:xfrm>
            <a:off x="5542403" y="3621531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0CBFEA3-E9E5-4D32-8EC1-02ED4743449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2601" y="3485321"/>
            <a:ext cx="3146" cy="699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51A7C3A-66E9-425D-85C2-FA07B47387EC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5562601" y="4608362"/>
            <a:ext cx="3145" cy="625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A97D86-E285-400E-BF4C-BECF0D345496}"/>
              </a:ext>
            </a:extLst>
          </p:cNvPr>
          <p:cNvSpPr txBox="1"/>
          <p:nvPr/>
        </p:nvSpPr>
        <p:spPr>
          <a:xfrm>
            <a:off x="3513389" y="3621531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流程圖: 結束點 22">
            <a:extLst>
              <a:ext uri="{FF2B5EF4-FFF2-40B4-BE49-F238E27FC236}">
                <a16:creationId xmlns:a16="http://schemas.microsoft.com/office/drawing/2014/main" id="{DE967783-9851-4066-BDE6-F445899AA34D}"/>
              </a:ext>
            </a:extLst>
          </p:cNvPr>
          <p:cNvSpPr/>
          <p:nvPr/>
        </p:nvSpPr>
        <p:spPr>
          <a:xfrm>
            <a:off x="8811241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24" name="流程圖: 決策 23">
            <a:extLst>
              <a:ext uri="{FF2B5EF4-FFF2-40B4-BE49-F238E27FC236}">
                <a16:creationId xmlns:a16="http://schemas.microsoft.com/office/drawing/2014/main" id="{B82F08BC-7788-486A-8898-79E857556261}"/>
              </a:ext>
            </a:extLst>
          </p:cNvPr>
          <p:cNvSpPr/>
          <p:nvPr/>
        </p:nvSpPr>
        <p:spPr>
          <a:xfrm>
            <a:off x="8329923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condition</a:t>
            </a:r>
            <a:endParaRPr lang="zh-TW" altLang="en-US" dirty="0"/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EB88899C-5CA5-40D1-85E5-C8D28A1E5707}"/>
              </a:ext>
            </a:extLst>
          </p:cNvPr>
          <p:cNvSpPr/>
          <p:nvPr/>
        </p:nvSpPr>
        <p:spPr>
          <a:xfrm>
            <a:off x="7460616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A</a:t>
            </a:r>
            <a:endParaRPr lang="zh-TW" altLang="en-US" dirty="0"/>
          </a:p>
        </p:txBody>
      </p: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5753B5CF-640D-406E-B5DD-92013CE840EE}"/>
              </a:ext>
            </a:extLst>
          </p:cNvPr>
          <p:cNvSpPr/>
          <p:nvPr/>
        </p:nvSpPr>
        <p:spPr>
          <a:xfrm>
            <a:off x="10186058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27" name="流程圖: 結束點 26">
            <a:extLst>
              <a:ext uri="{FF2B5EF4-FFF2-40B4-BE49-F238E27FC236}">
                <a16:creationId xmlns:a16="http://schemas.microsoft.com/office/drawing/2014/main" id="{02C7A983-1B30-47BE-B445-CFC6FF08A20A}"/>
              </a:ext>
            </a:extLst>
          </p:cNvPr>
          <p:cNvSpPr/>
          <p:nvPr/>
        </p:nvSpPr>
        <p:spPr>
          <a:xfrm>
            <a:off x="8811241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0161BC7-EF64-49C7-8491-0513A76390E5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>
            <a:off x="9483409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B9649E25-EA72-4C16-B491-E3433BE82930}"/>
              </a:ext>
            </a:extLst>
          </p:cNvPr>
          <p:cNvCxnSpPr>
            <a:stCxn id="24" idx="1"/>
            <a:endCxn id="25" idx="0"/>
          </p:cNvCxnSpPr>
          <p:nvPr/>
        </p:nvCxnSpPr>
        <p:spPr>
          <a:xfrm rot="10800000" flipV="1">
            <a:off x="8135929" y="3066584"/>
            <a:ext cx="193994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7CA4AF2D-3148-4DD7-9DBE-3CFE8DD62A78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>
            <a:off x="10636896" y="3066585"/>
            <a:ext cx="224475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23B8E661-4666-468A-A133-CF8045E9C86A}"/>
              </a:ext>
            </a:extLst>
          </p:cNvPr>
          <p:cNvCxnSpPr>
            <a:cxnSpLocks/>
            <a:stCxn id="25" idx="2"/>
            <a:endCxn id="23" idx="1"/>
          </p:cNvCxnSpPr>
          <p:nvPr/>
        </p:nvCxnSpPr>
        <p:spPr>
          <a:xfrm rot="16200000" flipH="1">
            <a:off x="7997185" y="4658982"/>
            <a:ext cx="952801" cy="6753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E7D276FF-94EE-4B9B-A5C0-9DC5A6F2B5D5}"/>
              </a:ext>
            </a:extLst>
          </p:cNvPr>
          <p:cNvCxnSpPr>
            <a:cxnSpLocks/>
            <a:stCxn id="26" idx="2"/>
            <a:endCxn id="23" idx="3"/>
          </p:cNvCxnSpPr>
          <p:nvPr/>
        </p:nvCxnSpPr>
        <p:spPr>
          <a:xfrm rot="5400000">
            <a:off x="10032074" y="4643741"/>
            <a:ext cx="952801" cy="7057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C8DB25A-4378-4B52-BC33-6CA462415554}"/>
              </a:ext>
            </a:extLst>
          </p:cNvPr>
          <p:cNvSpPr txBox="1"/>
          <p:nvPr/>
        </p:nvSpPr>
        <p:spPr>
          <a:xfrm>
            <a:off x="8135927" y="3494345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5C6E0EB-530A-423B-BB59-BE033867BF78}"/>
              </a:ext>
            </a:extLst>
          </p:cNvPr>
          <p:cNvSpPr txBox="1"/>
          <p:nvPr/>
        </p:nvSpPr>
        <p:spPr>
          <a:xfrm>
            <a:off x="10291758" y="3516634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7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27B27-423B-45ED-B3E7-4AF3E80B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Syntax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D5FB31-232C-46C6-94E9-52F6A96F79EA}"/>
              </a:ext>
            </a:extLst>
          </p:cNvPr>
          <p:cNvSpPr txBox="1"/>
          <p:nvPr/>
        </p:nvSpPr>
        <p:spPr>
          <a:xfrm>
            <a:off x="5790501" y="1911771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two-way if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NOTE: no semicolon here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77051C-5A94-428B-B392-A0CA26FD1F07}"/>
              </a:ext>
            </a:extLst>
          </p:cNvPr>
          <p:cNvSpPr txBox="1"/>
          <p:nvPr/>
        </p:nvSpPr>
        <p:spPr>
          <a:xfrm>
            <a:off x="699781" y="1945326"/>
            <a:ext cx="4677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one-way if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NOTE: no semicolon here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7F01E04-87AD-4866-9431-4AFE61F20534}"/>
              </a:ext>
            </a:extLst>
          </p:cNvPr>
          <p:cNvCxnSpPr/>
          <p:nvPr/>
        </p:nvCxnSpPr>
        <p:spPr>
          <a:xfrm>
            <a:off x="5620624" y="1795244"/>
            <a:ext cx="0" cy="4353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27B27-423B-45ED-B3E7-4AF3E80B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Syntax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D5FB31-232C-46C6-94E9-52F6A96F79EA}"/>
              </a:ext>
            </a:extLst>
          </p:cNvPr>
          <p:cNvSpPr txBox="1"/>
          <p:nvPr/>
        </p:nvSpPr>
        <p:spPr>
          <a:xfrm>
            <a:off x="5790501" y="1911771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get absolute value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77051C-5A94-428B-B392-A0CA26FD1F07}"/>
              </a:ext>
            </a:extLst>
          </p:cNvPr>
          <p:cNvSpPr txBox="1"/>
          <p:nvPr/>
        </p:nvSpPr>
        <p:spPr>
          <a:xfrm>
            <a:off x="699781" y="1944966"/>
            <a:ext cx="4677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one-way if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NOTE: no semicolon here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7F01E04-87AD-4866-9431-4AFE61F20534}"/>
              </a:ext>
            </a:extLst>
          </p:cNvPr>
          <p:cNvCxnSpPr/>
          <p:nvPr/>
        </p:nvCxnSpPr>
        <p:spPr>
          <a:xfrm>
            <a:off x="5620624" y="1795244"/>
            <a:ext cx="0" cy="4353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B08BD0-85AD-4473-8331-F4AF696555A8}"/>
              </a:ext>
            </a:extLst>
          </p:cNvPr>
          <p:cNvSpPr txBox="1"/>
          <p:nvPr/>
        </p:nvSpPr>
        <p:spPr>
          <a:xfrm>
            <a:off x="5723389" y="3972187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pass of failed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79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27B27-423B-45ED-B3E7-4AF3E80B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Syntax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77051C-5A94-428B-B392-A0CA26FD1F07}"/>
              </a:ext>
            </a:extLst>
          </p:cNvPr>
          <p:cNvSpPr txBox="1"/>
          <p:nvPr/>
        </p:nvSpPr>
        <p:spPr>
          <a:xfrm>
            <a:off x="699781" y="1795244"/>
            <a:ext cx="4677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two-way if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NOTE: no semicolon here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7F01E04-87AD-4866-9431-4AFE61F20534}"/>
              </a:ext>
            </a:extLst>
          </p:cNvPr>
          <p:cNvCxnSpPr/>
          <p:nvPr/>
        </p:nvCxnSpPr>
        <p:spPr>
          <a:xfrm>
            <a:off x="5620624" y="1795244"/>
            <a:ext cx="0" cy="4353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B08BD0-85AD-4473-8331-F4AF696555A8}"/>
              </a:ext>
            </a:extLst>
          </p:cNvPr>
          <p:cNvSpPr txBox="1"/>
          <p:nvPr/>
        </p:nvSpPr>
        <p:spPr>
          <a:xfrm>
            <a:off x="5740167" y="1795244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pass of failed */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689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8D55B-F9B8-4DA6-8172-87C30A0A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Syntax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C65478CF-1116-4758-BF30-D75C27B28E56}"/>
              </a:ext>
            </a:extLst>
          </p:cNvPr>
          <p:cNvSpPr/>
          <p:nvPr/>
        </p:nvSpPr>
        <p:spPr>
          <a:xfrm>
            <a:off x="9612777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CDC02388-C1CF-4DF3-B9A7-87BACE176655}"/>
              </a:ext>
            </a:extLst>
          </p:cNvPr>
          <p:cNvSpPr/>
          <p:nvPr/>
        </p:nvSpPr>
        <p:spPr>
          <a:xfrm>
            <a:off x="9131459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con_B</a:t>
            </a:r>
            <a:endParaRPr lang="zh-TW" altLang="en-US" dirty="0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8A75DD74-E29A-4ADC-B152-E296DD0AF5C4}"/>
              </a:ext>
            </a:extLst>
          </p:cNvPr>
          <p:cNvSpPr/>
          <p:nvPr/>
        </p:nvSpPr>
        <p:spPr>
          <a:xfrm>
            <a:off x="8249433" y="4230812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Statement B</a:t>
            </a:r>
            <a:endParaRPr lang="zh-TW" altLang="en-US" dirty="0"/>
          </a:p>
        </p:txBody>
      </p:sp>
      <p:sp>
        <p:nvSpPr>
          <p:cNvPr id="7" name="流程圖: 結束點 6">
            <a:extLst>
              <a:ext uri="{FF2B5EF4-FFF2-40B4-BE49-F238E27FC236}">
                <a16:creationId xmlns:a16="http://schemas.microsoft.com/office/drawing/2014/main" id="{0894096C-9E86-4BBF-9546-7141D0700863}"/>
              </a:ext>
            </a:extLst>
          </p:cNvPr>
          <p:cNvSpPr/>
          <p:nvPr/>
        </p:nvSpPr>
        <p:spPr>
          <a:xfrm>
            <a:off x="9612777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D1BF264-B16C-4B03-B523-C103F2499B9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10284945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309F410C-11D7-4129-9BC6-CBDB0AE593C9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8859317" y="4719578"/>
            <a:ext cx="818889" cy="6880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3E50D4-CE06-4C63-9E23-A69B75F86071}"/>
              </a:ext>
            </a:extLst>
          </p:cNvPr>
          <p:cNvSpPr txBox="1"/>
          <p:nvPr/>
        </p:nvSpPr>
        <p:spPr>
          <a:xfrm>
            <a:off x="10284945" y="3650506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92E0F9-9E75-4888-BDDA-4A9E62B1ED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10284945" y="3485321"/>
            <a:ext cx="1" cy="1748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05D817-FBC9-4D52-96BC-2CC6E821164B}"/>
              </a:ext>
            </a:extLst>
          </p:cNvPr>
          <p:cNvSpPr txBox="1"/>
          <p:nvPr/>
        </p:nvSpPr>
        <p:spPr>
          <a:xfrm>
            <a:off x="8249433" y="3621531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38761FE-DA9E-436B-8852-57FFD760AC13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8924747" y="3066584"/>
            <a:ext cx="206713" cy="11642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1DDF16A-F29B-4D1C-8C26-D691689327D4}"/>
              </a:ext>
            </a:extLst>
          </p:cNvPr>
          <p:cNvSpPr txBox="1"/>
          <p:nvPr/>
        </p:nvSpPr>
        <p:spPr>
          <a:xfrm>
            <a:off x="936008" y="1639034"/>
            <a:ext cx="24783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one-way if */</a:t>
            </a:r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BDFF6B-503B-4061-A6C5-ADD763C9C971}"/>
              </a:ext>
            </a:extLst>
          </p:cNvPr>
          <p:cNvSpPr txBox="1"/>
          <p:nvPr/>
        </p:nvSpPr>
        <p:spPr>
          <a:xfrm>
            <a:off x="4613246" y="1609724"/>
            <a:ext cx="32598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two-way if */</a:t>
            </a:r>
            <a:endParaRPr lang="en-US" altLang="zh-TW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do not thing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978842-8DFB-4BB3-A1B0-DCB80953EA2C}"/>
              </a:ext>
            </a:extLst>
          </p:cNvPr>
          <p:cNvSpPr txBox="1"/>
          <p:nvPr/>
        </p:nvSpPr>
        <p:spPr>
          <a:xfrm>
            <a:off x="920878" y="4359743"/>
            <a:ext cx="28546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statement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BF2453F-467D-4797-808C-9C0AB589630F}"/>
              </a:ext>
            </a:extLst>
          </p:cNvPr>
          <p:cNvCxnSpPr/>
          <p:nvPr/>
        </p:nvCxnSpPr>
        <p:spPr>
          <a:xfrm>
            <a:off x="4404220" y="1690688"/>
            <a:ext cx="0" cy="4353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20112BF-9772-4CCE-AE46-E9A16C1C5A71}"/>
              </a:ext>
            </a:extLst>
          </p:cNvPr>
          <p:cNvCxnSpPr/>
          <p:nvPr/>
        </p:nvCxnSpPr>
        <p:spPr>
          <a:xfrm>
            <a:off x="7786381" y="1690688"/>
            <a:ext cx="0" cy="4353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7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A9981-9E3F-432E-AE8E-F518D4D9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Compound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04DC51-1D1C-4515-AAA9-D299AD0D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( condition ) </a:t>
            </a:r>
            <a:r>
              <a:rPr lang="en-US" altLang="zh-TW" i="1" dirty="0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TW" dirty="0"/>
              <a:t>if ( condition ) </a:t>
            </a:r>
            <a:r>
              <a:rPr lang="en-US" altLang="zh-TW" i="1" dirty="0">
                <a:solidFill>
                  <a:srgbClr val="FF0000"/>
                </a:solidFill>
              </a:rPr>
              <a:t>statement</a:t>
            </a:r>
            <a:r>
              <a:rPr lang="zh-TW" altLang="en-US" dirty="0"/>
              <a:t> </a:t>
            </a:r>
            <a:r>
              <a:rPr lang="en-US" altLang="zh-TW" dirty="0"/>
              <a:t>else </a:t>
            </a:r>
            <a:r>
              <a:rPr lang="en-US" altLang="zh-TW" i="1" dirty="0">
                <a:solidFill>
                  <a:srgbClr val="FF0000"/>
                </a:solidFill>
              </a:rPr>
              <a:t>statement</a:t>
            </a:r>
          </a:p>
          <a:p>
            <a:r>
              <a:rPr lang="en-US" altLang="zh-TW" b="1" dirty="0"/>
              <a:t>Compound statements</a:t>
            </a:r>
            <a:r>
              <a:rPr lang="en-US" altLang="zh-TW" dirty="0"/>
              <a:t> or </a:t>
            </a:r>
            <a:r>
              <a:rPr lang="en-US" altLang="zh-TW" i="1" dirty="0"/>
              <a:t>blocks</a:t>
            </a:r>
            <a:r>
              <a:rPr lang="en-US" altLang="zh-TW" dirty="0"/>
              <a:t> are brace-enclosed sequences of statements.</a:t>
            </a:r>
          </a:p>
          <a:p>
            <a:pPr marL="0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{ statement...(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optional</a:t>
            </a:r>
            <a:r>
              <a:rPr lang="en-US" altLang="zh-TW" dirty="0">
                <a:highlight>
                  <a:srgbClr val="C0C0C0"/>
                </a:highlight>
              </a:rPr>
              <a:t>) }</a:t>
            </a:r>
            <a:endParaRPr lang="en-US" altLang="zh-TW" dirty="0"/>
          </a:p>
          <a:p>
            <a:endParaRPr lang="en-US" altLang="zh-TW" i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E4B095-5628-4B70-B806-AF47944F7B8D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https://en.cppreference.com/w/cpp/language/if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F702C7-55A8-4ADF-B594-E95E68A219D8}"/>
              </a:ext>
            </a:extLst>
          </p:cNvPr>
          <p:cNvSpPr txBox="1"/>
          <p:nvPr/>
        </p:nvSpPr>
        <p:spPr>
          <a:xfrm>
            <a:off x="0" y="6176963"/>
            <a:ext cx="8223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https://en.cppreference.com/w/cpp/language/statements#Compound_statements</a:t>
            </a:r>
          </a:p>
        </p:txBody>
      </p:sp>
    </p:spTree>
    <p:extLst>
      <p:ext uri="{BB962C8B-B14F-4D97-AF65-F5344CB8AC3E}">
        <p14:creationId xmlns:p14="http://schemas.microsoft.com/office/powerpoint/2010/main" val="138736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1889</Words>
  <Application>Microsoft Office PowerPoint</Application>
  <PresentationFormat>寬螢幕</PresentationFormat>
  <Paragraphs>378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佈景主題</vt:lpstr>
      <vt:lpstr>程式設計一</vt:lpstr>
      <vt:lpstr>Flow of Execution</vt:lpstr>
      <vt:lpstr>Selection: One-Way if</vt:lpstr>
      <vt:lpstr>Selection: Two-Way if</vt:lpstr>
      <vt:lpstr>Formal Syntax</vt:lpstr>
      <vt:lpstr>Formal Syntax</vt:lpstr>
      <vt:lpstr>Formal Syntax</vt:lpstr>
      <vt:lpstr>Formal Syntax</vt:lpstr>
      <vt:lpstr>Compound Statement</vt:lpstr>
      <vt:lpstr>Compound Statement</vt:lpstr>
      <vt:lpstr>Roots of Quadratic Equation</vt:lpstr>
      <vt:lpstr>Roots of Quadratic Equation</vt:lpstr>
      <vt:lpstr>Roots of Quadratic Equation(Nested if)</vt:lpstr>
      <vt:lpstr>Roots of Quadratic Equation(if Chain)</vt:lpstr>
      <vt:lpstr>if Chain or Multiple if</vt:lpstr>
      <vt:lpstr>Switch and if-else-if</vt:lpstr>
      <vt:lpstr>Switch</vt:lpstr>
      <vt:lpstr>Common Pitfalls</vt:lpstr>
      <vt:lpstr>Common Pitfalls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68</cp:revision>
  <dcterms:created xsi:type="dcterms:W3CDTF">2021-08-16T03:45:22Z</dcterms:created>
  <dcterms:modified xsi:type="dcterms:W3CDTF">2021-10-18T06:55:23Z</dcterms:modified>
</cp:coreProperties>
</file>