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6" r:id="rId5"/>
    <p:sldId id="299" r:id="rId6"/>
    <p:sldId id="300" r:id="rId7"/>
    <p:sldId id="295" r:id="rId8"/>
    <p:sldId id="29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Vector &amp; String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vector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&lt;vector&gt;</a:t>
            </a:r>
          </a:p>
          <a:p>
            <a:r>
              <a:rPr lang="en-US" altLang="zh-TW" dirty="0"/>
              <a:t>The elements are stored </a:t>
            </a:r>
            <a:r>
              <a:rPr lang="en-US" altLang="zh-TW" b="1" dirty="0"/>
              <a:t>contiguously</a:t>
            </a:r>
            <a:r>
              <a:rPr lang="en-US" altLang="zh-TW" dirty="0"/>
              <a:t>, which means that elements can be accessed not only through iterators, but also using offsets to regular pointers to elements.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416724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1C878-E00C-45A4-A62E-DBB4065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Operations on </a:t>
            </a:r>
            <a:r>
              <a:rPr lang="en-US" altLang="zh-TW" b="1" dirty="0"/>
              <a:t>vector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85DB-360E-49F2-98D0-80D1DA19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access -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</a:p>
          <a:p>
            <a:r>
              <a:rPr lang="en-US" altLang="zh-TW" dirty="0"/>
              <a:t>Insertion or removal of elements - linear in the distance to the end of the vector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(n)</a:t>
            </a:r>
          </a:p>
          <a:p>
            <a:r>
              <a:rPr lang="en-US" altLang="zh-TW" dirty="0"/>
              <a:t>Insertion or removal of elements at the end - amortized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6437"/>
              </p:ext>
            </p:extLst>
          </p:nvPr>
        </p:nvGraphicFramePr>
        <p:xfrm>
          <a:off x="1551963" y="404978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1112D6-DB1D-4A1B-B549-C39A4571A06B}"/>
              </a:ext>
            </a:extLst>
          </p:cNvPr>
          <p:cNvCxnSpPr>
            <a:cxnSpLocks/>
          </p:cNvCxnSpPr>
          <p:nvPr/>
        </p:nvCxnSpPr>
        <p:spPr>
          <a:xfrm flipV="1">
            <a:off x="2055303" y="46055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61388E-9BB0-4E6F-87A3-1A87EF19FCC4}"/>
              </a:ext>
            </a:extLst>
          </p:cNvPr>
          <p:cNvCxnSpPr>
            <a:cxnSpLocks/>
          </p:cNvCxnSpPr>
          <p:nvPr/>
        </p:nvCxnSpPr>
        <p:spPr>
          <a:xfrm flipV="1">
            <a:off x="6135885" y="460555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8160B39-48B7-4D5B-BA43-CF0A05EF24E8}"/>
              </a:ext>
            </a:extLst>
          </p:cNvPr>
          <p:cNvCxnSpPr>
            <a:cxnSpLocks/>
          </p:cNvCxnSpPr>
          <p:nvPr/>
        </p:nvCxnSpPr>
        <p:spPr>
          <a:xfrm flipV="1">
            <a:off x="4090363" y="4589338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A31F50-33AB-4C03-BB5B-F4A0C7B4C8A7}"/>
              </a:ext>
            </a:extLst>
          </p:cNvPr>
          <p:cNvSpPr txBox="1"/>
          <p:nvPr/>
        </p:nvSpPr>
        <p:spPr>
          <a:xfrm>
            <a:off x="1514242" y="5296840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EF59F8-4DF1-4226-A729-268CFF4CB5EB}"/>
              </a:ext>
            </a:extLst>
          </p:cNvPr>
          <p:cNvSpPr txBox="1"/>
          <p:nvPr/>
        </p:nvSpPr>
        <p:spPr>
          <a:xfrm>
            <a:off x="5712241" y="5293453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2B3ADE-9E8D-49C0-8C7C-A9C63AE98773}"/>
              </a:ext>
            </a:extLst>
          </p:cNvPr>
          <p:cNvSpPr txBox="1"/>
          <p:nvPr/>
        </p:nvSpPr>
        <p:spPr>
          <a:xfrm>
            <a:off x="3730035" y="5293452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145333"/>
              </p:ext>
            </p:extLst>
          </p:nvPr>
        </p:nvGraphicFramePr>
        <p:xfrm>
          <a:off x="1514242" y="312699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3133287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EA60BA-6793-43CF-A13A-252DACB075C2}"/>
              </a:ext>
            </a:extLst>
          </p:cNvPr>
          <p:cNvSpPr txBox="1"/>
          <p:nvPr/>
        </p:nvSpPr>
        <p:spPr>
          <a:xfrm>
            <a:off x="640256" y="400745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196DB62-DCF9-4030-8335-11631A423B4C}"/>
              </a:ext>
            </a:extLst>
          </p:cNvPr>
          <p:cNvCxnSpPr>
            <a:cxnSpLocks/>
          </p:cNvCxnSpPr>
          <p:nvPr/>
        </p:nvCxnSpPr>
        <p:spPr>
          <a:xfrm>
            <a:off x="198819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A815E3-C355-4895-8C2E-5B597CCED299}"/>
              </a:ext>
            </a:extLst>
          </p:cNvPr>
          <p:cNvCxnSpPr>
            <a:cxnSpLocks/>
          </p:cNvCxnSpPr>
          <p:nvPr/>
        </p:nvCxnSpPr>
        <p:spPr>
          <a:xfrm>
            <a:off x="6056856" y="2399251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38D0DB-273F-47A9-AE4B-5D70BD5D87E8}"/>
              </a:ext>
            </a:extLst>
          </p:cNvPr>
          <p:cNvCxnSpPr>
            <a:cxnSpLocks/>
          </p:cNvCxnSpPr>
          <p:nvPr/>
        </p:nvCxnSpPr>
        <p:spPr>
          <a:xfrm flipH="1">
            <a:off x="2189527" y="2551651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02F258B-1203-440F-AB5F-2B96855D177A}"/>
              </a:ext>
            </a:extLst>
          </p:cNvPr>
          <p:cNvCxnSpPr>
            <a:cxnSpLocks/>
          </p:cNvCxnSpPr>
          <p:nvPr/>
        </p:nvCxnSpPr>
        <p:spPr>
          <a:xfrm>
            <a:off x="1004163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6D5BEC-8AD2-431B-939A-7A6A363E30A1}"/>
              </a:ext>
            </a:extLst>
          </p:cNvPr>
          <p:cNvCxnSpPr>
            <a:cxnSpLocks/>
          </p:cNvCxnSpPr>
          <p:nvPr/>
        </p:nvCxnSpPr>
        <p:spPr>
          <a:xfrm flipH="1">
            <a:off x="2189528" y="1848374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39F7D4-50EC-4B31-9B61-4DF3001592A6}"/>
              </a:ext>
            </a:extLst>
          </p:cNvPr>
          <p:cNvSpPr txBox="1"/>
          <p:nvPr/>
        </p:nvSpPr>
        <p:spPr>
          <a:xfrm>
            <a:off x="3437819" y="2492255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A6075C-9469-4587-AFC7-8105C1A1D138}"/>
              </a:ext>
            </a:extLst>
          </p:cNvPr>
          <p:cNvSpPr txBox="1"/>
          <p:nvPr/>
        </p:nvSpPr>
        <p:spPr>
          <a:xfrm>
            <a:off x="6837396" y="1800330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86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0505"/>
              </p:ext>
            </p:extLst>
          </p:nvPr>
        </p:nvGraphicFramePr>
        <p:xfrm>
          <a:off x="1551963" y="3009550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?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94272"/>
              </p:ext>
            </p:extLst>
          </p:nvPr>
        </p:nvGraphicFramePr>
        <p:xfrm>
          <a:off x="1514242" y="2061593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123608"/>
              </p:ext>
            </p:extLst>
          </p:nvPr>
        </p:nvGraphicFramePr>
        <p:xfrm>
          <a:off x="1551963" y="436856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080F99-F2A4-4A37-89CB-1F8D07CA1EC3}"/>
              </a:ext>
            </a:extLst>
          </p:cNvPr>
          <p:cNvCxnSpPr>
            <a:cxnSpLocks/>
          </p:cNvCxnSpPr>
          <p:nvPr/>
        </p:nvCxnSpPr>
        <p:spPr>
          <a:xfrm>
            <a:off x="3020042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7757C48-C04B-47B1-B45D-6C05A0632305}"/>
              </a:ext>
            </a:extLst>
          </p:cNvPr>
          <p:cNvCxnSpPr>
            <a:cxnSpLocks/>
          </p:cNvCxnSpPr>
          <p:nvPr/>
        </p:nvCxnSpPr>
        <p:spPr>
          <a:xfrm>
            <a:off x="4036509" y="3617053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085A3E-B933-44A5-A56B-D7FD2C762E92}"/>
              </a:ext>
            </a:extLst>
          </p:cNvPr>
          <p:cNvCxnSpPr>
            <a:cxnSpLocks/>
          </p:cNvCxnSpPr>
          <p:nvPr/>
        </p:nvCxnSpPr>
        <p:spPr>
          <a:xfrm>
            <a:off x="5052976" y="3597479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F71061-0013-405E-86FF-BCB2AAD16CCF}"/>
              </a:ext>
            </a:extLst>
          </p:cNvPr>
          <p:cNvCxnSpPr>
            <a:cxnSpLocks/>
          </p:cNvCxnSpPr>
          <p:nvPr/>
        </p:nvCxnSpPr>
        <p:spPr>
          <a:xfrm>
            <a:off x="6069443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7DA58-3384-4360-9018-5E08405F7494}"/>
              </a:ext>
            </a:extLst>
          </p:cNvPr>
          <p:cNvSpPr txBox="1"/>
          <p:nvPr/>
        </p:nvSpPr>
        <p:spPr>
          <a:xfrm>
            <a:off x="604601" y="4363954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24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19542"/>
              </p:ext>
            </p:extLst>
          </p:nvPr>
        </p:nvGraphicFramePr>
        <p:xfrm>
          <a:off x="1514242" y="2061593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04871"/>
              </p:ext>
            </p:extLst>
          </p:nvPr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954311B9-7FB3-4B24-A047-286B08E88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93563"/>
              </p:ext>
            </p:extLst>
          </p:nvPr>
        </p:nvGraphicFramePr>
        <p:xfrm>
          <a:off x="1514242" y="4100120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-</a:t>
                      </a:r>
                      <a:endParaRPr lang="zh-TW" alt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518904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13870" y="2374642"/>
            <a:ext cx="610858" cy="536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7236633" y="1897588"/>
            <a:ext cx="976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insert</a:t>
            </a:r>
            <a:endParaRPr lang="zh-TW" altLang="en-US" sz="25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588A4D-B8C8-42B9-AAC8-A415AE08926D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6133-11E7-4D4B-9C0F-AC5E760C9803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8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EA746-C062-4188-8CD8-89BA74DB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string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996CE-9B09-41FD-8083-ADF2736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Arrays of characters terminated by a special </a:t>
            </a:r>
            <a:r>
              <a:rPr lang="en-US" altLang="zh-TW" b="1" i="1" dirty="0"/>
              <a:t>null</a:t>
            </a:r>
            <a:r>
              <a:rPr lang="en-US" altLang="zh-TW" dirty="0"/>
              <a:t> character.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F3BE0A-9B99-4AFC-A94F-ABE37217574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https://en.cppreference.com/w/cpp/string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E093545F-E9DA-4558-8335-5E304F92D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87865"/>
              </p:ext>
            </p:extLst>
          </p:nvPr>
        </p:nvGraphicFramePr>
        <p:xfrm>
          <a:off x="1669409" y="472090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8DC0D5-BE6F-4FF5-BF6E-8B9890FFBF60}"/>
              </a:ext>
            </a:extLst>
          </p:cNvPr>
          <p:cNvCxnSpPr>
            <a:cxnSpLocks/>
          </p:cNvCxnSpPr>
          <p:nvPr/>
        </p:nvCxnSpPr>
        <p:spPr>
          <a:xfrm flipV="1">
            <a:off x="2172749" y="527667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FF83A7-D3EC-46E9-A2FA-2CFA31BF40B1}"/>
              </a:ext>
            </a:extLst>
          </p:cNvPr>
          <p:cNvCxnSpPr>
            <a:cxnSpLocks/>
          </p:cNvCxnSpPr>
          <p:nvPr/>
        </p:nvCxnSpPr>
        <p:spPr>
          <a:xfrm flipV="1">
            <a:off x="6253331" y="5276675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FE38B52-50AB-406F-90F3-6C13942C0FB0}"/>
              </a:ext>
            </a:extLst>
          </p:cNvPr>
          <p:cNvCxnSpPr>
            <a:cxnSpLocks/>
          </p:cNvCxnSpPr>
          <p:nvPr/>
        </p:nvCxnSpPr>
        <p:spPr>
          <a:xfrm flipV="1">
            <a:off x="4207809" y="52604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091773-6A81-480A-9F1D-42DE0CEC2FC7}"/>
              </a:ext>
            </a:extLst>
          </p:cNvPr>
          <p:cNvSpPr txBox="1"/>
          <p:nvPr/>
        </p:nvSpPr>
        <p:spPr>
          <a:xfrm>
            <a:off x="1631688" y="5967959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C6C993-CBDC-47EC-8ACA-ED9A31BAF31A}"/>
              </a:ext>
            </a:extLst>
          </p:cNvPr>
          <p:cNvSpPr txBox="1"/>
          <p:nvPr/>
        </p:nvSpPr>
        <p:spPr>
          <a:xfrm>
            <a:off x="5829687" y="5964572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8D42AB-7659-4D37-B266-C59FC4290CC5}"/>
              </a:ext>
            </a:extLst>
          </p:cNvPr>
          <p:cNvSpPr txBox="1"/>
          <p:nvPr/>
        </p:nvSpPr>
        <p:spPr>
          <a:xfrm>
            <a:off x="3847481" y="5964571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B15A162B-7C97-4D0B-A7D4-2E954FA1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168885"/>
              </p:ext>
            </p:extLst>
          </p:nvPr>
        </p:nvGraphicFramePr>
        <p:xfrm>
          <a:off x="1631688" y="3798115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5B5B94-7623-4DA4-9307-51DBADBCC991}"/>
              </a:ext>
            </a:extLst>
          </p:cNvPr>
          <p:cNvSpPr txBox="1"/>
          <p:nvPr/>
        </p:nvSpPr>
        <p:spPr>
          <a:xfrm>
            <a:off x="757702" y="3804406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6D024B-10F4-422D-B290-7982C5F379E4}"/>
              </a:ext>
            </a:extLst>
          </p:cNvPr>
          <p:cNvSpPr txBox="1"/>
          <p:nvPr/>
        </p:nvSpPr>
        <p:spPr>
          <a:xfrm>
            <a:off x="757702" y="4678571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291D5C7-4491-47CA-B348-0514E3913738}"/>
              </a:ext>
            </a:extLst>
          </p:cNvPr>
          <p:cNvCxnSpPr>
            <a:cxnSpLocks/>
          </p:cNvCxnSpPr>
          <p:nvPr/>
        </p:nvCxnSpPr>
        <p:spPr>
          <a:xfrm>
            <a:off x="210563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5292D15-4ED8-45C3-BCD7-64A860553BE4}"/>
              </a:ext>
            </a:extLst>
          </p:cNvPr>
          <p:cNvCxnSpPr>
            <a:cxnSpLocks/>
          </p:cNvCxnSpPr>
          <p:nvPr/>
        </p:nvCxnSpPr>
        <p:spPr>
          <a:xfrm>
            <a:off x="6174302" y="3070370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994947D-5729-4068-BAB4-22EA275F4CB6}"/>
              </a:ext>
            </a:extLst>
          </p:cNvPr>
          <p:cNvCxnSpPr>
            <a:cxnSpLocks/>
          </p:cNvCxnSpPr>
          <p:nvPr/>
        </p:nvCxnSpPr>
        <p:spPr>
          <a:xfrm flipH="1">
            <a:off x="2306973" y="3222770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A766758-A69D-45B5-875F-4932E732652E}"/>
              </a:ext>
            </a:extLst>
          </p:cNvPr>
          <p:cNvCxnSpPr>
            <a:cxnSpLocks/>
          </p:cNvCxnSpPr>
          <p:nvPr/>
        </p:nvCxnSpPr>
        <p:spPr>
          <a:xfrm>
            <a:off x="10159077" y="2361807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23E22BE-A202-4FCA-9D7A-4FD53C7E8D07}"/>
              </a:ext>
            </a:extLst>
          </p:cNvPr>
          <p:cNvCxnSpPr>
            <a:cxnSpLocks/>
          </p:cNvCxnSpPr>
          <p:nvPr/>
        </p:nvCxnSpPr>
        <p:spPr>
          <a:xfrm flipH="1">
            <a:off x="2306974" y="2519493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DED4FE-ABC6-4DD1-81A7-38EBA81FFEEE}"/>
              </a:ext>
            </a:extLst>
          </p:cNvPr>
          <p:cNvSpPr txBox="1"/>
          <p:nvPr/>
        </p:nvSpPr>
        <p:spPr>
          <a:xfrm>
            <a:off x="3555265" y="3163374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C96D037-B53A-4654-88D0-C2B2F0F0C91A}"/>
              </a:ext>
            </a:extLst>
          </p:cNvPr>
          <p:cNvSpPr txBox="1"/>
          <p:nvPr/>
        </p:nvSpPr>
        <p:spPr>
          <a:xfrm>
            <a:off x="6954842" y="2471449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237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380</Words>
  <Application>Microsoft Office PowerPoint</Application>
  <PresentationFormat>寬螢幕</PresentationFormat>
  <Paragraphs>102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程式設計一</vt:lpstr>
      <vt:lpstr>Definition of vector in C++</vt:lpstr>
      <vt:lpstr>Complexity of Operations on vector</vt:lpstr>
      <vt:lpstr>Vector in C++</vt:lpstr>
      <vt:lpstr>Vector in C++</vt:lpstr>
      <vt:lpstr>Vector in C++</vt:lpstr>
      <vt:lpstr>Definition of string in C++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44</cp:revision>
  <dcterms:created xsi:type="dcterms:W3CDTF">2021-09-01T05:51:37Z</dcterms:created>
  <dcterms:modified xsi:type="dcterms:W3CDTF">2021-09-13T05:30:03Z</dcterms:modified>
</cp:coreProperties>
</file>