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68" r:id="rId7"/>
    <p:sldId id="272" r:id="rId8"/>
    <p:sldId id="284" r:id="rId9"/>
    <p:sldId id="286" r:id="rId10"/>
    <p:sldId id="287" r:id="rId11"/>
    <p:sldId id="273" r:id="rId12"/>
    <p:sldId id="277" r:id="rId13"/>
    <p:sldId id="278" r:id="rId14"/>
    <p:sldId id="281" r:id="rId15"/>
    <p:sldId id="285" r:id="rId16"/>
    <p:sldId id="295" r:id="rId17"/>
    <p:sldId id="290" r:id="rId18"/>
    <p:sldId id="291" r:id="rId19"/>
    <p:sldId id="292" r:id="rId20"/>
    <p:sldId id="283" r:id="rId21"/>
    <p:sldId id="288" r:id="rId22"/>
    <p:sldId id="293" r:id="rId23"/>
    <p:sldId id="29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E2184-ABFF-4F26-9257-D69020201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00DA69-7626-49E1-8EC7-A9AB602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902AA-26DC-4235-BFBB-E1CD5CE2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BA7A2-33E9-47B0-A51B-B392B2F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8731-8830-46A6-AAF5-A97136C0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D9C07-E3FA-45AE-8828-C1E164B4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EDC1AF-A612-417B-9AEB-160CD103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0F383-5403-4A68-9274-E76D286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A95A9-CFA4-4DBA-AD63-8AF33EC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FE629-B656-407A-BB7E-EC8A71A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54C2CC-83BA-4378-A2BD-EE44A22F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8A906D-B989-4E03-9A16-76C03E01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8573C-B1C6-4E75-8E89-646AECF7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886C3-2DD7-45C4-B9C6-8BE302A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F4B71E-F2A2-4B47-AB90-31CA06C6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2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262C9-B0CF-4C09-ADF4-49C3EB0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82786-8975-46A5-BD50-7F167054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70EF50-127D-4C00-BD4D-4C596A8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BCAA03-F87C-4AE8-BDC2-CA81B1C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BA984-7356-4505-985F-ABC5EE8C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9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9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D04C-D423-4B3D-9DC8-F5CA03D3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521A9-FECB-4932-8CBC-ADB56CF7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E8F1A-AC2B-48BD-84BF-44006C6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3355A-94CD-40A0-B15A-6B636CA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5CFE6-3818-46B5-AC02-3E12643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A095-F585-4FDD-A84B-679AB8B8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E34E0-F648-49B0-8FFD-8674D92BA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7D5DA5-3217-4E3E-A04B-32B754CC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AE8BB8-852C-4591-BC21-DB6400B5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984CDF-D7E8-4724-859C-97375B15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E19B1B-09B6-4DC9-89A1-F3BCE9AF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3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ED3B5-A0CE-4D6F-8FD2-63238394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D67C26-7F50-4857-AE95-AAEB25DF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2B0412-1938-49CC-BE66-30113517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4B5DDA-07CD-4D88-B264-CCBB5C14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B3CCA2-5D99-4117-97FE-FEEC495D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51A9C9-E355-433C-8A2E-341959CC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62517C-BA51-4681-8A13-BF3B348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36FF2-AF2D-43AE-A83F-E669216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757F-0633-43A9-98C0-B86E9755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9CE2F9-98C3-4D47-9E66-8C8DA361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F1B23-C77D-45DB-BF7F-1C3FF8BD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896AE-D4CE-4690-98A5-8937097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9A5192-FB9A-4959-86B2-2D29FD58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86C70C-2CD1-43F0-A671-F2F54079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6F543A-9408-41B9-81AE-B782F6C5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C632-DB04-4386-9F0A-0ECED86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E3C7E-C718-41FD-BD71-A3D476ED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95A82B-E864-4EB1-9605-FB614138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AD34A-D4D6-4567-AA46-99DF974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C03FA2-972B-40D2-8136-D496EAF1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88BFF5-68B1-4722-8684-629D2DE6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3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04E77-88E1-4C84-9DC1-47C47376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3C9FFD-5D73-468C-8E66-AA7CE1A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00A711-BB69-4FFD-ABAD-4B1D00F2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F36D9-76F3-4EFD-B3D6-7DE0FDC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AD41C5-A281-46B5-9B61-5E12A230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78FEFE-0C0C-4F26-BA41-3FA65CE4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5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69BAA6-E078-4148-A0F8-5469300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2C0C6-9501-44CB-9FD8-6A8CA7F8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8C7BF-AB6E-4BB7-AA79-2889135F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32B7-A548-4783-8D0B-ACA8E5325239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44B1C-AD09-4C5E-9437-A4AAF6FB1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F7F89-1A31-4DFA-BB46-B2C551BF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e-precision_floating-point_format" TargetMode="External"/><Relationship Id="rId2" Type="http://schemas.openxmlformats.org/officeDocument/2006/relationships/hyperlink" Target="https://en.wikipedia.org/wiki/Single-precision_floating-point_form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/>
              <a:t>Basic Data type</a:t>
            </a:r>
            <a:endParaRPr lang="zh-TW" alt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55AADE-FED8-4660-9E9C-2A79981B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9829"/>
            <a:ext cx="10905066" cy="44983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A9C9-592B-4488-882D-9169011A39A5}"/>
              </a:ext>
            </a:extLst>
          </p:cNvPr>
          <p:cNvSpPr txBox="1"/>
          <p:nvPr/>
        </p:nvSpPr>
        <p:spPr>
          <a:xfrm>
            <a:off x="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30174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CCF1D2A-6E33-48C4-B256-401F9059F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154280"/>
              </p:ext>
            </p:extLst>
          </p:nvPr>
        </p:nvGraphicFramePr>
        <p:xfrm>
          <a:off x="1643973" y="132186"/>
          <a:ext cx="9757451" cy="6593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3318">
                  <a:extLst>
                    <a:ext uri="{9D8B030D-6E8A-4147-A177-3AD203B41FA5}">
                      <a16:colId xmlns:a16="http://schemas.microsoft.com/office/drawing/2014/main" val="2618591651"/>
                    </a:ext>
                  </a:extLst>
                </a:gridCol>
                <a:gridCol w="1701908">
                  <a:extLst>
                    <a:ext uri="{9D8B030D-6E8A-4147-A177-3AD203B41FA5}">
                      <a16:colId xmlns:a16="http://schemas.microsoft.com/office/drawing/2014/main" val="184692429"/>
                    </a:ext>
                  </a:extLst>
                </a:gridCol>
                <a:gridCol w="1836735">
                  <a:extLst>
                    <a:ext uri="{9D8B030D-6E8A-4147-A177-3AD203B41FA5}">
                      <a16:colId xmlns:a16="http://schemas.microsoft.com/office/drawing/2014/main" val="491421748"/>
                    </a:ext>
                  </a:extLst>
                </a:gridCol>
                <a:gridCol w="4345490">
                  <a:extLst>
                    <a:ext uri="{9D8B030D-6E8A-4147-A177-3AD203B41FA5}">
                      <a16:colId xmlns:a16="http://schemas.microsoft.com/office/drawing/2014/main" val="3906178075"/>
                    </a:ext>
                  </a:extLst>
                </a:gridCol>
              </a:tblGrid>
              <a:tr h="31555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Type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Size in bytes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Format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Value range (</a:t>
                      </a:r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Approximate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4857"/>
                  </a:ext>
                </a:extLst>
              </a:tr>
              <a:tr h="315559">
                <a:tc rowSpan="4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character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-128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127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1822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90297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UTF-16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65535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05063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UTF-32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1114111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(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0x10ffff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91265"/>
                  </a:ext>
                </a:extLst>
              </a:tr>
              <a:tr h="315559">
                <a:tc rowSpan="6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integer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-32768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32767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0254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65535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30875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-2,147,483,648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2,147,483,647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8202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4,294,967,295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430"/>
                  </a:ext>
                </a:extLst>
              </a:tr>
              <a:tr h="45426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9.22 · 10</a:t>
                      </a:r>
                      <a:r>
                        <a:rPr lang="en-US" altLang="zh-TW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r>
                        <a:rPr lang="zh-TW" alt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926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1.84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47089"/>
                  </a:ext>
                </a:extLst>
              </a:tr>
              <a:tr h="1009095">
                <a:tc rowSpan="2"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binary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floating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point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 tooltip="enwiki:Sing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1.401,298,4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-45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1.175,494,3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3.402,823,4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84792"/>
                  </a:ext>
                </a:extLst>
              </a:tr>
              <a:tr h="10090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3" tooltip="enwiki:Doub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4.940,656,458,412 · 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-324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2.225,073,858,507,201,4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-﻿308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1.797,693,134,862,315,7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2535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541B296-E7FD-4FC5-93AC-B36B0EC18925}"/>
              </a:ext>
            </a:extLst>
          </p:cNvPr>
          <p:cNvSpPr txBox="1"/>
          <p:nvPr/>
        </p:nvSpPr>
        <p:spPr>
          <a:xfrm>
            <a:off x="-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41324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6543967-5A27-4F33-83D8-419EB1BB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63" y="557742"/>
            <a:ext cx="6459206" cy="557106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31B2D14-CD2C-4EB4-915F-AB282711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4" y="4197531"/>
            <a:ext cx="4656963" cy="20558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A3AF2D-745F-41D9-A894-DC39A2F70A9B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3A1227-2EB1-414E-BCFC-9030BE851472}"/>
              </a:ext>
            </a:extLst>
          </p:cNvPr>
          <p:cNvSpPr txBox="1"/>
          <p:nvPr/>
        </p:nvSpPr>
        <p:spPr>
          <a:xfrm>
            <a:off x="7968671" y="2067631"/>
            <a:ext cx="271386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NOTE: the size of variable may depend on the complier and the machine.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51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3FA8B9-914F-4D49-A230-5E965C9E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18FEFC1D-032E-4EA5-904B-AE49279D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7" y="5127633"/>
            <a:ext cx="6649378" cy="15051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內容版面配置區 11" descr="一張含有 文字 的圖片&#10;&#10;自動產生的描述">
            <a:extLst>
              <a:ext uri="{FF2B5EF4-FFF2-40B4-BE49-F238E27FC236}">
                <a16:creationId xmlns:a16="http://schemas.microsoft.com/office/drawing/2014/main" id="{0FA896CD-758A-4258-A41F-03C244E4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8301" y="225207"/>
            <a:ext cx="5399157" cy="6082385"/>
          </a:xfrm>
        </p:spPr>
      </p:pic>
    </p:spTree>
    <p:extLst>
      <p:ext uri="{BB962C8B-B14F-4D97-AF65-F5344CB8AC3E}">
        <p14:creationId xmlns:p14="http://schemas.microsoft.com/office/powerpoint/2010/main" val="4553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527625-12D7-4A4D-8557-B337AE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Overflow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4CF36D5E-F326-4ECE-B85B-C000A688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5301731"/>
            <a:ext cx="6479926" cy="13949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234BA9-51DB-4CE9-93E4-18F97F413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251" y="751597"/>
            <a:ext cx="6631341" cy="53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9084896-7ED4-4BBD-8469-35D7CCD84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654585"/>
              </p:ext>
            </p:extLst>
          </p:nvPr>
        </p:nvGraphicFramePr>
        <p:xfrm>
          <a:off x="10417175" y="469900"/>
          <a:ext cx="1290638" cy="58848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451251877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Val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95292783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186039672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862286284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180977769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51497483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2878916489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244638132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70229760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62780696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87166975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26285561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897269B-F315-4178-9E26-9C49B01E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Overflow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75D0BDA-0E91-47CD-A9CC-4A585FB70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135105"/>
              </p:ext>
            </p:extLst>
          </p:nvPr>
        </p:nvGraphicFramePr>
        <p:xfrm>
          <a:off x="5194300" y="469900"/>
          <a:ext cx="5151435" cy="5884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451251877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403483186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416807528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2426335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46825917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95292783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186039672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862286284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180977769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51497483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2878916489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244638132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70229760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62780696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87166975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100">
                        <a:solidFill>
                          <a:srgbClr val="FF0000"/>
                        </a:solidFill>
                      </a:endParaRPr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26285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58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5B47B-6558-4E58-B286-FEE6317F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9A901-C974-4DED-B929-F706B85C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Standard arithmetic operators</a:t>
            </a:r>
          </a:p>
          <a:p>
            <a:pPr lvl="1"/>
            <a:r>
              <a:rPr lang="en-US" altLang="zh-TW" dirty="0"/>
              <a:t>+, -, *, /, %</a:t>
            </a:r>
          </a:p>
          <a:p>
            <a:pPr lvl="1"/>
            <a:r>
              <a:rPr lang="en-US" altLang="zh-TW" dirty="0"/>
              <a:t>Unary operator: -5, +5</a:t>
            </a:r>
          </a:p>
          <a:p>
            <a:pPr lvl="1"/>
            <a:r>
              <a:rPr lang="en-US" altLang="zh-TW" dirty="0"/>
              <a:t>Binary operator: a-b, </a:t>
            </a:r>
            <a:r>
              <a:rPr lang="en-US" altLang="zh-TW" dirty="0" err="1"/>
              <a:t>a+b</a:t>
            </a:r>
            <a:endParaRPr lang="en-US" altLang="zh-TW" dirty="0"/>
          </a:p>
          <a:p>
            <a:r>
              <a:rPr lang="en-US" altLang="zh-TW" dirty="0"/>
              <a:t>Standard priority</a:t>
            </a:r>
          </a:p>
          <a:p>
            <a:pPr lvl="1"/>
            <a:r>
              <a:rPr lang="en-US" altLang="zh-TW" dirty="0"/>
              <a:t>unary plus and minus</a:t>
            </a:r>
          </a:p>
          <a:p>
            <a:pPr lvl="1"/>
            <a:r>
              <a:rPr lang="en-US" altLang="zh-TW" dirty="0"/>
              <a:t>multiplication, division, and remainder</a:t>
            </a:r>
          </a:p>
          <a:p>
            <a:pPr lvl="1"/>
            <a:r>
              <a:rPr lang="en-US" altLang="zh-TW" dirty="0"/>
              <a:t>addition and subtraction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35F0F-0A12-4E8F-9CC7-3A58D53491F2}"/>
              </a:ext>
            </a:extLst>
          </p:cNvPr>
          <p:cNvSpPr txBox="1"/>
          <p:nvPr/>
        </p:nvSpPr>
        <p:spPr>
          <a:xfrm>
            <a:off x="0" y="6404179"/>
            <a:ext cx="74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258702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i="1" dirty="0"/>
              <a:t>TL</a:t>
            </a:r>
            <a:r>
              <a:rPr lang="en-US" altLang="zh-TW" dirty="0"/>
              <a:t>;</a:t>
            </a:r>
            <a:r>
              <a:rPr lang="en-US" altLang="zh-TW" i="1" dirty="0"/>
              <a:t>DR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0F72380-3F9D-4998-B72F-21D0A6B8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81" y="2537905"/>
            <a:ext cx="736385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21 / 5</a:t>
            </a:r>
          </a:p>
          <a:p>
            <a:pPr lvl="1"/>
            <a:r>
              <a:rPr lang="en-US" altLang="zh-TW" dirty="0"/>
              <a:t>21 / 5.0</a:t>
            </a:r>
          </a:p>
          <a:p>
            <a:pPr lvl="1"/>
            <a:r>
              <a:rPr lang="en-US" altLang="zh-TW" dirty="0"/>
              <a:t>21.0 / 5</a:t>
            </a:r>
          </a:p>
          <a:p>
            <a:pPr lvl="1"/>
            <a:r>
              <a:rPr lang="en-US" altLang="zh-TW" dirty="0"/>
              <a:t>21.0 / 5.0</a:t>
            </a:r>
          </a:p>
          <a:p>
            <a:pPr lvl="1"/>
            <a:r>
              <a:rPr lang="en-US" altLang="zh-TW" dirty="0"/>
              <a:t>1/3*2.0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</p:spTree>
    <p:extLst>
      <p:ext uri="{BB962C8B-B14F-4D97-AF65-F5344CB8AC3E}">
        <p14:creationId xmlns:p14="http://schemas.microsoft.com/office/powerpoint/2010/main" val="253938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6D3F6-940D-4A2F-8AE3-F607844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16E31-C259-4242-9D48-D7A4B3B4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complex number -&gt; real number (?)</a:t>
            </a:r>
          </a:p>
          <a:p>
            <a:pPr lvl="1"/>
            <a:r>
              <a:rPr lang="zh-TW" altLang="en-US" sz="2400" dirty="0"/>
              <a:t>❌ </a:t>
            </a:r>
            <a:r>
              <a:rPr lang="en-US" altLang="zh-TW" sz="2400" dirty="0"/>
              <a:t>(</a:t>
            </a:r>
            <a:r>
              <a:rPr lang="en-US" altLang="zh-TW" dirty="0"/>
              <a:t>complex number</a:t>
            </a:r>
            <a:r>
              <a:rPr lang="en-US" altLang="zh-TW" sz="2400" dirty="0"/>
              <a:t>) 2 + 5i -&gt; (real number) ?</a:t>
            </a:r>
            <a:endParaRPr lang="en-US" altLang="zh-TW" dirty="0"/>
          </a:p>
          <a:p>
            <a:r>
              <a:rPr lang="en-US" altLang="zh-TW" dirty="0"/>
              <a:t>real number -&gt; complex number</a:t>
            </a:r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(real number) </a:t>
            </a:r>
            <a:r>
              <a:rPr lang="en-US" altLang="zh-TW" dirty="0"/>
              <a:t>2 -&gt; </a:t>
            </a:r>
            <a:r>
              <a:rPr lang="en-US" altLang="zh-TW" sz="2000" dirty="0"/>
              <a:t>(</a:t>
            </a:r>
            <a:r>
              <a:rPr lang="en-US" altLang="zh-TW" dirty="0"/>
              <a:t>complex number</a:t>
            </a:r>
            <a:r>
              <a:rPr lang="en-US" altLang="zh-TW" sz="2000" dirty="0"/>
              <a:t>) 2 + 0i</a:t>
            </a:r>
            <a:endParaRPr lang="en-US" altLang="zh-TW" dirty="0"/>
          </a:p>
          <a:p>
            <a:r>
              <a:rPr lang="en-US" altLang="zh-TW" dirty="0"/>
              <a:t>Implicit casting or automatic casting</a:t>
            </a:r>
          </a:p>
          <a:p>
            <a:pPr lvl="1"/>
            <a:r>
              <a:rPr lang="en-US" altLang="zh-TW" dirty="0"/>
              <a:t>(type 1) a = (type 2) b;</a:t>
            </a:r>
          </a:p>
          <a:p>
            <a:pPr lvl="1"/>
            <a:r>
              <a:rPr lang="en-US" altLang="zh-TW" dirty="0"/>
              <a:t>Example: int &lt;-&gt; float</a:t>
            </a:r>
          </a:p>
        </p:txBody>
      </p:sp>
    </p:spTree>
    <p:extLst>
      <p:ext uri="{BB962C8B-B14F-4D97-AF65-F5344CB8AC3E}">
        <p14:creationId xmlns:p14="http://schemas.microsoft.com/office/powerpoint/2010/main" val="114206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C0E803F-B24E-479E-BF97-1446C43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C78A47-53D0-4E26-8C41-257461A297FA}"/>
              </a:ext>
            </a:extLst>
          </p:cNvPr>
          <p:cNvSpPr txBox="1"/>
          <p:nvPr/>
        </p:nvSpPr>
        <p:spPr>
          <a:xfrm>
            <a:off x="0" y="6471890"/>
            <a:ext cx="540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45215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A9F60C-D19A-4FD4-B327-9793ECB4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Casting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E1E8DCC-D13E-4390-ADFE-72B35DFA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25" y="5741087"/>
            <a:ext cx="6573167" cy="82879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內容版面配置區 16" descr="一張含有 文字 的圖片&#10;&#10;自動產生的描述">
            <a:extLst>
              <a:ext uri="{FF2B5EF4-FFF2-40B4-BE49-F238E27FC236}">
                <a16:creationId xmlns:a16="http://schemas.microsoft.com/office/drawing/2014/main" id="{B2F64D37-A3DB-458B-A694-D65585AA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4425" y="218976"/>
            <a:ext cx="6573166" cy="53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89EED-CA1F-459D-99D9-224514E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0C695-4B3A-43BB-A4D8-C85549EB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(</a:t>
            </a:r>
            <a:r>
              <a:rPr lang="en-US" altLang="zh-TW" sz="2800" dirty="0">
                <a:highlight>
                  <a:srgbClr val="C0C0C0"/>
                </a:highlight>
              </a:rPr>
              <a:t>type</a:t>
            </a:r>
            <a:r>
              <a:rPr lang="en-US" altLang="zh-TW" dirty="0">
                <a:highlight>
                  <a:srgbClr val="C0C0C0"/>
                </a:highlight>
              </a:rPr>
              <a:t>)</a:t>
            </a:r>
            <a:r>
              <a:rPr lang="en-US" altLang="zh-TW" sz="2800" dirty="0">
                <a:highlight>
                  <a:srgbClr val="C0C0C0"/>
                </a:highlight>
              </a:rPr>
              <a:t> expression;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type (expression);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static_cast</a:t>
            </a:r>
            <a:r>
              <a:rPr lang="en-US" altLang="zh-TW" dirty="0">
                <a:highlight>
                  <a:srgbClr val="C0C0C0"/>
                </a:highlight>
              </a:rPr>
              <a:t>&lt;type&gt;(expression);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double(1)/3</a:t>
            </a:r>
          </a:p>
          <a:p>
            <a:r>
              <a:rPr lang="en-US" altLang="zh-TW" dirty="0" err="1"/>
              <a:t>static_cast</a:t>
            </a:r>
            <a:r>
              <a:rPr lang="en-US" altLang="zh-TW" dirty="0"/>
              <a:t>&lt;double&gt;(1)/3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1455BC-755A-409D-8141-3AA65DD23DB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https://en.cppreference.com/w/cpp/language/explicit_cast</a:t>
            </a:r>
          </a:p>
        </p:txBody>
      </p:sp>
    </p:spTree>
    <p:extLst>
      <p:ext uri="{BB962C8B-B14F-4D97-AF65-F5344CB8AC3E}">
        <p14:creationId xmlns:p14="http://schemas.microsoft.com/office/powerpoint/2010/main" val="277942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49E91-1382-4556-A45B-54EF093E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Built-in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0ACCD-2044-4AF4-A2E6-11DD6F6A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cap="none" spc="0" dirty="0">
                <a:solidFill>
                  <a:schemeClr val="tx1"/>
                </a:solidFill>
              </a:rPr>
              <a:t>Boolean </a:t>
            </a:r>
            <a:r>
              <a:rPr lang="en-US" altLang="zh-TW" cap="none" spc="0" dirty="0">
                <a:solidFill>
                  <a:schemeClr val="tx1"/>
                </a:solidFill>
              </a:rPr>
              <a:t>(case-sensitive)</a:t>
            </a:r>
            <a:endParaRPr lang="en-US" altLang="zh-TW" dirty="0"/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true / false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Character 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‘a’, ‘b’, ‘c’, ‘1’, ‘2’, ‘3’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Integer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-3, -2, -1, 0, 1, 2, 3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Floating point/ Double floating point </a:t>
            </a:r>
            <a:r>
              <a:rPr lang="en-US" altLang="zh-TW" cap="none" spc="0" dirty="0">
                <a:solidFill>
                  <a:schemeClr val="tx1"/>
                </a:solidFill>
              </a:rPr>
              <a:t>(real numbers)</a:t>
            </a:r>
            <a:endParaRPr lang="en-US" altLang="zh-TW" sz="2800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-3.0, -2.5, -0.5, 0.0, 1.0, 100.5</a:t>
            </a:r>
          </a:p>
          <a:p>
            <a:endParaRPr lang="en-US" altLang="zh-TW" sz="2800" cap="none" spc="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3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C79F-279D-4A4E-9588-D0BC6A4B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4C12-4A86-4A5C-9405-E82E2564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C++ requires you to declare all variables before you use them.</a:t>
            </a:r>
          </a:p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sz="2800" dirty="0">
                <a:highlight>
                  <a:srgbClr val="C0C0C0"/>
                </a:highlight>
              </a:rPr>
              <a:t>&lt;type&gt; &lt;identifier&gt; = {&lt;initializer&gt;};</a:t>
            </a:r>
            <a:endParaRPr lang="en-US" altLang="zh-TW" dirty="0"/>
          </a:p>
          <a:p>
            <a:r>
              <a:rPr lang="en-US" altLang="zh-TW" dirty="0"/>
              <a:t>Operations:</a:t>
            </a:r>
          </a:p>
          <a:p>
            <a:pPr lvl="1"/>
            <a:r>
              <a:rPr lang="en-US" altLang="zh-TW" dirty="0"/>
              <a:t>+, - *, / , &gt; , &gt;&gt;, &lt;, &lt;&lt;</a:t>
            </a:r>
          </a:p>
          <a:p>
            <a:r>
              <a:rPr lang="en-US" altLang="zh-TW" dirty="0"/>
              <a:t>Assignment:</a:t>
            </a:r>
          </a:p>
          <a:p>
            <a:pPr lvl="1"/>
            <a:r>
              <a:rPr lang="en-US" altLang="zh-TW" dirty="0" err="1"/>
              <a:t>L_value</a:t>
            </a:r>
            <a:r>
              <a:rPr lang="en-US" altLang="zh-TW" dirty="0"/>
              <a:t> − refer to a </a:t>
            </a:r>
            <a:r>
              <a:rPr lang="en-US" altLang="zh-TW" b="1" dirty="0"/>
              <a:t>memory location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R_value</a:t>
            </a:r>
            <a:r>
              <a:rPr lang="en-US" altLang="zh-TW" dirty="0"/>
              <a:t> − refers to a </a:t>
            </a:r>
            <a:r>
              <a:rPr lang="en-US" altLang="zh-TW" b="1" dirty="0"/>
              <a:t>data value</a:t>
            </a:r>
            <a:r>
              <a:rPr lang="en-US" altLang="zh-TW" dirty="0"/>
              <a:t> that is stored at some address in memory. 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L_value</a:t>
            </a:r>
            <a:r>
              <a:rPr lang="en-US" altLang="zh-TW" dirty="0">
                <a:highlight>
                  <a:srgbClr val="C0C0C0"/>
                </a:highlight>
              </a:rPr>
              <a:t> (variable) = </a:t>
            </a:r>
            <a:r>
              <a:rPr lang="en-US" altLang="zh-TW" dirty="0" err="1">
                <a:highlight>
                  <a:srgbClr val="C0C0C0"/>
                </a:highlight>
              </a:rPr>
              <a:t>R_value</a:t>
            </a:r>
            <a:r>
              <a:rPr lang="en-US" altLang="zh-TW" dirty="0">
                <a:highlight>
                  <a:srgbClr val="C0C0C0"/>
                </a:highlight>
              </a:rPr>
              <a:t> (expression);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894B90-D893-4E34-804C-D9EFC2F21C48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https://en.cppreference.com/book/intro/variables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BA458-7278-4B1C-BA56-D5E13A8BC604}"/>
              </a:ext>
            </a:extLst>
          </p:cNvPr>
          <p:cNvSpPr txBox="1"/>
          <p:nvPr/>
        </p:nvSpPr>
        <p:spPr>
          <a:xfrm>
            <a:off x="10066788" y="5534561"/>
            <a:ext cx="1930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✔ </a:t>
            </a:r>
            <a:r>
              <a:rPr lang="en-US" altLang="zh-TW" sz="2800" dirty="0"/>
              <a:t>a = 10;</a:t>
            </a:r>
          </a:p>
          <a:p>
            <a:r>
              <a:rPr lang="zh-TW" altLang="en-US" sz="2800" dirty="0"/>
              <a:t>❌</a:t>
            </a:r>
            <a:r>
              <a:rPr lang="en-US" altLang="zh-TW" sz="2800" dirty="0"/>
              <a:t> 10 = 20;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83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7D8FA7-C889-43CD-B062-4C2C8A9E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Primitive Built-in Types</a:t>
            </a: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408FE4-4863-4E9F-A1F9-89A0165C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32256"/>
              </p:ext>
            </p:extLst>
          </p:nvPr>
        </p:nvGraphicFramePr>
        <p:xfrm>
          <a:off x="4038600" y="1005912"/>
          <a:ext cx="7188199" cy="4842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14228">
                  <a:extLst>
                    <a:ext uri="{9D8B030D-6E8A-4147-A177-3AD203B41FA5}">
                      <a16:colId xmlns:a16="http://schemas.microsoft.com/office/drawing/2014/main" val="2192475298"/>
                    </a:ext>
                  </a:extLst>
                </a:gridCol>
                <a:gridCol w="2373971">
                  <a:extLst>
                    <a:ext uri="{9D8B030D-6E8A-4147-A177-3AD203B41FA5}">
                      <a16:colId xmlns:a16="http://schemas.microsoft.com/office/drawing/2014/main" val="3441060932"/>
                    </a:ext>
                  </a:extLst>
                </a:gridCol>
              </a:tblGrid>
              <a:tr h="585929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926982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705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74050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659091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Floating point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281409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 floating point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44911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Valueless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void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35724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Wide character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wchar_t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1956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EDA7801D-307E-4491-AB41-9C0345976C2F}"/>
              </a:ext>
            </a:extLst>
          </p:cNvPr>
          <p:cNvSpPr/>
          <p:nvPr/>
        </p:nvSpPr>
        <p:spPr>
          <a:xfrm rot="10800000">
            <a:off x="11150483" y="3428099"/>
            <a:ext cx="372611" cy="1224000"/>
          </a:xfrm>
          <a:prstGeom prst="leftBrace">
            <a:avLst>
              <a:gd name="adj1" fmla="val 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9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7A0BC-0C7D-44F8-AA23-1BEC6B4B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D14DFE6F-0177-43F9-BCDA-47D090C4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07" y="1479425"/>
            <a:ext cx="5771015" cy="4731265"/>
          </a:xfr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FFF5FD19-B0D5-4D67-841B-F3A7A808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56" y="4906540"/>
            <a:ext cx="5458587" cy="11050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757589-188E-42C8-9B54-FC65CACFF30E}"/>
              </a:ext>
            </a:extLst>
          </p:cNvPr>
          <p:cNvSpPr txBox="1"/>
          <p:nvPr/>
        </p:nvSpPr>
        <p:spPr>
          <a:xfrm>
            <a:off x="-73403" y="6492875"/>
            <a:ext cx="719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https://en.cppreference.com/w/cpp/language/default_initialization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261951-32C9-450E-AC0E-CFFE6FFA5C84}"/>
              </a:ext>
            </a:extLst>
          </p:cNvPr>
          <p:cNvSpPr txBox="1"/>
          <p:nvPr/>
        </p:nvSpPr>
        <p:spPr>
          <a:xfrm>
            <a:off x="-73403" y="6210690"/>
            <a:ext cx="615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133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B587B-F58E-4D47-9C05-979EBEFA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Scope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01DD02F-E2D9-40BD-8DF8-452B8496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061" y="566772"/>
            <a:ext cx="5926494" cy="5724456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2C22F85-B654-4B0E-958A-0E38859C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5" y="4100172"/>
            <a:ext cx="5477639" cy="21910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296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BFC1B-9C12-45A8-B019-D68F001D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Literals and Constants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AC395-AC03-4F0A-8D80-F3C67DD2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Literals refer to fixed values which cannot be changed in programs.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(bool) true, false</a:t>
            </a:r>
          </a:p>
          <a:p>
            <a:pPr lvl="1"/>
            <a:r>
              <a:rPr lang="en-US" altLang="zh-TW" dirty="0"/>
              <a:t>(char) </a:t>
            </a:r>
            <a:r>
              <a:rPr lang="en-US" altLang="zh-TW" cap="none" spc="0" dirty="0">
                <a:solidFill>
                  <a:schemeClr val="tx1"/>
                </a:solidFill>
              </a:rPr>
              <a:t>‘a’, ‘b’, ‘c’</a:t>
            </a:r>
          </a:p>
          <a:p>
            <a:pPr lvl="1"/>
            <a:r>
              <a:rPr lang="en-US" altLang="zh-TW" dirty="0"/>
              <a:t>(int) 1, 2, 3</a:t>
            </a:r>
            <a:endParaRPr lang="en-US" altLang="zh-TW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(float, double) 3.0, 2.0</a:t>
            </a:r>
          </a:p>
          <a:p>
            <a:r>
              <a:rPr lang="en-US" altLang="zh-TW" dirty="0"/>
              <a:t>Or</a:t>
            </a:r>
          </a:p>
          <a:p>
            <a:pPr marL="457200" lvl="1" indent="0" algn="ctr">
              <a:buNone/>
            </a:pPr>
            <a:r>
              <a:rPr lang="en-US" altLang="zh-TW" sz="2400" dirty="0">
                <a:highlight>
                  <a:srgbClr val="C0C0C0"/>
                </a:highlight>
              </a:rPr>
              <a:t>const &lt;type&gt; &lt;identifier&gt; = {&lt;initializer&gt;};</a:t>
            </a:r>
            <a:endParaRPr lang="en-US" altLang="zh-TW" dirty="0"/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const int a = 10;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36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9A3F68-FEAA-49B5-945F-5052EFE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Escape sequences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576A872-7716-44B3-BC4F-F326AD830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79161"/>
              </p:ext>
            </p:extLst>
          </p:nvPr>
        </p:nvGraphicFramePr>
        <p:xfrm>
          <a:off x="4983421" y="643466"/>
          <a:ext cx="6368491" cy="556874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323253">
                  <a:extLst>
                    <a:ext uri="{9D8B030D-6E8A-4147-A177-3AD203B41FA5}">
                      <a16:colId xmlns:a16="http://schemas.microsoft.com/office/drawing/2014/main" val="371966378"/>
                    </a:ext>
                  </a:extLst>
                </a:gridCol>
                <a:gridCol w="4045238">
                  <a:extLst>
                    <a:ext uri="{9D8B030D-6E8A-4147-A177-3AD203B41FA5}">
                      <a16:colId xmlns:a16="http://schemas.microsoft.com/office/drawing/2014/main" val="3184752855"/>
                    </a:ext>
                  </a:extLst>
                </a:gridCol>
              </a:tblGrid>
              <a:tr h="61207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Escape</a:t>
                      </a:r>
                      <a:br>
                        <a:rPr lang="en-US" sz="13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40648"/>
                  </a:ext>
                </a:extLst>
              </a:tr>
              <a:tr h="413056">
                <a:tc gridSpan="2"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Simple escape sequences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13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\'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single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76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\"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double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8031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\?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question mark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9274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\\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backslash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61133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\a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audible bell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0336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\b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backspace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1514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\f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form feed - new page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0213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\n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line feed - new line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9294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\r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carriage return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5492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\t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horizontal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9727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\v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vertical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636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AEE601-E647-4096-8CF3-B04F13D38074}"/>
              </a:ext>
            </a:extLst>
          </p:cNvPr>
          <p:cNvSpPr txBox="1"/>
          <p:nvPr/>
        </p:nvSpPr>
        <p:spPr>
          <a:xfrm>
            <a:off x="0" y="64207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https://en.cppreference.com/w/cpp/language/escape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7C1D64-0EAE-41B2-908F-7B77C1B767C2}"/>
              </a:ext>
            </a:extLst>
          </p:cNvPr>
          <p:cNvSpPr txBox="1"/>
          <p:nvPr/>
        </p:nvSpPr>
        <p:spPr>
          <a:xfrm>
            <a:off x="4553485" y="2113154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9169E9-52C3-4436-99EA-B9C7AD19DB54}"/>
              </a:ext>
            </a:extLst>
          </p:cNvPr>
          <p:cNvSpPr txBox="1"/>
          <p:nvPr/>
        </p:nvSpPr>
        <p:spPr>
          <a:xfrm>
            <a:off x="4553485" y="169596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4DEFC1A-88B1-495C-AB72-8889938CE5CC}"/>
              </a:ext>
            </a:extLst>
          </p:cNvPr>
          <p:cNvSpPr txBox="1"/>
          <p:nvPr/>
        </p:nvSpPr>
        <p:spPr>
          <a:xfrm>
            <a:off x="4553485" y="458019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✔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7BF18F-D438-4B4A-B4C2-65F74DE45573}"/>
              </a:ext>
            </a:extLst>
          </p:cNvPr>
          <p:cNvSpPr txBox="1"/>
          <p:nvPr/>
        </p:nvSpPr>
        <p:spPr>
          <a:xfrm>
            <a:off x="4553485" y="2873841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0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2B847"/>
      </a:accent1>
      <a:accent2>
        <a:srgbClr val="4BB825"/>
      </a:accent2>
      <a:accent3>
        <a:srgbClr val="83AD2F"/>
      </a:accent3>
      <a:accent4>
        <a:srgbClr val="B1A424"/>
      </a:accent4>
      <a:accent5>
        <a:srgbClr val="D6873A"/>
      </a:accent5>
      <a:accent6>
        <a:srgbClr val="C43428"/>
      </a:accent6>
      <a:hlink>
        <a:srgbClr val="A17C3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1109</Words>
  <Application>Microsoft Office PowerPoint</Application>
  <PresentationFormat>寬螢幕</PresentationFormat>
  <Paragraphs>235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Office 佈景主題</vt:lpstr>
      <vt:lpstr>BrushVTI</vt:lpstr>
      <vt:lpstr>程式設計一</vt:lpstr>
      <vt:lpstr>PowerPoint 簡報</vt:lpstr>
      <vt:lpstr>Primitive Built-in Types</vt:lpstr>
      <vt:lpstr>C++ Variables</vt:lpstr>
      <vt:lpstr>Primitive Built-in Types</vt:lpstr>
      <vt:lpstr>C++ Variables</vt:lpstr>
      <vt:lpstr>Variable Scope</vt:lpstr>
      <vt:lpstr>Literals and Constants</vt:lpstr>
      <vt:lpstr>Escape sequences</vt:lpstr>
      <vt:lpstr>PowerPoint 簡報</vt:lpstr>
      <vt:lpstr>PowerPoint 簡報</vt:lpstr>
      <vt:lpstr>PowerPoint 簡報</vt:lpstr>
      <vt:lpstr>Precision</vt:lpstr>
      <vt:lpstr>Overflow</vt:lpstr>
      <vt:lpstr>Overflow</vt:lpstr>
      <vt:lpstr>Arithmetic Operators</vt:lpstr>
      <vt:lpstr>Arithmetic Operators</vt:lpstr>
      <vt:lpstr>Arithmetic Operators</vt:lpstr>
      <vt:lpstr>Casting</vt:lpstr>
      <vt:lpstr>Casting</vt:lpstr>
      <vt:lpstr>Explicit Casting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48</cp:revision>
  <dcterms:created xsi:type="dcterms:W3CDTF">2021-08-12T15:45:58Z</dcterms:created>
  <dcterms:modified xsi:type="dcterms:W3CDTF">2021-09-28T13:02:53Z</dcterms:modified>
</cp:coreProperties>
</file>