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4" r:id="rId4"/>
    <p:sldId id="272" r:id="rId5"/>
    <p:sldId id="280" r:id="rId6"/>
    <p:sldId id="278" r:id="rId7"/>
    <p:sldId id="279" r:id="rId8"/>
    <p:sldId id="271" r:id="rId9"/>
    <p:sldId id="282" r:id="rId10"/>
    <p:sldId id="281" r:id="rId11"/>
    <p:sldId id="283" r:id="rId12"/>
    <p:sldId id="320" r:id="rId13"/>
    <p:sldId id="331" r:id="rId14"/>
    <p:sldId id="332" r:id="rId15"/>
    <p:sldId id="297" r:id="rId16"/>
    <p:sldId id="33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4: </a:t>
            </a:r>
            <a:r>
              <a:rPr lang="en-US" altLang="zh-TW" sz="6600" dirty="0" err="1"/>
              <a:t>GoogleTest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C++ test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Except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EXPECT will continue the testing and generate non-fatal failures when errors are detected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DB73CF-01D4-4BEC-8268-E1A3F9659D6B}"/>
              </a:ext>
            </a:extLst>
          </p:cNvPr>
          <p:cNvSpPr txBox="1"/>
          <p:nvPr/>
        </p:nvSpPr>
        <p:spPr>
          <a:xfrm>
            <a:off x="0" y="6420535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731055-6BA9-44D4-A5F1-6C9BCBF2DDD5}"/>
              </a:ext>
            </a:extLst>
          </p:cNvPr>
          <p:cNvSpPr txBox="1"/>
          <p:nvPr/>
        </p:nvSpPr>
        <p:spPr>
          <a:xfrm>
            <a:off x="3048874" y="3083376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D5F1AD-DAA5-40A0-881A-BA9E66D380E4}"/>
              </a:ext>
            </a:extLst>
          </p:cNvPr>
          <p:cNvSpPr txBox="1"/>
          <p:nvPr/>
        </p:nvSpPr>
        <p:spPr>
          <a:xfrm>
            <a:off x="781051" y="3083376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4C2BEB-2B27-4409-9CCF-9A639FE0DCF7}"/>
              </a:ext>
            </a:extLst>
          </p:cNvPr>
          <p:cNvSpPr txBox="1"/>
          <p:nvPr/>
        </p:nvSpPr>
        <p:spPr>
          <a:xfrm>
            <a:off x="5191212" y="3083376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98FEB7-333B-4355-9D5B-BE1C01C92D26}"/>
              </a:ext>
            </a:extLst>
          </p:cNvPr>
          <p:cNvSpPr txBox="1"/>
          <p:nvPr/>
        </p:nvSpPr>
        <p:spPr>
          <a:xfrm>
            <a:off x="8481794" y="3083376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7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61A65-2ED5-499F-8786-39C1FF45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– sorting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7C373-5AAB-4518-BC8D-E50ECE2C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86983"/>
          </a:xfrm>
        </p:spPr>
        <p:txBody>
          <a:bodyPr/>
          <a:lstStyle/>
          <a:p>
            <a:r>
              <a:rPr lang="en-US" altLang="zh-TW" dirty="0"/>
              <a:t>Generate an unsorted vector</a:t>
            </a:r>
          </a:p>
          <a:p>
            <a:r>
              <a:rPr lang="en-US" altLang="zh-TW" dirty="0"/>
              <a:t>Sort the vector with a verified algorithm</a:t>
            </a:r>
          </a:p>
          <a:p>
            <a:r>
              <a:rPr lang="en-US" altLang="zh-TW" dirty="0"/>
              <a:t>Get the sorted vector with our algorithm</a:t>
            </a:r>
          </a:p>
          <a:p>
            <a:r>
              <a:rPr lang="en-US" altLang="zh-TW" dirty="0"/>
              <a:t>Verify two sorted vectors are identical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57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401A0-B1FB-4811-89D3-94167AE1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56A22A-DC2B-4A27-930A-29A831AE6684}"/>
              </a:ext>
            </a:extLst>
          </p:cNvPr>
          <p:cNvSpPr txBox="1"/>
          <p:nvPr/>
        </p:nvSpPr>
        <p:spPr>
          <a:xfrm>
            <a:off x="685802" y="1856999"/>
            <a:ext cx="834914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9BF5027-1093-4235-88CB-C59B8D0F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92133"/>
            <a:ext cx="5897068" cy="17510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083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101C3-A997-42D5-A74C-14473260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F927DF-F9DA-425C-9617-A458B6B10579}"/>
              </a:ext>
            </a:extLst>
          </p:cNvPr>
          <p:cNvSpPr txBox="1"/>
          <p:nvPr/>
        </p:nvSpPr>
        <p:spPr>
          <a:xfrm>
            <a:off x="857774" y="2065867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SEED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initialize random seed by system time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7F3B8A-9245-4757-9507-9F7B8A43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10" y="3891027"/>
            <a:ext cx="7329565" cy="1709869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5B55F7E-B991-6BCE-2D19-6A3466AF923E}"/>
              </a:ext>
            </a:extLst>
          </p:cNvPr>
          <p:cNvSpPr txBox="1"/>
          <p:nvPr/>
        </p:nvSpPr>
        <p:spPr>
          <a:xfrm>
            <a:off x="581025" y="6096000"/>
            <a:ext cx="101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P.S. The seed is like a random table. We can think of different seeds as different random tables.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71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AA3D2-3AE8-4B32-9B6B-DF1481EA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E7A3EB-ECBC-48DE-B5F1-9BAE49322847}"/>
              </a:ext>
            </a:extLst>
          </p:cNvPr>
          <p:cNvSpPr txBox="1"/>
          <p:nvPr/>
        </p:nvSpPr>
        <p:spPr>
          <a:xfrm>
            <a:off x="685801" y="1666799"/>
            <a:ext cx="827783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8A2711D-FE5D-47A5-BA3C-7FFB022A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84559"/>
              </p:ext>
            </p:extLst>
          </p:nvPr>
        </p:nvGraphicFramePr>
        <p:xfrm>
          <a:off x="731234" y="4501021"/>
          <a:ext cx="514096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6828">
                  <a:extLst>
                    <a:ext uri="{9D8B030D-6E8A-4147-A177-3AD203B41FA5}">
                      <a16:colId xmlns:a16="http://schemas.microsoft.com/office/drawing/2014/main" val="69460370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15E33B9-76B5-419D-B420-B346E9EB60D6}"/>
              </a:ext>
            </a:extLst>
          </p:cNvPr>
          <p:cNvSpPr txBox="1"/>
          <p:nvPr/>
        </p:nvSpPr>
        <p:spPr>
          <a:xfrm>
            <a:off x="731234" y="367002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64DB7E-AF58-4707-823E-7583C4172EB2}"/>
              </a:ext>
            </a:extLst>
          </p:cNvPr>
          <p:cNvSpPr txBox="1"/>
          <p:nvPr/>
        </p:nvSpPr>
        <p:spPr>
          <a:xfrm>
            <a:off x="6519644" y="3670024"/>
            <a:ext cx="335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</a:p>
          <a:p>
            <a:r>
              <a:rPr lang="en-US" altLang="zh-TW" sz="2400" dirty="0"/>
              <a:t>Bucket = int(12 / 5) = 2</a:t>
            </a:r>
            <a:endParaRPr lang="zh-TW" altLang="en-US" sz="2400" dirty="0"/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A531EA08-BEB2-4666-A91D-5F058330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33414"/>
              </p:ext>
            </p:extLst>
          </p:nvPr>
        </p:nvGraphicFramePr>
        <p:xfrm>
          <a:off x="6519644" y="4501021"/>
          <a:ext cx="5134068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5678">
                  <a:extLst>
                    <a:ext uri="{9D8B030D-6E8A-4147-A177-3AD203B41FA5}">
                      <a16:colId xmlns:a16="http://schemas.microsoft.com/office/drawing/2014/main" val="1160444385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10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DF1EE152-B321-A46B-A720-74216B8D39D3}"/>
              </a:ext>
            </a:extLst>
          </p:cNvPr>
          <p:cNvSpPr txBox="1"/>
          <p:nvPr/>
        </p:nvSpPr>
        <p:spPr>
          <a:xfrm>
            <a:off x="819150" y="6253621"/>
            <a:ext cx="1096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P.S.  Because we want the same probability of 10-14, we discard r when r is equal to 10 or 11.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524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CF28C-A0D9-4BCC-A55A-91336C5D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0EB79-75E0-421D-8D63-6042132E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144707"/>
          </a:xfrm>
        </p:spPr>
        <p:txBody>
          <a:bodyPr/>
          <a:lstStyle/>
          <a:p>
            <a:r>
              <a:rPr lang="en-US" altLang="zh-TW" dirty="0"/>
              <a:t>Uniform distributions </a:t>
            </a:r>
          </a:p>
          <a:p>
            <a:r>
              <a:rPr lang="en-US" altLang="zh-TW" dirty="0"/>
              <a:t>Bernoulli distributions </a:t>
            </a:r>
          </a:p>
          <a:p>
            <a:r>
              <a:rPr lang="en-US" altLang="zh-TW" dirty="0"/>
              <a:t>Poisson distributions </a:t>
            </a:r>
          </a:p>
          <a:p>
            <a:r>
              <a:rPr lang="en-US" altLang="zh-TW" dirty="0"/>
              <a:t>Normal distributions </a:t>
            </a:r>
          </a:p>
          <a:p>
            <a:r>
              <a:rPr lang="en-US" altLang="zh-TW" dirty="0"/>
              <a:t>Sampling distributions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CD3F05-16C3-41A6-8079-E4EDA48B6D3F}"/>
              </a:ext>
            </a:extLst>
          </p:cNvPr>
          <p:cNvSpPr txBox="1"/>
          <p:nvPr/>
        </p:nvSpPr>
        <p:spPr>
          <a:xfrm>
            <a:off x="0" y="6466514"/>
            <a:ext cx="5282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https://en.cppreference.com/w/cpp/header/random</a:t>
            </a:r>
          </a:p>
        </p:txBody>
      </p:sp>
    </p:spTree>
    <p:extLst>
      <p:ext uri="{BB962C8B-B14F-4D97-AF65-F5344CB8AC3E}">
        <p14:creationId xmlns:p14="http://schemas.microsoft.com/office/powerpoint/2010/main" val="274104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46C49-4321-4A7F-BA99-93577674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E7A69A-0714-4A4B-B62A-589B8B1BFF0E}"/>
              </a:ext>
            </a:extLst>
          </p:cNvPr>
          <p:cNvSpPr txBox="1"/>
          <p:nvPr/>
        </p:nvSpPr>
        <p:spPr>
          <a:xfrm>
            <a:off x="786467" y="1715479"/>
            <a:ext cx="864275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&lt;random&gt;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random_device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mt19937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uniform_int_distribution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0DF744-0256-473A-8D41-64FF9EF332A8}"/>
              </a:ext>
            </a:extLst>
          </p:cNvPr>
          <p:cNvSpPr txBox="1"/>
          <p:nvPr/>
        </p:nvSpPr>
        <p:spPr>
          <a:xfrm>
            <a:off x="0" y="6488668"/>
            <a:ext cx="773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https://en.cppreference.com/w/cpp/numeric/random/uniform_int_distribution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E7A249-F814-43DE-80D2-BA062324E1DD}"/>
              </a:ext>
            </a:extLst>
          </p:cNvPr>
          <p:cNvSpPr/>
          <p:nvPr/>
        </p:nvSpPr>
        <p:spPr>
          <a:xfrm>
            <a:off x="1350628" y="3154261"/>
            <a:ext cx="2961313" cy="56206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19A09F-5678-4643-B85E-8465AED3434F}"/>
              </a:ext>
            </a:extLst>
          </p:cNvPr>
          <p:cNvSpPr txBox="1"/>
          <p:nvPr/>
        </p:nvSpPr>
        <p:spPr>
          <a:xfrm>
            <a:off x="5751513" y="2474752"/>
            <a:ext cx="352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random number generator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CF331581-5379-4A9F-A75A-3BEA6A7753CA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4311941" y="2936417"/>
            <a:ext cx="3199734" cy="49887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03FFD622-AB52-4856-99C8-F110E82C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87" y="5608815"/>
            <a:ext cx="6394404" cy="669032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13999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C24E2FE-AA02-469D-B063-B7C6218B4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66"/>
          <a:stretch/>
        </p:blipFill>
        <p:spPr>
          <a:xfrm>
            <a:off x="205816" y="2887102"/>
            <a:ext cx="6164422" cy="36496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EA21C4-FACF-462A-893D-07D843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1CC38F9-D3C0-4FEC-BDAC-4DA0F3A6D94F}"/>
              </a:ext>
            </a:extLst>
          </p:cNvPr>
          <p:cNvSpPr txBox="1">
            <a:spLocks/>
          </p:cNvSpPr>
          <p:nvPr/>
        </p:nvSpPr>
        <p:spPr>
          <a:xfrm>
            <a:off x="685800" y="1789495"/>
            <a:ext cx="10131425" cy="70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https://github.com/google/googletest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2AA64-5954-40CA-B54A-06447A597A58}"/>
              </a:ext>
            </a:extLst>
          </p:cNvPr>
          <p:cNvSpPr/>
          <p:nvPr/>
        </p:nvSpPr>
        <p:spPr>
          <a:xfrm>
            <a:off x="4697835" y="5838739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FAF486F-F995-401B-9135-F35162E9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70" y="244514"/>
            <a:ext cx="5497585" cy="329966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24B4BB7-90BE-41B5-A737-10DF11A5E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70" y="3555046"/>
            <a:ext cx="5475214" cy="28394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ED4CEF2-EC42-4F15-9155-604DB2380A7C}"/>
              </a:ext>
            </a:extLst>
          </p:cNvPr>
          <p:cNvSpPr/>
          <p:nvPr/>
        </p:nvSpPr>
        <p:spPr>
          <a:xfrm>
            <a:off x="6551516" y="5588808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ABAE-93B5-4CC9-8DA2-6E6C58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5101-DAFF-4587-80F2-65033C5F802E}"/>
              </a:ext>
            </a:extLst>
          </p:cNvPr>
          <p:cNvSpPr txBox="1"/>
          <p:nvPr/>
        </p:nvSpPr>
        <p:spPr>
          <a:xfrm>
            <a:off x="593508" y="1713194"/>
            <a:ext cx="541301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/>
              <a:t>Using these commands on Linux</a:t>
            </a:r>
          </a:p>
          <a:p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cmake</a:t>
            </a:r>
            <a:endParaRPr lang="en-US" altLang="zh-TW" dirty="0"/>
          </a:p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make -j &amp;&amp; make install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CB0F3E-9297-4AC4-9B27-626FBBF3B28D}"/>
              </a:ext>
            </a:extLst>
          </p:cNvPr>
          <p:cNvSpPr txBox="1"/>
          <p:nvPr/>
        </p:nvSpPr>
        <p:spPr>
          <a:xfrm>
            <a:off x="593508" y="4191969"/>
            <a:ext cx="679719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/>
              <a:t>Using these commands with MinGW on Windows</a:t>
            </a:r>
          </a:p>
          <a:p>
            <a:endParaRPr lang="en-US" altLang="zh-TW" dirty="0"/>
          </a:p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</a:t>
            </a:r>
          </a:p>
          <a:p>
            <a:r>
              <a:rPr lang="en-US" altLang="zh-TW" dirty="0"/>
              <a:t>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-G   "MinGW </a:t>
            </a:r>
            <a:r>
              <a:rPr lang="en-US" altLang="zh-TW" dirty="0" err="1"/>
              <a:t>Makefiles</a:t>
            </a:r>
            <a:r>
              <a:rPr lang="en-US" altLang="zh-TW" dirty="0"/>
              <a:t>"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mingw32-make -j &amp;&amp;</a:t>
            </a:r>
            <a:r>
              <a:rPr lang="zh-TW" altLang="en-US" dirty="0"/>
              <a:t> </a:t>
            </a:r>
            <a:r>
              <a:rPr lang="en-US" altLang="zh-TW" dirty="0"/>
              <a:t>mingw32-make -j install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91724D-469A-4E79-8704-F95C63E280CB}"/>
              </a:ext>
            </a:extLst>
          </p:cNvPr>
          <p:cNvSpPr txBox="1"/>
          <p:nvPr/>
        </p:nvSpPr>
        <p:spPr>
          <a:xfrm>
            <a:off x="-37738" y="6564196"/>
            <a:ext cx="7573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https://github.com/google/googletest/blob/master/googletest/README.md</a:t>
            </a:r>
          </a:p>
        </p:txBody>
      </p:sp>
    </p:spTree>
    <p:extLst>
      <p:ext uri="{BB962C8B-B14F-4D97-AF65-F5344CB8AC3E}">
        <p14:creationId xmlns:p14="http://schemas.microsoft.com/office/powerpoint/2010/main" val="381177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5B26C-DE89-4707-9679-77FC509B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GOOGLETEST in code-server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29DEE7-A722-41AD-9AEE-FF210EF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894748"/>
          </a:xfrm>
        </p:spPr>
        <p:txBody>
          <a:bodyPr/>
          <a:lstStyle/>
          <a:p>
            <a:r>
              <a:rPr lang="en-US" altLang="zh-TW" dirty="0" err="1"/>
              <a:t>GoogleTest</a:t>
            </a:r>
            <a:r>
              <a:rPr lang="en-US" altLang="zh-TW" dirty="0"/>
              <a:t> have been installed in code-server</a:t>
            </a:r>
          </a:p>
          <a:p>
            <a:r>
              <a:rPr lang="en-US" altLang="zh-TW" dirty="0"/>
              <a:t>All files can be found in folder `/shared/`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164273-D760-4A44-995D-31EC4AC7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1" y="5091757"/>
            <a:ext cx="9880245" cy="11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7D7DA-D032-42E3-A8AF-A7C29C50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 makefile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5D20F7-863E-4EDA-9E03-AEA14708D0DB}"/>
              </a:ext>
            </a:extLst>
          </p:cNvPr>
          <p:cNvSpPr txBox="1"/>
          <p:nvPr/>
        </p:nvSpPr>
        <p:spPr>
          <a:xfrm>
            <a:off x="4305300" y="2151519"/>
            <a:ext cx="7724773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gtest_main.cpp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01-simple.o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01-simple.cpp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01-test_assert.cpp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01-simple.o 01-test_assert.o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-L/shared/lib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lgtest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lpthread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rm -rf *.o *.out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.PHONY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clean</a:t>
            </a:r>
          </a:p>
        </p:txBody>
      </p:sp>
    </p:spTree>
    <p:extLst>
      <p:ext uri="{BB962C8B-B14F-4D97-AF65-F5344CB8AC3E}">
        <p14:creationId xmlns:p14="http://schemas.microsoft.com/office/powerpoint/2010/main" val="190817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launch.json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32D39-1F0D-4D5D-9194-F6749132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default configuration.</a:t>
            </a:r>
          </a:p>
          <a:p>
            <a:r>
              <a:rPr lang="en-US" altLang="zh-TW" dirty="0"/>
              <a:t>You can copy file from `</a:t>
            </a:r>
            <a:r>
              <a:rPr lang="en-US" altLang="zh-TW" dirty="0" err="1"/>
              <a:t>cpp_tutorial</a:t>
            </a:r>
            <a:r>
              <a:rPr lang="en-US" altLang="zh-TW" dirty="0"/>
              <a:t>/lab02/.</a:t>
            </a:r>
            <a:r>
              <a:rPr lang="en-US" altLang="zh-TW" dirty="0" err="1"/>
              <a:t>vscode</a:t>
            </a:r>
            <a:r>
              <a:rPr lang="en-US" altLang="zh-TW" dirty="0"/>
              <a:t>/</a:t>
            </a:r>
            <a:r>
              <a:rPr lang="en-US" altLang="zh-TW" dirty="0" err="1"/>
              <a:t>launch.json</a:t>
            </a:r>
            <a:r>
              <a:rPr lang="en-US" altLang="zh-TW" dirty="0"/>
              <a:t>`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13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tasks.json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DDDC16-C085-43EF-AC8C-37DB1BF923E3}"/>
              </a:ext>
            </a:extLst>
          </p:cNvPr>
          <p:cNvSpPr txBox="1"/>
          <p:nvPr/>
        </p:nvSpPr>
        <p:spPr>
          <a:xfrm>
            <a:off x="4429125" y="71974"/>
            <a:ext cx="7762875" cy="6786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"make"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fileBasenameNoExtension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"kind"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isDefault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"Task generated by Debugger."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"2.0.0"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30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38CEA-75E1-4864-9F72-E6A6F614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A2ABC6-F0D5-4B41-ABE3-98CDBB234D58}"/>
              </a:ext>
            </a:extLst>
          </p:cNvPr>
          <p:cNvSpPr txBox="1"/>
          <p:nvPr/>
        </p:nvSpPr>
        <p:spPr>
          <a:xfrm>
            <a:off x="5751513" y="1874420"/>
            <a:ext cx="609460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}/**"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"/shared/include/"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"defines"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compilerPath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"gnu17"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cppStandard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"gnu++14"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intelliSenseMode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"linux-gcc-x64"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Assertion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ASSERT will abort the testing and generate a fatal failure when an error is detected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62C076-ED3D-4550-8581-6679FDA2A745}"/>
              </a:ext>
            </a:extLst>
          </p:cNvPr>
          <p:cNvSpPr txBox="1"/>
          <p:nvPr/>
        </p:nvSpPr>
        <p:spPr>
          <a:xfrm>
            <a:off x="0" y="6420535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807CD3-EE72-4260-A27C-CB3236637750}"/>
              </a:ext>
            </a:extLst>
          </p:cNvPr>
          <p:cNvSpPr txBox="1"/>
          <p:nvPr/>
        </p:nvSpPr>
        <p:spPr>
          <a:xfrm>
            <a:off x="3046165" y="3114677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92EE16-1213-4446-9782-3C893B6F2274}"/>
              </a:ext>
            </a:extLst>
          </p:cNvPr>
          <p:cNvSpPr txBox="1"/>
          <p:nvPr/>
        </p:nvSpPr>
        <p:spPr>
          <a:xfrm>
            <a:off x="778342" y="3114677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D5A2F5-A088-485C-8D05-FBB22733F136}"/>
              </a:ext>
            </a:extLst>
          </p:cNvPr>
          <p:cNvSpPr txBox="1"/>
          <p:nvPr/>
        </p:nvSpPr>
        <p:spPr>
          <a:xfrm>
            <a:off x="5188503" y="3114677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26491B-DED3-4371-B511-A62C61443F7B}"/>
              </a:ext>
            </a:extLst>
          </p:cNvPr>
          <p:cNvSpPr txBox="1"/>
          <p:nvPr/>
        </p:nvSpPr>
        <p:spPr>
          <a:xfrm>
            <a:off x="8479085" y="3114677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4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794</TotalTime>
  <Words>1338</Words>
  <Application>Microsoft Office PowerPoint</Application>
  <PresentationFormat>寬螢幕</PresentationFormat>
  <Paragraphs>217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天體</vt:lpstr>
      <vt:lpstr>Lab 4: GoogleTest</vt:lpstr>
      <vt:lpstr>INSTALL googletest</vt:lpstr>
      <vt:lpstr>INSTALL Googletest</vt:lpstr>
      <vt:lpstr>INSTALL GOOGLETEST in code-server</vt:lpstr>
      <vt:lpstr>Add makefile</vt:lpstr>
      <vt:lpstr>Add launch.json</vt:lpstr>
      <vt:lpstr>Add tasks.json</vt:lpstr>
      <vt:lpstr>Add c_cpp_properties.json</vt:lpstr>
      <vt:lpstr>Basic concept - Assertion</vt:lpstr>
      <vt:lpstr>Basic concept - Except</vt:lpstr>
      <vt:lpstr>Application – sorting algorithm</vt:lpstr>
      <vt:lpstr>Random Generator – C-style</vt:lpstr>
      <vt:lpstr>Random Generator – C-style</vt:lpstr>
      <vt:lpstr>Common Pitfalls</vt:lpstr>
      <vt:lpstr>Random Generator in C++</vt:lpstr>
      <vt:lpstr>Random Generator 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明倩 何</cp:lastModifiedBy>
  <cp:revision>97</cp:revision>
  <dcterms:created xsi:type="dcterms:W3CDTF">2021-08-12T06:21:31Z</dcterms:created>
  <dcterms:modified xsi:type="dcterms:W3CDTF">2022-05-12T15:26:35Z</dcterms:modified>
</cp:coreProperties>
</file>