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5" r:id="rId4"/>
    <p:sldId id="296" r:id="rId5"/>
    <p:sldId id="261" r:id="rId6"/>
    <p:sldId id="262" r:id="rId7"/>
    <p:sldId id="265" r:id="rId8"/>
    <p:sldId id="266" r:id="rId9"/>
    <p:sldId id="267" r:id="rId10"/>
    <p:sldId id="264" r:id="rId11"/>
    <p:sldId id="29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3E1EE-1252-409B-96D8-7537546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3A1E30-E132-4C10-B27E-C6B4816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E4139-926A-4DDD-8CBC-E9D79FC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5DA9-63FB-4ED2-86BF-E5E3991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F7069-C063-4CDF-AD85-8EFEA2A2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02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324F-CD85-4840-898E-6DAA47EB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840B5-A39E-4EB7-868A-D2568DD9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8A1CB5-D3DB-4A78-B82C-8732E7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01C62-6786-4BDC-BE43-ABBFBE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90A7C-CAF5-45A2-8659-A3022B3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D5A0C7-C7A2-4A5A-90BB-6324B9F6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F7B08-5B2A-45E2-914C-F756831A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84E8-617E-4A6B-927B-99B7239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059D3-365D-450F-91B1-4DA5124E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BF5F-E6D4-4120-8239-B65CF10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95CF-5459-43B9-9212-E87A612F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036AF-000F-4E1B-A62E-8464F4EF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9DC38-B6C6-4A00-9D0C-8049773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CB9D4-4CE6-4027-B720-62CE58E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8B1A5-7B66-4C8C-921B-853F323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3377-E5C3-4A30-AC70-64E6068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42B9FB-8B0B-4219-9C71-9E03A62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A258F-9199-41F1-95A1-68B006F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CA87B-023A-4B8D-B0FC-1BEAE86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E85F0-517F-4844-914A-594471A9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2184-C507-49FD-BC81-887F2B0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4CB9-0F41-4C5F-A67A-0C5FAA34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90B387-76F2-46CD-BB20-45CFE9B8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71C9C-CEE1-4D41-8695-F6BA970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F08BAE-B0B0-4185-BB63-F5644EF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BE18BF-FC1B-4502-84BA-D3E5B0F0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B9AE6-B1F3-4953-89D4-5D86CEA1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676E-654E-45AE-92F5-001D3EE3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3F23D-7F32-4E09-8806-23838A52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CB89A2-FF38-44C5-B1FA-203B3A28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3743D-83B5-4A64-9054-7F800D866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33E58-9050-46BC-BB22-D437D61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0D6BC-3FBB-4360-B032-3C4B1ED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E2FB6F-8B07-4244-89B9-8BDB8EE2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5C918-6B6A-40A8-847A-39DD661F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FA34B-DB5C-4BF9-8817-0388E5A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61AC59-03B5-4663-9752-E4319CC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EA231-F259-461A-A999-07A28A2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6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03BCC5-192A-4CEC-BE29-13E3B8E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71D485-B234-4228-A2EC-A51DEDD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0364C-7402-4F5D-A504-A53E48C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8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41AA-1D6B-419B-A0BB-16F0B937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27153-6911-44B4-B3F8-EAB0EF13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00A16-99D2-4B7C-B05E-5FE3295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CCCAF-9FC6-4257-9AD5-6ACF0BD6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C5DD5-CF1D-4FED-BA27-E06A2DF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06398-D0EA-4DF3-9F0E-B93248F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068-AF40-488E-AECC-3E2ADF10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130E8-954B-4872-8C74-CEE6F594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430BBD-678B-49A0-8CE6-574E1F1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26D7E-7D59-49C9-9A53-F004C805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7DF033-4C9B-4FC2-B69E-518E64BF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99746-8093-42A7-82C5-80038981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F92BEB-690C-491C-8FE3-03496C2B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41C0E-BB73-45A4-B4E5-64525052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21A5D-A693-4F3E-BBBC-050C7EA97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A0E8-174F-457D-A281-0FCE3F99AF0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DF0BB-85D2-4161-A925-6C444036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7BAE1-ECBD-442E-9809-CA0DD545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16F1-531E-4ED5-A932-CA3538AFB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IO</a:t>
            </a:r>
            <a:r>
              <a:rPr lang="zh-TW" altLang="en-US" sz="2800" dirty="0"/>
              <a:t> </a:t>
            </a:r>
            <a:r>
              <a:rPr lang="en-US" altLang="zh-TW" sz="2800" dirty="0"/>
              <a:t>Stream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B3252-C592-43EE-9453-77E3188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587-5030-4EEE-AE76-22315DE6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(user-friendly) using </a:t>
            </a:r>
            <a:r>
              <a:rPr lang="en-US" altLang="zh-TW" b="1" dirty="0" err="1"/>
              <a:t>cout</a:t>
            </a:r>
            <a:r>
              <a:rPr lang="en-US" altLang="zh-TW" dirty="0"/>
              <a:t> prompt (no newline) before every </a:t>
            </a:r>
            <a:r>
              <a:rPr lang="en-US" altLang="zh-TW" b="1" dirty="0" err="1"/>
              <a:t>cin</a:t>
            </a:r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C9F39D0-3DD0-43D2-BBC8-A879F6A3D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48421"/>
              </p:ext>
            </p:extLst>
          </p:nvPr>
        </p:nvGraphicFramePr>
        <p:xfrm>
          <a:off x="1837189" y="370475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B9ECC-9836-427D-B627-967D0939B741}"/>
              </a:ext>
            </a:extLst>
          </p:cNvPr>
          <p:cNvSpPr txBox="1"/>
          <p:nvPr/>
        </p:nvSpPr>
        <p:spPr>
          <a:xfrm>
            <a:off x="411061" y="3711481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std:cin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F05E7A1-0A2C-4E3C-B631-BA7679971BB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392573" y="3890179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弧 6">
            <a:extLst>
              <a:ext uri="{FF2B5EF4-FFF2-40B4-BE49-F238E27FC236}">
                <a16:creationId xmlns:a16="http://schemas.microsoft.com/office/drawing/2014/main" id="{A3CC52A3-552A-4393-95C3-494E7D6721DB}"/>
              </a:ext>
            </a:extLst>
          </p:cNvPr>
          <p:cNvSpPr/>
          <p:nvPr/>
        </p:nvSpPr>
        <p:spPr>
          <a:xfrm rot="16200000">
            <a:off x="2892696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3FC174-7B34-4B8E-AD70-CAC597AF74DA}"/>
              </a:ext>
            </a:extLst>
          </p:cNvPr>
          <p:cNvSpPr txBox="1"/>
          <p:nvPr/>
        </p:nvSpPr>
        <p:spPr>
          <a:xfrm>
            <a:off x="2239861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Var1</a:t>
            </a:r>
            <a:endParaRPr lang="zh-TW" altLang="en-US" sz="2400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CAC88B3E-B080-448C-8CEB-5F089B3904D8}"/>
              </a:ext>
            </a:extLst>
          </p:cNvPr>
          <p:cNvSpPr/>
          <p:nvPr/>
        </p:nvSpPr>
        <p:spPr>
          <a:xfrm rot="16200000">
            <a:off x="5859779" y="2539192"/>
            <a:ext cx="369332" cy="16690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A929CAE5-2B55-4AA5-91A3-7AF7520F57FF}"/>
              </a:ext>
            </a:extLst>
          </p:cNvPr>
          <p:cNvSpPr/>
          <p:nvPr/>
        </p:nvSpPr>
        <p:spPr>
          <a:xfrm rot="16200000">
            <a:off x="8826862" y="2122364"/>
            <a:ext cx="369332" cy="2502715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8E404C-080C-4423-891F-9AB5F7E45C36}"/>
              </a:ext>
            </a:extLst>
          </p:cNvPr>
          <p:cNvSpPr txBox="1"/>
          <p:nvPr/>
        </p:nvSpPr>
        <p:spPr>
          <a:xfrm>
            <a:off x="520397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3FAF93-9D16-482A-8877-2245F1B78572}"/>
              </a:ext>
            </a:extLst>
          </p:cNvPr>
          <p:cNvSpPr txBox="1"/>
          <p:nvPr/>
        </p:nvSpPr>
        <p:spPr>
          <a:xfrm>
            <a:off x="8156904" y="2466891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85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B5E9-4BBC-4B83-914B-8081A1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Input/Output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B741-A8F2-4E08-96C0-113B0383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istream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I/O objects: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cerr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File input/output -&gt;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ftream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pPr lvl="1"/>
            <a:r>
              <a:rPr lang="en-US" altLang="zh-TW" dirty="0"/>
              <a:t>Incudes &lt;</a:t>
            </a:r>
            <a:r>
              <a:rPr lang="en-US" altLang="zh-TW" dirty="0" err="1"/>
              <a:t>ifstream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Includes &lt;</a:t>
            </a:r>
            <a:r>
              <a:rPr lang="en-US" altLang="zh-TW" dirty="0" err="1"/>
              <a:t>ofstream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28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D0978-F709-4CEF-8D09-5FD91B2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536670-C8F5-40C5-BD55-A3006E78B7AD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https://en.cppreference.com/w/cpp/io/basic_ostream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88020C-F838-4D4F-8A38-444B9CA5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622"/>
            <a:ext cx="5858693" cy="23720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1424EBB-92B3-4681-87EF-2C9C3C5D8A4D}"/>
              </a:ext>
            </a:extLst>
          </p:cNvPr>
          <p:cNvSpPr/>
          <p:nvPr/>
        </p:nvSpPr>
        <p:spPr>
          <a:xfrm>
            <a:off x="7038363" y="1914718"/>
            <a:ext cx="4530055" cy="287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CBD8A2-67A7-4EF1-9785-9BB352FF180F}"/>
              </a:ext>
            </a:extLst>
          </p:cNvPr>
          <p:cNvSpPr txBox="1"/>
          <p:nvPr/>
        </p:nvSpPr>
        <p:spPr>
          <a:xfrm>
            <a:off x="10016456" y="1914718"/>
            <a:ext cx="15519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b="1" dirty="0"/>
              <a:t>Screen</a:t>
            </a:r>
            <a:endParaRPr lang="zh-TW" altLang="en-US" sz="3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4D844-95C3-4820-8B90-21FF0EC32986}"/>
              </a:ext>
            </a:extLst>
          </p:cNvPr>
          <p:cNvSpPr txBox="1"/>
          <p:nvPr/>
        </p:nvSpPr>
        <p:spPr>
          <a:xfrm>
            <a:off x="7239699" y="2595873"/>
            <a:ext cx="4114101" cy="6155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cout</a:t>
            </a:r>
            <a:endParaRPr lang="zh-TW" altLang="en-US" sz="3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89E5FC-6FE3-4C0E-BCB6-D2439B5CB0A2}"/>
              </a:ext>
            </a:extLst>
          </p:cNvPr>
          <p:cNvSpPr txBox="1"/>
          <p:nvPr/>
        </p:nvSpPr>
        <p:spPr>
          <a:xfrm>
            <a:off x="7246339" y="3277028"/>
            <a:ext cx="4114101" cy="615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</a:t>
            </a:r>
            <a:r>
              <a:rPr lang="en-US" altLang="zh-TW" sz="3400" dirty="0" err="1"/>
              <a:t>cerr</a:t>
            </a:r>
            <a:endParaRPr lang="zh-TW" altLang="en-US" sz="3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12076B-ABE0-4230-B1DB-1367A74B8978}"/>
              </a:ext>
            </a:extLst>
          </p:cNvPr>
          <p:cNvSpPr txBox="1"/>
          <p:nvPr/>
        </p:nvSpPr>
        <p:spPr>
          <a:xfrm>
            <a:off x="7239698" y="4012763"/>
            <a:ext cx="4114101" cy="61555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3400" dirty="0"/>
              <a:t>std::clog</a:t>
            </a:r>
            <a:endParaRPr lang="zh-TW" altLang="en-US" sz="3400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3A94038-9E21-4A04-A28D-65D9AF6E7B43}"/>
              </a:ext>
            </a:extLst>
          </p:cNvPr>
          <p:cNvCxnSpPr/>
          <p:nvPr/>
        </p:nvCxnSpPr>
        <p:spPr>
          <a:xfrm>
            <a:off x="5335398" y="3352416"/>
            <a:ext cx="10318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8AEDA-51AA-4087-9928-B280187B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stream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537CC-A70B-458C-B51A-1C24542ACE69}"/>
              </a:ext>
            </a:extLst>
          </p:cNvPr>
          <p:cNvSpPr txBox="1"/>
          <p:nvPr/>
        </p:nvSpPr>
        <p:spPr>
          <a:xfrm>
            <a:off x="975220" y="1895155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is std::clog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847EAA-42D8-4857-A53D-D894B1D1DCB6}"/>
              </a:ext>
            </a:extLst>
          </p:cNvPr>
          <p:cNvSpPr txBox="1"/>
          <p:nvPr/>
        </p:nvSpPr>
        <p:spPr>
          <a:xfrm>
            <a:off x="6716785" y="1859339"/>
            <a:ext cx="46370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&gt;&gt; g++ test.cpp &amp;&amp; ./</a:t>
            </a:r>
            <a:r>
              <a:rPr lang="en-US" altLang="zh-TW" dirty="0" err="1"/>
              <a:t>a.out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cout</a:t>
            </a:r>
            <a:endParaRPr lang="en-US" altLang="zh-TW" dirty="0"/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cerr</a:t>
            </a:r>
            <a:endParaRPr lang="en-US" altLang="zh-TW" dirty="0"/>
          </a:p>
          <a:p>
            <a:r>
              <a:rPr lang="en-US" altLang="zh-TW" dirty="0"/>
              <a:t>this is std::clog</a:t>
            </a:r>
          </a:p>
          <a:p>
            <a:endParaRPr lang="en-US" altLang="zh-TW" dirty="0"/>
          </a:p>
          <a:p>
            <a:r>
              <a:rPr lang="en-US" altLang="zh-TW" dirty="0"/>
              <a:t>&gt;&gt; </a:t>
            </a:r>
            <a:r>
              <a:rPr lang="zh-TW" altLang="en-US" dirty="0"/>
              <a:t>g++ test.cpp &amp;&amp; ./a.out &gt; cout.txt 2&gt; cerr.txt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&gt;&gt; cat cout.txt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cout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&gt;&gt; cat cerr.txt </a:t>
            </a:r>
          </a:p>
          <a:p>
            <a:r>
              <a:rPr lang="en-US" altLang="zh-TW" dirty="0"/>
              <a:t>this is std::</a:t>
            </a:r>
            <a:r>
              <a:rPr lang="en-US" altLang="zh-TW" dirty="0" err="1"/>
              <a:t>cerr</a:t>
            </a:r>
            <a:endParaRPr lang="en-US" altLang="zh-TW" dirty="0"/>
          </a:p>
          <a:p>
            <a:r>
              <a:rPr lang="en-US" altLang="zh-TW" dirty="0"/>
              <a:t>this is std::clog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60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B7620-1AC5-43FE-AB9D-CEF52C7F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Console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8E50-284D-4B22-AA2E-E8B6A233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variables, constants, literals, expressions</a:t>
            </a:r>
          </a:p>
          <a:p>
            <a:r>
              <a:rPr lang="en-US" altLang="zh-TW" dirty="0"/>
              <a:t>New lines in output:</a:t>
            </a:r>
          </a:p>
          <a:p>
            <a:pPr lvl="1"/>
            <a:r>
              <a:rPr lang="en-US" altLang="zh-TW" dirty="0"/>
              <a:t>‘\n’</a:t>
            </a:r>
          </a:p>
          <a:p>
            <a:pPr lvl="1"/>
            <a:r>
              <a:rPr lang="en-US" altLang="zh-TW" dirty="0"/>
              <a:t>std::</a:t>
            </a:r>
            <a:r>
              <a:rPr lang="en-US" altLang="zh-TW" dirty="0" err="1"/>
              <a:t>endl</a:t>
            </a:r>
            <a:endParaRPr lang="en-US" altLang="zh-TW" dirty="0"/>
          </a:p>
          <a:p>
            <a:r>
              <a:rPr lang="en-US" altLang="zh-TW" dirty="0"/>
              <a:t>Cascading</a:t>
            </a:r>
          </a:p>
          <a:p>
            <a:pPr marL="457200" lvl="1" indent="0" algn="ctr">
              <a:buNone/>
            </a:pP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dirty="0"/>
              <a:t>(user-friendly) do not forget `std::</a:t>
            </a:r>
            <a:r>
              <a:rPr lang="en-US" altLang="zh-TW" dirty="0" err="1"/>
              <a:t>endl</a:t>
            </a:r>
            <a:r>
              <a:rPr lang="en-US" altLang="zh-TW" dirty="0"/>
              <a:t>;` or ‘\n’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209526"/>
              </p:ext>
            </p:extLst>
          </p:nvPr>
        </p:nvGraphicFramePr>
        <p:xfrm>
          <a:off x="1870745" y="3662815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44617" y="366953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26129" y="3848235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6298975" y="-1292303"/>
            <a:ext cx="369332" cy="924816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5646140" y="258448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44617" y="4543390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000996"/>
              </p:ext>
            </p:extLst>
          </p:nvPr>
        </p:nvGraphicFramePr>
        <p:xfrm>
          <a:off x="1859560" y="4532579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26129" y="4717999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B831BD-A2D7-42E8-9984-C8FBCACC6573}"/>
              </a:ext>
            </a:extLst>
          </p:cNvPr>
          <p:cNvSpPr txBox="1"/>
          <p:nvPr/>
        </p:nvSpPr>
        <p:spPr>
          <a:xfrm>
            <a:off x="9531990" y="6412146"/>
            <a:ext cx="28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03-iostream/01-buffer.cpp</a:t>
            </a:r>
          </a:p>
        </p:txBody>
      </p:sp>
    </p:spTree>
    <p:extLst>
      <p:ext uri="{BB962C8B-B14F-4D97-AF65-F5344CB8AC3E}">
        <p14:creationId xmlns:p14="http://schemas.microsoft.com/office/powerpoint/2010/main" val="385238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2A2C-44BB-451E-B67E-D67F475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Buffer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DFCE150-C6C3-4975-B44D-383B559EE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57051"/>
              </p:ext>
            </p:extLst>
          </p:nvPr>
        </p:nvGraphicFramePr>
        <p:xfrm>
          <a:off x="1879134" y="2412854"/>
          <a:ext cx="924816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0071ECB-9629-4854-921A-EA8942F169D6}"/>
              </a:ext>
            </a:extLst>
          </p:cNvPr>
          <p:cNvSpPr txBox="1"/>
          <p:nvPr/>
        </p:nvSpPr>
        <p:spPr>
          <a:xfrm>
            <a:off x="453006" y="2419576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76EFF62-F1E8-4F28-9E79-2ADA4DFEC136}"/>
              </a:ext>
            </a:extLst>
          </p:cNvPr>
          <p:cNvCxnSpPr>
            <a:endCxn id="9" idx="3"/>
          </p:cNvCxnSpPr>
          <p:nvPr/>
        </p:nvCxnSpPr>
        <p:spPr>
          <a:xfrm flipH="1">
            <a:off x="1434518" y="2598274"/>
            <a:ext cx="444616" cy="5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377281F-A529-4C14-978F-1A678DBF9365}"/>
              </a:ext>
            </a:extLst>
          </p:cNvPr>
          <p:cNvSpPr/>
          <p:nvPr/>
        </p:nvSpPr>
        <p:spPr>
          <a:xfrm rot="16200000">
            <a:off x="4192989" y="-427889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E72F90-17B0-41C6-91EE-0AFFA622F691}"/>
              </a:ext>
            </a:extLst>
          </p:cNvPr>
          <p:cNvSpPr txBox="1"/>
          <p:nvPr/>
        </p:nvSpPr>
        <p:spPr>
          <a:xfrm>
            <a:off x="3540154" y="1334528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A0638B-703F-4162-959C-AF4035F4CF77}"/>
              </a:ext>
            </a:extLst>
          </p:cNvPr>
          <p:cNvSpPr txBox="1"/>
          <p:nvPr/>
        </p:nvSpPr>
        <p:spPr>
          <a:xfrm>
            <a:off x="453006" y="3293429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F8DDF266-7EBC-4782-8744-BB849CA0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12916"/>
              </p:ext>
            </p:extLst>
          </p:nvPr>
        </p:nvGraphicFramePr>
        <p:xfrm>
          <a:off x="1867949" y="3282618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48904-8D24-4E8A-B98E-20DCA987E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434518" y="3468038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A4D82136-EE80-4CCF-8AE0-1C8D3CF5E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04676"/>
              </p:ext>
            </p:extLst>
          </p:nvPr>
        </p:nvGraphicFramePr>
        <p:xfrm>
          <a:off x="1879133" y="4700195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5F3F45-4149-41E5-838D-18DB55AB1E23}"/>
              </a:ext>
            </a:extLst>
          </p:cNvPr>
          <p:cNvSpPr txBox="1"/>
          <p:nvPr/>
        </p:nvSpPr>
        <p:spPr>
          <a:xfrm>
            <a:off x="453006" y="4697217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std:cout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503A22E-2705-4623-853D-A40F461BD750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1434518" y="4881883"/>
            <a:ext cx="444615" cy="3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65D3150C-2495-42F9-9ECB-B259095570FF}"/>
              </a:ext>
            </a:extLst>
          </p:cNvPr>
          <p:cNvSpPr/>
          <p:nvPr/>
        </p:nvSpPr>
        <p:spPr>
          <a:xfrm rot="16200000">
            <a:off x="4192989" y="1960900"/>
            <a:ext cx="369332" cy="5019412"/>
          </a:xfrm>
          <a:prstGeom prst="rightBrace">
            <a:avLst>
              <a:gd name="adj1" fmla="val 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840B4E-5379-49F8-B01C-3E068B0E7DA1}"/>
              </a:ext>
            </a:extLst>
          </p:cNvPr>
          <p:cNvSpPr txBox="1"/>
          <p:nvPr/>
        </p:nvSpPr>
        <p:spPr>
          <a:xfrm>
            <a:off x="3540154" y="3723317"/>
            <a:ext cx="16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Buffer Size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480A38-C5EF-4B3F-9AFC-93D64470231B}"/>
              </a:ext>
            </a:extLst>
          </p:cNvPr>
          <p:cNvSpPr txBox="1"/>
          <p:nvPr/>
        </p:nvSpPr>
        <p:spPr>
          <a:xfrm>
            <a:off x="427966" y="5605873"/>
            <a:ext cx="9815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Screen</a:t>
            </a:r>
            <a:endParaRPr lang="zh-TW" altLang="en-US" dirty="0"/>
          </a:p>
        </p:txBody>
      </p:sp>
      <p:graphicFrame>
        <p:nvGraphicFramePr>
          <p:cNvPr id="24" name="表格 8">
            <a:extLst>
              <a:ext uri="{FF2B5EF4-FFF2-40B4-BE49-F238E27FC236}">
                <a16:creationId xmlns:a16="http://schemas.microsoft.com/office/drawing/2014/main" id="{F2AA33DC-8D88-433F-B852-FB454BA21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287407"/>
              </p:ext>
            </p:extLst>
          </p:nvPr>
        </p:nvGraphicFramePr>
        <p:xfrm>
          <a:off x="1842909" y="5595062"/>
          <a:ext cx="504445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742">
                  <a:extLst>
                    <a:ext uri="{9D8B030D-6E8A-4147-A177-3AD203B41FA5}">
                      <a16:colId xmlns:a16="http://schemas.microsoft.com/office/drawing/2014/main" val="2094337055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396432210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34027796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3671959317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1276661334"/>
                    </a:ext>
                  </a:extLst>
                </a:gridCol>
                <a:gridCol w="840742">
                  <a:extLst>
                    <a:ext uri="{9D8B030D-6E8A-4147-A177-3AD203B41FA5}">
                      <a16:colId xmlns:a16="http://schemas.microsoft.com/office/drawing/2014/main" val="2551898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A3C547E-F9DA-4C73-B2AB-E864AE13CAD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09478" y="5780482"/>
            <a:ext cx="433431" cy="100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3BADEBE9-30C3-48BF-9E0C-955D51A4E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34780"/>
              </p:ext>
            </p:extLst>
          </p:nvPr>
        </p:nvGraphicFramePr>
        <p:xfrm>
          <a:off x="1842909" y="6258029"/>
          <a:ext cx="50082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1843195974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67993191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409698422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93903933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076240458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041922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29656"/>
                  </a:ext>
                </a:extLst>
              </a:tr>
            </a:tbl>
          </a:graphicData>
        </a:graphic>
      </p:graphicFrame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F389620A-F2F7-46AE-A101-78A26B657C4E}"/>
              </a:ext>
            </a:extLst>
          </p:cNvPr>
          <p:cNvCxnSpPr>
            <a:cxnSpLocks/>
          </p:cNvCxnSpPr>
          <p:nvPr/>
        </p:nvCxnSpPr>
        <p:spPr>
          <a:xfrm rot="10800000">
            <a:off x="5670958" y="5066549"/>
            <a:ext cx="2592198" cy="323494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7FA33F-8A47-4BB0-A318-DEE2CC99DB3D}"/>
              </a:ext>
            </a:extLst>
          </p:cNvPr>
          <p:cNvSpPr txBox="1"/>
          <p:nvPr/>
        </p:nvSpPr>
        <p:spPr>
          <a:xfrm>
            <a:off x="8263156" y="5205378"/>
            <a:ext cx="128211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std:flush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3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F70CD-07C4-4021-BEC6-D18AF93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9B03D-05A6-4A54-804C-4073E05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/>
          </a:p>
          <a:p>
            <a:r>
              <a:rPr lang="zh-TW" altLang="en-US" dirty="0"/>
              <a:t>❓</a:t>
            </a:r>
            <a:r>
              <a:rPr lang="en-US" altLang="zh-TW" dirty="0"/>
              <a:t> 0.5</a:t>
            </a:r>
          </a:p>
          <a:p>
            <a:r>
              <a:rPr lang="zh-TW" altLang="en-US" dirty="0"/>
              <a:t>❓</a:t>
            </a:r>
            <a:r>
              <a:rPr lang="en-US" altLang="zh-TW" dirty="0"/>
              <a:t> 0.50</a:t>
            </a:r>
          </a:p>
          <a:p>
            <a:r>
              <a:rPr lang="zh-TW" altLang="en-US" dirty="0"/>
              <a:t>❓ </a:t>
            </a:r>
            <a:r>
              <a:rPr lang="en-US" altLang="zh-TW" dirty="0"/>
              <a:t>other?</a:t>
            </a:r>
          </a:p>
          <a:p>
            <a:endParaRPr lang="en-US" altLang="zh-TW" dirty="0"/>
          </a:p>
          <a:p>
            <a:r>
              <a:rPr lang="en-US" altLang="zh-TW" dirty="0"/>
              <a:t>Can we explicitly format the output?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3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15FF-2511-456C-995E-1D9AEF6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Formatting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6A873-B24F-41C8-8DD6-63019B0D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 another library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highlight>
                <a:srgbClr val="C0C0C0"/>
              </a:highlight>
            </a:endParaRPr>
          </a:p>
          <a:p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dirty="0"/>
              <a:t> </a:t>
            </a:r>
            <a:r>
              <a:rPr lang="en-US" altLang="zh-TW" dirty="0"/>
              <a:t>includes </a:t>
            </a:r>
          </a:p>
          <a:p>
            <a:pPr lvl="1"/>
            <a:r>
              <a:rPr lang="en-US" altLang="zh-TW" dirty="0" err="1"/>
              <a:t>setw</a:t>
            </a:r>
            <a:endParaRPr lang="en-US" altLang="zh-TW" dirty="0"/>
          </a:p>
          <a:p>
            <a:pPr lvl="1"/>
            <a:r>
              <a:rPr lang="en-US" altLang="zh-TW" dirty="0"/>
              <a:t>left/ right align</a:t>
            </a:r>
          </a:p>
          <a:p>
            <a:pPr lvl="1"/>
            <a:r>
              <a:rPr lang="en-US" altLang="zh-TW" dirty="0"/>
              <a:t>fill</a:t>
            </a:r>
          </a:p>
          <a:p>
            <a:pPr lvl="1"/>
            <a:r>
              <a:rPr lang="en-US" altLang="zh-TW" dirty="0" err="1"/>
              <a:t>setprecision</a:t>
            </a:r>
            <a:endParaRPr lang="en-US" altLang="zh-TW" dirty="0"/>
          </a:p>
          <a:p>
            <a:pPr lvl="1"/>
            <a:r>
              <a:rPr lang="en-US" altLang="zh-TW" dirty="0"/>
              <a:t>fixed/ scientific</a:t>
            </a:r>
          </a:p>
        </p:txBody>
      </p:sp>
    </p:spTree>
    <p:extLst>
      <p:ext uri="{BB962C8B-B14F-4D97-AF65-F5344CB8AC3E}">
        <p14:creationId xmlns:p14="http://schemas.microsoft.com/office/powerpoint/2010/main" val="6165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484</Words>
  <Application>Microsoft Office PowerPoint</Application>
  <PresentationFormat>寬螢幕</PresentationFormat>
  <Paragraphs>148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程式設計一</vt:lpstr>
      <vt:lpstr>Console Input/Output</vt:lpstr>
      <vt:lpstr>Output stream</vt:lpstr>
      <vt:lpstr>Output stream</vt:lpstr>
      <vt:lpstr>Console Output</vt:lpstr>
      <vt:lpstr>Stream Buffer</vt:lpstr>
      <vt:lpstr>Stream Buffer</vt:lpstr>
      <vt:lpstr>Formatting Output</vt:lpstr>
      <vt:lpstr>Formatting Output</vt:lpstr>
      <vt:lpstr>Console Input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33</cp:revision>
  <dcterms:created xsi:type="dcterms:W3CDTF">2021-08-15T16:12:23Z</dcterms:created>
  <dcterms:modified xsi:type="dcterms:W3CDTF">2021-10-03T05:34:37Z</dcterms:modified>
</cp:coreProperties>
</file>