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5" r:id="rId4"/>
    <p:sldId id="262" r:id="rId5"/>
    <p:sldId id="264" r:id="rId6"/>
    <p:sldId id="297" r:id="rId7"/>
    <p:sldId id="299" r:id="rId8"/>
    <p:sldId id="304" r:id="rId9"/>
    <p:sldId id="303" r:id="rId10"/>
    <p:sldId id="305" r:id="rId11"/>
    <p:sldId id="306" r:id="rId12"/>
    <p:sldId id="307" r:id="rId13"/>
    <p:sldId id="311" r:id="rId14"/>
    <p:sldId id="312" r:id="rId15"/>
    <p:sldId id="308" r:id="rId16"/>
    <p:sldId id="310" r:id="rId17"/>
    <p:sldId id="302" r:id="rId18"/>
    <p:sldId id="313" r:id="rId19"/>
    <p:sldId id="314" r:id="rId20"/>
    <p:sldId id="315" r:id="rId21"/>
    <p:sldId id="317" r:id="rId22"/>
    <p:sldId id="316" r:id="rId23"/>
    <p:sldId id="318" r:id="rId24"/>
    <p:sldId id="319" r:id="rId25"/>
    <p:sldId id="321" r:id="rId26"/>
    <p:sldId id="320" r:id="rId27"/>
    <p:sldId id="324" r:id="rId28"/>
    <p:sldId id="322" r:id="rId29"/>
    <p:sldId id="29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E1EE-1252-409B-96D8-7537546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A1E30-E132-4C10-B27E-C6B4816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E4139-926A-4DDD-8CBC-E9D79FC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5DA9-63FB-4ED2-86BF-E5E3991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F7069-C063-4CDF-AD85-8EFEA2A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324F-CD85-4840-898E-6DAA47EB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840B5-A39E-4EB7-868A-D2568DD9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A1CB5-D3DB-4A78-B82C-8732E7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1C62-6786-4BDC-BE43-ABBFBE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90A7C-CAF5-45A2-8659-A3022B3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5A0C7-C7A2-4A5A-90BB-6324B9F6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7B08-5B2A-45E2-914C-F756831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84E8-617E-4A6B-927B-99B7239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059D3-365D-450F-91B1-4DA5124E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BF5F-E6D4-4120-8239-B65CF10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95CF-5459-43B9-9212-E87A612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036AF-000F-4E1B-A62E-8464F4E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9DC38-B6C6-4A00-9D0C-804977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CB9D4-4CE6-4027-B720-62CE58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8B1A5-7B66-4C8C-921B-853F323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3377-E5C3-4A30-AC70-64E6068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42B9FB-8B0B-4219-9C71-9E03A62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A258F-9199-41F1-95A1-68B006F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CA87B-023A-4B8D-B0FC-1BEAE86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E85F0-517F-4844-914A-594471A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2184-C507-49FD-BC81-887F2B0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4CB9-0F41-4C5F-A67A-0C5FAA34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0B387-76F2-46CD-BB20-45CFE9B8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71C9C-CEE1-4D41-8695-F6BA970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8BAE-B0B0-4185-BB63-F5644EF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BE18BF-FC1B-4502-84BA-D3E5B0F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9AE6-B1F3-4953-89D4-5D86CEA1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676E-654E-45AE-92F5-001D3EE3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3F23D-7F32-4E09-8806-23838A52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CB89A2-FF38-44C5-B1FA-203B3A28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3743D-83B5-4A64-9054-7F800D86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33E58-9050-46BC-BB22-D437D61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0D6BC-3FBB-4360-B032-3C4B1ED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2FB6F-8B07-4244-89B9-8BDB8EE2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5C918-6B6A-40A8-847A-39DD661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FA34B-DB5C-4BF9-8817-0388E5A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61AC59-03B5-4663-9752-E4319CC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EA231-F259-461A-A999-07A28A2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03BCC5-192A-4CEC-BE29-13E3B8E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71D485-B234-4228-A2EC-A51DEDD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0364C-7402-4F5D-A504-A53E48C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41AA-1D6B-419B-A0BB-16F0B93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7153-6911-44B4-B3F8-EAB0EF1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00A16-99D2-4B7C-B05E-5FE3295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CCCAF-9FC6-4257-9AD5-6ACF0BD6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C5DD5-CF1D-4FED-BA27-E06A2DF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06398-D0EA-4DF3-9F0E-B93248F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068-AF40-488E-AECC-3E2ADF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130E8-954B-4872-8C74-CEE6F594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30BBD-678B-49A0-8CE6-574E1F1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26D7E-7D59-49C9-9A53-F004C80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7DF033-4C9B-4FC2-B69E-518E64B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9746-8093-42A7-82C5-8003898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92BEB-690C-491C-8FE3-03496C2B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41C0E-BB73-45A4-B4E5-64525052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21A5D-A693-4F3E-BBBC-050C7EA97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A0E8-174F-457D-A281-0FCE3F99AF07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DF0BB-85D2-4161-A925-6C444036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BAE1-ECBD-442E-9809-CA0DD545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Stream &amp; Files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0C391-C153-4975-925C-8DA494E2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Unstructured Input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B7AA76-FF78-4D96-920B-F4088A78B1B4}"/>
              </a:ext>
            </a:extLst>
          </p:cNvPr>
          <p:cNvSpPr txBox="1"/>
          <p:nvPr/>
        </p:nvSpPr>
        <p:spPr>
          <a:xfrm>
            <a:off x="-115349" y="1324173"/>
            <a:ext cx="87560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 Unstructured Input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6208E0-1C05-4C5C-9066-E80F7C58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0" y="3429000"/>
            <a:ext cx="3440889" cy="325048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287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6C7B6-E671-4E75-A097-AACA0663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Unstructured Input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CD2C3A-1E31-49F0-AB42-EA6806C609DA}"/>
              </a:ext>
            </a:extLst>
          </p:cNvPr>
          <p:cNvSpPr txBox="1"/>
          <p:nvPr/>
        </p:nvSpPr>
        <p:spPr>
          <a:xfrm>
            <a:off x="0" y="1349871"/>
            <a:ext cx="106351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(c &gt;=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c &lt;=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MAX_LENGTH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(MAX_LENGTH,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::flush;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name = name + c;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884CD7-5029-482C-9C09-1DC7A978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09" y="5171612"/>
            <a:ext cx="2870248" cy="1435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6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2C456-0F7A-4C84-84C6-7BF6871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 Comparison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719A53-4FC6-48B0-BC02-57C9A0C4C4E9}"/>
              </a:ext>
            </a:extLst>
          </p:cNvPr>
          <p:cNvSpPr txBox="1"/>
          <p:nvPr/>
        </p:nvSpPr>
        <p:spPr>
          <a:xfrm>
            <a:off x="838200" y="1496110"/>
            <a:ext cx="85378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cctype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"char({})={:3d}|{}|{}|{}|{}"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isalpha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isalnum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isspace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9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B3C68-3E06-4414-AA8F-521B61E9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Pitfall: Leading Whitespace Issue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E93F6D-E458-4C7C-9381-32301E3FDF71}"/>
              </a:ext>
            </a:extLst>
          </p:cNvPr>
          <p:cNvSpPr txBox="1"/>
          <p:nvPr/>
        </p:nvSpPr>
        <p:spPr>
          <a:xfrm>
            <a:off x="404768" y="1319131"/>
            <a:ext cx="97123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enter [a/d]:"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"detect a newline remains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8E2236-D914-4097-8638-E903EDC3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98" y="4034115"/>
            <a:ext cx="5477287" cy="27537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205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54884-CAA9-4C7A-92AB-98BD5759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Pitfall: Leading Whitespace Issue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4538B7-1B08-4ACD-A661-A4562AEEF92C}"/>
              </a:ext>
            </a:extLst>
          </p:cNvPr>
          <p:cNvSpPr txBox="1"/>
          <p:nvPr/>
        </p:nvSpPr>
        <p:spPr>
          <a:xfrm>
            <a:off x="991998" y="1443841"/>
            <a:ext cx="98801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 a sentence [y/n]:"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"next int(char) =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E306C7-4527-49E7-8640-68C5DE1A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77" y="5784385"/>
            <a:ext cx="6566238" cy="98548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231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C2EC7-23ED-48F8-90D1-441EECFC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 Strings with </a:t>
            </a:r>
            <a:r>
              <a:rPr lang="en-US" altLang="zh-TW" dirty="0" err="1"/>
              <a:t>StringStream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EADB4-BD8B-40DC-877A-D278A4B5BA25}"/>
              </a:ext>
            </a:extLst>
          </p:cNvPr>
          <p:cNvSpPr txBox="1"/>
          <p:nvPr/>
        </p:nvSpPr>
        <p:spPr>
          <a:xfrm>
            <a:off x="396380" y="1540395"/>
            <a:ext cx="91446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normalized_string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 Unstructured Input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 parse string ...</a:t>
            </a:r>
            <a:endParaRPr lang="zh-TW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normalized_string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grade: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95751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FB599-4F02-4304-A1EF-99105A60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Newline (End of line, EOL) Issue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53719B21-9C44-42AB-8EE9-98682F28B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761136"/>
              </p:ext>
            </p:extLst>
          </p:nvPr>
        </p:nvGraphicFramePr>
        <p:xfrm>
          <a:off x="620086" y="1915385"/>
          <a:ext cx="10515600" cy="33483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80803">
                  <a:extLst>
                    <a:ext uri="{9D8B030D-6E8A-4147-A177-3AD203B41FA5}">
                      <a16:colId xmlns:a16="http://schemas.microsoft.com/office/drawing/2014/main" val="2338105260"/>
                    </a:ext>
                  </a:extLst>
                </a:gridCol>
                <a:gridCol w="2786093">
                  <a:extLst>
                    <a:ext uri="{9D8B030D-6E8A-4147-A177-3AD203B41FA5}">
                      <a16:colId xmlns:a16="http://schemas.microsoft.com/office/drawing/2014/main" val="1539418404"/>
                    </a:ext>
                  </a:extLst>
                </a:gridCol>
                <a:gridCol w="1409307">
                  <a:extLst>
                    <a:ext uri="{9D8B030D-6E8A-4147-A177-3AD203B41FA5}">
                      <a16:colId xmlns:a16="http://schemas.microsoft.com/office/drawing/2014/main" val="2824801072"/>
                    </a:ext>
                  </a:extLst>
                </a:gridCol>
                <a:gridCol w="1539397">
                  <a:extLst>
                    <a:ext uri="{9D8B030D-6E8A-4147-A177-3AD203B41FA5}">
                      <a16:colId xmlns:a16="http://schemas.microsoft.com/office/drawing/2014/main" val="711846154"/>
                    </a:ext>
                  </a:extLst>
                </a:gridCol>
              </a:tblGrid>
              <a:tr h="178125">
                <a:tc>
                  <a:txBody>
                    <a:bodyPr/>
                    <a:lstStyle/>
                    <a:p>
                      <a:r>
                        <a:rPr lang="en-US" sz="1600" dirty="0"/>
                        <a:t>Operating system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Character encoding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Abbreviation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Escape sequence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89474412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Unix and Unix-like systems</a:t>
                      </a:r>
                    </a:p>
                  </a:txBody>
                  <a:tcPr marL="25446" marR="25446" marT="12723" marB="12723" anchor="ctr"/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ASCII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LF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\n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1491077336"/>
                  </a:ext>
                </a:extLst>
              </a:tr>
              <a:tr h="117053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Microsoft Windows, DOS</a:t>
                      </a:r>
                    </a:p>
                  </a:txBody>
                  <a:tcPr marL="25446" marR="25446" marT="12723" marB="12723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 LF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\r\n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2597530439"/>
                  </a:ext>
                </a:extLst>
              </a:tr>
              <a:tr h="8651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the classic Mac OS</a:t>
                      </a:r>
                    </a:p>
                  </a:txBody>
                  <a:tcPr marL="25446" marR="25446" marT="12723" marB="12723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\r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516950205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IBM mainframe systems, including z/OS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EBCDIC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NL </a:t>
                      </a:r>
                    </a:p>
                  </a:txBody>
                  <a:tcPr marL="25446" marR="25446" marT="12723" marB="12723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\025 </a:t>
                      </a:r>
                    </a:p>
                  </a:txBody>
                  <a:tcPr marL="25446" marR="25446" marT="12723" marB="12723" anchor="ctr"/>
                </a:tc>
                <a:extLst>
                  <a:ext uri="{0D108BD9-81ED-4DB2-BD59-A6C34878D82A}">
                    <a16:rowId xmlns:a16="http://schemas.microsoft.com/office/drawing/2014/main" val="125530824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7BB2B48-0DC5-4F97-A872-8A402DA5FE4A}"/>
              </a:ext>
            </a:extLst>
          </p:cNvPr>
          <p:cNvSpPr txBox="1"/>
          <p:nvPr/>
        </p:nvSpPr>
        <p:spPr>
          <a:xfrm>
            <a:off x="1398" y="6127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https://en.wikipedia.org/wiki/Newline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C4BEC-3569-41CA-928F-ED11164EB0C9}"/>
              </a:ext>
            </a:extLst>
          </p:cNvPr>
          <p:cNvSpPr txBox="1"/>
          <p:nvPr/>
        </p:nvSpPr>
        <p:spPr>
          <a:xfrm>
            <a:off x="0" y="6488668"/>
            <a:ext cx="11920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https://stackoverflow.com/questions/2613800/how-to-convert-dos-windows-newline-crlf-to-unix-newline-lf-in-a-bash-script</a:t>
            </a:r>
          </a:p>
        </p:txBody>
      </p:sp>
    </p:spTree>
    <p:extLst>
      <p:ext uri="{BB962C8B-B14F-4D97-AF65-F5344CB8AC3E}">
        <p14:creationId xmlns:p14="http://schemas.microsoft.com/office/powerpoint/2010/main" val="55993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8728-F6BE-419F-8E46-21D2473C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I/O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5B8E9-4A72-4258-BA10-435255E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57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0134D-6BC6-4691-8A2A-EFF23D7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/>
              <a:t>Open a File</a:t>
            </a:r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44AF082-9E5E-4D95-879C-51D09B392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12858"/>
              </p:ext>
            </p:extLst>
          </p:nvPr>
        </p:nvGraphicFramePr>
        <p:xfrm>
          <a:off x="1921109" y="2385390"/>
          <a:ext cx="8349783" cy="36178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1941060">
                  <a:extLst>
                    <a:ext uri="{9D8B030D-6E8A-4147-A177-3AD203B41FA5}">
                      <a16:colId xmlns:a16="http://schemas.microsoft.com/office/drawing/2014/main" val="636222206"/>
                    </a:ext>
                  </a:extLst>
                </a:gridCol>
                <a:gridCol w="6408723">
                  <a:extLst>
                    <a:ext uri="{9D8B030D-6E8A-4147-A177-3AD203B41FA5}">
                      <a16:colId xmlns:a16="http://schemas.microsoft.com/office/drawing/2014/main" val="1869699477"/>
                    </a:ext>
                  </a:extLst>
                </a:gridCol>
              </a:tblGrid>
              <a:tr h="516835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Constant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Explanation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51221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in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for </a:t>
                      </a:r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reading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09026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out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for </a:t>
                      </a:r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writing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9610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seek to the end of stream before each </a:t>
                      </a:r>
                      <a:r>
                        <a:rPr lang="en-US" sz="1700" b="1" cap="none" spc="0" dirty="0">
                          <a:solidFill>
                            <a:schemeClr val="tx1"/>
                          </a:solidFill>
                        </a:rPr>
                        <a:t>write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86301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ate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seek to the end of stream immediately after open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03015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binary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open in binary mode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76357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44893" marR="111456" marT="111456" marB="111456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discard the contents of the stream when opening </a:t>
                      </a:r>
                    </a:p>
                  </a:txBody>
                  <a:tcPr marL="144893" marR="111456" marT="111456" marB="11145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6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A03CC-8BB3-4EC8-9B84-0FC4089E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 From a File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0F4389-932B-4686-9A30-725ABBC17CC6}"/>
              </a:ext>
            </a:extLst>
          </p:cNvPr>
          <p:cNvSpPr txBox="1"/>
          <p:nvPr/>
        </p:nvSpPr>
        <p:spPr>
          <a:xfrm>
            <a:off x="838199" y="1349060"/>
            <a:ext cx="67035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/11-files/example1.csv"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3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B5E9-4BBC-4B83-914B-8081A1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B741-A8F2-4E08-96C0-113B0383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istream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I/O objects: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cerr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2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3C692-42F9-4E5D-8C42-486F93F7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Data to a File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156DCE-FC04-4EC8-9F92-2FA5862ED9A1}"/>
              </a:ext>
            </a:extLst>
          </p:cNvPr>
          <p:cNvSpPr txBox="1"/>
          <p:nvPr/>
        </p:nvSpPr>
        <p:spPr>
          <a:xfrm>
            <a:off x="377505" y="1419148"/>
            <a:ext cx="11436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/11-files/example1.csv"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/11-files/example2.csv"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"outfile.txt"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21545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E2603-CDBE-4144-8536-81EE6948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File’s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831B5A-6740-4CF3-A771-88786F5B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good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the most recent I/O operation on the stream completed successfully.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eof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the associated stream has reached end-of-file.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fail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an error has occurred on the associated stream.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bad</a:t>
            </a:r>
            <a:r>
              <a:rPr lang="en-US" altLang="zh-TW" dirty="0"/>
              <a:t> -&gt; returns </a:t>
            </a:r>
            <a:r>
              <a:rPr lang="en-US" altLang="zh-TW" b="1" dirty="0"/>
              <a:t>true</a:t>
            </a:r>
            <a:r>
              <a:rPr lang="en-US" altLang="zh-TW" dirty="0"/>
              <a:t> if non-recoverable error has occurred on the associated stream.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FF67C7-2F55-46FD-A884-C58399FAC208}"/>
              </a:ext>
            </a:extLst>
          </p:cNvPr>
          <p:cNvSpPr txBox="1"/>
          <p:nvPr/>
        </p:nvSpPr>
        <p:spPr>
          <a:xfrm>
            <a:off x="-23768" y="5690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https://en.cppreference.com/w/cpp/io/basic_ios/good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A5AA01-2562-4B28-A8BF-3B2584FA3A2C}"/>
              </a:ext>
            </a:extLst>
          </p:cNvPr>
          <p:cNvSpPr txBox="1"/>
          <p:nvPr/>
        </p:nvSpPr>
        <p:spPr>
          <a:xfrm>
            <a:off x="-23768" y="599229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https://en.cppreference.com/w/cpp/io/basic_ios/eof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70B928-EBF0-4E54-A5E5-FCC3DF16AC17}"/>
              </a:ext>
            </a:extLst>
          </p:cNvPr>
          <p:cNvSpPr txBox="1"/>
          <p:nvPr/>
        </p:nvSpPr>
        <p:spPr>
          <a:xfrm>
            <a:off x="-23768" y="624513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https://en.cppreference.com/w/cpp/io/basic_ios/fail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EB20A5-000C-4E42-8AD8-15057442189C}"/>
              </a:ext>
            </a:extLst>
          </p:cNvPr>
          <p:cNvSpPr txBox="1"/>
          <p:nvPr/>
        </p:nvSpPr>
        <p:spPr>
          <a:xfrm>
            <a:off x="-23768" y="6496853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https://en.cppreference.com/w/cpp/io/basic_ios/bad</a:t>
            </a:r>
          </a:p>
        </p:txBody>
      </p:sp>
    </p:spTree>
    <p:extLst>
      <p:ext uri="{BB962C8B-B14F-4D97-AF65-F5344CB8AC3E}">
        <p14:creationId xmlns:p14="http://schemas.microsoft.com/office/powerpoint/2010/main" val="99466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77782-7031-4ACB-85F7-055AA4CA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File’s State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BA74BA-470B-4DAF-B941-35B6CF6B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68515"/>
              </p:ext>
            </p:extLst>
          </p:nvPr>
        </p:nvGraphicFramePr>
        <p:xfrm>
          <a:off x="838200" y="2035334"/>
          <a:ext cx="10515600" cy="393192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34535299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0318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284759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19254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706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013639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277327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513707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8545388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ios_base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iostate</a:t>
                      </a:r>
                      <a:r>
                        <a:rPr lang="en-US" dirty="0"/>
                        <a:t> flags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/>
                        <a:t>basic_ios accessors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21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eofbit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failbit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badbit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fail()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eof</a:t>
                      </a:r>
                      <a:r>
                        <a:rPr lang="en-US" dirty="0"/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operator bool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operator!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88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2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3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90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89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38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2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19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9F63A90-4112-485E-8878-475C44E9EE54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https://en.cppreference.com/w/cpp/io/ios_base/iostate</a:t>
            </a:r>
          </a:p>
        </p:txBody>
      </p:sp>
    </p:spTree>
    <p:extLst>
      <p:ext uri="{BB962C8B-B14F-4D97-AF65-F5344CB8AC3E}">
        <p14:creationId xmlns:p14="http://schemas.microsoft.com/office/powerpoint/2010/main" val="4582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CE4B3C54-84AA-48CF-9DA3-EC2BAD0E08EB}"/>
              </a:ext>
            </a:extLst>
          </p:cNvPr>
          <p:cNvSpPr txBox="1"/>
          <p:nvPr/>
        </p:nvSpPr>
        <p:spPr>
          <a:xfrm>
            <a:off x="295012" y="89900"/>
            <a:ext cx="1021639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"Cannot find file: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vec_filename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"Non-integer data encountered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3338FC-9BF5-4A5D-B9DC-0020603830B4}"/>
              </a:ext>
            </a:extLst>
          </p:cNvPr>
          <p:cNvSpPr txBox="1"/>
          <p:nvPr/>
        </p:nvSpPr>
        <p:spPr>
          <a:xfrm>
            <a:off x="1398" y="65532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https://en.cppreference.com/w/cpp/io/basic_ios/good</a:t>
            </a:r>
          </a:p>
        </p:txBody>
      </p:sp>
    </p:spTree>
    <p:extLst>
      <p:ext uri="{BB962C8B-B14F-4D97-AF65-F5344CB8AC3E}">
        <p14:creationId xmlns:p14="http://schemas.microsoft.com/office/powerpoint/2010/main" val="210880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CF852-FD47-4927-9ED8-8E69B994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File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76220-4219-48AE-94D9-D336122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 (本文)"/>
              </a:rPr>
              <a:t>tell[g/p]() -&gt;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alibri (本文)"/>
              </a:rPr>
              <a:t>returns the input/output position indicator.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 (本文)"/>
              </a:rPr>
              <a:t>seek[g/p](offset, </a:t>
            </a:r>
            <a:r>
              <a:rPr lang="en-US" altLang="zh-TW" dirty="0" err="1">
                <a:solidFill>
                  <a:srgbClr val="000000"/>
                </a:solidFill>
                <a:latin typeface="Calibri (本文)"/>
              </a:rPr>
              <a:t>dir</a:t>
            </a:r>
            <a:r>
              <a:rPr lang="en-US" altLang="zh-TW" dirty="0">
                <a:solidFill>
                  <a:srgbClr val="000000"/>
                </a:solidFill>
                <a:latin typeface="Calibri (本文)"/>
              </a:rPr>
              <a:t>) -&gt;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alibri (本文)"/>
              </a:rPr>
              <a:t>sets the input/output position indicator </a:t>
            </a:r>
            <a:endParaRPr lang="en-US" altLang="zh-TW" dirty="0">
              <a:latin typeface="Calibri (本文)"/>
            </a:endParaRPr>
          </a:p>
          <a:p>
            <a:r>
              <a:rPr lang="en-US" altLang="zh-TW" dirty="0">
                <a:latin typeface="Calibri (本文)"/>
              </a:rPr>
              <a:t>offset -&gt;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alibri (本文)"/>
              </a:rPr>
              <a:t>relative position (positive or negative) to set the input position indicator to.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alibri (本文)"/>
              </a:rPr>
              <a:t>dir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alibri (本文)"/>
              </a:rPr>
              <a:t> -&gt; defines base position to apply the relative offset to.</a:t>
            </a:r>
            <a:endParaRPr lang="en-US" altLang="zh-TW" dirty="0">
              <a:latin typeface="Calibri (本文)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C90BEB-B897-4596-8677-601CE1C4B9F9}"/>
              </a:ext>
            </a:extLst>
          </p:cNvPr>
          <p:cNvSpPr txBox="1"/>
          <p:nvPr/>
        </p:nvSpPr>
        <p:spPr>
          <a:xfrm>
            <a:off x="0" y="6127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https://en.cppreference.com/w/cpp/io/basic_istream/tellg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9D345D-4403-4102-BAD1-12C1F4A857CD}"/>
              </a:ext>
            </a:extLst>
          </p:cNvPr>
          <p:cNvSpPr txBox="1"/>
          <p:nvPr/>
        </p:nvSpPr>
        <p:spPr>
          <a:xfrm>
            <a:off x="0" y="64982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https://en.cppreference.com/w/cpp/io/basic_istream/seekg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9BB156-363F-470E-85AC-6B97D4445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7255"/>
              </p:ext>
            </p:extLst>
          </p:nvPr>
        </p:nvGraphicFramePr>
        <p:xfrm>
          <a:off x="1108125" y="4342937"/>
          <a:ext cx="5745768" cy="1463040"/>
        </p:xfrm>
        <a:graphic>
          <a:graphicData uri="http://schemas.openxmlformats.org/drawingml/2006/table">
            <a:tbl>
              <a:tblPr/>
              <a:tblGrid>
                <a:gridCol w="1086915">
                  <a:extLst>
                    <a:ext uri="{9D8B030D-6E8A-4147-A177-3AD203B41FA5}">
                      <a16:colId xmlns:a16="http://schemas.microsoft.com/office/drawing/2014/main" val="3393145731"/>
                    </a:ext>
                  </a:extLst>
                </a:gridCol>
                <a:gridCol w="4658853">
                  <a:extLst>
                    <a:ext uri="{9D8B030D-6E8A-4147-A177-3AD203B41FA5}">
                      <a16:colId xmlns:a16="http://schemas.microsoft.com/office/drawing/2014/main" val="2794534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</a:rPr>
                        <a:t>beg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beginning of a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68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</a:rPr>
                        <a:t>end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ending of a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6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</a:rPr>
                        <a:t>cur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current position of stream position 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4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01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BC57F-BF80-4D97-BDC2-68B61F42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File Access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16AD77-9BF9-4CFB-BEBF-CCE9E0AD76F2}"/>
              </a:ext>
            </a:extLst>
          </p:cNvPr>
          <p:cNvSpPr txBox="1"/>
          <p:nvPr/>
        </p:nvSpPr>
        <p:spPr>
          <a:xfrm>
            <a:off x="379601" y="1504175"/>
            <a:ext cx="93516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/11-stream_file/example3.csv"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move the pointer to the end of file and get the length of the file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seekg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file_length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tellg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LINE_LENG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missing a newline at the end of file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file_length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LINE_LENG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move the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opinter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the 4th row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seekg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LINE_LENG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41864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A9EDF-2F77-4D02-B923-2BE7739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File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C8830D-168E-4AF0-8C19-066C973A25CE}"/>
              </a:ext>
            </a:extLst>
          </p:cNvPr>
          <p:cNvSpPr txBox="1"/>
          <p:nvPr/>
        </p:nvSpPr>
        <p:spPr>
          <a:xfrm>
            <a:off x="278933" y="1502688"/>
            <a:ext cx="111636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outfile.bin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*&gt;(&amp;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outfile.bin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seekg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*&gt;(&amp;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149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E01A9-3EB4-4400-9C8B-5A98DBBE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reinterpret_cast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19D9F-E173-43E1-B659-8C34C4E3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Converts between types by reinterpreting the underlying bit pattern.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BAFDE9E-720B-4FDA-98C4-A3FF7A2B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97366"/>
              </p:ext>
            </p:extLst>
          </p:nvPr>
        </p:nvGraphicFramePr>
        <p:xfrm>
          <a:off x="614259" y="2668936"/>
          <a:ext cx="55432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77">
                  <a:extLst>
                    <a:ext uri="{9D8B030D-6E8A-4147-A177-3AD203B41FA5}">
                      <a16:colId xmlns:a16="http://schemas.microsoft.com/office/drawing/2014/main" val="2980787387"/>
                    </a:ext>
                  </a:extLst>
                </a:gridCol>
                <a:gridCol w="923877">
                  <a:extLst>
                    <a:ext uri="{9D8B030D-6E8A-4147-A177-3AD203B41FA5}">
                      <a16:colId xmlns:a16="http://schemas.microsoft.com/office/drawing/2014/main" val="1992985801"/>
                    </a:ext>
                  </a:extLst>
                </a:gridCol>
                <a:gridCol w="923877">
                  <a:extLst>
                    <a:ext uri="{9D8B030D-6E8A-4147-A177-3AD203B41FA5}">
                      <a16:colId xmlns:a16="http://schemas.microsoft.com/office/drawing/2014/main" val="2782475494"/>
                    </a:ext>
                  </a:extLst>
                </a:gridCol>
                <a:gridCol w="923877">
                  <a:extLst>
                    <a:ext uri="{9D8B030D-6E8A-4147-A177-3AD203B41FA5}">
                      <a16:colId xmlns:a16="http://schemas.microsoft.com/office/drawing/2014/main" val="1166720475"/>
                    </a:ext>
                  </a:extLst>
                </a:gridCol>
                <a:gridCol w="923877">
                  <a:extLst>
                    <a:ext uri="{9D8B030D-6E8A-4147-A177-3AD203B41FA5}">
                      <a16:colId xmlns:a16="http://schemas.microsoft.com/office/drawing/2014/main" val="1222509013"/>
                    </a:ext>
                  </a:extLst>
                </a:gridCol>
                <a:gridCol w="923877">
                  <a:extLst>
                    <a:ext uri="{9D8B030D-6E8A-4147-A177-3AD203B41FA5}">
                      <a16:colId xmlns:a16="http://schemas.microsoft.com/office/drawing/2014/main" val="366368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4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&lt;&lt;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7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6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&gt;&gt;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29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7A8DB0-3B99-4C78-8C56-647B0D3A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35546"/>
              </p:ext>
            </p:extLst>
          </p:nvPr>
        </p:nvGraphicFramePr>
        <p:xfrm>
          <a:off x="6381462" y="2668936"/>
          <a:ext cx="554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00">
                  <a:extLst>
                    <a:ext uri="{9D8B030D-6E8A-4147-A177-3AD203B41FA5}">
                      <a16:colId xmlns:a16="http://schemas.microsoft.com/office/drawing/2014/main" val="2980787387"/>
                    </a:ext>
                  </a:extLst>
                </a:gridCol>
                <a:gridCol w="924000">
                  <a:extLst>
                    <a:ext uri="{9D8B030D-6E8A-4147-A177-3AD203B41FA5}">
                      <a16:colId xmlns:a16="http://schemas.microsoft.com/office/drawing/2014/main" val="1992985801"/>
                    </a:ext>
                  </a:extLst>
                </a:gridCol>
                <a:gridCol w="924000">
                  <a:extLst>
                    <a:ext uri="{9D8B030D-6E8A-4147-A177-3AD203B41FA5}">
                      <a16:colId xmlns:a16="http://schemas.microsoft.com/office/drawing/2014/main" val="2782475494"/>
                    </a:ext>
                  </a:extLst>
                </a:gridCol>
                <a:gridCol w="924000">
                  <a:extLst>
                    <a:ext uri="{9D8B030D-6E8A-4147-A177-3AD203B41FA5}">
                      <a16:colId xmlns:a16="http://schemas.microsoft.com/office/drawing/2014/main" val="1166720475"/>
                    </a:ext>
                  </a:extLst>
                </a:gridCol>
                <a:gridCol w="924000">
                  <a:extLst>
                    <a:ext uri="{9D8B030D-6E8A-4147-A177-3AD203B41FA5}">
                      <a16:colId xmlns:a16="http://schemas.microsoft.com/office/drawing/2014/main" val="1222509013"/>
                    </a:ext>
                  </a:extLst>
                </a:gridCol>
                <a:gridCol w="924000">
                  <a:extLst>
                    <a:ext uri="{9D8B030D-6E8A-4147-A177-3AD203B41FA5}">
                      <a16:colId xmlns:a16="http://schemas.microsoft.com/office/drawing/2014/main" val="366368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/ (-2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7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4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&lt;&lt;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7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6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&lt;&lt;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 &gt;&gt;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 &gt;&gt;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291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579B078-B92F-480D-BEEE-3E1D7E886DAD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https://en.cppreference.com/w/cpp/language/reinterpret_cast</a:t>
            </a:r>
          </a:p>
        </p:txBody>
      </p:sp>
    </p:spTree>
    <p:extLst>
      <p:ext uri="{BB962C8B-B14F-4D97-AF65-F5344CB8AC3E}">
        <p14:creationId xmlns:p14="http://schemas.microsoft.com/office/powerpoint/2010/main" val="261929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1BCF0-149D-475C-8AA6-0EEF05D2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F3AFB-A235-4900-8D06-BEBD4CDC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Special pattern characters</a:t>
            </a:r>
          </a:p>
          <a:p>
            <a:r>
              <a:rPr lang="en-US" altLang="zh-TW" dirty="0"/>
              <a:t>Quantifiers</a:t>
            </a:r>
          </a:p>
          <a:p>
            <a:r>
              <a:rPr lang="en-US" altLang="zh-TW" dirty="0"/>
              <a:t>Groups</a:t>
            </a:r>
          </a:p>
          <a:p>
            <a:r>
              <a:rPr lang="en-US" altLang="zh-TW" dirty="0"/>
              <a:t>Assertions</a:t>
            </a:r>
          </a:p>
          <a:p>
            <a:r>
              <a:rPr lang="en-US" altLang="zh-TW" dirty="0"/>
              <a:t>Alternatives</a:t>
            </a:r>
          </a:p>
          <a:p>
            <a:r>
              <a:rPr lang="en-US" altLang="zh-TW" dirty="0"/>
              <a:t>Character classes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2AFC39-CC29-4958-A499-E0F8A09B7858}"/>
              </a:ext>
            </a:extLst>
          </p:cNvPr>
          <p:cNvSpPr txBox="1"/>
          <p:nvPr/>
        </p:nvSpPr>
        <p:spPr>
          <a:xfrm>
            <a:off x="0" y="58076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https://en.cppreference.com/w/cpp/regex/ecmascript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00F86D-B0B2-4737-9B01-1B2D807EB6F5}"/>
              </a:ext>
            </a:extLst>
          </p:cNvPr>
          <p:cNvSpPr txBox="1"/>
          <p:nvPr/>
        </p:nvSpPr>
        <p:spPr>
          <a:xfrm>
            <a:off x="0" y="617827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https://www.cplusplus.com/reference/regex/ECMAScript/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EB4777-C93C-4E8D-9713-CE73C4F753E9}"/>
              </a:ext>
            </a:extLst>
          </p:cNvPr>
          <p:cNvSpPr txBox="1"/>
          <p:nvPr/>
        </p:nvSpPr>
        <p:spPr>
          <a:xfrm>
            <a:off x="0" y="6496880"/>
            <a:ext cx="934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https://docs.microsoft.com/en-us/cpp/standard-library/regular-expressions-cpp?view=msvc-170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10B8E5-9A4C-45BE-9992-8FACA859BBB5}"/>
              </a:ext>
            </a:extLst>
          </p:cNvPr>
          <p:cNvSpPr txBox="1"/>
          <p:nvPr/>
        </p:nvSpPr>
        <p:spPr>
          <a:xfrm>
            <a:off x="0" y="5488028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https://en.cppreference.com/w/cpp/language/string_literal</a:t>
            </a:r>
          </a:p>
        </p:txBody>
      </p:sp>
    </p:spTree>
    <p:extLst>
      <p:ext uri="{BB962C8B-B14F-4D97-AF65-F5344CB8AC3E}">
        <p14:creationId xmlns:p14="http://schemas.microsoft.com/office/powerpoint/2010/main" val="334304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D0978-F709-4CEF-8D09-5FD91B22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536670-C8F5-40C5-BD55-A3006E78B7A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https://en.cppreference.com/w/cpp/io/basic_ostream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88020C-F838-4D4F-8A38-444B9CA5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622"/>
            <a:ext cx="5858693" cy="23720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424EBB-92B3-4681-87EF-2C9C3C5D8A4D}"/>
              </a:ext>
            </a:extLst>
          </p:cNvPr>
          <p:cNvSpPr/>
          <p:nvPr/>
        </p:nvSpPr>
        <p:spPr>
          <a:xfrm>
            <a:off x="7038363" y="1914718"/>
            <a:ext cx="4530055" cy="287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CBD8A2-67A7-4EF1-9785-9BB352FF180F}"/>
              </a:ext>
            </a:extLst>
          </p:cNvPr>
          <p:cNvSpPr txBox="1"/>
          <p:nvPr/>
        </p:nvSpPr>
        <p:spPr>
          <a:xfrm>
            <a:off x="10016456" y="1914718"/>
            <a:ext cx="15519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b="1" dirty="0"/>
              <a:t>Screen</a:t>
            </a:r>
            <a:endParaRPr lang="zh-TW" altLang="en-US" sz="3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4D844-95C3-4820-8B90-21FF0EC32986}"/>
              </a:ext>
            </a:extLst>
          </p:cNvPr>
          <p:cNvSpPr txBox="1"/>
          <p:nvPr/>
        </p:nvSpPr>
        <p:spPr>
          <a:xfrm>
            <a:off x="7239699" y="2595873"/>
            <a:ext cx="4114101" cy="61555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cout</a:t>
            </a:r>
            <a:endParaRPr lang="zh-TW" altLang="en-US" sz="3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9E5FC-6FE3-4C0E-BCB6-D2439B5CB0A2}"/>
              </a:ext>
            </a:extLst>
          </p:cNvPr>
          <p:cNvSpPr txBox="1"/>
          <p:nvPr/>
        </p:nvSpPr>
        <p:spPr>
          <a:xfrm>
            <a:off x="7246339" y="3277028"/>
            <a:ext cx="4114101" cy="615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cerr</a:t>
            </a:r>
            <a:endParaRPr lang="zh-TW" altLang="en-US" sz="3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12076B-ABE0-4230-B1DB-1367A74B8978}"/>
              </a:ext>
            </a:extLst>
          </p:cNvPr>
          <p:cNvSpPr txBox="1"/>
          <p:nvPr/>
        </p:nvSpPr>
        <p:spPr>
          <a:xfrm>
            <a:off x="7239698" y="4012763"/>
            <a:ext cx="4114101" cy="61555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std::clog</a:t>
            </a:r>
            <a:endParaRPr lang="zh-TW" altLang="en-US" sz="3400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3A94038-9E21-4A04-A28D-65D9AF6E7B43}"/>
              </a:ext>
            </a:extLst>
          </p:cNvPr>
          <p:cNvCxnSpPr/>
          <p:nvPr/>
        </p:nvCxnSpPr>
        <p:spPr>
          <a:xfrm>
            <a:off x="5335398" y="3352416"/>
            <a:ext cx="10318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75213"/>
              </p:ext>
            </p:extLst>
          </p:nvPr>
        </p:nvGraphicFramePr>
        <p:xfrm>
          <a:off x="1870745" y="3662815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44617" y="366953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26129" y="3848235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6298975" y="-1292303"/>
            <a:ext cx="369332" cy="92481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5646140" y="258448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44617" y="4543390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014679"/>
              </p:ext>
            </p:extLst>
          </p:nvPr>
        </p:nvGraphicFramePr>
        <p:xfrm>
          <a:off x="1859560" y="453257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26129" y="4717999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B831BD-A2D7-42E8-9984-C8FBCACC6573}"/>
              </a:ext>
            </a:extLst>
          </p:cNvPr>
          <p:cNvSpPr txBox="1"/>
          <p:nvPr/>
        </p:nvSpPr>
        <p:spPr>
          <a:xfrm>
            <a:off x="9531990" y="6412146"/>
            <a:ext cx="28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03-iostream/01-buffer.cpp</a:t>
            </a:r>
          </a:p>
        </p:txBody>
      </p:sp>
    </p:spTree>
    <p:extLst>
      <p:ext uri="{BB962C8B-B14F-4D97-AF65-F5344CB8AC3E}">
        <p14:creationId xmlns:p14="http://schemas.microsoft.com/office/powerpoint/2010/main" val="38523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(user-friendly) using </a:t>
            </a:r>
            <a:r>
              <a:rPr lang="en-US" altLang="zh-TW" b="1" dirty="0" err="1"/>
              <a:t>cout</a:t>
            </a:r>
            <a:r>
              <a:rPr lang="en-US" altLang="zh-TW" dirty="0"/>
              <a:t> prompt (no newline) before every </a:t>
            </a:r>
            <a:r>
              <a:rPr lang="en-US" altLang="zh-TW" b="1" dirty="0" err="1"/>
              <a:t>cin</a:t>
            </a:r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48421"/>
              </p:ext>
            </p:extLst>
          </p:nvPr>
        </p:nvGraphicFramePr>
        <p:xfrm>
          <a:off x="1837189" y="370475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3711481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890179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892696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2239861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CAC88B3E-B080-448C-8CEB-5F089B3904D8}"/>
              </a:ext>
            </a:extLst>
          </p:cNvPr>
          <p:cNvSpPr/>
          <p:nvPr/>
        </p:nvSpPr>
        <p:spPr>
          <a:xfrm rot="16200000">
            <a:off x="5859779" y="2539192"/>
            <a:ext cx="369332" cy="16690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8826862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3FAF93-9D16-482A-8877-2245F1B78572}"/>
              </a:ext>
            </a:extLst>
          </p:cNvPr>
          <p:cNvSpPr txBox="1"/>
          <p:nvPr/>
        </p:nvSpPr>
        <p:spPr>
          <a:xfrm>
            <a:off x="815690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85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a Line From Stream into C++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538028"/>
              </p:ext>
            </p:extLst>
          </p:nvPr>
        </p:nvGraphicFramePr>
        <p:xfrm>
          <a:off x="1837189" y="4694661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4701383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4880081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5864618" y="151528"/>
            <a:ext cx="370839" cy="8425697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3456793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84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a character From Stream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37005"/>
              </p:ext>
            </p:extLst>
          </p:nvPr>
        </p:nvGraphicFramePr>
        <p:xfrm>
          <a:off x="1837189" y="2941360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2948082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126780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060792" y="2190872"/>
            <a:ext cx="369332" cy="83890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1799441" y="1779325"/>
            <a:ext cx="9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91D20023-8649-489D-8E45-45EFFDD75F66}"/>
              </a:ext>
            </a:extLst>
          </p:cNvPr>
          <p:cNvSpPr/>
          <p:nvPr/>
        </p:nvSpPr>
        <p:spPr>
          <a:xfrm rot="16200000">
            <a:off x="2926260" y="2192269"/>
            <a:ext cx="369332" cy="838904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560E63-3CAE-41DC-8529-D4BAEB0A8857}"/>
              </a:ext>
            </a:extLst>
          </p:cNvPr>
          <p:cNvSpPr txBox="1"/>
          <p:nvPr/>
        </p:nvSpPr>
        <p:spPr>
          <a:xfrm>
            <a:off x="2664909" y="1774029"/>
            <a:ext cx="9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C1927332-504A-4070-AB8E-C020ED5CCF2F}"/>
              </a:ext>
            </a:extLst>
          </p:cNvPr>
          <p:cNvSpPr/>
          <p:nvPr/>
        </p:nvSpPr>
        <p:spPr>
          <a:xfrm rot="16200000">
            <a:off x="3762359" y="2214643"/>
            <a:ext cx="369332" cy="780173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F25E1D-5928-4CAE-85C3-8ADFEBA95324}"/>
              </a:ext>
            </a:extLst>
          </p:cNvPr>
          <p:cNvSpPr txBox="1"/>
          <p:nvPr/>
        </p:nvSpPr>
        <p:spPr>
          <a:xfrm>
            <a:off x="3538763" y="1767038"/>
            <a:ext cx="91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55D3B79-D4E5-4CAA-A155-81D19D9727AB}"/>
              </a:ext>
            </a:extLst>
          </p:cNvPr>
          <p:cNvSpPr txBox="1"/>
          <p:nvPr/>
        </p:nvSpPr>
        <p:spPr>
          <a:xfrm>
            <a:off x="195044" y="3907552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example1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"-------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45812A8-4A16-4C76-A43E-85412B54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81" y="5085845"/>
            <a:ext cx="6866307" cy="14070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581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8CE9-D784-474F-AADA-EE62870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 a character Into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9E1792-5EBE-43EB-8765-7DF1DA17010F}"/>
              </a:ext>
            </a:extLst>
          </p:cNvPr>
          <p:cNvSpPr txBox="1"/>
          <p:nvPr/>
        </p:nvSpPr>
        <p:spPr>
          <a:xfrm>
            <a:off x="838200" y="1443841"/>
            <a:ext cx="71145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AFFFE3-06EF-4519-B8B7-698E291C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97" y="5930320"/>
            <a:ext cx="8637303" cy="507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57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11CF6-2E24-43E1-AF04-2AAAE2D2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Unstructured Input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6DE17E-51D9-4E4D-84CD-EEBF77965DE5}"/>
              </a:ext>
            </a:extLst>
          </p:cNvPr>
          <p:cNvSpPr txBox="1"/>
          <p:nvPr/>
        </p:nvSpPr>
        <p:spPr>
          <a:xfrm>
            <a:off x="838200" y="1545342"/>
            <a:ext cx="6824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example: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60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example: 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elon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musk 80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name, grade;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 normal example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name &gt;&gt; grade;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name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(grade)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1E0581-EFD5-472B-9F1F-87FFF6CF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22" y="4393929"/>
            <a:ext cx="6640324" cy="2364758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1317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3048</Words>
  <Application>Microsoft Office PowerPoint</Application>
  <PresentationFormat>寬螢幕</PresentationFormat>
  <Paragraphs>577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Calibri (本文)</vt:lpstr>
      <vt:lpstr>Arial</vt:lpstr>
      <vt:lpstr>Calibri</vt:lpstr>
      <vt:lpstr>Calibri Light</vt:lpstr>
      <vt:lpstr>Consolas</vt:lpstr>
      <vt:lpstr>Office 佈景主題</vt:lpstr>
      <vt:lpstr>程式設計一</vt:lpstr>
      <vt:lpstr>Console Input/Output</vt:lpstr>
      <vt:lpstr>Output stream</vt:lpstr>
      <vt:lpstr>Stream Buffer</vt:lpstr>
      <vt:lpstr>Console Input</vt:lpstr>
      <vt:lpstr>Get a Line From Stream into C++ String</vt:lpstr>
      <vt:lpstr>Get a character From Stream</vt:lpstr>
      <vt:lpstr>Put a character Into Stream</vt:lpstr>
      <vt:lpstr>Read Unstructured Input</vt:lpstr>
      <vt:lpstr>Read Unstructured Input</vt:lpstr>
      <vt:lpstr>Read Unstructured Input</vt:lpstr>
      <vt:lpstr>Character Comparison</vt:lpstr>
      <vt:lpstr>Pitfall: Leading Whitespace Issue</vt:lpstr>
      <vt:lpstr>Pitfall: Leading Whitespace Issue</vt:lpstr>
      <vt:lpstr>Parse Strings with StringStream</vt:lpstr>
      <vt:lpstr>Newline (End of line, EOL) Issue</vt:lpstr>
      <vt:lpstr>File I/O</vt:lpstr>
      <vt:lpstr>Open a File</vt:lpstr>
      <vt:lpstr>Read Data From a File </vt:lpstr>
      <vt:lpstr>Write Data to a File </vt:lpstr>
      <vt:lpstr>Check File’s State</vt:lpstr>
      <vt:lpstr>Check File’s State</vt:lpstr>
      <vt:lpstr>PowerPoint 簡報</vt:lpstr>
      <vt:lpstr>Random File Access</vt:lpstr>
      <vt:lpstr>Random File Access</vt:lpstr>
      <vt:lpstr>Binary File</vt:lpstr>
      <vt:lpstr>reinterpret_cast</vt:lpstr>
      <vt:lpstr>Regular Expression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106</cp:revision>
  <dcterms:created xsi:type="dcterms:W3CDTF">2021-08-15T16:12:23Z</dcterms:created>
  <dcterms:modified xsi:type="dcterms:W3CDTF">2021-12-09T03:19:55Z</dcterms:modified>
</cp:coreProperties>
</file>