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6" r:id="rId4"/>
    <p:sldId id="297" r:id="rId5"/>
    <p:sldId id="302" r:id="rId6"/>
    <p:sldId id="306" r:id="rId7"/>
    <p:sldId id="303" r:id="rId8"/>
    <p:sldId id="307" r:id="rId9"/>
    <p:sldId id="308" r:id="rId10"/>
    <p:sldId id="305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9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Preprocessor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8D231-9691-4831-BBBA-0531A98C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Macro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9E997-DFD2-4BB6-922A-21F7D801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Object-like/ function-like macros should be avoided.</a:t>
            </a:r>
          </a:p>
          <a:p>
            <a:r>
              <a:rPr lang="en-US" altLang="zh-TW" dirty="0"/>
              <a:t>You should define a constant using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 syntax and isolate constant variables by namespace.</a:t>
            </a:r>
          </a:p>
          <a:p>
            <a:r>
              <a:rPr lang="en-US" altLang="zh-TW" dirty="0"/>
              <a:t>You should define a function using normal </a:t>
            </a:r>
            <a:r>
              <a:rPr lang="en-US" altLang="zh-TW" dirty="0" err="1"/>
              <a:t>c++</a:t>
            </a:r>
            <a:r>
              <a:rPr lang="en-US" altLang="zh-TW" dirty="0"/>
              <a:t> function syntax.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89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2FEA5-0279-40A0-8F42-3996C569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Compilation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0B882C-9B10-40FC-8EDA-59668F25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preprocessor supports conditional compilation of parts of source file. </a:t>
            </a:r>
          </a:p>
          <a:p>
            <a:r>
              <a:rPr lang="en-US" altLang="zh-TW" dirty="0"/>
              <a:t>This behavior is controlled by </a:t>
            </a:r>
          </a:p>
          <a:p>
            <a:pPr lvl="1"/>
            <a:r>
              <a:rPr lang="en-US" altLang="zh-TW" dirty="0"/>
              <a:t>#if</a:t>
            </a:r>
          </a:p>
          <a:p>
            <a:pPr lvl="1"/>
            <a:r>
              <a:rPr lang="en-US" altLang="zh-TW" dirty="0"/>
              <a:t>#else</a:t>
            </a:r>
          </a:p>
          <a:p>
            <a:pPr lvl="1"/>
            <a:r>
              <a:rPr lang="en-US" altLang="zh-TW" dirty="0"/>
              <a:t>#elif</a:t>
            </a:r>
          </a:p>
          <a:p>
            <a:pPr lvl="1"/>
            <a:r>
              <a:rPr lang="en-US" altLang="zh-TW" dirty="0"/>
              <a:t>#ifndef</a:t>
            </a:r>
          </a:p>
          <a:p>
            <a:pPr lvl="1"/>
            <a:r>
              <a:rPr lang="en-US" altLang="zh-TW" dirty="0"/>
              <a:t>#endif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D50C54-440F-4C48-98E9-0AA0A5A28002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https://en.cppreference.com/w/cpp/preprocessor/conditional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0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79AA8-4892-41A1-A5FB-2A755146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Compilation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E96DDF-0B54-4E12-BAF1-AEC1C34A782D}"/>
              </a:ext>
            </a:extLst>
          </p:cNvPr>
          <p:cNvSpPr txBox="1"/>
          <p:nvPr/>
        </p:nvSpPr>
        <p:spPr>
          <a:xfrm>
            <a:off x="899720" y="1690688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mode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"release mode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A9C419-9403-4CE1-9D91-E93FA3F275F6}"/>
              </a:ext>
            </a:extLst>
          </p:cNvPr>
          <p:cNvSpPr txBox="1"/>
          <p:nvPr/>
        </p:nvSpPr>
        <p:spPr>
          <a:xfrm>
            <a:off x="6126760" y="1588389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endParaRPr lang="en-US" altLang="zh-TW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#undef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mode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"release mode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91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4A95D-4D03-45ED-AC1A-9A032237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Compilation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6C0548-F82C-4C37-8471-94F66B373983}"/>
              </a:ext>
            </a:extLst>
          </p:cNvPr>
          <p:cNvSpPr txBox="1"/>
          <p:nvPr/>
        </p:nvSpPr>
        <p:spPr>
          <a:xfrm>
            <a:off x="838200" y="1835459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mode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"release mode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10620D-167B-402D-9825-77224A337C06}"/>
              </a:ext>
            </a:extLst>
          </p:cNvPr>
          <p:cNvSpPr txBox="1"/>
          <p:nvPr/>
        </p:nvSpPr>
        <p:spPr>
          <a:xfrm>
            <a:off x="6218340" y="1835458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#undef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mode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DEBUG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"release mode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37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3ABD4-96E2-4086-BA44-BF7E564A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Header Guard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7A34E7-D72B-4F8D-A55D-7594D83F5774}"/>
              </a:ext>
            </a:extLst>
          </p:cNvPr>
          <p:cNvSpPr txBox="1"/>
          <p:nvPr/>
        </p:nvSpPr>
        <p:spPr>
          <a:xfrm>
            <a:off x="838200" y="2113516"/>
            <a:ext cx="4681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protect header by `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ifndef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HEADER_NAME_H_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HEADER_NAME_H_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* b;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HEADER_NAME_H_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4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F0AC3-21A2-4744-AE03-D6B05D1A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 Information for Compiler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F7B87-B88D-4C5F-A974-B54068A5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Implementation defined behavior is controlled by #pragma directive.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0AE88C-10A5-4454-96CD-E57BC64F3005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https://en.cppreference.com/w/cpp/preprocessor/impl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B68330-CED1-448E-8C6E-436DAB12E725}"/>
              </a:ext>
            </a:extLst>
          </p:cNvPr>
          <p:cNvSpPr txBox="1"/>
          <p:nvPr/>
        </p:nvSpPr>
        <p:spPr>
          <a:xfrm>
            <a:off x="838200" y="2549743"/>
            <a:ext cx="49390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protect header by #pragma once`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* b;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08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57584-487B-4404-B888-2D27CB50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Filename and Line Information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7826FA-C63B-49E9-8E4E-32E0605619EE}"/>
              </a:ext>
            </a:extLst>
          </p:cNvPr>
          <p:cNvSpPr txBox="1"/>
          <p:nvPr/>
        </p:nvSpPr>
        <p:spPr>
          <a:xfrm>
            <a:off x="924886" y="1690688"/>
            <a:ext cx="60946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__TIME__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"[DEBUG]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__FILE__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__LINE__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"msg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4100B4-992E-4A53-B997-D2055E43D04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https://en.cppreference.com/w/cpp/preprocessor/line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56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99606-97A9-4AE2-ABEB-72A912C5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Mostly Used Compiling Flags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72589-1FB9-4E76-B7D6-B9F9958A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Syntax</a:t>
            </a:r>
          </a:p>
          <a:p>
            <a:pPr marL="0" indent="0" algn="ctr">
              <a:buNone/>
            </a:pPr>
            <a:r>
              <a:rPr lang="en-US" altLang="zh-TW" dirty="0"/>
              <a:t>g++ [-c|-S|-E] [-Wall] [-</a:t>
            </a:r>
            <a:r>
              <a:rPr lang="en-US" altLang="zh-TW" dirty="0" err="1"/>
              <a:t>D</a:t>
            </a:r>
            <a:r>
              <a:rPr lang="en-US" altLang="zh-TW" i="1" dirty="0" err="1">
                <a:solidFill>
                  <a:srgbClr val="FF0000"/>
                </a:solidFill>
              </a:rPr>
              <a:t>var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[-O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] [-o </a:t>
            </a:r>
            <a:r>
              <a:rPr lang="en-US" altLang="zh-TW" i="1" dirty="0">
                <a:solidFill>
                  <a:srgbClr val="FF0000"/>
                </a:solidFill>
              </a:rPr>
              <a:t>output</a:t>
            </a:r>
            <a:r>
              <a:rPr lang="en-US" altLang="zh-TW" dirty="0"/>
              <a:t>] file</a:t>
            </a:r>
            <a:r>
              <a:rPr lang="en-US" altLang="zh-TW"/>
              <a:t>.cpp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g++ [-I</a:t>
            </a:r>
            <a:r>
              <a:rPr lang="en-US" altLang="zh-TW" i="1" dirty="0">
                <a:solidFill>
                  <a:srgbClr val="FF0000"/>
                </a:solidFill>
              </a:rPr>
              <a:t>/path</a:t>
            </a:r>
            <a:r>
              <a:rPr lang="en-US" altLang="zh-TW" dirty="0"/>
              <a:t>] [-L</a:t>
            </a:r>
            <a:r>
              <a:rPr lang="en-US" altLang="zh-TW" i="1" dirty="0">
                <a:solidFill>
                  <a:srgbClr val="FF0000"/>
                </a:solidFill>
              </a:rPr>
              <a:t>/path</a:t>
            </a:r>
            <a:r>
              <a:rPr lang="en-US" altLang="zh-TW" dirty="0"/>
              <a:t>] file.cpp [-</a:t>
            </a:r>
            <a:r>
              <a:rPr lang="en-US" altLang="zh-TW" dirty="0" err="1"/>
              <a:t>l</a:t>
            </a:r>
            <a:r>
              <a:rPr lang="en-US" altLang="zh-TW" i="1" dirty="0" err="1">
                <a:solidFill>
                  <a:srgbClr val="FF0000"/>
                </a:solidFill>
              </a:rPr>
              <a:t>libs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1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481B9-AE4C-4DB9-8C07-6BECCC5E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Preprocessor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AF38D-7A42-422E-ACE8-E9FFF1CE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Preprocessor</a:t>
            </a:r>
            <a:r>
              <a:rPr lang="zh-TW" altLang="en-US" dirty="0"/>
              <a:t> </a:t>
            </a:r>
            <a:r>
              <a:rPr lang="en-US" altLang="zh-TW" dirty="0"/>
              <a:t>provides </a:t>
            </a:r>
          </a:p>
          <a:p>
            <a:pPr lvl="1"/>
            <a:r>
              <a:rPr lang="en-US" altLang="zh-TW" dirty="0"/>
              <a:t>inclusion of headers</a:t>
            </a:r>
          </a:p>
          <a:p>
            <a:pPr lvl="1"/>
            <a:r>
              <a:rPr lang="en-US" altLang="zh-TW" dirty="0"/>
              <a:t>macro definition</a:t>
            </a:r>
          </a:p>
          <a:p>
            <a:pPr lvl="1"/>
            <a:r>
              <a:rPr lang="en-US" altLang="zh-TW" dirty="0"/>
              <a:t>conditional compilation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0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83E0B-C2AA-4B24-983D-0CC1590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Inclusion of Headers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43E19-67FD-404A-AAAB-FB41919C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Includes other source file into current source file at the line immediately after the directive.</a:t>
            </a:r>
          </a:p>
          <a:p>
            <a:pPr lvl="1"/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gtest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gtest.h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dirty="0">
              <a:solidFill>
                <a:srgbClr val="000000"/>
              </a:solidFill>
              <a:latin typeface="DejaVuSans"/>
            </a:endParaRP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Typical implementations search only standard include directories for syntax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h-char-sequence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.</a:t>
            </a:r>
            <a:endParaRPr lang="en-US" altLang="zh-TW" dirty="0">
              <a:solidFill>
                <a:srgbClr val="000000"/>
              </a:solidFill>
              <a:latin typeface="DejaVuSans"/>
            </a:endParaRP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The intent of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q-char-sequence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 is to search for the files that are not controlled by the implementation.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EDF17A-5999-4983-8E9C-430707EF7047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https://en.cppreference.com/w/cpp/preprocessor/include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44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8E8C-41CF-4EA4-95A4-9E0CFAE6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Macro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CA9B9B-05BB-433B-BE59-59A6C511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The preprocessor supports text macro replacement. </a:t>
            </a: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Function-like text macro replacement is also supported.</a:t>
            </a:r>
          </a:p>
          <a:p>
            <a:endParaRPr lang="en-US" altLang="zh-TW" dirty="0">
              <a:solidFill>
                <a:srgbClr val="000000"/>
              </a:solidFill>
              <a:latin typeface="DejaVuSan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D6AA6D-AFBA-4676-83AA-E730962AC5D7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https://en.cppreference.com/w/cpp/preprocessor/replace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8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6A9BA-E96B-4101-AA21-F34BCFAA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Object-like Macros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5C8C4-C61B-4FAB-BF88-28E435C2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Object-like macros replace every occurrence of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defined 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identifier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 with 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replacement-list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8AB179-225A-4880-BC83-698546061286}"/>
              </a:ext>
            </a:extLst>
          </p:cNvPr>
          <p:cNvSpPr txBox="1"/>
          <p:nvPr/>
        </p:nvSpPr>
        <p:spPr>
          <a:xfrm>
            <a:off x="838200" y="2729130"/>
            <a:ext cx="44216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PI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pi_i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pi_d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pi_i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pi_d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4E233E-FC39-4B91-B828-C2A5D2C99000}"/>
              </a:ext>
            </a:extLst>
          </p:cNvPr>
          <p:cNvSpPr txBox="1"/>
          <p:nvPr/>
        </p:nvSpPr>
        <p:spPr>
          <a:xfrm>
            <a:off x="5807280" y="2731838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PI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pi_i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pi_d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pi_i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pi_d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24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6A9BA-E96B-4101-AA21-F34BCFAA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Object-like Macros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8AB179-225A-4880-BC83-698546061286}"/>
              </a:ext>
            </a:extLst>
          </p:cNvPr>
          <p:cNvSpPr txBox="1"/>
          <p:nvPr/>
        </p:nvSpPr>
        <p:spPr>
          <a:xfrm>
            <a:off x="838200" y="2519406"/>
            <a:ext cx="44216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PI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#undef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PI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PI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2.71828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pi_i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pi_d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pi_i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pi_d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4E233E-FC39-4B91-B828-C2A5D2C99000}"/>
              </a:ext>
            </a:extLst>
          </p:cNvPr>
          <p:cNvSpPr txBox="1"/>
          <p:nvPr/>
        </p:nvSpPr>
        <p:spPr>
          <a:xfrm>
            <a:off x="5748557" y="2427126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PI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#undef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PI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PI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2.71828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pi_i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2.71828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pi_d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2.71828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2.71828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pi_i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pi_d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8367D00-9FFC-4D66-9EC5-001535DE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Redefine syntax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52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98F41-6C81-4EE8-8119-6FCC313B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Function-like Macros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D799FA-166C-4622-8A94-3A563260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Function-like macros replace each occurrence of defined 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identifier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 with 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replacement-list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, additionally taking a number of arguments, which then replace corresponding occurrences of any of the 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parameters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 in the </a:t>
            </a:r>
            <a:r>
              <a:rPr lang="en-US" altLang="zh-TW" b="0" i="1" dirty="0">
                <a:solidFill>
                  <a:srgbClr val="808080"/>
                </a:solidFill>
                <a:effectLst/>
                <a:latin typeface="DejaVuSans"/>
              </a:rPr>
              <a:t>replacement-list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DejaVuSans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77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8A83F-927E-4C9B-9CE9-14318AFE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Function-like Macros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50F4B4-7595-4D07-86D8-3AE5F95140FF}"/>
              </a:ext>
            </a:extLst>
          </p:cNvPr>
          <p:cNvSpPr txBox="1"/>
          <p:nvPr/>
        </p:nvSpPr>
        <p:spPr>
          <a:xfrm>
            <a:off x="838200" y="1416009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SWAP(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a; a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b ; b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tmp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4D534B-CB73-4B10-B5BE-4AAC459A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076" y="6135157"/>
            <a:ext cx="3714367" cy="61906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287C59F-358D-48C0-86E1-438609285821}"/>
              </a:ext>
            </a:extLst>
          </p:cNvPr>
          <p:cNvSpPr txBox="1"/>
          <p:nvPr/>
        </p:nvSpPr>
        <p:spPr>
          <a:xfrm>
            <a:off x="6444842" y="1412069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SWAP(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a; a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b ; b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tmp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37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8A83F-927E-4C9B-9CE9-14318AFE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Function-like Macros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50F4B4-7595-4D07-86D8-3AE5F95140FF}"/>
              </a:ext>
            </a:extLst>
          </p:cNvPr>
          <p:cNvSpPr txBox="1"/>
          <p:nvPr/>
        </p:nvSpPr>
        <p:spPr>
          <a:xfrm>
            <a:off x="838199" y="1416009"/>
            <a:ext cx="7911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SWAP(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a; a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b ; b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751EC3-0395-45A4-83A0-0314B09C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69" y="6300267"/>
            <a:ext cx="3009495" cy="385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17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1339</Words>
  <Application>Microsoft Office PowerPoint</Application>
  <PresentationFormat>寬螢幕</PresentationFormat>
  <Paragraphs>217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DejaVuSans</vt:lpstr>
      <vt:lpstr>Arial</vt:lpstr>
      <vt:lpstr>Calibri</vt:lpstr>
      <vt:lpstr>Calibri Light</vt:lpstr>
      <vt:lpstr>Consolas</vt:lpstr>
      <vt:lpstr>Office 佈景主題</vt:lpstr>
      <vt:lpstr>程式設計一</vt:lpstr>
      <vt:lpstr>C++ Preprocessor</vt:lpstr>
      <vt:lpstr>Inclusion of Headers</vt:lpstr>
      <vt:lpstr>Macro Definition</vt:lpstr>
      <vt:lpstr>Object-like Macros</vt:lpstr>
      <vt:lpstr>Object-like Macros</vt:lpstr>
      <vt:lpstr>Function-like Macros</vt:lpstr>
      <vt:lpstr>Function-like Macros</vt:lpstr>
      <vt:lpstr>Function-like Macros</vt:lpstr>
      <vt:lpstr>Macro Definition</vt:lpstr>
      <vt:lpstr>Conditional Compilation</vt:lpstr>
      <vt:lpstr>Conditional Compilation</vt:lpstr>
      <vt:lpstr>Conditional Compilation</vt:lpstr>
      <vt:lpstr>Application - Header Guard </vt:lpstr>
      <vt:lpstr>Additional Information for Compiler</vt:lpstr>
      <vt:lpstr>Filename and Line Information</vt:lpstr>
      <vt:lpstr>Mostly Used Compiling Flags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172</cp:revision>
  <dcterms:created xsi:type="dcterms:W3CDTF">2021-09-01T05:51:37Z</dcterms:created>
  <dcterms:modified xsi:type="dcterms:W3CDTF">2021-12-21T05:06:13Z</dcterms:modified>
</cp:coreProperties>
</file>