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8" r:id="rId3"/>
    <p:sldId id="257" r:id="rId4"/>
    <p:sldId id="259" r:id="rId5"/>
    <p:sldId id="260" r:id="rId6"/>
    <p:sldId id="261" r:id="rId7"/>
    <p:sldId id="25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6489" autoAdjust="0"/>
  </p:normalViewPr>
  <p:slideViewPr>
    <p:cSldViewPr>
      <p:cViewPr varScale="1">
        <p:scale>
          <a:sx n="70" d="100"/>
          <a:sy n="70" d="100"/>
        </p:scale>
        <p:origin x="-137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43574-D5DF-4954-B618-170989A79586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90132-B375-441D-994C-5AC9E8DF2C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43574-D5DF-4954-B618-170989A79586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90132-B375-441D-994C-5AC9E8DF2C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43574-D5DF-4954-B618-170989A79586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90132-B375-441D-994C-5AC9E8DF2C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43574-D5DF-4954-B618-170989A79586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90132-B375-441D-994C-5AC9E8DF2C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43574-D5DF-4954-B618-170989A79586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90132-B375-441D-994C-5AC9E8DF2C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43574-D5DF-4954-B618-170989A79586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90132-B375-441D-994C-5AC9E8DF2C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43574-D5DF-4954-B618-170989A79586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90132-B375-441D-994C-5AC9E8DF2C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43574-D5DF-4954-B618-170989A79586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90132-B375-441D-994C-5AC9E8DF2C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43574-D5DF-4954-B618-170989A79586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90132-B375-441D-994C-5AC9E8DF2C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43574-D5DF-4954-B618-170989A79586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90132-B375-441D-994C-5AC9E8DF2C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43574-D5DF-4954-B618-170989A79586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90132-B375-441D-994C-5AC9E8DF2C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43574-D5DF-4954-B618-170989A79586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90132-B375-441D-994C-5AC9E8DF2CB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roject-proposal-presentationblood-bank-management-system-1-63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647" y="571480"/>
            <a:ext cx="8956353" cy="6080694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pPr algn="l"/>
            <a:r>
              <a:rPr lang="en-US" i="1" dirty="0" smtClean="0">
                <a:solidFill>
                  <a:schemeClr val="accent2"/>
                </a:solidFill>
                <a:latin typeface="AHD Symbol" pitchFamily="18" charset="0"/>
              </a:rPr>
              <a:t>ER DIAGRAM</a:t>
            </a:r>
            <a:endParaRPr lang="en-US" i="1" dirty="0">
              <a:solidFill>
                <a:schemeClr val="accent2"/>
              </a:solidFill>
              <a:latin typeface="AHD Symbol" pitchFamily="18" charset="0"/>
            </a:endParaRPr>
          </a:p>
        </p:txBody>
      </p:sp>
      <p:pic>
        <p:nvPicPr>
          <p:cNvPr id="6" name="Content Placeholder 5" descr="bloodbanker.jp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472" y="928670"/>
            <a:ext cx="7215238" cy="57150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 fontScale="90000"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lbertus Medium" pitchFamily="34" charset="0"/>
              </a:rPr>
              <a:t>ALL CONSTRAINTS IDENTIFICATION</a:t>
            </a:r>
            <a:endParaRPr lang="en-US" sz="2400" dirty="0">
              <a:solidFill>
                <a:srgbClr val="FF0000"/>
              </a:solidFill>
              <a:latin typeface="Albertus Medium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483245"/>
          </a:xfrm>
        </p:spPr>
        <p:txBody>
          <a:bodyPr/>
          <a:lstStyle/>
          <a:p>
            <a:r>
              <a:rPr lang="en-US" dirty="0" smtClean="0"/>
              <a:t>Mapping Cardinality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28662" y="1214422"/>
          <a:ext cx="7786744" cy="3164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686"/>
                <a:gridCol w="1946686"/>
                <a:gridCol w="1946686"/>
                <a:gridCol w="1946686"/>
              </a:tblGrid>
              <a:tr h="428628">
                <a:tc>
                  <a:txBody>
                    <a:bodyPr/>
                    <a:lstStyle/>
                    <a:p>
                      <a:r>
                        <a:rPr lang="en-US" dirty="0" smtClean="0"/>
                        <a:t>ENTITY1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RELETIONSHIP-SET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ENTITY2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MAPPING</a:t>
                      </a:r>
                      <a:r>
                        <a:rPr lang="en-US" baseline="0" dirty="0" smtClean="0"/>
                        <a:t> CARDINALITY</a:t>
                      </a:r>
                      <a:endParaRPr lang="en-US" dirty="0"/>
                    </a:p>
                  </a:txBody>
                  <a:tcPr/>
                </a:tc>
              </a:tr>
              <a:tr h="376967">
                <a:tc>
                  <a:txBody>
                    <a:bodyPr/>
                    <a:lstStyle/>
                    <a:p>
                      <a:r>
                        <a:rPr lang="en-US" dirty="0" smtClean="0"/>
                        <a:t>DONOR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1:N</a:t>
                      </a:r>
                    </a:p>
                  </a:txBody>
                  <a:tcPr/>
                </a:tc>
              </a:tr>
              <a:tr h="376967">
                <a:tc>
                  <a:txBody>
                    <a:bodyPr/>
                    <a:lstStyle/>
                    <a:p>
                      <a:r>
                        <a:rPr lang="en-US" dirty="0" smtClean="0"/>
                        <a:t>RECEPTIONIST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1:N</a:t>
                      </a:r>
                    </a:p>
                  </a:txBody>
                  <a:tcPr/>
                </a:tc>
              </a:tr>
              <a:tr h="376967">
                <a:tc>
                  <a:txBody>
                    <a:bodyPr/>
                    <a:lstStyle/>
                    <a:p>
                      <a:r>
                        <a:rPr lang="en-US" dirty="0" smtClean="0"/>
                        <a:t>HOSPITAL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ORDERS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M:N</a:t>
                      </a:r>
                    </a:p>
                  </a:txBody>
                  <a:tcPr/>
                </a:tc>
              </a:tr>
              <a:tr h="376967">
                <a:tc>
                  <a:txBody>
                    <a:bodyPr/>
                    <a:lstStyle/>
                    <a:p>
                      <a:r>
                        <a:rPr lang="en-US" dirty="0" smtClean="0"/>
                        <a:t>RECIEVER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ADMITTED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HOSPITAL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M:N</a:t>
                      </a:r>
                    </a:p>
                  </a:txBody>
                  <a:tcPr/>
                </a:tc>
              </a:tr>
              <a:tr h="376967">
                <a:tc>
                  <a:txBody>
                    <a:bodyPr/>
                    <a:lstStyle/>
                    <a:p>
                      <a:r>
                        <a:rPr lang="en-US" dirty="0" smtClean="0"/>
                        <a:t>BLOOD-BANK MANAGER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BLOOD-BANK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1:1</a:t>
                      </a:r>
                    </a:p>
                  </a:txBody>
                  <a:tcPr/>
                </a:tc>
              </a:tr>
              <a:tr h="376967">
                <a:tc>
                  <a:txBody>
                    <a:bodyPr/>
                    <a:lstStyle/>
                    <a:p>
                      <a:r>
                        <a:rPr lang="en-US" dirty="0" smtClean="0"/>
                        <a:t>RECEPTIONIST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BLOOD-BANK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1:1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28662" y="4714884"/>
          <a:ext cx="7715304" cy="1737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35826"/>
                <a:gridCol w="5379478"/>
              </a:tblGrid>
              <a:tr h="500066">
                <a:tc>
                  <a:txBody>
                    <a:bodyPr/>
                    <a:lstStyle/>
                    <a:p>
                      <a:r>
                        <a:rPr lang="en-US" dirty="0" smtClean="0"/>
                        <a:t>One-to-One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1.Any</a:t>
                      </a:r>
                      <a:r>
                        <a:rPr lang="en-US" sz="1600" baseline="0" dirty="0" smtClean="0"/>
                        <a:t> Blood bank order is managed by blood-bank-manager.</a:t>
                      </a:r>
                    </a:p>
                    <a:p>
                      <a:r>
                        <a:rPr lang="en-US" sz="1600" baseline="0" dirty="0" smtClean="0"/>
                        <a:t>2.A receptionist works in a blood bank.</a:t>
                      </a:r>
                      <a:endParaRPr lang="en-US" sz="1600" dirty="0"/>
                    </a:p>
                  </a:txBody>
                  <a:tcPr/>
                </a:tc>
              </a:tr>
              <a:tr h="518819">
                <a:tc>
                  <a:txBody>
                    <a:bodyPr/>
                    <a:lstStyle/>
                    <a:p>
                      <a:r>
                        <a:rPr lang="en-US" dirty="0" smtClean="0"/>
                        <a:t>One-to-Many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1.Every Donor has at least one </a:t>
                      </a:r>
                      <a:r>
                        <a:rPr lang="en-US" sz="1600" dirty="0" err="1" smtClean="0"/>
                        <a:t>recepionist</a:t>
                      </a:r>
                      <a:r>
                        <a:rPr lang="en-US" sz="1600" dirty="0" smtClean="0"/>
                        <a:t>.</a:t>
                      </a:r>
                    </a:p>
                    <a:p>
                      <a:r>
                        <a:rPr lang="en-US" sz="1600" dirty="0" smtClean="0"/>
                        <a:t>2.Every Blood-code</a:t>
                      </a:r>
                      <a:r>
                        <a:rPr lang="en-US" sz="1600" baseline="0" dirty="0" smtClean="0"/>
                        <a:t> has at most one donor</a:t>
                      </a:r>
                      <a:endParaRPr lang="en-US" sz="1600" dirty="0"/>
                    </a:p>
                  </a:txBody>
                  <a:tcPr/>
                </a:tc>
              </a:tr>
              <a:tr h="518819">
                <a:tc>
                  <a:txBody>
                    <a:bodyPr/>
                    <a:lstStyle/>
                    <a:p>
                      <a:r>
                        <a:rPr lang="en-US" dirty="0" smtClean="0"/>
                        <a:t>Many-to-Many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Every</a:t>
                      </a:r>
                      <a:r>
                        <a:rPr lang="en-US" sz="1600" baseline="0" dirty="0" smtClean="0"/>
                        <a:t> hospital may order many Blood at a given cost.</a:t>
                      </a:r>
                    </a:p>
                    <a:p>
                      <a:r>
                        <a:rPr lang="en-US" sz="1600" dirty="0" smtClean="0"/>
                        <a:t>Every    hospital had</a:t>
                      </a:r>
                      <a:r>
                        <a:rPr lang="en-US" sz="1600" baseline="0" dirty="0" smtClean="0"/>
                        <a:t> admitted at least one patient(</a:t>
                      </a:r>
                      <a:r>
                        <a:rPr lang="en-US" sz="1600" baseline="0" dirty="0" err="1" smtClean="0"/>
                        <a:t>recieiver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pPr algn="l"/>
            <a:r>
              <a:rPr lang="en-US" b="1" i="1" dirty="0" smtClean="0">
                <a:solidFill>
                  <a:schemeClr val="accent4">
                    <a:lumMod val="75000"/>
                  </a:schemeClr>
                </a:solidFill>
                <a:latin typeface="AHD Symbol" pitchFamily="18" charset="0"/>
              </a:rPr>
              <a:t>Keys</a:t>
            </a:r>
            <a:endParaRPr lang="en-US" b="1" i="1" dirty="0">
              <a:solidFill>
                <a:schemeClr val="accent4">
                  <a:lumMod val="75000"/>
                </a:schemeClr>
              </a:solidFill>
              <a:latin typeface="AHD Symbol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197493"/>
          </a:xfrm>
        </p:spPr>
        <p:txBody>
          <a:bodyPr/>
          <a:lstStyle/>
          <a:p>
            <a:r>
              <a:rPr lang="en-US" sz="2000" b="1" i="1" dirty="0" smtClean="0"/>
              <a:t>1.Primary key</a:t>
            </a:r>
          </a:p>
          <a:p>
            <a:r>
              <a:rPr lang="en-US" sz="1800" dirty="0" smtClean="0">
                <a:solidFill>
                  <a:srgbClr val="0070C0"/>
                </a:solidFill>
              </a:rPr>
              <a:t>Each entity sets has its own primary keys as </a:t>
            </a:r>
            <a:r>
              <a:rPr lang="en-US" sz="1800" dirty="0" err="1" smtClean="0">
                <a:solidFill>
                  <a:srgbClr val="0070C0"/>
                </a:solidFill>
              </a:rPr>
              <a:t>thiers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  <a:r>
              <a:rPr lang="en-US" sz="1800" dirty="0" err="1" smtClean="0">
                <a:solidFill>
                  <a:srgbClr val="0070C0"/>
                </a:solidFill>
              </a:rPr>
              <a:t>id’s.And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  <a:r>
              <a:rPr lang="en-US" sz="1800" dirty="0" err="1" smtClean="0">
                <a:solidFill>
                  <a:srgbClr val="0070C0"/>
                </a:solidFill>
              </a:rPr>
              <a:t>Reletionship</a:t>
            </a:r>
            <a:r>
              <a:rPr lang="en-US" sz="1800" dirty="0" smtClean="0">
                <a:solidFill>
                  <a:srgbClr val="0070C0"/>
                </a:solidFill>
              </a:rPr>
              <a:t> sets has primary keys of its own particular entity sets.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85786" y="1957291"/>
          <a:ext cx="7786743" cy="435431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95581"/>
                <a:gridCol w="2595581"/>
                <a:gridCol w="2595581"/>
              </a:tblGrid>
              <a:tr h="446301">
                <a:tc>
                  <a:txBody>
                    <a:bodyPr/>
                    <a:lstStyle/>
                    <a:p>
                      <a:r>
                        <a:rPr lang="en-US" dirty="0" smtClean="0"/>
                        <a:t>ENTITY</a:t>
                      </a:r>
                      <a:r>
                        <a:rPr lang="en-US" baseline="0" dirty="0" smtClean="0"/>
                        <a:t>/RELETIONSHIP SETS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PRIMARY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FOREIGN KEY</a:t>
                      </a:r>
                      <a:endParaRPr lang="en-US" dirty="0"/>
                    </a:p>
                  </a:txBody>
                  <a:tcPr/>
                </a:tc>
              </a:tr>
              <a:tr h="23377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DONOR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DONOR_ID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REC_ID</a:t>
                      </a:r>
                      <a:endParaRPr lang="en-US" sz="1600" dirty="0"/>
                    </a:p>
                  </a:txBody>
                  <a:tcPr/>
                </a:tc>
              </a:tr>
              <a:tr h="23377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BLOOD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CODE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DONOR_ID</a:t>
                      </a:r>
                      <a:endParaRPr lang="en-US" sz="1600" dirty="0"/>
                    </a:p>
                  </a:txBody>
                  <a:tcPr/>
                </a:tc>
              </a:tr>
              <a:tr h="36143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ORDERS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BLOOD_CODE,HOSPITAL_ID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BLOOD_CODE,HOSPITAL_ID</a:t>
                      </a:r>
                      <a:endParaRPr lang="en-US" sz="1600" dirty="0"/>
                    </a:p>
                  </a:txBody>
                  <a:tcPr/>
                </a:tc>
              </a:tr>
              <a:tr h="23377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HOSPITAL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HOSPITAL_ID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</a:tr>
              <a:tr h="23377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PHONE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PHONE_ID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HOSPITAL_ID</a:t>
                      </a:r>
                      <a:endParaRPr lang="en-US" sz="1600" dirty="0"/>
                    </a:p>
                  </a:txBody>
                  <a:tcPr/>
                </a:tc>
              </a:tr>
              <a:tr h="23377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ADMITTED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HOSPITAL_ID,PATIENT_ID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HOSPITAL_ID,PATIENT_ID</a:t>
                      </a:r>
                      <a:endParaRPr lang="en-US" sz="1600" dirty="0"/>
                    </a:p>
                  </a:txBody>
                  <a:tcPr/>
                </a:tc>
              </a:tr>
              <a:tr h="23377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RECIEVER(PATIENT)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PATIENT_ID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</a:t>
                      </a:r>
                    </a:p>
                  </a:txBody>
                  <a:tcPr/>
                </a:tc>
              </a:tr>
              <a:tr h="23377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RECEPIONIST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REC_ID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BLOOD_BANK-ID</a:t>
                      </a:r>
                    </a:p>
                  </a:txBody>
                  <a:tcPr/>
                </a:tc>
              </a:tr>
              <a:tr h="23377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BLOOD-BANK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BLOOD-BANK_ID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BG_ID,EMP_ID</a:t>
                      </a:r>
                    </a:p>
                  </a:txBody>
                  <a:tcPr/>
                </a:tc>
              </a:tr>
              <a:tr h="23377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BLOOD-GROUP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BLOOD_GRP_ID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</a:t>
                      </a:r>
                    </a:p>
                  </a:txBody>
                  <a:tcPr/>
                </a:tc>
              </a:tr>
              <a:tr h="31019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BLOOD_BANK-MANAGER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EMP_ID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pPr algn="l"/>
            <a:r>
              <a:rPr lang="en-US" sz="2800" u="sng" dirty="0" smtClean="0">
                <a:solidFill>
                  <a:srgbClr val="002060"/>
                </a:solidFill>
                <a:latin typeface="Bodoni MT" pitchFamily="18" charset="0"/>
              </a:rPr>
              <a:t>ATTRIBUTES CONSTRAINTS</a:t>
            </a:r>
            <a:endParaRPr lang="en-US" sz="2800" u="sng" dirty="0">
              <a:solidFill>
                <a:srgbClr val="002060"/>
              </a:solidFill>
              <a:latin typeface="Bodoni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268931"/>
          </a:xfrm>
        </p:spPr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Composites attributes</a:t>
            </a:r>
          </a:p>
          <a:p>
            <a:r>
              <a:rPr lang="en-US" dirty="0" smtClean="0"/>
              <a:t>In Blood bank manager Name is composite attributes and address in receptionist</a:t>
            </a:r>
          </a:p>
          <a:p>
            <a:r>
              <a:rPr lang="en-US" dirty="0" smtClean="0"/>
              <a:t>So we have merge composites attributes to single value attributes.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572132" y="3966224"/>
          <a:ext cx="2143140" cy="1463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43140"/>
              </a:tblGrid>
              <a:tr h="232174">
                <a:tc>
                  <a:txBody>
                    <a:bodyPr/>
                    <a:lstStyle/>
                    <a:p>
                      <a:r>
                        <a:rPr lang="en-US" dirty="0" smtClean="0"/>
                        <a:t>RECEPTIONIST</a:t>
                      </a:r>
                      <a:endParaRPr lang="en-US" dirty="0"/>
                    </a:p>
                  </a:txBody>
                  <a:tcPr/>
                </a:tc>
              </a:tr>
              <a:tr h="232174">
                <a:tc>
                  <a:txBody>
                    <a:bodyPr/>
                    <a:lstStyle/>
                    <a:p>
                      <a:r>
                        <a:rPr lang="en-US" dirty="0" smtClean="0"/>
                        <a:t>Street</a:t>
                      </a:r>
                      <a:endParaRPr lang="en-US" dirty="0"/>
                    </a:p>
                  </a:txBody>
                  <a:tcPr/>
                </a:tc>
              </a:tr>
              <a:tr h="232174">
                <a:tc>
                  <a:txBody>
                    <a:bodyPr/>
                    <a:lstStyle/>
                    <a:p>
                      <a:r>
                        <a:rPr lang="en-US" dirty="0" smtClean="0"/>
                        <a:t>City</a:t>
                      </a:r>
                      <a:endParaRPr lang="en-US" dirty="0"/>
                    </a:p>
                  </a:txBody>
                  <a:tcPr/>
                </a:tc>
              </a:tr>
              <a:tr h="23217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Pincode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3946222"/>
          <a:ext cx="1547802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7802"/>
              </a:tblGrid>
              <a:tr h="298524">
                <a:tc>
                  <a:txBody>
                    <a:bodyPr/>
                    <a:lstStyle/>
                    <a:p>
                      <a:r>
                        <a:rPr lang="en-US" dirty="0" smtClean="0"/>
                        <a:t>RECEPTIONIST</a:t>
                      </a:r>
                      <a:endParaRPr lang="en-US" dirty="0"/>
                    </a:p>
                  </a:txBody>
                  <a:tcPr/>
                </a:tc>
              </a:tr>
              <a:tr h="970204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</a:p>
                    <a:p>
                      <a:r>
                        <a:rPr lang="en-US" dirty="0" smtClean="0"/>
                        <a:t>  (Street,</a:t>
                      </a:r>
                    </a:p>
                    <a:p>
                      <a:r>
                        <a:rPr lang="en-US" dirty="0" smtClean="0"/>
                        <a:t>     City,</a:t>
                      </a:r>
                    </a:p>
                    <a:p>
                      <a:r>
                        <a:rPr lang="en-US" dirty="0" smtClean="0"/>
                        <a:t>      </a:t>
                      </a:r>
                      <a:r>
                        <a:rPr lang="en-US" dirty="0" err="1" smtClean="0"/>
                        <a:t>Pincode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3143240" y="4714884"/>
            <a:ext cx="228601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Arrow 7"/>
          <p:cNvSpPr/>
          <p:nvPr/>
        </p:nvSpPr>
        <p:spPr>
          <a:xfrm>
            <a:off x="3143240" y="4500570"/>
            <a:ext cx="2357454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/>
          </a:bodyPr>
          <a:lstStyle/>
          <a:p>
            <a:pPr algn="l"/>
            <a:r>
              <a:rPr lang="en-US" sz="3200" dirty="0" err="1" smtClean="0">
                <a:solidFill>
                  <a:schemeClr val="accent2"/>
                </a:solidFill>
              </a:rPr>
              <a:t>Multivalued</a:t>
            </a:r>
            <a:r>
              <a:rPr lang="en-US" sz="3200" dirty="0" smtClean="0">
                <a:solidFill>
                  <a:schemeClr val="accent2"/>
                </a:solidFill>
              </a:rPr>
              <a:t> attributes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/>
          <a:lstStyle/>
          <a:p>
            <a:r>
              <a:rPr lang="en-US" dirty="0" smtClean="0"/>
              <a:t>In Above ER diagram we have </a:t>
            </a:r>
            <a:r>
              <a:rPr lang="en-US" dirty="0" err="1"/>
              <a:t>M</a:t>
            </a:r>
            <a:r>
              <a:rPr lang="en-US" dirty="0" err="1" smtClean="0"/>
              <a:t>ultivalued</a:t>
            </a:r>
            <a:r>
              <a:rPr lang="en-US" dirty="0" smtClean="0"/>
              <a:t> attributes phone-number , blood group in relation of Hospital, Blood-bank</a:t>
            </a:r>
          </a:p>
          <a:p>
            <a:r>
              <a:rPr lang="en-US" dirty="0" smtClean="0"/>
              <a:t>  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57620" y="3500439"/>
          <a:ext cx="1857388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388"/>
              </a:tblGrid>
              <a:tr h="315831"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</a:tr>
              <a:tr h="552705">
                <a:tc>
                  <a:txBody>
                    <a:bodyPr/>
                    <a:lstStyle/>
                    <a:p>
                      <a:r>
                        <a:rPr lang="en-US" dirty="0" smtClean="0"/>
                        <a:t>Phone-</a:t>
                      </a:r>
                      <a:r>
                        <a:rPr lang="en-US" dirty="0" err="1" smtClean="0"/>
                        <a:t>Number_id</a:t>
                      </a:r>
                      <a:endParaRPr lang="en-US" dirty="0"/>
                    </a:p>
                  </a:txBody>
                  <a:tcPr/>
                </a:tc>
              </a:tr>
              <a:tr h="315831">
                <a:tc>
                  <a:txBody>
                    <a:bodyPr/>
                    <a:lstStyle/>
                    <a:p>
                      <a:r>
                        <a:rPr lang="en-US" dirty="0" smtClean="0"/>
                        <a:t>Phone-number</a:t>
                      </a:r>
                      <a:endParaRPr lang="en-US" dirty="0"/>
                    </a:p>
                  </a:txBody>
                  <a:tcPr/>
                </a:tc>
              </a:tr>
              <a:tr h="31583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Hopital</a:t>
                      </a:r>
                      <a:r>
                        <a:rPr lang="en-US" dirty="0" smtClean="0"/>
                        <a:t>-id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429388" y="3714752"/>
          <a:ext cx="1714512" cy="102170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14512"/>
              </a:tblGrid>
              <a:tr h="510854">
                <a:tc>
                  <a:txBody>
                    <a:bodyPr/>
                    <a:lstStyle/>
                    <a:p>
                      <a:r>
                        <a:rPr lang="en-US" dirty="0" smtClean="0"/>
                        <a:t>Hospital</a:t>
                      </a:r>
                      <a:endParaRPr lang="en-US" dirty="0"/>
                    </a:p>
                  </a:txBody>
                  <a:tcPr/>
                </a:tc>
              </a:tr>
              <a:tr h="510854">
                <a:tc>
                  <a:txBody>
                    <a:bodyPr/>
                    <a:lstStyle/>
                    <a:p>
                      <a:r>
                        <a:rPr lang="en-US" dirty="0" smtClean="0"/>
                        <a:t>Hospital-id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Elbow Connector 6"/>
          <p:cNvCxnSpPr/>
          <p:nvPr/>
        </p:nvCxnSpPr>
        <p:spPr>
          <a:xfrm flipV="1">
            <a:off x="5786446" y="4429132"/>
            <a:ext cx="785818" cy="6429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42910" y="3643313"/>
          <a:ext cx="1785950" cy="1531932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785950"/>
              </a:tblGrid>
              <a:tr h="510644">
                <a:tc>
                  <a:txBody>
                    <a:bodyPr/>
                    <a:lstStyle/>
                    <a:p>
                      <a:r>
                        <a:rPr lang="en-US" dirty="0" smtClean="0"/>
                        <a:t>Hospital</a:t>
                      </a:r>
                      <a:endParaRPr lang="en-US" dirty="0"/>
                    </a:p>
                  </a:txBody>
                  <a:tcPr/>
                </a:tc>
              </a:tr>
              <a:tr h="510644">
                <a:tc>
                  <a:txBody>
                    <a:bodyPr/>
                    <a:lstStyle/>
                    <a:p>
                      <a:r>
                        <a:rPr lang="en-US" dirty="0" smtClean="0"/>
                        <a:t>Hospital-id</a:t>
                      </a:r>
                      <a:endParaRPr lang="en-US" dirty="0"/>
                    </a:p>
                  </a:txBody>
                  <a:tcPr/>
                </a:tc>
              </a:tr>
              <a:tr h="510644">
                <a:tc>
                  <a:txBody>
                    <a:bodyPr/>
                    <a:lstStyle/>
                    <a:p>
                      <a:r>
                        <a:rPr lang="en-US" dirty="0" smtClean="0"/>
                        <a:t>{phone-number}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>
            <a:off x="2500298" y="4357694"/>
            <a:ext cx="1357322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71481"/>
            <a:ext cx="7772400" cy="857255"/>
          </a:xfrm>
        </p:spPr>
        <p:txBody>
          <a:bodyPr/>
          <a:lstStyle/>
          <a:p>
            <a:r>
              <a:rPr lang="en-US" dirty="0" smtClean="0"/>
              <a:t>RELATIONAL MODEL DIAGRAM</a:t>
            </a:r>
            <a:endParaRPr lang="en-US" dirty="0"/>
          </a:p>
        </p:txBody>
      </p:sp>
      <p:pic>
        <p:nvPicPr>
          <p:cNvPr id="4" name="Picture 3" descr="BBMS-Relational Model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90" y="1428736"/>
            <a:ext cx="7703820" cy="507209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238</Words>
  <Application>Microsoft Office PowerPoint</Application>
  <PresentationFormat>On-screen Show (4:3)</PresentationFormat>
  <Paragraphs>107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ER DIAGRAM</vt:lpstr>
      <vt:lpstr>ALL CONSTRAINTS IDENTIFICATION</vt:lpstr>
      <vt:lpstr>Keys</vt:lpstr>
      <vt:lpstr>ATTRIBUTES CONSTRAINTS</vt:lpstr>
      <vt:lpstr>Multivalued attributes</vt:lpstr>
      <vt:lpstr>RELATIONAL MODEL DIAGRAM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MODEL DIAGRAM</dc:title>
  <dc:creator>Dell</dc:creator>
  <cp:lastModifiedBy>Chirag</cp:lastModifiedBy>
  <cp:revision>24</cp:revision>
  <dcterms:created xsi:type="dcterms:W3CDTF">2020-03-30T08:01:01Z</dcterms:created>
  <dcterms:modified xsi:type="dcterms:W3CDTF">2020-07-23T11:02:57Z</dcterms:modified>
</cp:coreProperties>
</file>