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4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9" r:id="rId13"/>
    <p:sldId id="26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60" r:id="rId32"/>
    <p:sldId id="266" r:id="rId33"/>
    <p:sldId id="294" r:id="rId34"/>
    <p:sldId id="295" r:id="rId35"/>
    <p:sldId id="296" r:id="rId36"/>
    <p:sldId id="297" r:id="rId37"/>
    <p:sldId id="261" r:id="rId38"/>
    <p:sldId id="267" r:id="rId39"/>
    <p:sldId id="298" r:id="rId40"/>
    <p:sldId id="299" r:id="rId41"/>
    <p:sldId id="300" r:id="rId42"/>
    <p:sldId id="262" r:id="rId43"/>
    <p:sldId id="268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722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299" autoAdjust="0"/>
  </p:normalViewPr>
  <p:slideViewPr>
    <p:cSldViewPr snapToGrid="0">
      <p:cViewPr varScale="1">
        <p:scale>
          <a:sx n="65" d="100"/>
          <a:sy n="65" d="100"/>
        </p:scale>
        <p:origin x="128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5CDE8-1894-4289-8E13-823FFF7728E3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C0CB5-3FA2-4A1F-99AC-907FB71B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0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cán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lãnh</a:t>
            </a:r>
            <a:r>
              <a:rPr lang="en-US" baseline="0" dirty="0"/>
              <a:t> </a:t>
            </a:r>
            <a:r>
              <a:rPr lang="en-US" baseline="0" dirty="0" err="1"/>
              <a:t>đạo</a:t>
            </a:r>
            <a:r>
              <a:rPr lang="en-US" baseline="0" dirty="0"/>
              <a:t>, </a:t>
            </a:r>
            <a:r>
              <a:rPr lang="en-US" baseline="0" dirty="0" err="1"/>
              <a:t>cán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quản</a:t>
            </a:r>
            <a:r>
              <a:rPr lang="en-US" baseline="0" dirty="0"/>
              <a:t> </a:t>
            </a:r>
            <a:r>
              <a:rPr lang="en-US" baseline="0" dirty="0" err="1"/>
              <a:t>lí</a:t>
            </a:r>
            <a:r>
              <a:rPr lang="en-US" baseline="0" dirty="0"/>
              <a:t> </a:t>
            </a:r>
            <a:r>
              <a:rPr lang="en-US" baseline="0" dirty="0" err="1"/>
              <a:t>mang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thiên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rộng</a:t>
            </a:r>
            <a:r>
              <a:rPr lang="en-US" baseline="0" dirty="0"/>
              <a:t>, </a:t>
            </a:r>
            <a:r>
              <a:rPr lang="en-US" baseline="0" dirty="0" err="1"/>
              <a:t>chiến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tả</a:t>
            </a:r>
            <a:r>
              <a:rPr lang="en-US" baseline="0" dirty="0"/>
              <a:t> chi </a:t>
            </a:r>
            <a:r>
              <a:rPr lang="en-US" baseline="0" dirty="0" err="1"/>
              <a:t>tiết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endParaRPr lang="en-US" baseline="0" dirty="0"/>
          </a:p>
          <a:p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nghiệp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mang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thiên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sâu</a:t>
            </a:r>
            <a:r>
              <a:rPr lang="en-US" baseline="0" dirty="0"/>
              <a:t>, chi </a:t>
            </a:r>
            <a:r>
              <a:rPr lang="en-US" baseline="0" dirty="0" err="1"/>
              <a:t>tiết</a:t>
            </a:r>
            <a:r>
              <a:rPr lang="en-US" baseline="0" dirty="0"/>
              <a:t>, </a:t>
            </a:r>
            <a:r>
              <a:rPr lang="en-US" baseline="0" dirty="0" err="1"/>
              <a:t>cục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endParaRPr lang="en-US" baseline="0" dirty="0"/>
          </a:p>
          <a:p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kĩ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mang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giúp</a:t>
            </a:r>
            <a:r>
              <a:rPr lang="en-US" baseline="0" dirty="0"/>
              <a:t> </a:t>
            </a:r>
            <a:r>
              <a:rPr lang="en-US" baseline="0" dirty="0" err="1"/>
              <a:t>ích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huấn</a:t>
            </a:r>
            <a:r>
              <a:rPr lang="en-US" baseline="0" dirty="0"/>
              <a:t> </a:t>
            </a:r>
            <a:r>
              <a:rPr lang="en-US" baseline="0" dirty="0" err="1"/>
              <a:t>luyện</a:t>
            </a:r>
            <a:r>
              <a:rPr lang="en-US" baseline="0" dirty="0"/>
              <a:t>,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,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trì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C0CB5-3FA2-4A1F-99AC-907FB71BC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: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Nội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: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, </a:t>
            </a:r>
            <a:r>
              <a:rPr lang="en-US" baseline="0" dirty="0" err="1"/>
              <a:t>bổ</a:t>
            </a:r>
            <a:r>
              <a:rPr lang="en-US" baseline="0" dirty="0"/>
              <a:t> </a:t>
            </a:r>
            <a:r>
              <a:rPr lang="en-US" baseline="0" dirty="0" err="1"/>
              <a:t>nhiệm</a:t>
            </a:r>
            <a:r>
              <a:rPr lang="en-US" baseline="0" dirty="0"/>
              <a:t>,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tăng</a:t>
            </a:r>
            <a:r>
              <a:rPr lang="en-US" baseline="0" dirty="0"/>
              <a:t> </a:t>
            </a:r>
            <a:r>
              <a:rPr lang="en-US" baseline="0" dirty="0" err="1"/>
              <a:t>lương</a:t>
            </a:r>
            <a:r>
              <a:rPr lang="en-US" baseline="0" dirty="0"/>
              <a:t>…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môi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ngoài</a:t>
            </a:r>
            <a:r>
              <a:rPr lang="en-US" baseline="0" dirty="0"/>
              <a:t>: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họp</a:t>
            </a:r>
            <a:r>
              <a:rPr lang="en-US" baseline="0" dirty="0"/>
              <a:t>,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chối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C0CB5-3FA2-4A1F-99AC-907FB71BC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err="1"/>
              <a:t>phần</a:t>
            </a:r>
            <a:r>
              <a:rPr lang="en-US"/>
              <a:t> cứng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con ng</a:t>
            </a:r>
            <a:r>
              <a:rPr lang="vi-VN"/>
              <a:t>ư</a:t>
            </a:r>
            <a:r>
              <a:rPr lang="en-US"/>
              <a:t>ời</a:t>
            </a:r>
          </a:p>
          <a:p>
            <a:r>
              <a:rPr lang="en-US"/>
              <a:t>Những tính cách cần thiết cho một ng</a:t>
            </a:r>
            <a:r>
              <a:rPr lang="vi-VN"/>
              <a:t>ư</a:t>
            </a:r>
            <a:r>
              <a:rPr lang="en-US"/>
              <a:t>ời thu thập các thông tin khảo sát</a:t>
            </a:r>
          </a:p>
          <a:p>
            <a:pPr marL="171450" indent="-171450">
              <a:buFontTx/>
              <a:buChar char="-"/>
            </a:pPr>
            <a:r>
              <a:rPr lang="en-US"/>
              <a:t>Không ngần ngại (hỏi về mọi thứ)</a:t>
            </a:r>
          </a:p>
          <a:p>
            <a:pPr marL="171450" indent="-171450">
              <a:buFontTx/>
              <a:buChar char="-"/>
            </a:pPr>
            <a:r>
              <a:rPr lang="en-US"/>
              <a:t>Vô t</a:t>
            </a:r>
            <a:r>
              <a:rPr lang="vi-VN"/>
              <a:t>ư</a:t>
            </a:r>
            <a:r>
              <a:rPr lang="en-US"/>
              <a:t> (tìm giải pháp)</a:t>
            </a:r>
          </a:p>
          <a:p>
            <a:pPr marL="171450" indent="-171450">
              <a:buFontTx/>
              <a:buChar char="-"/>
            </a:pPr>
            <a:r>
              <a:rPr lang="en-US"/>
              <a:t>Loại bỏ các ràng buộc (cho rằng mọi việc đều có thể làm đ</a:t>
            </a:r>
            <a:r>
              <a:rPr lang="vi-VN"/>
              <a:t>ư</a:t>
            </a:r>
            <a:r>
              <a:rPr lang="en-US"/>
              <a:t>ợc)</a:t>
            </a:r>
          </a:p>
          <a:p>
            <a:pPr marL="171450" indent="-171450">
              <a:buFontTx/>
              <a:buChar char="-"/>
            </a:pPr>
            <a:r>
              <a:rPr lang="en-US"/>
              <a:t>Chú ý đến tiểu tiết (mọi kết luận phải phù hợp với các kết luận khác)</a:t>
            </a:r>
          </a:p>
          <a:p>
            <a:pPr marL="171450" indent="-171450">
              <a:buFontTx/>
              <a:buChar char="-"/>
            </a:pPr>
            <a:r>
              <a:rPr lang="en-US"/>
              <a:t>Tái định hình (xem xét, tổ chức d</a:t>
            </a:r>
            <a:r>
              <a:rPr lang="vi-VN"/>
              <a:t>ư</a:t>
            </a:r>
            <a:r>
              <a:rPr lang="en-US"/>
              <a:t>ới góc nhìn mới)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C0CB5-3FA2-4A1F-99AC-907FB71BC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D5BC7D-F28B-46D7-B793-00B378D0A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3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B8BDC-55E2-4600-8966-9B9A69C6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ctr">
              <a:defRPr sz="5000" b="1" cap="none" spc="0">
                <a:ln w="12700">
                  <a:solidFill>
                    <a:srgbClr val="8C5722"/>
                  </a:solidFill>
                  <a:prstDash val="solid"/>
                </a:ln>
                <a:gradFill flip="none" rotWithShape="1">
                  <a:gsLst>
                    <a:gs pos="0">
                      <a:srgbClr val="BF9000">
                        <a:shade val="30000"/>
                        <a:satMod val="115000"/>
                      </a:srgbClr>
                    </a:gs>
                    <a:gs pos="50000">
                      <a:srgbClr val="BF9000">
                        <a:shade val="67500"/>
                        <a:satMod val="115000"/>
                      </a:srgbClr>
                    </a:gs>
                    <a:gs pos="100000">
                      <a:srgbClr val="BF90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5C8D-2F5D-4BE9-B6DF-DB0028BBD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6A84-E594-4357-9986-581C8D5E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F6C1-62D5-4FEB-AB8A-281484386810}" type="datetime1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08D5-33C4-4D70-B246-D5E17363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9A3F-88E2-42F3-92CE-CD3D31E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1546-7AD6-4777-9895-F82BB52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23BDB-DBCD-4EFC-827D-CDF1B302A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C304-A81B-4262-8E05-C7B6FF5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987E-F0AF-44DA-AC63-6612F06012C3}" type="datetime1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24E8-08B9-421B-88B9-C96F1CA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F968-F8BE-4599-A2E7-7F9E96C1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D2F0A-9E2C-42A2-8AAF-CBEAF9D9E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9A9BE-BE81-4639-8401-344F99C8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7552-6EFB-4980-9CBB-C2E4CDEA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D8F7-7F94-4CAE-AD0C-3A9DA3BD0682}" type="datetime1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2D32B-D183-4063-AC1B-536C6AE5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3F47-4B93-4AB6-BA1E-42B83C4C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0A4BB3-169E-4411-BBEF-95EC795C1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11353800" cy="1397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8CFAB-85CE-496F-A959-69DE7F6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947400" cy="1325563"/>
          </a:xfrm>
        </p:spPr>
        <p:txBody>
          <a:bodyPr/>
          <a:lstStyle>
            <a:lvl1pPr algn="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F4AF-803A-417A-9468-D2B67E74D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2854" y="1494691"/>
            <a:ext cx="10932746" cy="468227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F5BB-EB11-4B7D-B3CD-CE0D84B3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4678" y="6426785"/>
            <a:ext cx="2743200" cy="365125"/>
          </a:xfrm>
        </p:spPr>
        <p:txBody>
          <a:bodyPr/>
          <a:lstStyle/>
          <a:p>
            <a:fld id="{DB71CEBE-8771-4366-8F54-564BFBEC4023}" type="datetime1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BF3F-5B6B-479F-B5BF-317D3A61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8779" y="642678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0C68-A047-4DD8-BDCE-DE26679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72" y="6440124"/>
            <a:ext cx="464323" cy="365125"/>
          </a:xfrm>
        </p:spPr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51768-8F7A-4799-9F2C-D3E45A65A338}"/>
              </a:ext>
            </a:extLst>
          </p:cNvPr>
          <p:cNvSpPr/>
          <p:nvPr userDrawn="1"/>
        </p:nvSpPr>
        <p:spPr>
          <a:xfrm>
            <a:off x="0" y="6327091"/>
            <a:ext cx="115214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1C7CC-BC51-4E69-B3CA-84016F0F2B81}"/>
              </a:ext>
            </a:extLst>
          </p:cNvPr>
          <p:cNvSpPr/>
          <p:nvPr userDrawn="1"/>
        </p:nvSpPr>
        <p:spPr>
          <a:xfrm>
            <a:off x="2272" y="6397603"/>
            <a:ext cx="1033272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14628-E279-4428-BEBA-002F07CD2243}"/>
              </a:ext>
            </a:extLst>
          </p:cNvPr>
          <p:cNvSpPr/>
          <p:nvPr userDrawn="1"/>
        </p:nvSpPr>
        <p:spPr>
          <a:xfrm rot="16200000">
            <a:off x="-2518961" y="3871601"/>
            <a:ext cx="59436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14F03-4DF6-47C4-8220-9DDEBC1BB1DD}"/>
              </a:ext>
            </a:extLst>
          </p:cNvPr>
          <p:cNvSpPr/>
          <p:nvPr userDrawn="1"/>
        </p:nvSpPr>
        <p:spPr>
          <a:xfrm rot="16200000">
            <a:off x="-2733913" y="3602669"/>
            <a:ext cx="649224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D32-2452-4CFF-895A-3C86F49F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EB69-21AF-4C76-B73B-E676A9CF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897F-4605-44A2-909A-562C9C2B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9736-B517-4690-85AB-A5A525D9BBDA}" type="datetime1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A560-CAB7-469A-9EC2-E32BFF36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A63F-0B95-4A9E-970E-29638076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CDC5B-6673-4727-BFA4-10481B1B3505}"/>
              </a:ext>
            </a:extLst>
          </p:cNvPr>
          <p:cNvSpPr/>
          <p:nvPr userDrawn="1"/>
        </p:nvSpPr>
        <p:spPr>
          <a:xfrm>
            <a:off x="0" y="1684020"/>
            <a:ext cx="12192000" cy="762000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8" name="Picture 7" descr="http://www.thewatercouncil.com/images/footer-img.png">
            <a:extLst>
              <a:ext uri="{FF2B5EF4-FFF2-40B4-BE49-F238E27FC236}">
                <a16:creationId xmlns:a16="http://schemas.microsoft.com/office/drawing/2014/main" id="{52941E55-19E4-4F8A-B570-EFFC7A187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0600" y="4617720"/>
            <a:ext cx="4851400" cy="2171701"/>
          </a:xfrm>
          <a:prstGeom prst="rect">
            <a:avLst/>
          </a:prstGeom>
          <a:noFill/>
        </p:spPr>
      </p:pic>
      <p:pic>
        <p:nvPicPr>
          <p:cNvPr id="9" name="Picture 8" descr="http://www.copiaresearch.com/wp-content/uploads/2014/04/nagare-logo-mark-full-color-rgb_small-272x300.jpg">
            <a:extLst>
              <a:ext uri="{FF2B5EF4-FFF2-40B4-BE49-F238E27FC236}">
                <a16:creationId xmlns:a16="http://schemas.microsoft.com/office/drawing/2014/main" id="{10910605-0FBC-41BE-B700-4E4B19974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17941" y="68580"/>
            <a:ext cx="2874059" cy="2377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86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7A46-20CA-4A9D-90B5-BE84873D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E7B3-9FF2-4A56-AB4F-98A884AA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E278-8664-4022-BF2F-6989C66C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C5BA3-F246-43EC-BD4B-34779D38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09B-2470-4AE6-8304-F798C15AEB71}" type="datetime1">
              <a:rPr lang="en-US" smtClean="0"/>
              <a:t>16/04/2020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9C6F-2D51-4625-8C65-55F3376B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E350-52A5-4759-B178-339DEAED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0524-6386-4F8D-BCBE-403C7E71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1CBC-3005-4E66-97F8-9D4579D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C7C8A-8B1E-4F71-A16A-308C0716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CF79-E75B-4F5C-A67D-E5795652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0D57D-14E8-471C-A1A4-575F5E30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B23D5-1B8D-45FF-BB6B-747DE4A8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583-B428-4DB4-B4EE-3C86F1C0ED82}" type="datetime1">
              <a:rPr lang="en-US" smtClean="0"/>
              <a:t>16/04/2020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5A38-EBBB-4FDA-B419-17F4B65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3C636-486A-4A2A-AF8D-7DE8657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B003-8F80-434D-9DCE-C6AF27CE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74E00-788E-432B-8718-8BFF8A2F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5835-D843-4A6B-8E4A-403D95B37E57}" type="datetime1">
              <a:rPr lang="en-US" smtClean="0"/>
              <a:t>16/04/2020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494-5F5F-4CD0-A230-8D4F8078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B8492-77FD-49FD-9005-36F2CE91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3ADB2-A05E-4BFA-839F-F681B02B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FD75-118B-41BD-9822-0E4D3D6D8101}" type="datetime1">
              <a:rPr lang="en-US" smtClean="0"/>
              <a:t>16/04/2020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501A-98E6-4D72-B418-410CD2E7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E671-6F0C-4151-9EBE-DE6EA34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74F-3D97-421E-93EF-3E964F2C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40D9-A171-4F72-934C-DFC422B8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4029-2E29-4713-8821-6CACDC85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2120-35AD-46DA-9919-32EFC412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B9EF-D070-4A20-ACD5-F7E376FC90AE}" type="datetime1">
              <a:rPr lang="en-US" smtClean="0"/>
              <a:t>16/04/2020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6539-3CCE-485F-B78D-D298400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AE9B-5810-4D43-B0FF-2EE2C3CD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810-E3BB-412E-8B38-B737A0B5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4246-D25E-410E-A311-A28EDD49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EA028-5BA6-4A3E-ABB1-56B5CEFA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AE38-14B5-41DC-8EB7-5A8A437A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A7F3-C538-49FE-A2CB-12624488CB05}" type="datetime1">
              <a:rPr lang="en-US" smtClean="0"/>
              <a:t>16/04/2020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F5E-4A77-4E04-B0F4-DD7ACFE5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F7040-7FE0-4052-9218-B490AC2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CC27C-9A61-4BC4-BFB2-C65BF366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9957-44D2-4037-B5C0-0E42223A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275A-90BA-42CC-AEEF-8B1B9BA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EBADE2B-4163-4C1F-83E5-9492BD592127}" type="datetime1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D4B1-5390-4422-BD58-F1C6AA4C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5319-98F7-4757-A15D-88DFD9C57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808288A-7DB6-4C4B-ACD0-1D1E0C6D4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0071F-0C34-4B3A-8B15-1761BB4E821A}"/>
              </a:ext>
            </a:extLst>
          </p:cNvPr>
          <p:cNvSpPr/>
          <p:nvPr userDrawn="1"/>
        </p:nvSpPr>
        <p:spPr>
          <a:xfrm rot="16200000">
            <a:off x="606057" y="57914"/>
            <a:ext cx="3481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LVHN</a:t>
            </a:r>
          </a:p>
        </p:txBody>
      </p:sp>
    </p:spTree>
    <p:extLst>
      <p:ext uri="{BB962C8B-B14F-4D97-AF65-F5344CB8AC3E}">
        <p14:creationId xmlns:p14="http://schemas.microsoft.com/office/powerpoint/2010/main" val="408388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513B-C88C-4813-A111-93E50CD6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XÁC ĐỊNH YÊU CẦU HỆ THỐNG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52A2A-B5D1-4027-8035-57C78C04F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C025-A850-499E-B9C8-C32BDAD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35CE-0A57-4771-8CDC-CA225FD7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4" y="1494691"/>
            <a:ext cx="10932746" cy="468227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/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lvl="1" algn="just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Sổ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sách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biểu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mẫu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tập</a:t>
            </a:r>
            <a:r>
              <a:rPr lang="en-US" dirty="0">
                <a:solidFill>
                  <a:srgbClr val="000000"/>
                </a:solidFill>
              </a:rPr>
              <a:t> tin: </a:t>
            </a:r>
            <a:r>
              <a:rPr lang="en-US" dirty="0" err="1">
                <a:solidFill>
                  <a:srgbClr val="000000"/>
                </a:solidFill>
              </a:rPr>
              <a:t>cung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luồng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giao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dịch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giao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dịch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thủ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tục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cung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lí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trò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mô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tả</a:t>
            </a:r>
            <a:r>
              <a:rPr lang="en-US" dirty="0">
                <a:solidFill>
                  <a:srgbClr val="000000"/>
                </a:solidFill>
              </a:rPr>
              <a:t> chi </a:t>
            </a:r>
            <a:r>
              <a:rPr lang="en-US" dirty="0" err="1">
                <a:solidFill>
                  <a:srgbClr val="000000"/>
                </a:solidFill>
              </a:rPr>
              <a:t>tiết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quyết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định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cung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giao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nội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giữa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CDDE7-07D4-4386-9680-CF2939AE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E65F-7848-4CE0-BB6A-9988083B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B41C-16DE-4663-8509-1BA91461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/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Cung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thói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dùng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tầng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mềm</a:t>
            </a:r>
            <a:r>
              <a:rPr lang="en-US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BDECF-82AD-46F0-90C0-2CB24E98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E8D3-F33A-4841-9E9C-EFDD08F5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CÁC PH</a:t>
            </a:r>
            <a:r>
              <a:rPr lang="vi-VN" sz="4500" b="1" dirty="0"/>
              <a:t>Ư</a:t>
            </a:r>
            <a:r>
              <a:rPr lang="en-US" sz="4500" b="1" dirty="0"/>
              <a:t>ƠNG PHÁP TRUYỀN THỐNG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838-A543-4B53-87D1-293235462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4A8C-FF3F-4BE8-9531-9335DD60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208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FE2F-8E8F-4E79-914F-F4D2CC7B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BB4B-EFF2-4C43-B901-A853373E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Mỗi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đối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tượng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rõ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trò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đối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mới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biết</a:t>
            </a:r>
            <a:r>
              <a:rPr lang="en-US" dirty="0">
                <a:solidFill>
                  <a:srgbClr val="000000"/>
                </a:solidFill>
              </a:rPr>
              <a:t> chi </a:t>
            </a:r>
            <a:r>
              <a:rPr lang="en-US" dirty="0" err="1">
                <a:solidFill>
                  <a:srgbClr val="000000"/>
                </a:solidFill>
              </a:rPr>
              <a:t>tiết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loại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chứng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sắp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xếp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chứng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</a:t>
            </a:r>
            <a:endParaRPr lang="en-US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trưởng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kê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tổng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hợp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thức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đó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110F4-BF2F-4947-87D5-77A13026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69C-5DE3-4A91-830A-F84F05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F5A1-2D68-496D-BEFA-2D1C4C66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4" y="1494691"/>
            <a:ext cx="10932746" cy="4682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EA0A0-DAED-4F04-8936-2569B5CC817C}"/>
              </a:ext>
            </a:extLst>
          </p:cNvPr>
          <p:cNvSpPr/>
          <p:nvPr/>
        </p:nvSpPr>
        <p:spPr>
          <a:xfrm>
            <a:off x="2775230" y="1473230"/>
            <a:ext cx="2286000" cy="91440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Lên kế hoạch phỏng vấn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34CA4-B8E9-486F-B1D7-346E984B4631}"/>
              </a:ext>
            </a:extLst>
          </p:cNvPr>
          <p:cNvSpPr/>
          <p:nvPr/>
        </p:nvSpPr>
        <p:spPr>
          <a:xfrm>
            <a:off x="5708930" y="1473230"/>
            <a:ext cx="2286000" cy="914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Xác nhận</a:t>
            </a:r>
          </a:p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kế hoạch PV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26920A-1201-4BBE-97D4-53006732B4F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61230" y="1930430"/>
            <a:ext cx="6477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C72FB0B-F6F5-4046-93D3-2D0AFF387131}"/>
              </a:ext>
            </a:extLst>
          </p:cNvPr>
          <p:cNvSpPr/>
          <p:nvPr/>
        </p:nvSpPr>
        <p:spPr>
          <a:xfrm>
            <a:off x="8604530" y="1473230"/>
            <a:ext cx="2286000" cy="914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Sắp xếp nhân sự tham gia PV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CF3323-D703-4DB3-A990-AAC98AB3C76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994930" y="1930430"/>
            <a:ext cx="6096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378A80-D5C6-4193-809E-F350E31DFEFA}"/>
              </a:ext>
            </a:extLst>
          </p:cNvPr>
          <p:cNvSpPr/>
          <p:nvPr/>
        </p:nvSpPr>
        <p:spPr>
          <a:xfrm>
            <a:off x="2775230" y="2763868"/>
            <a:ext cx="2286000" cy="91440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Chuẩn bị chủ đề, câu hỏi PV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4A53F9-82D7-4B8E-8AF6-982D2E4C0616}"/>
              </a:ext>
            </a:extLst>
          </p:cNvPr>
          <p:cNvSpPr/>
          <p:nvPr/>
        </p:nvSpPr>
        <p:spPr>
          <a:xfrm>
            <a:off x="2770467" y="4054506"/>
            <a:ext cx="2286000" cy="91440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Gửi chủ đề PV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E6C5B-1BA6-4D7B-B18F-1E4BB1A89A31}"/>
              </a:ext>
            </a:extLst>
          </p:cNvPr>
          <p:cNvSpPr/>
          <p:nvPr/>
        </p:nvSpPr>
        <p:spPr>
          <a:xfrm>
            <a:off x="5708930" y="2763868"/>
            <a:ext cx="2286000" cy="91440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Đặt câu hỏi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CBE3E-8AF3-4508-9CBF-B025DD617312}"/>
              </a:ext>
            </a:extLst>
          </p:cNvPr>
          <p:cNvSpPr/>
          <p:nvPr/>
        </p:nvSpPr>
        <p:spPr>
          <a:xfrm>
            <a:off x="8604530" y="2763868"/>
            <a:ext cx="2286000" cy="914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Trả lời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3680F-BCF8-4393-8685-05D809970CBA}"/>
              </a:ext>
            </a:extLst>
          </p:cNvPr>
          <p:cNvSpPr/>
          <p:nvPr/>
        </p:nvSpPr>
        <p:spPr>
          <a:xfrm>
            <a:off x="5708930" y="4054506"/>
            <a:ext cx="2286000" cy="91440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Ghi nhận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ACFFB-F52C-46AB-8E2E-B5891BF942A3}"/>
              </a:ext>
            </a:extLst>
          </p:cNvPr>
          <p:cNvSpPr/>
          <p:nvPr/>
        </p:nvSpPr>
        <p:spPr>
          <a:xfrm>
            <a:off x="5708930" y="5345144"/>
            <a:ext cx="2286000" cy="91440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Kiểm tra, đánh giá kết quả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302A7-20BD-4919-B5B6-81131F74057A}"/>
              </a:ext>
            </a:extLst>
          </p:cNvPr>
          <p:cNvSpPr/>
          <p:nvPr/>
        </p:nvSpPr>
        <p:spPr>
          <a:xfrm>
            <a:off x="8604530" y="5345144"/>
            <a:ext cx="2286000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Bổ sung, xác nhận kết quả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AAA8EB-10F5-4F20-9363-A9C71F152A89}"/>
              </a:ext>
            </a:extLst>
          </p:cNvPr>
          <p:cNvSpPr/>
          <p:nvPr/>
        </p:nvSpPr>
        <p:spPr>
          <a:xfrm>
            <a:off x="2770467" y="5345144"/>
            <a:ext cx="2286000" cy="914400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Tìm kiếm các quan điểm khác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22544-3888-43D2-B9FA-A047AE1AD878}"/>
              </a:ext>
            </a:extLst>
          </p:cNvPr>
          <p:cNvCxnSpPr/>
          <p:nvPr/>
        </p:nvCxnSpPr>
        <p:spPr>
          <a:xfrm>
            <a:off x="3911086" y="2394773"/>
            <a:ext cx="2382" cy="3690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51654-5F19-452F-8263-ED37E945971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994930" y="3221068"/>
            <a:ext cx="6096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8A03F3-BDB6-4E32-B5E0-BEACF683B97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9747530" y="2387630"/>
            <a:ext cx="0" cy="3762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26">
            <a:extLst>
              <a:ext uri="{FF2B5EF4-FFF2-40B4-BE49-F238E27FC236}">
                <a16:creationId xmlns:a16="http://schemas.microsoft.com/office/drawing/2014/main" id="{2143411B-6D75-4166-A047-2003E5007A12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8454511" y="3218687"/>
            <a:ext cx="833438" cy="175260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3AE44-25DD-4A49-A372-CF91B74CE034}"/>
              </a:ext>
            </a:extLst>
          </p:cNvPr>
          <p:cNvCxnSpPr>
            <a:endCxn id="10" idx="0"/>
          </p:cNvCxnSpPr>
          <p:nvPr/>
        </p:nvCxnSpPr>
        <p:spPr>
          <a:xfrm>
            <a:off x="3911086" y="3685411"/>
            <a:ext cx="2381" cy="3690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30">
            <a:extLst>
              <a:ext uri="{FF2B5EF4-FFF2-40B4-BE49-F238E27FC236}">
                <a16:creationId xmlns:a16="http://schemas.microsoft.com/office/drawing/2014/main" id="{794F1BF6-CDF1-416F-95D9-98664334744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056467" y="3221068"/>
            <a:ext cx="652463" cy="1290638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D6B77-84BC-407E-8FEA-658182C2E1B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851930" y="4968906"/>
            <a:ext cx="0" cy="3762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C6950-C965-455F-B893-A3DF07C94F5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994930" y="5802344"/>
            <a:ext cx="6096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3656D9-65B2-40E2-A549-F5C548EBDE45}"/>
              </a:ext>
            </a:extLst>
          </p:cNvPr>
          <p:cNvCxnSpPr>
            <a:stCxn id="14" idx="1"/>
          </p:cNvCxnSpPr>
          <p:nvPr/>
        </p:nvCxnSpPr>
        <p:spPr>
          <a:xfrm flipH="1">
            <a:off x="5056467" y="5802344"/>
            <a:ext cx="65246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9D5937-4DB9-4D53-9956-D2F976BAF900}"/>
              </a:ext>
            </a:extLst>
          </p:cNvPr>
          <p:cNvCxnSpPr>
            <a:stCxn id="13" idx="0"/>
          </p:cNvCxnSpPr>
          <p:nvPr/>
        </p:nvCxnSpPr>
        <p:spPr>
          <a:xfrm flipV="1">
            <a:off x="6851930" y="3678268"/>
            <a:ext cx="0" cy="3762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44C5F760-764F-4A4C-ACD4-9AA983B1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0378-0DA8-4FA1-AD1A-F4EE1AEB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4450-B69D-4691-8DA5-1779E6C8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0E83BB-FEB2-497F-AF32-84A7A164A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2097"/>
              </p:ext>
            </p:extLst>
          </p:nvPr>
        </p:nvGraphicFramePr>
        <p:xfrm>
          <a:off x="1736204" y="2611055"/>
          <a:ext cx="9456515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1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hoạch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phỏng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vấn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tổng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endParaRPr lang="en-US" sz="2400" b="1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thống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………………………………………</a:t>
                      </a:r>
                    </a:p>
                    <a:p>
                      <a:r>
                        <a:rPr lang="en-US" sz="24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Người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………………………………………		</a:t>
                      </a:r>
                      <a:r>
                        <a:rPr lang="en-US" sz="24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…/…/…</a:t>
                      </a:r>
                      <a:endParaRPr lang="en-US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Chủ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đề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cầu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Ngày</a:t>
                      </a:r>
                      <a:endParaRPr lang="en-US" sz="2400" baseline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bắt đầu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Ngày</a:t>
                      </a:r>
                      <a:endParaRPr lang="en-US" sz="2400" baseline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 thúc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426A1-421B-4551-9BC0-CA7DD9BB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AD80-DE5A-46A1-AE4B-870CD05A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D7C0-30F3-4D0F-9C60-6BCBD9C0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261A62-827C-4A2E-8D81-BBD5CED3D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75145"/>
              </p:ext>
            </p:extLst>
          </p:nvPr>
        </p:nvGraphicFramePr>
        <p:xfrm>
          <a:off x="1956122" y="2276352"/>
          <a:ext cx="895880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9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Người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được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PV: ……………………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Ngày: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…/…/…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Ghi nhận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1:</a:t>
                      </a:r>
                    </a:p>
                    <a:p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Nội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dung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lời:</a:t>
                      </a:r>
                    </a:p>
                    <a:p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&lt;Nội dung câu trả lời&gt;</a:t>
                      </a:r>
                    </a:p>
                    <a:p>
                      <a:endParaRPr lang="en-US" sz="2400" baseline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 quả quan sát: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2:</a:t>
                      </a:r>
                    </a:p>
                    <a:p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Nội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dung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  <a:p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Nội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dung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</a:p>
                    <a:p>
                      <a:endParaRPr lang="en-US" sz="24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sát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C80A-2691-4B04-A7A3-A71ED6B6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8ADD-251B-476A-A0BF-7E4B082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4B3C-20CA-4499-9DEE-F11BDA5D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  <a:p>
            <a:pPr lvl="2" algn="just"/>
            <a:r>
              <a:rPr lang="en-US" dirty="0"/>
              <a:t> </a:t>
            </a:r>
            <a:r>
              <a:rPr lang="en-US" sz="2200" dirty="0"/>
              <a:t>Cho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do</a:t>
            </a:r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Khuyến</a:t>
            </a:r>
            <a:r>
              <a:rPr lang="en-US" sz="2200" dirty="0"/>
              <a:t> </a:t>
            </a:r>
            <a:r>
              <a:rPr lang="en-US" sz="2200" dirty="0" err="1"/>
              <a:t>khích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PV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ý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khuôn</a:t>
            </a:r>
            <a:r>
              <a:rPr lang="en-US" sz="2200" dirty="0"/>
              <a:t> </a:t>
            </a:r>
            <a:r>
              <a:rPr lang="en-US" sz="2200" dirty="0" err="1"/>
              <a:t>khổ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endParaRPr lang="en-US" sz="2200" dirty="0"/>
          </a:p>
          <a:p>
            <a:pPr marL="457200" lvl="1" indent="0" algn="just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200" dirty="0"/>
              <a:t>Anh/</a:t>
            </a:r>
            <a:r>
              <a:rPr lang="en-US" sz="2200" dirty="0" err="1"/>
              <a:t>chị</a:t>
            </a:r>
            <a:r>
              <a:rPr lang="en-US" sz="2200" dirty="0"/>
              <a:t> </a:t>
            </a:r>
            <a:r>
              <a:rPr lang="en-US" sz="2200" dirty="0" err="1"/>
              <a:t>gặp</a:t>
            </a:r>
            <a:r>
              <a:rPr lang="en-US" sz="2200" dirty="0"/>
              <a:t>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khăn</a:t>
            </a:r>
            <a:r>
              <a:rPr lang="en-US" sz="2200" dirty="0"/>
              <a:t> </a:t>
            </a:r>
            <a:r>
              <a:rPr lang="en-US" sz="2200" dirty="0" err="1"/>
              <a:t>gì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lí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200" dirty="0"/>
              <a:t>Anh/</a:t>
            </a:r>
            <a:r>
              <a:rPr lang="en-US" sz="2200" dirty="0" err="1"/>
              <a:t>chị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lí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gì</a:t>
            </a:r>
            <a:r>
              <a:rPr lang="en-US" sz="2200" dirty="0"/>
              <a:t>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200" dirty="0"/>
              <a:t>Anh/</a:t>
            </a:r>
            <a:r>
              <a:rPr lang="en-US" sz="2200" dirty="0" err="1"/>
              <a:t>chị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lí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nâng</a:t>
            </a:r>
            <a:r>
              <a:rPr lang="en-US" sz="2200" dirty="0"/>
              <a:t> </a:t>
            </a:r>
            <a:r>
              <a:rPr lang="en-US" sz="2200" dirty="0" err="1"/>
              <a:t>lương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?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B0C29-ABEB-4B33-B8ED-61061CE9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7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8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8ADD-251B-476A-A0BF-7E4B082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4B3C-20CA-4499-9DEE-F11BDA5D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  <a:p>
            <a:pPr lvl="2" algn="just"/>
            <a:r>
              <a:rPr lang="en-US" dirty="0"/>
              <a:t> </a:t>
            </a:r>
            <a:r>
              <a:rPr lang="en-US" sz="2200" dirty="0"/>
              <a:t>Cho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1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huống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lvl="3" algn="just"/>
            <a:r>
              <a:rPr lang="en-US" sz="2000" dirty="0" err="1"/>
              <a:t>Đúng</a:t>
            </a:r>
            <a:r>
              <a:rPr lang="en-US" sz="2000" dirty="0"/>
              <a:t>/Sai (Yes/No)</a:t>
            </a:r>
          </a:p>
          <a:p>
            <a:pPr lvl="3" algn="just"/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(Multiple choices)</a:t>
            </a:r>
          </a:p>
          <a:p>
            <a:pPr lvl="3" algn="just"/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thang </a:t>
            </a:r>
            <a:r>
              <a:rPr lang="en-US" sz="2000" dirty="0" err="1"/>
              <a:t>điểm</a:t>
            </a:r>
            <a:r>
              <a:rPr lang="en-US" sz="2000" dirty="0"/>
              <a:t> (Rating)</a:t>
            </a:r>
          </a:p>
          <a:p>
            <a:pPr lvl="3" algn="just"/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hạng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(Ranking)</a:t>
            </a:r>
          </a:p>
          <a:p>
            <a:pPr lvl="3" algn="just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F8698-7323-4382-A5DA-0E7BFBCC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0C83-20EA-419F-85D2-F96D6FD9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6ED-A723-416B-80A4-02499AA5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13BD49-DD07-417C-A176-C783F480E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73500"/>
              </p:ext>
            </p:extLst>
          </p:nvPr>
        </p:nvGraphicFramePr>
        <p:xfrm>
          <a:off x="1574158" y="2156405"/>
          <a:ext cx="9537539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mở</a:t>
                      </a:r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đóng</a:t>
                      </a:r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Ưu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điểm</a:t>
                      </a:r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Không ràng buộc kết quả trả lời</a:t>
                      </a:r>
                    </a:p>
                    <a:p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Có thể phát sinh ý tưởng mới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Thời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gian trả lời ngắn</a:t>
                      </a:r>
                    </a:p>
                    <a:p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Nội dung tập trung, chi tiết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Khuyết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điểm</a:t>
                      </a:r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gian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dễ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kéo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dài</a:t>
                      </a:r>
                      <a:endParaRPr lang="en-US" sz="24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Nội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dung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thể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vượt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phạm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vi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Mất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gian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chuẩn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bị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endParaRPr lang="en-US" sz="24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mở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rộng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được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lời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48676-B7E7-4658-9F70-DF279226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2293-3C10-456C-8D5B-9FBEE160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</a:t>
            </a:r>
            <a:r>
              <a:rPr lang="en-US" dirty="0"/>
              <a:t>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4D82-3E4C-4246-9C7C-D86FA31B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29EBB-7DC6-4ACF-88A1-7092FE95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740A-2264-4186-8855-395F154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491B-C5D2-4BAF-9D56-8A714846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Thứ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câu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hỏi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phỏng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vấn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hợp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lí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phù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hợp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mục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năng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lời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Câu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hỏi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sắp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xếp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theo</a:t>
            </a:r>
            <a:r>
              <a:rPr lang="en-US" dirty="0">
                <a:solidFill>
                  <a:srgbClr val="000000"/>
                </a:solidFill>
              </a:rPr>
              <a:t> 2 </a:t>
            </a:r>
            <a:r>
              <a:rPr lang="en-US" dirty="0" err="1">
                <a:solidFill>
                  <a:srgbClr val="000000"/>
                </a:solidFill>
              </a:rPr>
              <a:t>cách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dirty="0"/>
              <a:t> Thu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64094-8CEB-4516-A350-C321C2F7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6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5EA-CE02-4DC2-9342-71234C0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1A8A-4A2C-496D-B5FB-CCDCFC96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Tốn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gian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Tốn</a:t>
            </a:r>
            <a:r>
              <a:rPr lang="en-US" dirty="0">
                <a:solidFill>
                  <a:srgbClr val="000000"/>
                </a:solidFill>
              </a:rPr>
              <a:t> chi </a:t>
            </a:r>
            <a:r>
              <a:rPr lang="en-US" dirty="0" err="1">
                <a:solidFill>
                  <a:srgbClr val="000000"/>
                </a:solidFill>
              </a:rPr>
              <a:t>phí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lực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à"/>
            </a:pP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Khảo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sát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bằng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câu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hỏi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questionaire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/survey)</a:t>
            </a:r>
          </a:p>
          <a:p>
            <a:pPr marL="0" indent="0" algn="just">
              <a:buNone/>
            </a:pP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thực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hiện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phân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tích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Tập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câu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hỏi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nhóm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Phân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loại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đối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tượng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sử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dụng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nhóm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Quyết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định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gửi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câu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hỏi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nào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đến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nhóm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người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sử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dụng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nào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AEB1-6D32-4B62-85F1-C0CBF366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589-5540-4D23-9399-5CAA3E32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9554-4988-4147-A765-570B1ED7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/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Đối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tượng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tích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cực</a:t>
            </a:r>
            <a:r>
              <a:rPr lang="en-US" sz="2600" dirty="0">
                <a:solidFill>
                  <a:srgbClr val="000000"/>
                </a:solidFill>
              </a:rPr>
              <a:t>: </a:t>
            </a:r>
            <a:r>
              <a:rPr lang="en-US" sz="2600" dirty="0" err="1">
                <a:solidFill>
                  <a:srgbClr val="000000"/>
                </a:solidFill>
              </a:rPr>
              <a:t>là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các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đối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tượng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dễ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trả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lời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khảo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sát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nhất</a:t>
            </a:r>
            <a:endParaRPr lang="en-US" sz="2600" dirty="0">
              <a:solidFill>
                <a:srgbClr val="000000"/>
              </a:solidFill>
            </a:endParaRPr>
          </a:p>
          <a:p>
            <a:pPr lvl="1" algn="just"/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Nhóm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ngẫu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nhiên</a:t>
            </a:r>
            <a:endParaRPr lang="en-US" sz="2600" dirty="0">
              <a:solidFill>
                <a:srgbClr val="000000"/>
              </a:solidFill>
            </a:endParaRPr>
          </a:p>
          <a:p>
            <a:pPr lvl="1" algn="just"/>
            <a:r>
              <a:rPr lang="en-US" sz="2600" dirty="0">
                <a:solidFill>
                  <a:srgbClr val="000000"/>
                </a:solidFill>
              </a:rPr>
              <a:t> Theo </a:t>
            </a:r>
            <a:r>
              <a:rPr lang="en-US" sz="2600" dirty="0" err="1">
                <a:solidFill>
                  <a:srgbClr val="000000"/>
                </a:solidFill>
              </a:rPr>
              <a:t>điều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kiện</a:t>
            </a:r>
            <a:r>
              <a:rPr lang="en-US" sz="2600" dirty="0">
                <a:solidFill>
                  <a:srgbClr val="000000"/>
                </a:solidFill>
              </a:rPr>
              <a:t>: </a:t>
            </a:r>
            <a:r>
              <a:rPr lang="en-US" sz="2600" dirty="0" err="1">
                <a:solidFill>
                  <a:srgbClr val="000000"/>
                </a:solidFill>
              </a:rPr>
              <a:t>ví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dụ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những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nhân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viên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đã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làm</a:t>
            </a:r>
            <a:r>
              <a:rPr lang="en-US" sz="2600" dirty="0">
                <a:solidFill>
                  <a:srgbClr val="000000"/>
                </a:solidFill>
              </a:rPr>
              <a:t> ở </a:t>
            </a:r>
            <a:r>
              <a:rPr lang="en-US" sz="2600" dirty="0" err="1">
                <a:solidFill>
                  <a:srgbClr val="000000"/>
                </a:solidFill>
              </a:rPr>
              <a:t>công</a:t>
            </a:r>
            <a:r>
              <a:rPr lang="en-US" sz="2600" dirty="0">
                <a:solidFill>
                  <a:srgbClr val="000000"/>
                </a:solidFill>
              </a:rPr>
              <a:t> ty </a:t>
            </a:r>
            <a:r>
              <a:rPr lang="en-US" sz="2600" dirty="0" err="1">
                <a:solidFill>
                  <a:srgbClr val="000000"/>
                </a:solidFill>
              </a:rPr>
              <a:t>từ</a:t>
            </a:r>
            <a:r>
              <a:rPr lang="en-US" sz="2600" dirty="0">
                <a:solidFill>
                  <a:srgbClr val="000000"/>
                </a:solidFill>
              </a:rPr>
              <a:t> 2 </a:t>
            </a:r>
            <a:r>
              <a:rPr lang="en-US" sz="2600" dirty="0" err="1">
                <a:solidFill>
                  <a:srgbClr val="000000"/>
                </a:solidFill>
              </a:rPr>
              <a:t>năm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trở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lên</a:t>
            </a:r>
            <a:r>
              <a:rPr lang="en-US" sz="2600" dirty="0">
                <a:solidFill>
                  <a:srgbClr val="000000"/>
                </a:solidFill>
              </a:rPr>
              <a:t>…</a:t>
            </a:r>
          </a:p>
          <a:p>
            <a:pPr lvl="1" algn="just"/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Chọn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theo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loại</a:t>
            </a:r>
            <a:r>
              <a:rPr lang="en-US" sz="2600" dirty="0">
                <a:solidFill>
                  <a:srgbClr val="000000"/>
                </a:solidFill>
              </a:rPr>
              <a:t>: </a:t>
            </a:r>
            <a:r>
              <a:rPr lang="en-US" sz="2600" dirty="0" err="1">
                <a:solidFill>
                  <a:srgbClr val="000000"/>
                </a:solidFill>
              </a:rPr>
              <a:t>ví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dụ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quản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lí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nhân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viên</a:t>
            </a:r>
            <a:r>
              <a:rPr lang="en-US" sz="2600" dirty="0">
                <a:solidFill>
                  <a:srgbClr val="000000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BECB-7E1C-4A25-B16C-7690243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DDE-BB49-4E63-92F2-1DD5DB1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4B56-128D-4DCE-AF0B-DFB56DA4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D7BD1-8834-4AB6-B742-05FD7D3C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19" y="1650563"/>
            <a:ext cx="8267761" cy="42062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6AB4A-2571-4EC7-B6BF-A82EE68D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2C08-E90B-4385-905C-E2DD685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B366-E247-4EB7-AEDC-A2C497FC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So </a:t>
            </a:r>
            <a:r>
              <a:rPr lang="en-US" dirty="0" err="1">
                <a:solidFill>
                  <a:srgbClr val="000000"/>
                </a:solidFill>
              </a:rPr>
              <a:t>sánh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phương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pháp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phỏng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vấn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phương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pháp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bằng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câu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hỏi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71F7C-957F-40EF-9FD8-089E6195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1656"/>
              </p:ext>
            </p:extLst>
          </p:nvPr>
        </p:nvGraphicFramePr>
        <p:xfrm>
          <a:off x="1886674" y="2352554"/>
          <a:ext cx="9074550" cy="3913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Phỏng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vấn</a:t>
                      </a:r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Bảng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câu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hỏi</a:t>
                      </a:r>
                      <a:endParaRPr lang="en-US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Sự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phong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phú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thông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tin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Cao (qua </a:t>
                      </a:r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nhiều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kênh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cử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…)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Thấp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(chỉ trả lời trên giấy hoặc trên máy)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Thời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gian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thể kéo dài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Nhanh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 </a:t>
                      </a:r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phí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thể cao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Thấp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bảo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mật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Vai</a:t>
                      </a:r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trò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tham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gia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Chủ</a:t>
                      </a:r>
                      <a:r>
                        <a:rPr lang="en-US" sz="2400" baseline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động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Thụ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động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D5BBC-F57E-414E-B29E-79CC68C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A7B-E04E-48DE-8C6F-6B01E2D7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B26C-0491-493E-875A-4DA82E3E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>
                <a:solidFill>
                  <a:srgbClr val="000000"/>
                </a:solidFill>
              </a:rPr>
              <a:t>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trả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giữa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những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phỏng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vấn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nhau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đó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đôi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gặp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đổi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vật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trọng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quyết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định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tin. </a:t>
            </a:r>
            <a:r>
              <a:rPr lang="en-US" dirty="0" err="1">
                <a:solidFill>
                  <a:srgbClr val="000000"/>
                </a:solidFill>
              </a:rPr>
              <a:t>Tuy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nhiên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này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gây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tốn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đôi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trùng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lắp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câu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lời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Phỏng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vấn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nhóm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CD88-DCA2-4E7B-BBB7-8BF8BAA9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2AA-01E4-4B0F-AC30-418869EA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B4B5-3363-42E3-AADD-A2FDE4EF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7416EE-A2C0-4707-A2DA-F9B71CE7F31D}"/>
              </a:ext>
            </a:extLst>
          </p:cNvPr>
          <p:cNvSpPr/>
          <p:nvPr/>
        </p:nvSpPr>
        <p:spPr>
          <a:xfrm>
            <a:off x="5149770" y="1860601"/>
            <a:ext cx="2895600" cy="396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Segoe UI" panose="020B0502040204020203" pitchFamily="34" charset="0"/>
                <a:cs typeface="Segoe UI" panose="020B0502040204020203" pitchFamily="34" charset="0"/>
              </a:rPr>
              <a:t>Phỏng vấn nhóm</a:t>
            </a:r>
          </a:p>
        </p:txBody>
      </p:sp>
      <p:pic>
        <p:nvPicPr>
          <p:cNvPr id="5" name="Picture 2" descr="http://ptgmedia.pearsoncmg.com/images/157870118X/elementLinks/03fig02.gif">
            <a:extLst>
              <a:ext uri="{FF2B5EF4-FFF2-40B4-BE49-F238E27FC236}">
                <a16:creationId xmlns:a16="http://schemas.microsoft.com/office/drawing/2014/main" id="{F470D3A0-FAD1-40E5-937C-04DE28DF8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5"/>
          <a:stretch/>
        </p:blipFill>
        <p:spPr bwMode="auto">
          <a:xfrm>
            <a:off x="10026570" y="1860601"/>
            <a:ext cx="762000" cy="9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tgmedia.pearsoncmg.com/images/157870118X/elementLinks/03fig02.gif">
            <a:extLst>
              <a:ext uri="{FF2B5EF4-FFF2-40B4-BE49-F238E27FC236}">
                <a16:creationId xmlns:a16="http://schemas.microsoft.com/office/drawing/2014/main" id="{D062BE96-2A0F-467C-A2CB-8D7D5B5C1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5"/>
          <a:stretch/>
        </p:blipFill>
        <p:spPr bwMode="auto">
          <a:xfrm>
            <a:off x="10026570" y="3347573"/>
            <a:ext cx="762000" cy="9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tgmedia.pearsoncmg.com/images/157870118X/elementLinks/03fig02.gif">
            <a:extLst>
              <a:ext uri="{FF2B5EF4-FFF2-40B4-BE49-F238E27FC236}">
                <a16:creationId xmlns:a16="http://schemas.microsoft.com/office/drawing/2014/main" id="{FC44A108-51AF-420F-B2E3-3B3C223D5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5"/>
          <a:stretch/>
        </p:blipFill>
        <p:spPr bwMode="auto">
          <a:xfrm>
            <a:off x="10026570" y="4839598"/>
            <a:ext cx="762000" cy="9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47B1CA-E438-4CA4-BA9F-0E70302B1D3A}"/>
              </a:ext>
            </a:extLst>
          </p:cNvPr>
          <p:cNvCxnSpPr>
            <a:stCxn id="5" idx="1"/>
          </p:cNvCxnSpPr>
          <p:nvPr/>
        </p:nvCxnSpPr>
        <p:spPr>
          <a:xfrm flipH="1">
            <a:off x="7207170" y="2352303"/>
            <a:ext cx="2819400" cy="593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2B8E72-6995-4277-95D6-8F48C45AD99C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511970" y="3839274"/>
            <a:ext cx="251460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233422-4395-49E6-A8A1-C0DD46ADBCD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207170" y="5331299"/>
            <a:ext cx="281940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ptgmedia.pearsoncmg.com/images/157870118X/elementLinks/03fig02.gif">
            <a:extLst>
              <a:ext uri="{FF2B5EF4-FFF2-40B4-BE49-F238E27FC236}">
                <a16:creationId xmlns:a16="http://schemas.microsoft.com/office/drawing/2014/main" id="{21C0FFA7-A5E5-423F-A655-EB3FF9179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5"/>
          <a:stretch/>
        </p:blipFill>
        <p:spPr bwMode="auto">
          <a:xfrm>
            <a:off x="2256098" y="1860600"/>
            <a:ext cx="762000" cy="9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tgmedia.pearsoncmg.com/images/157870118X/elementLinks/03fig02.gif">
            <a:extLst>
              <a:ext uri="{FF2B5EF4-FFF2-40B4-BE49-F238E27FC236}">
                <a16:creationId xmlns:a16="http://schemas.microsoft.com/office/drawing/2014/main" id="{9182E78B-8204-44C8-BF05-1D81BC07E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5"/>
          <a:stretch/>
        </p:blipFill>
        <p:spPr bwMode="auto">
          <a:xfrm>
            <a:off x="2256098" y="3347572"/>
            <a:ext cx="762000" cy="9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tgmedia.pearsoncmg.com/images/157870118X/elementLinks/03fig02.gif">
            <a:extLst>
              <a:ext uri="{FF2B5EF4-FFF2-40B4-BE49-F238E27FC236}">
                <a16:creationId xmlns:a16="http://schemas.microsoft.com/office/drawing/2014/main" id="{538DD8D6-145C-485D-AAB7-3F61C6BE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5"/>
          <a:stretch/>
        </p:blipFill>
        <p:spPr bwMode="auto">
          <a:xfrm>
            <a:off x="2256098" y="4839597"/>
            <a:ext cx="762000" cy="9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CF828F-04C9-47CF-85E7-28196D986B87}"/>
              </a:ext>
            </a:extLst>
          </p:cNvPr>
          <p:cNvCxnSpPr>
            <a:stCxn id="11" idx="3"/>
          </p:cNvCxnSpPr>
          <p:nvPr/>
        </p:nvCxnSpPr>
        <p:spPr>
          <a:xfrm>
            <a:off x="3018098" y="2352302"/>
            <a:ext cx="2819400" cy="214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08016B-E6E0-472A-8968-48B7FDDD16DD}"/>
              </a:ext>
            </a:extLst>
          </p:cNvPr>
          <p:cNvCxnSpPr>
            <a:cxnSpLocks/>
          </p:cNvCxnSpPr>
          <p:nvPr/>
        </p:nvCxnSpPr>
        <p:spPr>
          <a:xfrm>
            <a:off x="3018098" y="3835826"/>
            <a:ext cx="2588872" cy="344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5F353-B945-4C1D-9D43-D9FBBE5DD9AE}"/>
              </a:ext>
            </a:extLst>
          </p:cNvPr>
          <p:cNvCxnSpPr>
            <a:stCxn id="13" idx="3"/>
          </p:cNvCxnSpPr>
          <p:nvPr/>
        </p:nvCxnSpPr>
        <p:spPr>
          <a:xfrm>
            <a:off x="3018098" y="5331299"/>
            <a:ext cx="2819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30601E-EE80-41DE-B6E7-25DAF5AA5381}"/>
              </a:ext>
            </a:extLst>
          </p:cNvPr>
          <p:cNvSpPr txBox="1"/>
          <p:nvPr/>
        </p:nvSpPr>
        <p:spPr>
          <a:xfrm>
            <a:off x="2965531" y="186274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4E858-F9C8-427A-83DD-3966382F9370}"/>
              </a:ext>
            </a:extLst>
          </p:cNvPr>
          <p:cNvSpPr txBox="1"/>
          <p:nvPr/>
        </p:nvSpPr>
        <p:spPr>
          <a:xfrm>
            <a:off x="7875798" y="182598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Trả lời tổng quan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F2868-3608-4335-8739-89CDC7B2230B}"/>
              </a:ext>
            </a:extLst>
          </p:cNvPr>
          <p:cNvSpPr txBox="1"/>
          <p:nvPr/>
        </p:nvSpPr>
        <p:spPr>
          <a:xfrm>
            <a:off x="2965531" y="3341945"/>
            <a:ext cx="223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584F-25F0-4A4D-94AF-7C9B501E85D4}"/>
              </a:ext>
            </a:extLst>
          </p:cNvPr>
          <p:cNvSpPr txBox="1"/>
          <p:nvPr/>
        </p:nvSpPr>
        <p:spPr>
          <a:xfrm>
            <a:off x="7892970" y="334194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Trả lời nghiệp vụ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D1ED9-18AB-43C5-A62A-475F39DD5AE3}"/>
              </a:ext>
            </a:extLst>
          </p:cNvPr>
          <p:cNvSpPr txBox="1"/>
          <p:nvPr/>
        </p:nvSpPr>
        <p:spPr>
          <a:xfrm>
            <a:off x="2965531" y="484883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Câu hỏi kĩ thuật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3E75-422F-42E7-81ED-93A7A3250D3A}"/>
              </a:ext>
            </a:extLst>
          </p:cNvPr>
          <p:cNvSpPr txBox="1"/>
          <p:nvPr/>
        </p:nvSpPr>
        <p:spPr>
          <a:xfrm>
            <a:off x="7887604" y="483454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Trả lời kĩ thuật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7A59777-0F51-409F-A501-09F8A557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F217-D25C-4910-957B-B4482B3A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9E14-C9D7-45DC-9B72-BBB2EDC2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điểm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</a:t>
            </a:r>
          </a:p>
          <a:p>
            <a:pPr lvl="1" algn="just"/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Nhiều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phân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tích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viên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phụ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trách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nhiều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lĩnh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vực</a:t>
            </a:r>
            <a:endParaRPr lang="en-US" sz="2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Nhiều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đối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tượng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được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phỏng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vấn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phụ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trách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nhiều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lĩnh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vực</a:t>
            </a:r>
            <a:endParaRPr lang="en-US" sz="2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Giảm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thiểu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thời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gian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phỏng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vấn</a:t>
            </a:r>
            <a:endParaRPr lang="en-US" sz="2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Cho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phép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các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đối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tượng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lắng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nghe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lẫn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nhau</a:t>
            </a:r>
            <a:endParaRPr lang="en-US" sz="2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Câu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trả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lời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thông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suốt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,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thống</a:t>
            </a:r>
            <a:r>
              <a:rPr 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000000"/>
                </a:solidFill>
                <a:sym typeface="Wingdings" panose="05000000000000000000" pitchFamily="2" charset="2"/>
              </a:rPr>
              <a:t>nhất</a:t>
            </a:r>
            <a:endParaRPr lang="en-US" sz="2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Nhược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điểm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Khó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tổ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chức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1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buổi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phỏng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vấn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nhóm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F58F8-FF58-4C32-80CD-75644E17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4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34F6-512D-4F7E-AD29-0E4BB8F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14CE-BFDD-4240-8065-7B7AA76E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điểm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Đảm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bảo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tính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trung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thực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tin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Thu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thập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tốt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tổng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quan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mô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tả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hệ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thống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endParaRPr lang="en-US" sz="2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Nhược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điểm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Thời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gian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kéo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dài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Gây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khó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chịu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cho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người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làm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việc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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kết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quả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khách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quan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1A96C-19E4-4DB5-8180-FE606D81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3991-A5FE-4DA6-9E9A-4D483202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1501-FD94-4FF5-B743-3A359743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…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</a:t>
            </a:r>
          </a:p>
          <a:p>
            <a:pPr lvl="1" algn="just"/>
            <a:r>
              <a:rPr lang="en-US" sz="28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tồn</a:t>
            </a:r>
            <a:r>
              <a:rPr lang="en-US" sz="2600" dirty="0"/>
              <a:t> </a:t>
            </a:r>
            <a:r>
              <a:rPr lang="en-US" sz="2600" dirty="0" err="1"/>
              <a:t>tại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nhu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tiềm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Cấu</a:t>
            </a:r>
            <a:r>
              <a:rPr lang="en-US" sz="2600" dirty="0"/>
              <a:t> </a:t>
            </a:r>
            <a:r>
              <a:rPr lang="en-US" sz="2600" dirty="0" err="1"/>
              <a:t>trúc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, </a:t>
            </a:r>
            <a:r>
              <a:rPr lang="en-US" sz="2600" dirty="0" err="1"/>
              <a:t>quy</a:t>
            </a:r>
            <a:r>
              <a:rPr lang="en-US" sz="2600" dirty="0"/>
              <a:t> </a:t>
            </a:r>
            <a:r>
              <a:rPr lang="en-US" sz="2600" dirty="0" err="1"/>
              <a:t>tắc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lí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  <a:p>
            <a:pPr lvl="1" algn="just"/>
            <a:r>
              <a:rPr lang="en-US" sz="2600" dirty="0"/>
              <a:t>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14C1F-929E-4214-872A-947D2A26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3DDD9-CB81-459B-AD19-655F3F87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KHÁI QUÁT VỀ KỸ THUẬT YÊU CẦU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A3F8-4A75-4101-B74F-AA349090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CB39B-5A87-47AD-82AB-D4C7EE94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3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B17B-AA64-4B4D-ACC8-24E26996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DDA9-262E-4F6F-8C91-5373EF42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Trùng</a:t>
            </a:r>
            <a:r>
              <a:rPr lang="en-US" sz="2600" dirty="0"/>
              <a:t> </a:t>
            </a:r>
            <a:r>
              <a:rPr lang="en-US" sz="2600" dirty="0" err="1"/>
              <a:t>lắp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tin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Thiếu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tin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hết</a:t>
            </a:r>
            <a:r>
              <a:rPr lang="en-US" sz="2600" dirty="0"/>
              <a:t> </a:t>
            </a:r>
            <a:r>
              <a:rPr lang="en-US" sz="2600" dirty="0" err="1"/>
              <a:t>hạn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8669F-8810-4C5E-A0C3-760E4F07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2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9397-715B-4C45-94E7-03B8191C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CÁC PH</a:t>
            </a:r>
            <a:r>
              <a:rPr lang="vi-VN" b="1" dirty="0"/>
              <a:t>Ư</a:t>
            </a:r>
            <a:r>
              <a:rPr lang="en-US" b="1" dirty="0"/>
              <a:t>ƠNG PHÁP MỚI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0351-0508-4769-A568-9A01904C6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D43C-3F3B-4B71-9FA4-C34F1AEC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99DE-8628-4DF0-B4B5-EC2B6A9C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JAD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826B-5157-4F3F-B2E5-C3E87B8D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(Join Application Design)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just"/>
            <a:r>
              <a:rPr lang="en-US" sz="28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, </a:t>
            </a:r>
            <a:r>
              <a:rPr lang="en-US" sz="2600" dirty="0" err="1"/>
              <a:t>nhà</a:t>
            </a:r>
            <a:r>
              <a:rPr lang="en-US" sz="2600" dirty="0"/>
              <a:t> </a:t>
            </a: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lí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viên</a:t>
            </a:r>
            <a:r>
              <a:rPr lang="en-US" sz="2600" dirty="0"/>
              <a:t> </a:t>
            </a:r>
            <a:r>
              <a:rPr lang="en-US" sz="2600" dirty="0" err="1"/>
              <a:t>cùng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vài</a:t>
            </a:r>
            <a:r>
              <a:rPr lang="en-US" sz="2600" dirty="0"/>
              <a:t> </a:t>
            </a:r>
            <a:r>
              <a:rPr lang="en-US" sz="2600" dirty="0" err="1"/>
              <a:t>ngày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: </a:t>
            </a:r>
            <a:r>
              <a:rPr lang="en-US" sz="2600" dirty="0" err="1"/>
              <a:t>họp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trung</a:t>
            </a:r>
            <a:endParaRPr lang="en-US" sz="2600" dirty="0"/>
          </a:p>
          <a:p>
            <a:pPr marL="457200" lvl="1" indent="0" algn="just">
              <a:buNone/>
            </a:pPr>
            <a:endParaRPr lang="en-US" sz="2600" dirty="0"/>
          </a:p>
          <a:p>
            <a:pPr algn="just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xét</a:t>
            </a:r>
            <a:r>
              <a:rPr lang="en-US" dirty="0">
                <a:sym typeface="Wingdings" panose="05000000000000000000" pitchFamily="2" charset="2"/>
              </a:rPr>
              <a:t>: JAD </a:t>
            </a:r>
            <a:r>
              <a:rPr lang="en-US" dirty="0" err="1">
                <a:sym typeface="Wingdings" panose="05000000000000000000" pitchFamily="2" charset="2"/>
              </a:rPr>
              <a:t>khá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phỏng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nhóm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nhưng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nắm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trúc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hỏi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người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923-E08B-4BC2-B89F-D69F528C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5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C8B1-F63C-45B5-9D8F-720EC90C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JAD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01F2-3ADD-43AC-BA6E-D3843D2B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JAD:</a:t>
            </a:r>
          </a:p>
          <a:p>
            <a:pPr lvl="1" algn="just"/>
            <a:r>
              <a:rPr lang="en-US" sz="28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điểm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tham</a:t>
            </a:r>
            <a:r>
              <a:rPr lang="en-US" sz="2600" dirty="0"/>
              <a:t> </a:t>
            </a:r>
            <a:r>
              <a:rPr lang="en-US" sz="2600" dirty="0" err="1"/>
              <a:t>dự</a:t>
            </a:r>
            <a:r>
              <a:rPr lang="en-US" sz="2600" dirty="0"/>
              <a:t>:</a:t>
            </a:r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chủ</a:t>
            </a:r>
            <a:r>
              <a:rPr lang="en-US" sz="2200" dirty="0"/>
              <a:t> </a:t>
            </a:r>
            <a:r>
              <a:rPr lang="en-US" sz="2200" dirty="0" err="1"/>
              <a:t>trì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chép</a:t>
            </a:r>
            <a:endParaRPr lang="en-US" sz="2200" dirty="0"/>
          </a:p>
          <a:p>
            <a:pPr lvl="2" algn="just"/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</a:t>
            </a:r>
          </a:p>
          <a:p>
            <a:pPr lvl="1" algn="just"/>
            <a:r>
              <a:rPr lang="en-US" sz="2800" dirty="0"/>
              <a:t>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Công</a:t>
            </a:r>
            <a:r>
              <a:rPr lang="en-US" sz="2600" dirty="0"/>
              <a:t> </a:t>
            </a:r>
            <a:r>
              <a:rPr lang="en-US" sz="2600" dirty="0" err="1"/>
              <a:t>cụ</a:t>
            </a:r>
            <a:r>
              <a:rPr lang="en-US" sz="2600" dirty="0"/>
              <a:t> </a:t>
            </a:r>
            <a:r>
              <a:rPr lang="en-US" sz="2600" dirty="0" err="1"/>
              <a:t>hỗ</a:t>
            </a:r>
            <a:r>
              <a:rPr lang="en-US" sz="2600" dirty="0"/>
              <a:t> </a:t>
            </a:r>
            <a:r>
              <a:rPr lang="en-US" sz="2600" dirty="0" err="1"/>
              <a:t>trợ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00B6-E79D-416A-8A76-D9D60796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05D7-329B-44F9-8A0D-DB27D1F5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216D-84DD-4E50-8658-879FACCF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4E14-47DA-40E4-B6BA-00C5388EF7EC}"/>
              </a:ext>
            </a:extLst>
          </p:cNvPr>
          <p:cNvSpPr/>
          <p:nvPr/>
        </p:nvSpPr>
        <p:spPr>
          <a:xfrm>
            <a:off x="2281177" y="1983125"/>
            <a:ext cx="274320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Xác định bài toán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DBF6C-3939-48D0-880A-71A2CDF0BBAE}"/>
              </a:ext>
            </a:extLst>
          </p:cNvPr>
          <p:cNvSpPr/>
          <p:nvPr/>
        </p:nvSpPr>
        <p:spPr>
          <a:xfrm>
            <a:off x="7615177" y="1983125"/>
            <a:ext cx="274320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Xây dựng bản mẫu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C165D-3164-4031-A3E2-80B1559FDC47}"/>
              </a:ext>
            </a:extLst>
          </p:cNvPr>
          <p:cNvSpPr/>
          <p:nvPr/>
        </p:nvSpPr>
        <p:spPr>
          <a:xfrm>
            <a:off x="2281177" y="5335925"/>
            <a:ext cx="2743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Cài đặt và sử dụng bản mẫu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E693A-98F3-490F-A4C9-7E0EDAF259EF}"/>
              </a:ext>
            </a:extLst>
          </p:cNvPr>
          <p:cNvSpPr/>
          <p:nvPr/>
        </p:nvSpPr>
        <p:spPr>
          <a:xfrm>
            <a:off x="2281177" y="3476645"/>
            <a:ext cx="2743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Chuyển đổi tới hệ thống vật lí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83BF3-4FD2-4420-A010-14B0764F7E06}"/>
              </a:ext>
            </a:extLst>
          </p:cNvPr>
          <p:cNvSpPr/>
          <p:nvPr/>
        </p:nvSpPr>
        <p:spPr>
          <a:xfrm>
            <a:off x="7615177" y="5335925"/>
            <a:ext cx="2743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Đánh giá và nâng cấp bản mẫu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ED40B4-9C79-488A-9382-AE1E952FDB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24377" y="2257445"/>
            <a:ext cx="25908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0047A0-75F2-435F-8860-A63C69C4AA8B}"/>
              </a:ext>
            </a:extLst>
          </p:cNvPr>
          <p:cNvCxnSpPr/>
          <p:nvPr/>
        </p:nvCxnSpPr>
        <p:spPr>
          <a:xfrm flipH="1">
            <a:off x="5024377" y="2531765"/>
            <a:ext cx="2590800" cy="28041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50F98-9AD6-4F68-A90E-EDAD99B67CC1}"/>
              </a:ext>
            </a:extLst>
          </p:cNvPr>
          <p:cNvCxnSpPr/>
          <p:nvPr/>
        </p:nvCxnSpPr>
        <p:spPr>
          <a:xfrm>
            <a:off x="5024377" y="5610244"/>
            <a:ext cx="25908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8EC7BD-0B6D-402C-ABD1-E37205858AD1}"/>
              </a:ext>
            </a:extLst>
          </p:cNvPr>
          <p:cNvCxnSpPr/>
          <p:nvPr/>
        </p:nvCxnSpPr>
        <p:spPr>
          <a:xfrm flipH="1">
            <a:off x="5024377" y="6021725"/>
            <a:ext cx="25908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78896-E684-4CFB-A4B0-4EAE75E72526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3652777" y="4391045"/>
            <a:ext cx="0" cy="9448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E9867-036B-43E0-870D-BB0FC5C7C0C7}"/>
              </a:ext>
            </a:extLst>
          </p:cNvPr>
          <p:cNvSpPr/>
          <p:nvPr/>
        </p:nvSpPr>
        <p:spPr>
          <a:xfrm>
            <a:off x="7615177" y="4040525"/>
            <a:ext cx="2743200" cy="3505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Các yêu cầu mới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F41775-A790-4966-8A63-3DBF6BCE6140}"/>
              </a:ext>
            </a:extLst>
          </p:cNvPr>
          <p:cNvCxnSpPr>
            <a:endCxn id="8" idx="0"/>
          </p:cNvCxnSpPr>
          <p:nvPr/>
        </p:nvCxnSpPr>
        <p:spPr>
          <a:xfrm>
            <a:off x="8986777" y="4391045"/>
            <a:ext cx="0" cy="9448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628549-C34C-4FAD-A1AB-1DDB53CA1527}"/>
              </a:ext>
            </a:extLst>
          </p:cNvPr>
          <p:cNvSpPr txBox="1"/>
          <p:nvPr/>
        </p:nvSpPr>
        <p:spPr>
          <a:xfrm>
            <a:off x="2377583" y="4501512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Bản mẫu không đủ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3A9FB-437C-45B8-9F8D-CC68CEA88D2F}"/>
              </a:ext>
            </a:extLst>
          </p:cNvPr>
          <p:cNvSpPr txBox="1"/>
          <p:nvPr/>
        </p:nvSpPr>
        <p:spPr>
          <a:xfrm rot="18751137">
            <a:off x="5010367" y="35063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Bản mẫu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E8358-95BD-4AA5-8B96-996C0D8E4273}"/>
              </a:ext>
            </a:extLst>
          </p:cNvPr>
          <p:cNvSpPr txBox="1"/>
          <p:nvPr/>
        </p:nvSpPr>
        <p:spPr>
          <a:xfrm>
            <a:off x="5024377" y="522545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Vấn đề phát sinh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E8578-47BB-4E94-8F8C-BE1A5618B1F1}"/>
              </a:ext>
            </a:extLst>
          </p:cNvPr>
          <p:cNvSpPr txBox="1"/>
          <p:nvPr/>
        </p:nvSpPr>
        <p:spPr>
          <a:xfrm>
            <a:off x="5024377" y="600913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Phiên bản kế tiếp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7413E-CF48-49DD-BC15-4AF2548DDF9B}"/>
              </a:ext>
            </a:extLst>
          </p:cNvPr>
          <p:cNvSpPr txBox="1"/>
          <p:nvPr/>
        </p:nvSpPr>
        <p:spPr>
          <a:xfrm>
            <a:off x="5010367" y="184865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Yêu cầu ban đầu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7E483D-9CFE-4E3C-A13C-5B7454FB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6E6C-207A-4746-AAE2-3497C2C5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5FDC-6BC5-467F-9D8F-D94509DF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chưa</a:t>
            </a:r>
            <a:r>
              <a:rPr lang="en-US" sz="2600" dirty="0"/>
              <a:t> </a:t>
            </a:r>
            <a:r>
              <a:rPr lang="en-US" sz="2600" dirty="0" err="1"/>
              <a:t>rõ</a:t>
            </a:r>
            <a:r>
              <a:rPr lang="en-US" sz="2600" dirty="0"/>
              <a:t> </a:t>
            </a:r>
            <a:r>
              <a:rPr lang="en-US" sz="2600" dirty="0" err="1"/>
              <a:t>ràng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suốt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viên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</a:t>
            </a:r>
            <a:r>
              <a:rPr lang="en-US" sz="2600" dirty="0" err="1"/>
              <a:t>tham</a:t>
            </a:r>
            <a:r>
              <a:rPr lang="en-US" sz="2600" dirty="0"/>
              <a:t> </a:t>
            </a:r>
            <a:r>
              <a:rPr lang="en-US" sz="2600" dirty="0" err="1"/>
              <a:t>gia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triển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</a:t>
            </a:r>
            <a:r>
              <a:rPr lang="en-US" sz="2600" dirty="0" err="1"/>
              <a:t>phức</a:t>
            </a:r>
            <a:r>
              <a:rPr lang="en-US" sz="2600" dirty="0"/>
              <a:t> </a:t>
            </a:r>
            <a:r>
              <a:rPr lang="en-US" sz="2600" dirty="0" err="1"/>
              <a:t>tạp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đòi</a:t>
            </a:r>
            <a:r>
              <a:rPr lang="en-US" sz="2600" dirty="0"/>
              <a:t> </a:t>
            </a:r>
            <a:r>
              <a:rPr lang="en-US" sz="2600" dirty="0" err="1"/>
              <a:t>hỏi</a:t>
            </a:r>
            <a:r>
              <a:rPr lang="en-US" sz="2600" dirty="0"/>
              <a:t>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1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cụ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đánh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Công</a:t>
            </a:r>
            <a:r>
              <a:rPr lang="en-US" sz="2600" dirty="0"/>
              <a:t> </a:t>
            </a:r>
            <a:r>
              <a:rPr lang="en-US" sz="2600" dirty="0" err="1"/>
              <a:t>cụ</a:t>
            </a:r>
            <a:r>
              <a:rPr lang="en-US" sz="2600" dirty="0"/>
              <a:t> </a:t>
            </a:r>
            <a:r>
              <a:rPr lang="en-US" sz="2600" dirty="0" err="1"/>
              <a:t>hỗ</a:t>
            </a:r>
            <a:r>
              <a:rPr lang="en-US" sz="2600" dirty="0"/>
              <a:t> </a:t>
            </a:r>
            <a:r>
              <a:rPr lang="en-US" sz="2600" dirty="0" err="1"/>
              <a:t>trợ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sẵn</a:t>
            </a:r>
            <a:r>
              <a:rPr lang="en-US" sz="2600" dirty="0"/>
              <a:t> </a:t>
            </a:r>
            <a:r>
              <a:rPr lang="en-US" sz="2600" dirty="0" err="1"/>
              <a:t>sàng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35B3-AECA-4F8D-AF43-78D5FB71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DDD-F0B5-42D9-BFFD-4DBD5705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4539-D4BB-412A-8537-BE011E2C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1 </a:t>
            </a:r>
            <a:r>
              <a:rPr lang="en-US" sz="2600" dirty="0" err="1"/>
              <a:t>xu</a:t>
            </a:r>
            <a:r>
              <a:rPr lang="en-US" sz="2600" dirty="0"/>
              <a:t> </a:t>
            </a:r>
            <a:r>
              <a:rPr lang="en-US" sz="2600" dirty="0" err="1"/>
              <a:t>hướng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</a:t>
            </a:r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  <a:r>
              <a:rPr lang="en-US" sz="2600" dirty="0" err="1"/>
              <a:t>mẫu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mang</a:t>
            </a:r>
            <a:r>
              <a:rPr lang="en-US" sz="2600" dirty="0"/>
              <a:t> </a:t>
            </a:r>
            <a:r>
              <a:rPr lang="en-US" sz="2600" dirty="0" err="1"/>
              <a:t>nặng</a:t>
            </a:r>
            <a:r>
              <a:rPr lang="en-US" sz="2600" dirty="0"/>
              <a:t> </a:t>
            </a:r>
            <a:r>
              <a:rPr lang="en-US" sz="2600" dirty="0" err="1"/>
              <a:t>đặc</a:t>
            </a:r>
            <a:r>
              <a:rPr lang="en-US" sz="2600" dirty="0"/>
              <a:t> </a:t>
            </a:r>
            <a:r>
              <a:rPr lang="en-US" sz="2600" dirty="0" err="1"/>
              <a:t>thù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ban </a:t>
            </a:r>
            <a:r>
              <a:rPr lang="en-US" sz="2600" dirty="0" err="1"/>
              <a:t>đầu</a:t>
            </a:r>
            <a:endParaRPr lang="en-US" sz="2600" dirty="0"/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  <a:r>
              <a:rPr lang="en-US" sz="2600" dirty="0" err="1"/>
              <a:t>mẫu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đơn</a:t>
            </a:r>
            <a:r>
              <a:rPr lang="en-US" sz="2600" dirty="0"/>
              <a:t>, </a:t>
            </a:r>
            <a:r>
              <a:rPr lang="en-US" sz="2600" dirty="0" err="1"/>
              <a:t>bỏ</a:t>
            </a:r>
            <a:r>
              <a:rPr lang="en-US" sz="2600" dirty="0"/>
              <a:t> qua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chia </a:t>
            </a:r>
            <a:r>
              <a:rPr lang="en-US" sz="2600" dirty="0" err="1"/>
              <a:t>sẻ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6C2D-3EEF-47C2-BDFD-6A1295D6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2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3DDD9-CB81-459B-AD19-655F3F87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PHÂN LOẠI YÊU CẦU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A3F8-4A75-4101-B74F-AA349090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4027-4701-4686-A7EE-EBF3E16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4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E752-AF5C-45BF-B825-5E6149E7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A7B0-491E-4E23-A09B-FAAA1CB8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trong</a:t>
            </a:r>
            <a:r>
              <a:rPr lang="en-US" dirty="0"/>
              <a:t> UML,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</a:t>
            </a:r>
          </a:p>
        </p:txBody>
      </p:sp>
      <p:pic>
        <p:nvPicPr>
          <p:cNvPr id="4" name="Picture 2" descr="http://ptgmedia.pearsoncmg.com/images/157870118X/elementLinks/03fig02.gif">
            <a:extLst>
              <a:ext uri="{FF2B5EF4-FFF2-40B4-BE49-F238E27FC236}">
                <a16:creationId xmlns:a16="http://schemas.microsoft.com/office/drawing/2014/main" id="{5B4F8E3D-6820-4541-83FA-A3E791B73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5"/>
          <a:stretch/>
        </p:blipFill>
        <p:spPr bwMode="auto">
          <a:xfrm>
            <a:off x="3760807" y="4729162"/>
            <a:ext cx="762000" cy="9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4275417-EA70-4BEA-A499-08189F7E1A60}"/>
              </a:ext>
            </a:extLst>
          </p:cNvPr>
          <p:cNvSpPr/>
          <p:nvPr/>
        </p:nvSpPr>
        <p:spPr>
          <a:xfrm>
            <a:off x="5894407" y="4195762"/>
            <a:ext cx="2416216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Case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F5165-29E6-4D7A-A1A4-9E7448671BAF}"/>
              </a:ext>
            </a:extLst>
          </p:cNvPr>
          <p:cNvSpPr/>
          <p:nvPr/>
        </p:nvSpPr>
        <p:spPr>
          <a:xfrm>
            <a:off x="5894407" y="5414962"/>
            <a:ext cx="2416216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Use Case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B9637A-E600-4DD4-975A-5E6B24925F2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522807" y="4576762"/>
            <a:ext cx="1371600" cy="64410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94C679-26D4-47D7-B34C-BD095512F29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4522807" y="5220864"/>
            <a:ext cx="1371600" cy="57509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B19172-DF3D-4501-A466-5B784A18E94E}"/>
              </a:ext>
            </a:extLst>
          </p:cNvPr>
          <p:cNvSpPr txBox="1"/>
          <p:nvPr/>
        </p:nvSpPr>
        <p:spPr>
          <a:xfrm>
            <a:off x="3622876" y="5760097"/>
            <a:ext cx="120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Actor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B2174-2FE7-4563-91A7-6CF483E0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8CDB-1AB0-4DC4-AE67-BA7D325B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5C15-6DCC-4ADD-8BA9-3AB8F31F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 algn="just"/>
            <a:r>
              <a:rPr lang="en-US" sz="28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tiện</a:t>
            </a:r>
            <a:r>
              <a:rPr lang="en-US" sz="2600" dirty="0"/>
              <a:t> </a:t>
            </a:r>
            <a:r>
              <a:rPr lang="en-US" sz="2600" dirty="0" err="1"/>
              <a:t>lợi</a:t>
            </a:r>
            <a:r>
              <a:rPr lang="en-US" sz="2600" dirty="0"/>
              <a:t> (Usability):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</a:t>
            </a:r>
            <a:r>
              <a:rPr lang="en-US" sz="2600" dirty="0" err="1"/>
              <a:t>tố</a:t>
            </a:r>
            <a:r>
              <a:rPr lang="en-US" sz="2600" dirty="0"/>
              <a:t> </a:t>
            </a:r>
            <a:r>
              <a:rPr lang="en-US" sz="2600" dirty="0" err="1"/>
              <a:t>thẩm</a:t>
            </a:r>
            <a:r>
              <a:rPr lang="en-US" sz="2600" dirty="0"/>
              <a:t> </a:t>
            </a:r>
            <a:r>
              <a:rPr lang="en-US" sz="2600" dirty="0" err="1"/>
              <a:t>mĩ</a:t>
            </a:r>
            <a:r>
              <a:rPr lang="en-US" sz="2600" dirty="0"/>
              <a:t>,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dễ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, </a:t>
            </a:r>
            <a:r>
              <a:rPr lang="en-US" sz="2600" dirty="0" err="1"/>
              <a:t>dễ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,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</a:t>
            </a:r>
            <a:r>
              <a:rPr lang="en-US" sz="2600" dirty="0" err="1"/>
              <a:t>quán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diện</a:t>
            </a:r>
            <a:r>
              <a:rPr lang="en-US" sz="2600" dirty="0"/>
              <a:t>...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tin </a:t>
            </a:r>
            <a:r>
              <a:rPr lang="en-US" sz="2600" dirty="0" err="1"/>
              <a:t>cậy</a:t>
            </a:r>
            <a:r>
              <a:rPr lang="en-US" sz="2600" dirty="0"/>
              <a:t> (Reliability):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tần</a:t>
            </a:r>
            <a:r>
              <a:rPr lang="en-US" sz="2600" dirty="0"/>
              <a:t> </a:t>
            </a:r>
            <a:r>
              <a:rPr lang="en-US" sz="2600" dirty="0" err="1"/>
              <a:t>suất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hạn</a:t>
            </a:r>
            <a:r>
              <a:rPr lang="en-US" sz="2600" dirty="0"/>
              <a:t> </a:t>
            </a:r>
            <a:r>
              <a:rPr lang="en-US" sz="2600" dirty="0" err="1"/>
              <a:t>hư</a:t>
            </a:r>
            <a:r>
              <a:rPr lang="en-US" sz="2600" dirty="0"/>
              <a:t> </a:t>
            </a:r>
            <a:r>
              <a:rPr lang="en-US" sz="2600" dirty="0" err="1"/>
              <a:t>hỏng</a:t>
            </a:r>
            <a:r>
              <a:rPr lang="en-US" sz="2600" dirty="0"/>
              <a:t>, </a:t>
            </a:r>
            <a:r>
              <a:rPr lang="en-US" sz="2600" dirty="0" err="1"/>
              <a:t>lỗi</a:t>
            </a:r>
            <a:r>
              <a:rPr lang="en-US" sz="2600" dirty="0"/>
              <a:t>,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phục</a:t>
            </a:r>
            <a:r>
              <a:rPr lang="en-US" sz="2600" dirty="0"/>
              <a:t> </a:t>
            </a:r>
            <a:r>
              <a:rPr lang="en-US" sz="2600" dirty="0" err="1"/>
              <a:t>hồi</a:t>
            </a:r>
            <a:r>
              <a:rPr lang="en-US" sz="2600" dirty="0"/>
              <a:t>,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dự</a:t>
            </a:r>
            <a:r>
              <a:rPr lang="en-US" sz="2600" dirty="0"/>
              <a:t> </a:t>
            </a:r>
            <a:r>
              <a:rPr lang="en-US" sz="2600" dirty="0" err="1"/>
              <a:t>đoán</a:t>
            </a:r>
            <a:r>
              <a:rPr lang="en-US" sz="2600" dirty="0"/>
              <a:t>,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</a:t>
            </a:r>
            <a:r>
              <a:rPr lang="en-US" sz="2600" dirty="0" err="1"/>
              <a:t>xác</a:t>
            </a:r>
            <a:r>
              <a:rPr lang="en-US" sz="2600" dirty="0"/>
              <a:t>...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(Performance): </a:t>
            </a:r>
            <a:r>
              <a:rPr lang="en-US" sz="2600" dirty="0" err="1"/>
              <a:t>Tốc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,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 </a:t>
            </a:r>
            <a:r>
              <a:rPr lang="en-US" sz="2600" dirty="0" err="1"/>
              <a:t>đáp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, </a:t>
            </a:r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nguyên</a:t>
            </a:r>
            <a:r>
              <a:rPr lang="en-US" sz="2600" dirty="0"/>
              <a:t>...</a:t>
            </a:r>
          </a:p>
          <a:p>
            <a:pPr lvl="1" algn="just"/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chịu</a:t>
            </a:r>
            <a:r>
              <a:rPr lang="en-US" sz="2600" dirty="0"/>
              <a:t> </a:t>
            </a:r>
            <a:r>
              <a:rPr lang="en-US" sz="2600" dirty="0" err="1"/>
              <a:t>đựng</a:t>
            </a:r>
            <a:r>
              <a:rPr lang="en-US" sz="2600" dirty="0"/>
              <a:t> (Supportability/Durability):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bền</a:t>
            </a:r>
            <a:r>
              <a:rPr lang="en-US" sz="2600" dirty="0"/>
              <a:t>,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duy</a:t>
            </a:r>
            <a:r>
              <a:rPr lang="en-US" sz="2600" dirty="0"/>
              <a:t> </a:t>
            </a:r>
            <a:r>
              <a:rPr lang="en-US" sz="2600" dirty="0" err="1"/>
              <a:t>trì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7B25-6BB4-435A-B992-D1120FFA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F6A3-03FB-48AE-A3B6-5B5E0833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D600-ED46-4075-9633-8B12A71B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/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E7CC0-8AEA-47F3-9007-1B1C7078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81DF-D431-43C2-BB89-B86438B0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B019-DBBB-4763-B6CA-7C81112D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toàn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1"/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BA828-D715-4577-AB78-7717E901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4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875F-A0F1-491D-BC57-AE6EA206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E05A-2686-4F9A-B2C8-FDBDFC30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PM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(Need  Feature  Requirement)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Ví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dụ</a:t>
            </a:r>
            <a:r>
              <a:rPr lang="en-US" u="sng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sự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“</a:t>
            </a:r>
            <a:r>
              <a:rPr lang="en-US" dirty="0" err="1">
                <a:sym typeface="Wingdings" panose="05000000000000000000" pitchFamily="2" charset="2"/>
              </a:rPr>
              <a:t>Người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muốn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CSDL </a:t>
            </a:r>
            <a:r>
              <a:rPr lang="en-US" dirty="0" err="1">
                <a:sym typeface="Wingdings" panose="05000000000000000000" pitchFamily="2" charset="2"/>
              </a:rPr>
              <a:t>sẵn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file Excel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11C2A-0DA5-46F9-9DE2-DCB853A5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2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E8D3-F33A-4841-9E9C-EFDD08F5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TÀI LIỆU ĐẶC TẢ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838-A543-4B53-87D1-293235462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51507-A84D-4A4E-9607-76E44F2F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1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E804-7DC1-4148-B474-DF5C84F8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5982-32DD-435F-914E-25BBC83D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(What)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(How)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A6F3-B82D-4DCB-A431-9644A75F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4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0F8E-D33B-4A1F-84F3-1E068E33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3DF3-FF06-4D99-AD82-5AFA951F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(User Requirements)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(System Requirements)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417-6905-4958-9BDA-C5D8D04D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44E0-31B0-4CE7-84D0-6613BDB1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vs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2772-268C-497C-887C-D3D466F5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rời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929DD-B39E-450C-A1C7-53487FCF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6068-CF1C-46A4-AE0D-89CFAE4C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5FE5-69C7-4FF1-9402-E0D54170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/ Form</a:t>
            </a:r>
          </a:p>
          <a:p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biểu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E6BC0-4A8C-4E62-B15A-7E003BD8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4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A89C-AE45-445C-A109-1678F96E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F0A-B855-438A-B445-71C2B2A0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85E2B-4A5F-488D-96E8-5C883098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C036-7F59-4EB9-A65E-4712CBD2E293}"/>
              </a:ext>
            </a:extLst>
          </p:cNvPr>
          <p:cNvSpPr/>
          <p:nvPr/>
        </p:nvSpPr>
        <p:spPr>
          <a:xfrm>
            <a:off x="4944242" y="1905001"/>
            <a:ext cx="24064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Q&amp;A</a:t>
            </a:r>
          </a:p>
        </p:txBody>
      </p:sp>
      <p:pic>
        <p:nvPicPr>
          <p:cNvPr id="7" name="Picture 2" descr="http://www.manassaslawyers.com/wp-content/uploads/2013/08/question-11.jpg">
            <a:extLst>
              <a:ext uri="{FF2B5EF4-FFF2-40B4-BE49-F238E27FC236}">
                <a16:creationId xmlns:a16="http://schemas.microsoft.com/office/drawing/2014/main" id="{AEFC48E6-B844-411C-9CF9-3E07C39C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429000"/>
            <a:ext cx="2286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9543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57C6-0340-446C-8C6F-3F5A666A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3850-494E-4657-8155-ECAC32BC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/>
              <a:t>thống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E8E0F-E9AE-46CD-B22F-3259D0B4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F971-8F53-4A57-BFBC-82D31CD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5F09-4861-44C4-891C-1EF68C29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cận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nghiệp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vụ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chuyên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môn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môi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Tìm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hiểu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trò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chức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năng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nhiệm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vụ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thức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những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chế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bất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cũ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những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vấn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ở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mới</a:t>
            </a:r>
            <a:endParaRPr lang="vi-VN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3DD1D-2EB1-4066-8954-0ADD45C3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5919-6B79-4749-8BC3-7C1C8F7A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C61-B81C-46BA-A3BC-5CEEE1B6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mục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thức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vị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Những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nguồn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2" algn="just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Hồ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sơ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sổ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sách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tập</a:t>
            </a:r>
            <a:r>
              <a:rPr lang="en-US" sz="2200" dirty="0">
                <a:solidFill>
                  <a:srgbClr val="000000"/>
                </a:solidFill>
              </a:rPr>
              <a:t> tin</a:t>
            </a:r>
          </a:p>
          <a:p>
            <a:pPr lvl="2" algn="just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Biểu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mẫu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báo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cáo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quy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tắc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quy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định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công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thức</a:t>
            </a:r>
            <a:endParaRPr lang="en-US" sz="2200" dirty="0">
              <a:solidFill>
                <a:srgbClr val="000000"/>
              </a:solidFill>
            </a:endParaRPr>
          </a:p>
          <a:p>
            <a:pPr lvl="2" algn="just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Ràng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buộc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dữ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liệu</a:t>
            </a:r>
            <a:endParaRPr lang="en-US" sz="2200" dirty="0">
              <a:solidFill>
                <a:srgbClr val="000000"/>
              </a:solidFill>
            </a:endParaRPr>
          </a:p>
          <a:p>
            <a:pPr lvl="2" algn="just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kiện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động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lên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dữ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liệu</a:t>
            </a:r>
            <a:endParaRPr lang="en-US" sz="2200" dirty="0">
              <a:solidFill>
                <a:srgbClr val="000000"/>
              </a:solidFill>
            </a:endParaRPr>
          </a:p>
          <a:p>
            <a:pPr lvl="1" algn="just"/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phụ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thuộc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giữa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nhau</a:t>
            </a:r>
            <a:endParaRPr lang="vi-VN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0FFA-DFE3-4B9A-BCEE-A2876CCD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5919-6B79-4749-8BC3-7C1C8F7A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C61-B81C-46BA-A3BC-5CEEE1B6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sách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hướng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dẫn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mô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hoạt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lý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thị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môi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Phương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tiện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tài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nguyên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dụng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chuyên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môn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học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đối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tượng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dụng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Môi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đánh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giá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phàn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tại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hướng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quyết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...</a:t>
            </a:r>
            <a:endParaRPr lang="vi-VN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026C-D66E-41F7-8584-0AC3C6CD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5003-CD2E-427D-9053-A872399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2199-F4F7-41B0-8DAA-AB6113E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dung?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1827-0334-4FD5-B88C-40206DB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ECCA-8999-4BB0-AB43-8ADCBA4F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F22-3B54-431E-B545-96C8E51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 algn="just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Cán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lãnh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đạo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lí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cung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tổng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mục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Người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dụng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nghiệp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vụ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cung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chi </a:t>
            </a:r>
            <a:r>
              <a:rPr lang="en-US" dirty="0" err="1">
                <a:solidFill>
                  <a:srgbClr val="000000"/>
                </a:solidFill>
              </a:rPr>
              <a:t>tiết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nghiệp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vụ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thuật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cung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trạng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nghệ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vật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chất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trang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D03EE-959A-4119-983E-7FE2DC43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3397</Words>
  <Application>Microsoft Office PowerPoint</Application>
  <PresentationFormat>Widescreen</PresentationFormat>
  <Paragraphs>419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Segoe UI</vt:lpstr>
      <vt:lpstr>Wingdings</vt:lpstr>
      <vt:lpstr>Office Theme</vt:lpstr>
      <vt:lpstr>XÁC ĐỊNH YÊU CẦU HỆ THỐNG</vt:lpstr>
      <vt:lpstr>Nội dung</vt:lpstr>
      <vt:lpstr>KHÁI QUÁT VỀ KỸ THUẬT YÊU CẦU</vt:lpstr>
      <vt:lpstr>Kỹ thuật yêu cầu</vt:lpstr>
      <vt:lpstr>Mục đích khảo sát </vt:lpstr>
      <vt:lpstr>Nội dung khảo sát</vt:lpstr>
      <vt:lpstr>Nội dung khảo sát (tt)</vt:lpstr>
      <vt:lpstr>Nội dung khảo sát (tt)</vt:lpstr>
      <vt:lpstr>Đối tượng khảo sát</vt:lpstr>
      <vt:lpstr>Đối tượng khảo sát (tt)</vt:lpstr>
      <vt:lpstr>Đối tượng khảo sát (tt)</vt:lpstr>
      <vt:lpstr>CÁC PHƯƠNG PHÁP TRUYỀN THỐNG</vt:lpstr>
      <vt:lpstr>Phỏng vấn cá nhân</vt:lpstr>
      <vt:lpstr>Phỏng vấn cá nhân (tt)</vt:lpstr>
      <vt:lpstr>Phỏng vấn cá nhân (tt)</vt:lpstr>
      <vt:lpstr>Phỏng vấn cá nhân (tt)</vt:lpstr>
      <vt:lpstr>Phỏng vấn cá nhân (tt)</vt:lpstr>
      <vt:lpstr>Phỏng vấn cá nhân (tt)</vt:lpstr>
      <vt:lpstr>Phỏng vấn cá nhân (tt)</vt:lpstr>
      <vt:lpstr>Phỏng vấn cá nhân (tt)</vt:lpstr>
      <vt:lpstr>Khảo sát bằng câu hỏi</vt:lpstr>
      <vt:lpstr>Khảo sát bằng câu hỏi (tt)</vt:lpstr>
      <vt:lpstr>Khảo sát bằng câu hỏi (tt)</vt:lpstr>
      <vt:lpstr>Khảo sát bằng câu hỏi (tt)</vt:lpstr>
      <vt:lpstr>Phỏng vấn nhóm</vt:lpstr>
      <vt:lpstr>Phỏng vấn nhóm (tt)</vt:lpstr>
      <vt:lpstr>Phỏng vấn nhóm (tt)</vt:lpstr>
      <vt:lpstr>Quan sát trực tiếp</vt:lpstr>
      <vt:lpstr>Phân tích tài liệu</vt:lpstr>
      <vt:lpstr>Phân tích tài liệu (tt)</vt:lpstr>
      <vt:lpstr>CÁC PHƯƠNG PHÁP MỚI</vt:lpstr>
      <vt:lpstr>Phương pháp JAD</vt:lpstr>
      <vt:lpstr>Phương pháp JAD (tt)</vt:lpstr>
      <vt:lpstr>Prototype</vt:lpstr>
      <vt:lpstr>Prototype (tt)</vt:lpstr>
      <vt:lpstr>Prototype (tt)</vt:lpstr>
      <vt:lpstr>PHÂN LOẠI YÊU CẦU</vt:lpstr>
      <vt:lpstr>Phân loại theo chức năng</vt:lpstr>
      <vt:lpstr>Phân loại theo chức năng</vt:lpstr>
      <vt:lpstr>Phân loại tính đáp ứng</vt:lpstr>
      <vt:lpstr>Phân loại yêu cầu</vt:lpstr>
      <vt:lpstr>TÀI LIỆU ĐẶC TẢ YÊU CẦU</vt:lpstr>
      <vt:lpstr>Tài liệu yêu cầu phần mềm</vt:lpstr>
      <vt:lpstr>Đặc tả yêu cầu</vt:lpstr>
      <vt:lpstr>Yêu cầu vs Thiết kế</vt:lpstr>
      <vt:lpstr>Trình bày các đặc tả</vt:lpstr>
      <vt:lpstr>PowerPoint Presentation</vt:lpstr>
      <vt:lpstr>Bài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50601624@stu.hcmut.edu.vn</dc:creator>
  <cp:lastModifiedBy>le viet hoang nguyen</cp:lastModifiedBy>
  <cp:revision>107</cp:revision>
  <dcterms:created xsi:type="dcterms:W3CDTF">2017-11-17T02:11:01Z</dcterms:created>
  <dcterms:modified xsi:type="dcterms:W3CDTF">2020-04-16T03:40:46Z</dcterms:modified>
</cp:coreProperties>
</file>