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62" r:id="rId5"/>
    <p:sldId id="270" r:id="rId6"/>
    <p:sldId id="297" r:id="rId7"/>
    <p:sldId id="271" r:id="rId8"/>
    <p:sldId id="298" r:id="rId9"/>
    <p:sldId id="299" r:id="rId10"/>
    <p:sldId id="259" r:id="rId11"/>
    <p:sldId id="263" r:id="rId12"/>
    <p:sldId id="300" r:id="rId13"/>
    <p:sldId id="301" r:id="rId14"/>
    <p:sldId id="302" r:id="rId15"/>
    <p:sldId id="260" r:id="rId16"/>
    <p:sldId id="264" r:id="rId17"/>
    <p:sldId id="303" r:id="rId18"/>
    <p:sldId id="304" r:id="rId19"/>
    <p:sldId id="261" r:id="rId20"/>
    <p:sldId id="265" r:id="rId21"/>
    <p:sldId id="305" r:id="rId22"/>
    <p:sldId id="306" r:id="rId23"/>
    <p:sldId id="307" r:id="rId24"/>
    <p:sldId id="268" r:id="rId25"/>
    <p:sldId id="2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8C5722"/>
    <a:srgbClr val="BF9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658" autoAdjust="0"/>
  </p:normalViewPr>
  <p:slideViewPr>
    <p:cSldViewPr snapToGrid="0">
      <p:cViewPr varScale="1">
        <p:scale>
          <a:sx n="66" d="100"/>
          <a:sy n="66" d="100"/>
        </p:scale>
        <p:origin x="1253" y="62"/>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8354C0-78EB-41C4-B12C-B5939F3F49EA}" type="datetimeFigureOut">
              <a:rPr lang="en-US" smtClean="0"/>
              <a:t>28/02/2021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4EFD18-F860-4950-BAE9-0C558F06694F}" type="slidenum">
              <a:rPr lang="en-US" smtClean="0"/>
              <a:t>‹#›</a:t>
            </a:fld>
            <a:endParaRPr lang="en-US"/>
          </a:p>
        </p:txBody>
      </p:sp>
    </p:spTree>
    <p:extLst>
      <p:ext uri="{BB962C8B-B14F-4D97-AF65-F5344CB8AC3E}">
        <p14:creationId xmlns:p14="http://schemas.microsoft.com/office/powerpoint/2010/main" val="1492920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effectLst/>
                <a:latin typeface="Times New Roman" panose="02020603050405020304" pitchFamily="18" charset="0"/>
                <a:ea typeface="Calibri" panose="020F0502020204030204" pitchFamily="34" charset="0"/>
              </a:rPr>
              <a:t>Có nhiều phương pháp, nhiều đề nghị khác nhau về việc mô tả các thông tin trong đó có sơ đồ logic</a:t>
            </a:r>
            <a:endParaRPr lang="en-US"/>
          </a:p>
        </p:txBody>
      </p:sp>
      <p:sp>
        <p:nvSpPr>
          <p:cNvPr id="4" name="Slide Number Placeholder 3"/>
          <p:cNvSpPr>
            <a:spLocks noGrp="1"/>
          </p:cNvSpPr>
          <p:nvPr>
            <p:ph type="sldNum" sz="quarter" idx="5"/>
          </p:nvPr>
        </p:nvSpPr>
        <p:spPr/>
        <p:txBody>
          <a:bodyPr/>
          <a:lstStyle/>
          <a:p>
            <a:fld id="{A14EFD18-F860-4950-BAE9-0C558F06694F}" type="slidenum">
              <a:rPr lang="en-US" smtClean="0"/>
              <a:t>8</a:t>
            </a:fld>
            <a:endParaRPr lang="en-US"/>
          </a:p>
        </p:txBody>
      </p:sp>
    </p:spTree>
    <p:extLst>
      <p:ext uri="{BB962C8B-B14F-4D97-AF65-F5344CB8AC3E}">
        <p14:creationId xmlns:p14="http://schemas.microsoft.com/office/powerpoint/2010/main" val="3269096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4EFD18-F860-4950-BAE9-0C558F06694F}" type="slidenum">
              <a:rPr lang="en-US" smtClean="0"/>
              <a:t>9</a:t>
            </a:fld>
            <a:endParaRPr lang="en-US"/>
          </a:p>
        </p:txBody>
      </p:sp>
    </p:spTree>
    <p:extLst>
      <p:ext uri="{BB962C8B-B14F-4D97-AF65-F5344CB8AC3E}">
        <p14:creationId xmlns:p14="http://schemas.microsoft.com/office/powerpoint/2010/main" val="2513432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just">
              <a:lnSpc>
                <a:spcPct val="150000"/>
              </a:lnSpc>
              <a:spcBef>
                <a:spcPts val="0"/>
              </a:spcBef>
              <a:spcAft>
                <a:spcPts val="0"/>
              </a:spcAft>
              <a:buFont typeface="Times New Roman" panose="02020603050405020304" pitchFamily="18" charset="0"/>
              <a:buChar char="-"/>
              <a:tabLst>
                <a:tab pos="4906645" algn="l"/>
              </a:tabLst>
            </a:pPr>
            <a:r>
              <a:rPr lang="en-US" sz="1800">
                <a:effectLst/>
                <a:latin typeface="Times New Roman" panose="02020603050405020304" pitchFamily="18" charset="0"/>
                <a:ea typeface="Calibri" panose="020F0502020204030204" pitchFamily="34" charset="0"/>
                <a:cs typeface="Times New Roman" panose="02020603050405020304" pitchFamily="18" charset="0"/>
              </a:rPr>
              <a:t>Sau mỗi bước nhất thiết phải lập bảng danh sách các thuộc tính tính toán cùng với thông tin liên quan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Times New Roman" panose="02020603050405020304" pitchFamily="18" charset="0"/>
              <a:buChar char="+"/>
              <a:tabLst>
                <a:tab pos="4906645" algn="l"/>
              </a:tabLst>
            </a:pPr>
            <a:r>
              <a:rPr lang="en-US" sz="1800">
                <a:effectLst/>
                <a:latin typeface="Times New Roman" panose="02020603050405020304" pitchFamily="18" charset="0"/>
                <a:ea typeface="Calibri" panose="020F0502020204030204" pitchFamily="34" charset="0"/>
                <a:cs typeface="Times New Roman" panose="02020603050405020304" pitchFamily="18" charset="0"/>
              </a:rPr>
              <a:t>Thông tin gốc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Times New Roman" panose="02020603050405020304" pitchFamily="18" charset="0"/>
              <a:buChar char="+"/>
              <a:tabLst>
                <a:tab pos="4906645" algn="l"/>
              </a:tabLst>
            </a:pPr>
            <a:r>
              <a:rPr lang="en-US" sz="1800">
                <a:effectLst/>
                <a:latin typeface="Times New Roman" panose="02020603050405020304" pitchFamily="18" charset="0"/>
                <a:ea typeface="Calibri" panose="020F0502020204030204" pitchFamily="34" charset="0"/>
                <a:cs typeface="Times New Roman" panose="02020603050405020304" pitchFamily="18" charset="0"/>
              </a:rPr>
              <a:t>Xử lý tự động cập nhật thông tin gốc (chi tiết về các xử lý này sẽ được mô tả trong phần thiết kế xử lý)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Times New Roman" panose="02020603050405020304" pitchFamily="18" charset="0"/>
              <a:buChar char="+"/>
              <a:tabLst>
                <a:tab pos="4906645" algn="l"/>
              </a:tabLst>
            </a:pPr>
            <a:r>
              <a:rPr lang="en-US" sz="1800">
                <a:effectLst/>
                <a:latin typeface="Times New Roman" panose="02020603050405020304" pitchFamily="18" charset="0"/>
                <a:ea typeface="Calibri" panose="020F0502020204030204" pitchFamily="34" charset="0"/>
                <a:cs typeface="Times New Roman" panose="02020603050405020304" pitchFamily="18" charset="0"/>
              </a:rPr>
              <a:t>Nếu thông tin gốc thường xuyên bị thay đổi, việc bổ sung thuộc tính tính toán để tăng tốc độ thực hiện sẽ mất ý nghĩa (thậm chí theo chiều ngược lại)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Times New Roman" panose="02020603050405020304" pitchFamily="18" charset="0"/>
              <a:buChar char="+"/>
              <a:tabLst>
                <a:tab pos="4906645" algn="l"/>
              </a:tabLst>
            </a:pPr>
            <a:r>
              <a:rPr lang="en-US" sz="1800">
                <a:effectLst/>
                <a:latin typeface="Times New Roman" panose="02020603050405020304" pitchFamily="18" charset="0"/>
                <a:ea typeface="Calibri" panose="020F0502020204030204" pitchFamily="34" charset="0"/>
                <a:cs typeface="Times New Roman" panose="02020603050405020304" pitchFamily="18" charset="0"/>
              </a:rPr>
              <a:t>Việc tăng tốc độ truy xuất có thể sẽ dẫn đến việc lưu trữ không tối ưu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1000"/>
              </a:spcAft>
              <a:buFont typeface="Times New Roman" panose="02020603050405020304" pitchFamily="18" charset="0"/>
              <a:buChar char="+"/>
              <a:tabLst>
                <a:tab pos="4906645" algn="l"/>
              </a:tabLst>
            </a:pPr>
            <a:r>
              <a:rPr lang="en-US" sz="1800">
                <a:effectLst/>
                <a:latin typeface="Times New Roman" panose="02020603050405020304" pitchFamily="18" charset="0"/>
                <a:ea typeface="Calibri" panose="020F0502020204030204" pitchFamily="34" charset="0"/>
                <a:cs typeface="Times New Roman" panose="02020603050405020304" pitchFamily="18" charset="0"/>
              </a:rPr>
              <a:t>Thứ tự xem xét các yêu cầu theo thứ tự từ đầu đến cuối (không cần chọn như các bước trong thiết kế dữ liệu)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A14EFD18-F860-4950-BAE9-0C558F06694F}" type="slidenum">
              <a:rPr lang="en-US" smtClean="0"/>
              <a:t>22</a:t>
            </a:fld>
            <a:endParaRPr lang="en-US"/>
          </a:p>
        </p:txBody>
      </p:sp>
    </p:spTree>
    <p:extLst>
      <p:ext uri="{BB962C8B-B14F-4D97-AF65-F5344CB8AC3E}">
        <p14:creationId xmlns:p14="http://schemas.microsoft.com/office/powerpoint/2010/main" val="2789167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4EFD18-F860-4950-BAE9-0C558F06694F}" type="slidenum">
              <a:rPr lang="en-US" smtClean="0"/>
              <a:t>23</a:t>
            </a:fld>
            <a:endParaRPr lang="en-US"/>
          </a:p>
        </p:txBody>
      </p:sp>
    </p:spTree>
    <p:extLst>
      <p:ext uri="{BB962C8B-B14F-4D97-AF65-F5344CB8AC3E}">
        <p14:creationId xmlns:p14="http://schemas.microsoft.com/office/powerpoint/2010/main" val="951600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FD5BC7D-F28B-46D7-B793-00B378D0A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083187"/>
          </a:xfrm>
          <a:prstGeom prst="rect">
            <a:avLst/>
          </a:prstGeom>
        </p:spPr>
      </p:pic>
      <p:sp>
        <p:nvSpPr>
          <p:cNvPr id="2" name="Title 1">
            <a:extLst>
              <a:ext uri="{FF2B5EF4-FFF2-40B4-BE49-F238E27FC236}">
                <a16:creationId xmlns:a16="http://schemas.microsoft.com/office/drawing/2014/main" id="{FCBB8BDC-55E2-4600-8966-9B9A69C6C183}"/>
              </a:ext>
            </a:extLst>
          </p:cNvPr>
          <p:cNvSpPr>
            <a:spLocks noGrp="1"/>
          </p:cNvSpPr>
          <p:nvPr>
            <p:ph type="ctrTitle"/>
          </p:nvPr>
        </p:nvSpPr>
        <p:spPr>
          <a:xfrm>
            <a:off x="838200" y="1122363"/>
            <a:ext cx="10515600" cy="2387600"/>
          </a:xfrm>
        </p:spPr>
        <p:txBody>
          <a:bodyPr anchor="b">
            <a:normAutofit/>
          </a:bodyPr>
          <a:lstStyle>
            <a:lvl1pPr algn="ctr">
              <a:defRPr sz="5000" b="1" cap="none" spc="0">
                <a:ln w="12700">
                  <a:solidFill>
                    <a:srgbClr val="8C5722"/>
                  </a:solidFill>
                  <a:prstDash val="solid"/>
                </a:ln>
                <a:gradFill flip="none" rotWithShape="1">
                  <a:gsLst>
                    <a:gs pos="0">
                      <a:srgbClr val="BF9000">
                        <a:shade val="30000"/>
                        <a:satMod val="115000"/>
                      </a:srgbClr>
                    </a:gs>
                    <a:gs pos="50000">
                      <a:srgbClr val="BF9000">
                        <a:shade val="67500"/>
                        <a:satMod val="115000"/>
                      </a:srgbClr>
                    </a:gs>
                    <a:gs pos="100000">
                      <a:srgbClr val="BF9000">
                        <a:shade val="100000"/>
                        <a:satMod val="115000"/>
                      </a:srgbClr>
                    </a:gs>
                  </a:gsLst>
                  <a:path path="circle">
                    <a:fillToRect l="100000" t="100000"/>
                  </a:path>
                  <a:tileRect r="-100000" b="-100000"/>
                </a:gradFill>
                <a:effectLst>
                  <a:glow rad="101600">
                    <a:schemeClr val="accent4">
                      <a:satMod val="175000"/>
                      <a:alpha val="40000"/>
                    </a:schemeClr>
                  </a:glow>
                  <a:outerShdw dist="38100" dir="2640000" algn="bl" rotWithShape="0">
                    <a:schemeClr val="accent1"/>
                  </a:outerShdw>
                </a:effectLst>
                <a:latin typeface="Segoe UI" panose="020B0502040204020203" pitchFamily="34" charset="0"/>
                <a:cs typeface="Segoe UI" panose="020B0502040204020203"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54CD5C8D-2F5D-4BE9-B6DF-DB0028BBD3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E46A84-E594-4357-9986-581C8D5E3568}"/>
              </a:ext>
            </a:extLst>
          </p:cNvPr>
          <p:cNvSpPr>
            <a:spLocks noGrp="1"/>
          </p:cNvSpPr>
          <p:nvPr>
            <p:ph type="dt" sz="half" idx="10"/>
          </p:nvPr>
        </p:nvSpPr>
        <p:spPr/>
        <p:txBody>
          <a:bodyPr/>
          <a:lstStyle/>
          <a:p>
            <a:fld id="{20E3831A-01EE-49B4-ACA1-5387C9C9059F}" type="datetimeFigureOut">
              <a:rPr lang="en-US" smtClean="0"/>
              <a:t>28/02/2021</a:t>
            </a:fld>
            <a:endParaRPr lang="en-US"/>
          </a:p>
        </p:txBody>
      </p:sp>
      <p:sp>
        <p:nvSpPr>
          <p:cNvPr id="5" name="Footer Placeholder 4">
            <a:extLst>
              <a:ext uri="{FF2B5EF4-FFF2-40B4-BE49-F238E27FC236}">
                <a16:creationId xmlns:a16="http://schemas.microsoft.com/office/drawing/2014/main" id="{8B3908D5-33C4-4D70-B246-D5E17363E3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519A3F-88E2-42F3-92CE-CD3D31E7C443}"/>
              </a:ext>
            </a:extLst>
          </p:cNvPr>
          <p:cNvSpPr>
            <a:spLocks noGrp="1"/>
          </p:cNvSpPr>
          <p:nvPr>
            <p:ph type="sldNum" sz="quarter" idx="12"/>
          </p:nvPr>
        </p:nvSpPr>
        <p:spPr/>
        <p:txBody>
          <a:bodyPr/>
          <a:lstStyle/>
          <a:p>
            <a:fld id="{9808288A-7DB6-4C4B-ACD0-1D1E0C6D4C3E}" type="slidenum">
              <a:rPr lang="en-US" smtClean="0"/>
              <a:t>‹#›</a:t>
            </a:fld>
            <a:endParaRPr lang="en-US"/>
          </a:p>
        </p:txBody>
      </p:sp>
      <p:pic>
        <p:nvPicPr>
          <p:cNvPr id="9" name="Picture 8">
            <a:extLst>
              <a:ext uri="{FF2B5EF4-FFF2-40B4-BE49-F238E27FC236}">
                <a16:creationId xmlns:a16="http://schemas.microsoft.com/office/drawing/2014/main" id="{70A5B25E-EBE7-4710-ABBF-308F3E00B0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290" y="20506"/>
            <a:ext cx="1778810" cy="2464922"/>
          </a:xfrm>
          <a:prstGeom prst="rect">
            <a:avLst/>
          </a:prstGeom>
        </p:spPr>
      </p:pic>
      <p:pic>
        <p:nvPicPr>
          <p:cNvPr id="12" name="Picture 11" descr="A close up of a logo&#10;&#10;Description automatically generated">
            <a:extLst>
              <a:ext uri="{FF2B5EF4-FFF2-40B4-BE49-F238E27FC236}">
                <a16:creationId xmlns:a16="http://schemas.microsoft.com/office/drawing/2014/main" id="{0893FC22-D47D-4EB6-9DA7-6E2F4233021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6400" y="-381000"/>
            <a:ext cx="3474720" cy="3474720"/>
          </a:xfrm>
          <a:prstGeom prst="rect">
            <a:avLst/>
          </a:prstGeom>
        </p:spPr>
      </p:pic>
    </p:spTree>
    <p:extLst>
      <p:ext uri="{BB962C8B-B14F-4D97-AF65-F5344CB8AC3E}">
        <p14:creationId xmlns:p14="http://schemas.microsoft.com/office/powerpoint/2010/main" val="3604698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1546-7AD6-4777-9895-F82BB524AD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023BDB-DBCD-4EFC-827D-CDF1B302AD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DC304-A81B-4262-8E05-C7B6FF594AE8}"/>
              </a:ext>
            </a:extLst>
          </p:cNvPr>
          <p:cNvSpPr>
            <a:spLocks noGrp="1"/>
          </p:cNvSpPr>
          <p:nvPr>
            <p:ph type="dt" sz="half" idx="10"/>
          </p:nvPr>
        </p:nvSpPr>
        <p:spPr/>
        <p:txBody>
          <a:bodyPr/>
          <a:lstStyle/>
          <a:p>
            <a:fld id="{20E3831A-01EE-49B4-ACA1-5387C9C9059F}" type="datetimeFigureOut">
              <a:rPr lang="en-US" smtClean="0"/>
              <a:t>28/02/2021</a:t>
            </a:fld>
            <a:endParaRPr lang="en-US"/>
          </a:p>
        </p:txBody>
      </p:sp>
      <p:sp>
        <p:nvSpPr>
          <p:cNvPr id="5" name="Footer Placeholder 4">
            <a:extLst>
              <a:ext uri="{FF2B5EF4-FFF2-40B4-BE49-F238E27FC236}">
                <a16:creationId xmlns:a16="http://schemas.microsoft.com/office/drawing/2014/main" id="{743324E8-08B9-421B-88B9-C96F1CA948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47F968-F8BE-4599-A2E7-7F9E96C18801}"/>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3366866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CD2F0A-9E2C-42A2-8AAF-CBEAF9D9E0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A9A9BE-BE81-4639-8401-344F99C8C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487552-6EFB-4980-9CBB-C2E4CDEAB3BA}"/>
              </a:ext>
            </a:extLst>
          </p:cNvPr>
          <p:cNvSpPr>
            <a:spLocks noGrp="1"/>
          </p:cNvSpPr>
          <p:nvPr>
            <p:ph type="dt" sz="half" idx="10"/>
          </p:nvPr>
        </p:nvSpPr>
        <p:spPr/>
        <p:txBody>
          <a:bodyPr/>
          <a:lstStyle/>
          <a:p>
            <a:fld id="{20E3831A-01EE-49B4-ACA1-5387C9C9059F}" type="datetimeFigureOut">
              <a:rPr lang="en-US" smtClean="0"/>
              <a:t>28/02/2021</a:t>
            </a:fld>
            <a:endParaRPr lang="en-US"/>
          </a:p>
        </p:txBody>
      </p:sp>
      <p:sp>
        <p:nvSpPr>
          <p:cNvPr id="5" name="Footer Placeholder 4">
            <a:extLst>
              <a:ext uri="{FF2B5EF4-FFF2-40B4-BE49-F238E27FC236}">
                <a16:creationId xmlns:a16="http://schemas.microsoft.com/office/drawing/2014/main" id="{B9E2D32B-D183-4063-AC1B-536C6AE5B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B43F47-4B93-4AB6-BA1E-42B83C4C9910}"/>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891540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40A4BB3-169E-4411-BBEF-95EC795C1D35}"/>
              </a:ext>
            </a:extLst>
          </p:cNvPr>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38201" y="0"/>
            <a:ext cx="11353800" cy="1397298"/>
          </a:xfrm>
          <a:prstGeom prst="rect">
            <a:avLst/>
          </a:prstGeom>
        </p:spPr>
      </p:pic>
      <p:sp>
        <p:nvSpPr>
          <p:cNvPr id="2" name="Title 1">
            <a:extLst>
              <a:ext uri="{FF2B5EF4-FFF2-40B4-BE49-F238E27FC236}">
                <a16:creationId xmlns:a16="http://schemas.microsoft.com/office/drawing/2014/main" id="{AB78CFAB-85CE-496F-A959-69DE7F6A86A0}"/>
              </a:ext>
            </a:extLst>
          </p:cNvPr>
          <p:cNvSpPr>
            <a:spLocks noGrp="1"/>
          </p:cNvSpPr>
          <p:nvPr>
            <p:ph type="title"/>
          </p:nvPr>
        </p:nvSpPr>
        <p:spPr>
          <a:xfrm>
            <a:off x="838200" y="219985"/>
            <a:ext cx="10947400" cy="1325563"/>
          </a:xfrm>
        </p:spPr>
        <p:txBody>
          <a:bodyPr/>
          <a:lstStyle>
            <a:lvl1pPr algn="r">
              <a:defRPr b="1">
                <a:solidFill>
                  <a:srgbClr val="FFFF00"/>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A145F4AF-803A-417A-9468-D2B67E74D920}"/>
              </a:ext>
            </a:extLst>
          </p:cNvPr>
          <p:cNvSpPr>
            <a:spLocks noGrp="1"/>
          </p:cNvSpPr>
          <p:nvPr>
            <p:ph idx="1"/>
          </p:nvPr>
        </p:nvSpPr>
        <p:spPr>
          <a:xfrm>
            <a:off x="852854" y="1494691"/>
            <a:ext cx="10932746" cy="4682271"/>
          </a:xfrm>
        </p:spPr>
        <p:txBody>
          <a:bodyPr/>
          <a:lstStyle>
            <a:lvl1pPr marL="457200" indent="-457200">
              <a:buFont typeface="Wingdings" panose="05000000000000000000" pitchFamily="2" charset="2"/>
              <a:buChar char="q"/>
              <a:defRPr/>
            </a:lvl1pPr>
            <a:lvl2pPr marL="804863" indent="-347663">
              <a:buFont typeface="Wingdings" panose="05000000000000000000" pitchFamily="2" charset="2"/>
              <a:buChar char="Ø"/>
              <a:defRPr/>
            </a:lvl2pPr>
            <a:lvl3pPr marL="1262063" indent="-347663">
              <a:buFont typeface="Wingdings" panose="05000000000000000000" pitchFamily="2" charset="2"/>
              <a:buChar char="ü"/>
              <a:defRPr/>
            </a:lvl3pPr>
            <a:lvl4pPr marL="1600200" indent="-228600">
              <a:buFont typeface="Courier New" panose="02070309020205020404" pitchFamily="49" charset="0"/>
              <a:buChar char="o"/>
              <a:defRPr/>
            </a:lvl4pPr>
            <a:lvl5pPr marL="20574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77AF5BB-EB11-4B7D-B3CD-CE0D84B36A74}"/>
              </a:ext>
            </a:extLst>
          </p:cNvPr>
          <p:cNvSpPr>
            <a:spLocks noGrp="1"/>
          </p:cNvSpPr>
          <p:nvPr>
            <p:ph type="dt" sz="half" idx="10"/>
          </p:nvPr>
        </p:nvSpPr>
        <p:spPr>
          <a:xfrm>
            <a:off x="974678" y="6426785"/>
            <a:ext cx="2743200" cy="365125"/>
          </a:xfrm>
        </p:spPr>
        <p:txBody>
          <a:bodyPr/>
          <a:lstStyle/>
          <a:p>
            <a:fld id="{20E3831A-01EE-49B4-ACA1-5387C9C9059F}" type="datetimeFigureOut">
              <a:rPr lang="en-US" smtClean="0"/>
              <a:t>28/02/2021</a:t>
            </a:fld>
            <a:endParaRPr lang="en-US"/>
          </a:p>
        </p:txBody>
      </p:sp>
      <p:sp>
        <p:nvSpPr>
          <p:cNvPr id="5" name="Footer Placeholder 4">
            <a:extLst>
              <a:ext uri="{FF2B5EF4-FFF2-40B4-BE49-F238E27FC236}">
                <a16:creationId xmlns:a16="http://schemas.microsoft.com/office/drawing/2014/main" id="{351DBF3F-5B6B-479F-B5BF-317D3A612D04}"/>
              </a:ext>
            </a:extLst>
          </p:cNvPr>
          <p:cNvSpPr>
            <a:spLocks noGrp="1"/>
          </p:cNvSpPr>
          <p:nvPr>
            <p:ph type="ftr" sz="quarter" idx="11"/>
          </p:nvPr>
        </p:nvSpPr>
        <p:spPr>
          <a:xfrm>
            <a:off x="7518779" y="6426786"/>
            <a:ext cx="4114800" cy="365125"/>
          </a:xfrm>
        </p:spPr>
        <p:txBody>
          <a:bodyPr/>
          <a:lstStyle/>
          <a:p>
            <a:endParaRPr lang="en-US"/>
          </a:p>
        </p:txBody>
      </p:sp>
      <p:sp>
        <p:nvSpPr>
          <p:cNvPr id="6" name="Slide Number Placeholder 5">
            <a:extLst>
              <a:ext uri="{FF2B5EF4-FFF2-40B4-BE49-F238E27FC236}">
                <a16:creationId xmlns:a16="http://schemas.microsoft.com/office/drawing/2014/main" id="{0AAC0C68-A047-4DD8-BDCE-DE266790ED7A}"/>
              </a:ext>
            </a:extLst>
          </p:cNvPr>
          <p:cNvSpPr>
            <a:spLocks noGrp="1"/>
          </p:cNvSpPr>
          <p:nvPr>
            <p:ph type="sldNum" sz="quarter" idx="12"/>
          </p:nvPr>
        </p:nvSpPr>
        <p:spPr>
          <a:xfrm>
            <a:off x="-2272" y="6440124"/>
            <a:ext cx="464323" cy="365125"/>
          </a:xfrm>
        </p:spPr>
        <p:txBody>
          <a:bodyPr/>
          <a:lstStyle/>
          <a:p>
            <a:fld id="{9808288A-7DB6-4C4B-ACD0-1D1E0C6D4C3E}" type="slidenum">
              <a:rPr lang="en-US" smtClean="0"/>
              <a:t>‹#›</a:t>
            </a:fld>
            <a:endParaRPr lang="en-US"/>
          </a:p>
        </p:txBody>
      </p:sp>
      <p:sp>
        <p:nvSpPr>
          <p:cNvPr id="7" name="Rectangle 6">
            <a:extLst>
              <a:ext uri="{FF2B5EF4-FFF2-40B4-BE49-F238E27FC236}">
                <a16:creationId xmlns:a16="http://schemas.microsoft.com/office/drawing/2014/main" id="{2F451768-8F7A-4799-9F2C-D3E45A65A338}"/>
              </a:ext>
            </a:extLst>
          </p:cNvPr>
          <p:cNvSpPr/>
          <p:nvPr/>
        </p:nvSpPr>
        <p:spPr>
          <a:xfrm>
            <a:off x="0" y="6327091"/>
            <a:ext cx="1152144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A01C7CC-BC51-4E69-B3CA-84016F0F2B81}"/>
              </a:ext>
            </a:extLst>
          </p:cNvPr>
          <p:cNvSpPr/>
          <p:nvPr/>
        </p:nvSpPr>
        <p:spPr>
          <a:xfrm>
            <a:off x="2272" y="6397603"/>
            <a:ext cx="1033272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EC14628-E279-4428-BEBA-002F07CD2243}"/>
              </a:ext>
            </a:extLst>
          </p:cNvPr>
          <p:cNvSpPr/>
          <p:nvPr/>
        </p:nvSpPr>
        <p:spPr>
          <a:xfrm rot="16200000">
            <a:off x="-2518961" y="3871601"/>
            <a:ext cx="594360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CC14F03-4DF6-47C4-8220-9DDEBC1BB1DD}"/>
              </a:ext>
            </a:extLst>
          </p:cNvPr>
          <p:cNvSpPr/>
          <p:nvPr/>
        </p:nvSpPr>
        <p:spPr>
          <a:xfrm rot="16200000">
            <a:off x="-2733913" y="3602669"/>
            <a:ext cx="649224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picture containing room, drawing&#10;&#10;Description automatically generated">
            <a:extLst>
              <a:ext uri="{FF2B5EF4-FFF2-40B4-BE49-F238E27FC236}">
                <a16:creationId xmlns:a16="http://schemas.microsoft.com/office/drawing/2014/main" id="{F465325D-982F-4012-9919-1A275D935EC6}"/>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l="9245" t="7618" r="10060" b="14912"/>
          <a:stretch/>
        </p:blipFill>
        <p:spPr>
          <a:xfrm>
            <a:off x="-1" y="-9236"/>
            <a:ext cx="1466850" cy="1408176"/>
          </a:xfrm>
          <a:prstGeom prst="rect">
            <a:avLst/>
          </a:prstGeom>
        </p:spPr>
      </p:pic>
    </p:spTree>
    <p:extLst>
      <p:ext uri="{BB962C8B-B14F-4D97-AF65-F5344CB8AC3E}">
        <p14:creationId xmlns:p14="http://schemas.microsoft.com/office/powerpoint/2010/main" val="276335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69D32-2452-4CFF-895A-3C86F49FF161}"/>
              </a:ext>
            </a:extLst>
          </p:cNvPr>
          <p:cNvSpPr>
            <a:spLocks noGrp="1"/>
          </p:cNvSpPr>
          <p:nvPr>
            <p:ph type="title"/>
          </p:nvPr>
        </p:nvSpPr>
        <p:spPr>
          <a:xfrm>
            <a:off x="831850" y="1709738"/>
            <a:ext cx="10515600" cy="2852737"/>
          </a:xfrm>
        </p:spPr>
        <p:txBody>
          <a:bodyPr anchor="b"/>
          <a:lstStyle>
            <a:lvl1pPr algn="ctr">
              <a:defRPr sz="6000" b="1">
                <a:solidFill>
                  <a:schemeClr val="accent4">
                    <a:lumMod val="50000"/>
                  </a:schemeClr>
                </a:solidFill>
              </a:defRPr>
            </a:lvl1pPr>
          </a:lstStyle>
          <a:p>
            <a:r>
              <a:rPr lang="en-US"/>
              <a:t>Click to edit Master title style</a:t>
            </a:r>
          </a:p>
        </p:txBody>
      </p:sp>
      <p:sp>
        <p:nvSpPr>
          <p:cNvPr id="3" name="Text Placeholder 2">
            <a:extLst>
              <a:ext uri="{FF2B5EF4-FFF2-40B4-BE49-F238E27FC236}">
                <a16:creationId xmlns:a16="http://schemas.microsoft.com/office/drawing/2014/main" id="{7B65EB69-21AF-4C76-B73B-E676A9CF1E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64897F-4605-44A2-909A-562C9C2BD11B}"/>
              </a:ext>
            </a:extLst>
          </p:cNvPr>
          <p:cNvSpPr>
            <a:spLocks noGrp="1"/>
          </p:cNvSpPr>
          <p:nvPr>
            <p:ph type="dt" sz="half" idx="10"/>
          </p:nvPr>
        </p:nvSpPr>
        <p:spPr/>
        <p:txBody>
          <a:bodyPr/>
          <a:lstStyle/>
          <a:p>
            <a:fld id="{20E3831A-01EE-49B4-ACA1-5387C9C9059F}" type="datetimeFigureOut">
              <a:rPr lang="en-US" smtClean="0"/>
              <a:t>28/02/2021</a:t>
            </a:fld>
            <a:endParaRPr lang="en-US"/>
          </a:p>
        </p:txBody>
      </p:sp>
      <p:sp>
        <p:nvSpPr>
          <p:cNvPr id="5" name="Footer Placeholder 4">
            <a:extLst>
              <a:ext uri="{FF2B5EF4-FFF2-40B4-BE49-F238E27FC236}">
                <a16:creationId xmlns:a16="http://schemas.microsoft.com/office/drawing/2014/main" id="{6A9AA560-CAB7-469A-9EC2-E32BFF36C2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49A63F-0B95-4A9E-970E-29638076AE76}"/>
              </a:ext>
            </a:extLst>
          </p:cNvPr>
          <p:cNvSpPr>
            <a:spLocks noGrp="1"/>
          </p:cNvSpPr>
          <p:nvPr>
            <p:ph type="sldNum" sz="quarter" idx="12"/>
          </p:nvPr>
        </p:nvSpPr>
        <p:spPr/>
        <p:txBody>
          <a:bodyPr/>
          <a:lstStyle/>
          <a:p>
            <a:fld id="{9808288A-7DB6-4C4B-ACD0-1D1E0C6D4C3E}" type="slidenum">
              <a:rPr lang="en-US" smtClean="0"/>
              <a:t>‹#›</a:t>
            </a:fld>
            <a:endParaRPr lang="en-US"/>
          </a:p>
        </p:txBody>
      </p:sp>
      <p:sp>
        <p:nvSpPr>
          <p:cNvPr id="7" name="Rectangle 6">
            <a:extLst>
              <a:ext uri="{FF2B5EF4-FFF2-40B4-BE49-F238E27FC236}">
                <a16:creationId xmlns:a16="http://schemas.microsoft.com/office/drawing/2014/main" id="{DF1CDC5B-6673-4727-BFA4-10481B1B3505}"/>
              </a:ext>
            </a:extLst>
          </p:cNvPr>
          <p:cNvSpPr/>
          <p:nvPr/>
        </p:nvSpPr>
        <p:spPr>
          <a:xfrm>
            <a:off x="0" y="1684020"/>
            <a:ext cx="12192000" cy="762000"/>
          </a:xfrm>
          <a:prstGeom prst="rect">
            <a:avLst/>
          </a:prstGeom>
          <a:solidFill>
            <a:srgbClr val="00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a:p>
        </p:txBody>
      </p:sp>
      <p:pic>
        <p:nvPicPr>
          <p:cNvPr id="8" name="Picture 7" descr="http://www.thewatercouncil.com/images/footer-img.png">
            <a:extLst>
              <a:ext uri="{FF2B5EF4-FFF2-40B4-BE49-F238E27FC236}">
                <a16:creationId xmlns:a16="http://schemas.microsoft.com/office/drawing/2014/main" id="{52941E55-19E4-4F8A-B570-EFFC7A18729C}"/>
              </a:ext>
            </a:extLst>
          </p:cNvPr>
          <p:cNvPicPr>
            <a:picLocks noChangeAspect="1" noChangeArrowheads="1"/>
          </p:cNvPicPr>
          <p:nvPr/>
        </p:nvPicPr>
        <p:blipFill>
          <a:blip r:embed="rId2" cstate="print"/>
          <a:srcRect/>
          <a:stretch>
            <a:fillRect/>
          </a:stretch>
        </p:blipFill>
        <p:spPr bwMode="auto">
          <a:xfrm>
            <a:off x="7340600" y="4617720"/>
            <a:ext cx="4851400" cy="2171701"/>
          </a:xfrm>
          <a:prstGeom prst="rect">
            <a:avLst/>
          </a:prstGeom>
          <a:noFill/>
        </p:spPr>
      </p:pic>
      <p:pic>
        <p:nvPicPr>
          <p:cNvPr id="9" name="Picture 8" descr="http://www.copiaresearch.com/wp-content/uploads/2014/04/nagare-logo-mark-full-color-rgb_small-272x300.jpg">
            <a:extLst>
              <a:ext uri="{FF2B5EF4-FFF2-40B4-BE49-F238E27FC236}">
                <a16:creationId xmlns:a16="http://schemas.microsoft.com/office/drawing/2014/main" id="{10910605-0FBC-41BE-B700-4E4B19974320}"/>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9317941" y="68580"/>
            <a:ext cx="2874059" cy="2377440"/>
          </a:xfrm>
          <a:prstGeom prst="rect">
            <a:avLst/>
          </a:prstGeom>
          <a:noFill/>
        </p:spPr>
      </p:pic>
      <p:pic>
        <p:nvPicPr>
          <p:cNvPr id="10" name="Picture 9">
            <a:extLst>
              <a:ext uri="{FF2B5EF4-FFF2-40B4-BE49-F238E27FC236}">
                <a16:creationId xmlns:a16="http://schemas.microsoft.com/office/drawing/2014/main" id="{81C30E25-6926-47A8-B143-D52BD5B137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398" y="617220"/>
            <a:ext cx="1298701" cy="1799628"/>
          </a:xfrm>
          <a:prstGeom prst="rect">
            <a:avLst/>
          </a:prstGeom>
        </p:spPr>
      </p:pic>
      <p:pic>
        <p:nvPicPr>
          <p:cNvPr id="12" name="Picture 11" descr="A close up of a logo&#10;&#10;Description automatically generated">
            <a:extLst>
              <a:ext uri="{FF2B5EF4-FFF2-40B4-BE49-F238E27FC236}">
                <a16:creationId xmlns:a16="http://schemas.microsoft.com/office/drawing/2014/main" id="{B57FE09E-FB5F-4D43-A3C0-6D9668EF36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52600" y="457200"/>
            <a:ext cx="2194560" cy="2194560"/>
          </a:xfrm>
          <a:prstGeom prst="rect">
            <a:avLst/>
          </a:prstGeom>
        </p:spPr>
      </p:pic>
    </p:spTree>
    <p:extLst>
      <p:ext uri="{BB962C8B-B14F-4D97-AF65-F5344CB8AC3E}">
        <p14:creationId xmlns:p14="http://schemas.microsoft.com/office/powerpoint/2010/main" val="930471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27A46-20CA-4A9D-90B5-BE84873DE9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8DE7B3-9FF2-4A56-AB4F-98A884AA9F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C7E278-8664-4022-BF2F-6989C66C6F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6C5BA3-F246-43EC-BD4B-34779D3808CD}"/>
              </a:ext>
            </a:extLst>
          </p:cNvPr>
          <p:cNvSpPr>
            <a:spLocks noGrp="1"/>
          </p:cNvSpPr>
          <p:nvPr>
            <p:ph type="dt" sz="half" idx="10"/>
          </p:nvPr>
        </p:nvSpPr>
        <p:spPr/>
        <p:txBody>
          <a:bodyPr/>
          <a:lstStyle/>
          <a:p>
            <a:fld id="{20E3831A-01EE-49B4-ACA1-5387C9C9059F}" type="datetimeFigureOut">
              <a:rPr lang="en-US" smtClean="0"/>
              <a:t>28/02/2021</a:t>
            </a:fld>
            <a:endParaRPr lang="en-US"/>
          </a:p>
        </p:txBody>
      </p:sp>
      <p:sp>
        <p:nvSpPr>
          <p:cNvPr id="6" name="Footer Placeholder 5">
            <a:extLst>
              <a:ext uri="{FF2B5EF4-FFF2-40B4-BE49-F238E27FC236}">
                <a16:creationId xmlns:a16="http://schemas.microsoft.com/office/drawing/2014/main" id="{DBE89C6F-2D51-4625-8C65-55F3376B8F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73E350-52A5-4759-B178-339DEAEDA7AF}"/>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1657080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0524-6386-4F8D-BCBE-403C7E7165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4A1CBC-3005-4E66-97F8-9D4579D383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1C7C8A-8B1E-4F71-A16A-308C07161C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B8CF79-E75B-4F5C-A67D-E579565220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70D57D-14E8-471C-A1A4-575F5E30BE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CB23D5-1B8D-45FF-BB6B-747DE4A81C86}"/>
              </a:ext>
            </a:extLst>
          </p:cNvPr>
          <p:cNvSpPr>
            <a:spLocks noGrp="1"/>
          </p:cNvSpPr>
          <p:nvPr>
            <p:ph type="dt" sz="half" idx="10"/>
          </p:nvPr>
        </p:nvSpPr>
        <p:spPr/>
        <p:txBody>
          <a:bodyPr/>
          <a:lstStyle/>
          <a:p>
            <a:fld id="{20E3831A-01EE-49B4-ACA1-5387C9C9059F}" type="datetimeFigureOut">
              <a:rPr lang="en-US" smtClean="0"/>
              <a:t>28/02/2021</a:t>
            </a:fld>
            <a:endParaRPr lang="en-US"/>
          </a:p>
        </p:txBody>
      </p:sp>
      <p:sp>
        <p:nvSpPr>
          <p:cNvPr id="8" name="Footer Placeholder 7">
            <a:extLst>
              <a:ext uri="{FF2B5EF4-FFF2-40B4-BE49-F238E27FC236}">
                <a16:creationId xmlns:a16="http://schemas.microsoft.com/office/drawing/2014/main" id="{29B65A38-EBBB-4FDA-B419-17F4B6546B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E3C636-486A-4A2A-AF8D-7DE8657F1F9E}"/>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1046261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FB003-8F80-434D-9DCE-C6AF27CE57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374E00-788E-432B-8718-8BFF8A2F72E2}"/>
              </a:ext>
            </a:extLst>
          </p:cNvPr>
          <p:cNvSpPr>
            <a:spLocks noGrp="1"/>
          </p:cNvSpPr>
          <p:nvPr>
            <p:ph type="dt" sz="half" idx="10"/>
          </p:nvPr>
        </p:nvSpPr>
        <p:spPr/>
        <p:txBody>
          <a:bodyPr/>
          <a:lstStyle/>
          <a:p>
            <a:fld id="{20E3831A-01EE-49B4-ACA1-5387C9C9059F}" type="datetimeFigureOut">
              <a:rPr lang="en-US" smtClean="0"/>
              <a:t>28/02/2021</a:t>
            </a:fld>
            <a:endParaRPr lang="en-US"/>
          </a:p>
        </p:txBody>
      </p:sp>
      <p:sp>
        <p:nvSpPr>
          <p:cNvPr id="4" name="Footer Placeholder 3">
            <a:extLst>
              <a:ext uri="{FF2B5EF4-FFF2-40B4-BE49-F238E27FC236}">
                <a16:creationId xmlns:a16="http://schemas.microsoft.com/office/drawing/2014/main" id="{CBBA5494-5F5F-4CD0-A230-8D4F8078DF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FB8492-77FD-49FD-9005-36F2CE917AC3}"/>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2069735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53ADB2-A05E-4BFA-839F-F681B02B473E}"/>
              </a:ext>
            </a:extLst>
          </p:cNvPr>
          <p:cNvSpPr>
            <a:spLocks noGrp="1"/>
          </p:cNvSpPr>
          <p:nvPr>
            <p:ph type="dt" sz="half" idx="10"/>
          </p:nvPr>
        </p:nvSpPr>
        <p:spPr/>
        <p:txBody>
          <a:bodyPr/>
          <a:lstStyle/>
          <a:p>
            <a:fld id="{20E3831A-01EE-49B4-ACA1-5387C9C9059F}" type="datetimeFigureOut">
              <a:rPr lang="en-US" smtClean="0"/>
              <a:t>28/02/2021</a:t>
            </a:fld>
            <a:endParaRPr lang="en-US"/>
          </a:p>
        </p:txBody>
      </p:sp>
      <p:sp>
        <p:nvSpPr>
          <p:cNvPr id="3" name="Footer Placeholder 2">
            <a:extLst>
              <a:ext uri="{FF2B5EF4-FFF2-40B4-BE49-F238E27FC236}">
                <a16:creationId xmlns:a16="http://schemas.microsoft.com/office/drawing/2014/main" id="{339F501A-98E6-4D72-B418-410CD2E797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FAE671-6F0C-4151-9EBE-DE6EA34A15F8}"/>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2057293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3674F-3D97-421E-93EF-3E964F2CF2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8E40D9-A171-4F72-934C-DFC422B8E3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F74029-2E29-4713-8821-6CACDC85E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72120-35AD-46DA-9919-32EFC41230CE}"/>
              </a:ext>
            </a:extLst>
          </p:cNvPr>
          <p:cNvSpPr>
            <a:spLocks noGrp="1"/>
          </p:cNvSpPr>
          <p:nvPr>
            <p:ph type="dt" sz="half" idx="10"/>
          </p:nvPr>
        </p:nvSpPr>
        <p:spPr/>
        <p:txBody>
          <a:bodyPr/>
          <a:lstStyle/>
          <a:p>
            <a:fld id="{20E3831A-01EE-49B4-ACA1-5387C9C9059F}" type="datetimeFigureOut">
              <a:rPr lang="en-US" smtClean="0"/>
              <a:t>28/02/2021</a:t>
            </a:fld>
            <a:endParaRPr lang="en-US"/>
          </a:p>
        </p:txBody>
      </p:sp>
      <p:sp>
        <p:nvSpPr>
          <p:cNvPr id="6" name="Footer Placeholder 5">
            <a:extLst>
              <a:ext uri="{FF2B5EF4-FFF2-40B4-BE49-F238E27FC236}">
                <a16:creationId xmlns:a16="http://schemas.microsoft.com/office/drawing/2014/main" id="{06BF6539-3CCE-485F-B78D-D298400CE3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96AE9B-5810-4D43-B0FF-2EE2C3CDB92D}"/>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3324354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45810-E3BB-412E-8B38-B737A0B5AD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724246-D25E-410E-A311-A28EDD494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36EA028-5BA6-4A3E-ABB1-56B5CEFAB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89AE38-14B5-41DC-8EB7-5A8A437A9C12}"/>
              </a:ext>
            </a:extLst>
          </p:cNvPr>
          <p:cNvSpPr>
            <a:spLocks noGrp="1"/>
          </p:cNvSpPr>
          <p:nvPr>
            <p:ph type="dt" sz="half" idx="10"/>
          </p:nvPr>
        </p:nvSpPr>
        <p:spPr/>
        <p:txBody>
          <a:bodyPr/>
          <a:lstStyle/>
          <a:p>
            <a:fld id="{20E3831A-01EE-49B4-ACA1-5387C9C9059F}" type="datetimeFigureOut">
              <a:rPr lang="en-US" smtClean="0"/>
              <a:t>28/02/2021</a:t>
            </a:fld>
            <a:endParaRPr lang="en-US"/>
          </a:p>
        </p:txBody>
      </p:sp>
      <p:sp>
        <p:nvSpPr>
          <p:cNvPr id="6" name="Footer Placeholder 5">
            <a:extLst>
              <a:ext uri="{FF2B5EF4-FFF2-40B4-BE49-F238E27FC236}">
                <a16:creationId xmlns:a16="http://schemas.microsoft.com/office/drawing/2014/main" id="{190A9F5E-4A77-4E04-B0F4-DD7ACFE5BE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4F7040-7FE0-4052-9218-B490AC29A549}"/>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2268334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DCC27C-9A61-4BC4-BFB2-C65BF36632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6C9957-44D2-4037-B5C0-0E42223AD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F1275A-90BA-42CC-AEEF-8B1B9BA6FF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Segoe UI" panose="020B0502040204020203" pitchFamily="34" charset="0"/>
                <a:cs typeface="Segoe UI" panose="020B0502040204020203" pitchFamily="34" charset="0"/>
              </a:defRPr>
            </a:lvl1pPr>
          </a:lstStyle>
          <a:p>
            <a:fld id="{20E3831A-01EE-49B4-ACA1-5387C9C9059F}" type="datetimeFigureOut">
              <a:rPr lang="en-US" smtClean="0"/>
              <a:pPr/>
              <a:t>28/02/2021</a:t>
            </a:fld>
            <a:endParaRPr lang="en-US"/>
          </a:p>
        </p:txBody>
      </p:sp>
      <p:sp>
        <p:nvSpPr>
          <p:cNvPr id="5" name="Footer Placeholder 4">
            <a:extLst>
              <a:ext uri="{FF2B5EF4-FFF2-40B4-BE49-F238E27FC236}">
                <a16:creationId xmlns:a16="http://schemas.microsoft.com/office/drawing/2014/main" id="{3412D4B1-5390-4422-BD58-F1C6AA4C66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Segoe UI" panose="020B0502040204020203" pitchFamily="34" charset="0"/>
                <a:cs typeface="Segoe UI" panose="020B0502040204020203" pitchFamily="34" charset="0"/>
              </a:defRPr>
            </a:lvl1pPr>
          </a:lstStyle>
          <a:p>
            <a:endParaRPr lang="en-US"/>
          </a:p>
        </p:txBody>
      </p:sp>
      <p:sp>
        <p:nvSpPr>
          <p:cNvPr id="6" name="Slide Number Placeholder 5">
            <a:extLst>
              <a:ext uri="{FF2B5EF4-FFF2-40B4-BE49-F238E27FC236}">
                <a16:creationId xmlns:a16="http://schemas.microsoft.com/office/drawing/2014/main" id="{CD2E5319-98F7-4757-A15D-88DFD9C57D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Segoe UI" panose="020B0502040204020203" pitchFamily="34" charset="0"/>
                <a:cs typeface="Segoe UI" panose="020B0502040204020203" pitchFamily="34" charset="0"/>
              </a:defRPr>
            </a:lvl1pPr>
          </a:lstStyle>
          <a:p>
            <a:fld id="{9808288A-7DB6-4C4B-ACD0-1D1E0C6D4C3E}" type="slidenum">
              <a:rPr lang="en-US" smtClean="0"/>
              <a:pPr/>
              <a:t>‹#›</a:t>
            </a:fld>
            <a:endParaRPr lang="en-US"/>
          </a:p>
        </p:txBody>
      </p:sp>
      <p:sp>
        <p:nvSpPr>
          <p:cNvPr id="7" name="Rectangle 6">
            <a:extLst>
              <a:ext uri="{FF2B5EF4-FFF2-40B4-BE49-F238E27FC236}">
                <a16:creationId xmlns:a16="http://schemas.microsoft.com/office/drawing/2014/main" id="{A670071F-0C34-4B3A-8B15-1761BB4E821A}"/>
              </a:ext>
            </a:extLst>
          </p:cNvPr>
          <p:cNvSpPr/>
          <p:nvPr/>
        </p:nvSpPr>
        <p:spPr>
          <a:xfrm>
            <a:off x="0" y="1382865"/>
            <a:ext cx="348173" cy="169277"/>
          </a:xfrm>
          <a:prstGeom prst="rect">
            <a:avLst/>
          </a:prstGeom>
          <a:noFill/>
        </p:spPr>
        <p:txBody>
          <a:bodyPr wrap="none" lIns="91440" tIns="45720" rIns="91440" bIns="45720">
            <a:spAutoFit/>
          </a:bodyPr>
          <a:lstStyle/>
          <a:p>
            <a:pPr algn="ctr"/>
            <a:r>
              <a:rPr lang="en-US" sz="500" b="0" cap="none" spc="0">
                <a:ln w="0"/>
                <a:gradFill>
                  <a:gsLst>
                    <a:gs pos="21000">
                      <a:srgbClr val="53575C"/>
                    </a:gs>
                    <a:gs pos="88000">
                      <a:srgbClr val="C5C7CA"/>
                    </a:gs>
                  </a:gsLst>
                  <a:lin ang="5400000"/>
                </a:gradFill>
                <a:effectLst/>
                <a:latin typeface="Segoe UI" panose="020B0502040204020203" pitchFamily="34" charset="0"/>
                <a:cs typeface="Segoe UI" panose="020B0502040204020203" pitchFamily="34" charset="0"/>
              </a:rPr>
              <a:t>LVHN</a:t>
            </a:r>
          </a:p>
        </p:txBody>
      </p:sp>
      <p:sp>
        <p:nvSpPr>
          <p:cNvPr id="8" name="Rectangle 7">
            <a:extLst>
              <a:ext uri="{FF2B5EF4-FFF2-40B4-BE49-F238E27FC236}">
                <a16:creationId xmlns:a16="http://schemas.microsoft.com/office/drawing/2014/main" id="{DD404D27-3868-4B8D-80FB-3FD1EE9C3877}"/>
              </a:ext>
            </a:extLst>
          </p:cNvPr>
          <p:cNvSpPr/>
          <p:nvPr userDrawn="1"/>
        </p:nvSpPr>
        <p:spPr>
          <a:xfrm rot="16200000">
            <a:off x="606057" y="57914"/>
            <a:ext cx="348173" cy="169277"/>
          </a:xfrm>
          <a:prstGeom prst="rect">
            <a:avLst/>
          </a:prstGeom>
          <a:noFill/>
        </p:spPr>
        <p:txBody>
          <a:bodyPr wrap="none" lIns="91440" tIns="45720" rIns="91440" bIns="45720">
            <a:spAutoFit/>
          </a:bodyPr>
          <a:lstStyle/>
          <a:p>
            <a:pPr algn="ctr"/>
            <a:r>
              <a:rPr lang="en-US" sz="500" b="0" cap="none" spc="0">
                <a:ln w="0"/>
                <a:gradFill>
                  <a:gsLst>
                    <a:gs pos="21000">
                      <a:srgbClr val="53575C"/>
                    </a:gs>
                    <a:gs pos="88000">
                      <a:srgbClr val="C5C7CA"/>
                    </a:gs>
                  </a:gsLst>
                  <a:lin ang="5400000"/>
                </a:gradFill>
                <a:effectLst/>
                <a:latin typeface="Segoe UI" panose="020B0502040204020203" pitchFamily="34" charset="0"/>
                <a:cs typeface="Segoe UI" panose="020B0502040204020203" pitchFamily="34" charset="0"/>
              </a:rPr>
              <a:t>LVHN</a:t>
            </a:r>
          </a:p>
        </p:txBody>
      </p:sp>
    </p:spTree>
    <p:extLst>
      <p:ext uri="{BB962C8B-B14F-4D97-AF65-F5344CB8AC3E}">
        <p14:creationId xmlns:p14="http://schemas.microsoft.com/office/powerpoint/2010/main" val="32936546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D513B-C88C-4813-A111-93E50CD67E40}"/>
              </a:ext>
            </a:extLst>
          </p:cNvPr>
          <p:cNvSpPr>
            <a:spLocks noGrp="1"/>
          </p:cNvSpPr>
          <p:nvPr>
            <p:ph type="ctrTitle"/>
          </p:nvPr>
        </p:nvSpPr>
        <p:spPr/>
        <p:txBody>
          <a:bodyPr/>
          <a:lstStyle/>
          <a:p>
            <a:r>
              <a:rPr lang="en-US" dirty="0">
                <a:solidFill>
                  <a:srgbClr val="FFFF00"/>
                </a:solidFill>
              </a:rPr>
              <a:t>THIẾT </a:t>
            </a:r>
            <a:r>
              <a:rPr lang="en-US">
                <a:solidFill>
                  <a:srgbClr val="FFFF00"/>
                </a:solidFill>
              </a:rPr>
              <a:t>KẾ DỮ LIỆU</a:t>
            </a:r>
            <a:endParaRPr lang="en-US" dirty="0">
              <a:solidFill>
                <a:srgbClr val="FFFF00"/>
              </a:solidFill>
            </a:endParaRPr>
          </a:p>
        </p:txBody>
      </p:sp>
      <p:sp>
        <p:nvSpPr>
          <p:cNvPr id="3" name="Subtitle 2">
            <a:extLst>
              <a:ext uri="{FF2B5EF4-FFF2-40B4-BE49-F238E27FC236}">
                <a16:creationId xmlns:a16="http://schemas.microsoft.com/office/drawing/2014/main" id="{5F752A2A-B5D1-4027-8035-57C78C04F8F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01943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AE64A-9F59-4B56-B319-BA5DABCD0451}"/>
              </a:ext>
            </a:extLst>
          </p:cNvPr>
          <p:cNvSpPr>
            <a:spLocks noGrp="1"/>
          </p:cNvSpPr>
          <p:nvPr>
            <p:ph type="title"/>
          </p:nvPr>
        </p:nvSpPr>
        <p:spPr/>
        <p:txBody>
          <a:bodyPr>
            <a:normAutofit/>
          </a:bodyPr>
          <a:lstStyle/>
          <a:p>
            <a:r>
              <a:rPr lang="en-US" sz="4800" b="1"/>
              <a:t>QUÁ </a:t>
            </a:r>
            <a:r>
              <a:rPr lang="en-US" sz="4800" b="1" dirty="0"/>
              <a:t>TRÌNH </a:t>
            </a:r>
            <a:r>
              <a:rPr lang="en-US" sz="4800" b="1"/>
              <a:t>THIẾT DỮ LIỆU</a:t>
            </a:r>
            <a:endParaRPr lang="en-US" sz="4800" b="1" dirty="0"/>
          </a:p>
        </p:txBody>
      </p:sp>
      <p:sp>
        <p:nvSpPr>
          <p:cNvPr id="3" name="Text Placeholder 2">
            <a:extLst>
              <a:ext uri="{FF2B5EF4-FFF2-40B4-BE49-F238E27FC236}">
                <a16:creationId xmlns:a16="http://schemas.microsoft.com/office/drawing/2014/main" id="{365AAFA5-7B28-4D3B-8F17-5BF4AC088B9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30406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FA5DE-3368-4493-8371-57A1D82F859A}"/>
              </a:ext>
            </a:extLst>
          </p:cNvPr>
          <p:cNvSpPr>
            <a:spLocks noGrp="1"/>
          </p:cNvSpPr>
          <p:nvPr>
            <p:ph type="title"/>
          </p:nvPr>
        </p:nvSpPr>
        <p:spPr/>
        <p:txBody>
          <a:bodyPr/>
          <a:lstStyle/>
          <a:p>
            <a:r>
              <a:rPr lang="en-US"/>
              <a:t>Quá trình thiết kế dữ liệu</a:t>
            </a:r>
            <a:endParaRPr lang="en-US" dirty="0"/>
          </a:p>
        </p:txBody>
      </p:sp>
      <p:sp>
        <p:nvSpPr>
          <p:cNvPr id="3" name="Content Placeholder 2">
            <a:extLst>
              <a:ext uri="{FF2B5EF4-FFF2-40B4-BE49-F238E27FC236}">
                <a16:creationId xmlns:a16="http://schemas.microsoft.com/office/drawing/2014/main" id="{79ED3946-2F72-4B58-A99D-86D3C8861ED4}"/>
              </a:ext>
            </a:extLst>
          </p:cNvPr>
          <p:cNvSpPr>
            <a:spLocks noGrp="1"/>
          </p:cNvSpPr>
          <p:nvPr>
            <p:ph idx="1"/>
          </p:nvPr>
        </p:nvSpPr>
        <p:spPr/>
        <p:txBody>
          <a:bodyPr/>
          <a:lstStyle/>
          <a:p>
            <a:pPr algn="just"/>
            <a:r>
              <a:rPr lang="en-US" sz="3200"/>
              <a:t>Tương ứng với 3 loại yêu cầu của thiết kế phần mềm, quá trình thiết kế dữ liệu gồm 3 bước</a:t>
            </a:r>
          </a:p>
          <a:p>
            <a:pPr lvl="1" algn="just"/>
            <a:r>
              <a:rPr lang="vi-VN" sz="2800"/>
              <a:t>Thiết kế với tính đúng đắn</a:t>
            </a:r>
            <a:r>
              <a:rPr lang="en-US" sz="2800"/>
              <a:t> (yêu cầu nghiệp vụ)</a:t>
            </a:r>
            <a:r>
              <a:rPr lang="vi-VN" sz="2800"/>
              <a:t> </a:t>
            </a:r>
          </a:p>
          <a:p>
            <a:pPr lvl="1" algn="just"/>
            <a:r>
              <a:rPr lang="vi-VN" sz="2800"/>
              <a:t>Thiết kế với yêu cầu chất lượng</a:t>
            </a:r>
          </a:p>
          <a:p>
            <a:pPr lvl="1" algn="just"/>
            <a:r>
              <a:rPr lang="vi-VN" sz="2800"/>
              <a:t>Thiết kế với yêu cầu hệ thống </a:t>
            </a:r>
          </a:p>
          <a:p>
            <a:pPr lvl="1" algn="just"/>
            <a:endParaRPr lang="vi-VN" dirty="0"/>
          </a:p>
          <a:p>
            <a:endParaRPr lang="en-US" dirty="0"/>
          </a:p>
        </p:txBody>
      </p:sp>
    </p:spTree>
    <p:extLst>
      <p:ext uri="{BB962C8B-B14F-4D97-AF65-F5344CB8AC3E}">
        <p14:creationId xmlns:p14="http://schemas.microsoft.com/office/powerpoint/2010/main" val="181587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27A4E-814A-459C-86C3-5E200E3C0261}"/>
              </a:ext>
            </a:extLst>
          </p:cNvPr>
          <p:cNvSpPr>
            <a:spLocks noGrp="1"/>
          </p:cNvSpPr>
          <p:nvPr>
            <p:ph type="title"/>
          </p:nvPr>
        </p:nvSpPr>
        <p:spPr/>
        <p:txBody>
          <a:bodyPr/>
          <a:lstStyle/>
          <a:p>
            <a:r>
              <a:rPr lang="en-US"/>
              <a:t>Thiết kế với tính đúng đắn</a:t>
            </a:r>
          </a:p>
        </p:txBody>
      </p:sp>
      <p:sp>
        <p:nvSpPr>
          <p:cNvPr id="3" name="Content Placeholder 2">
            <a:extLst>
              <a:ext uri="{FF2B5EF4-FFF2-40B4-BE49-F238E27FC236}">
                <a16:creationId xmlns:a16="http://schemas.microsoft.com/office/drawing/2014/main" id="{220009EA-86AC-43A4-83D4-55C08A9D1899}"/>
              </a:ext>
            </a:extLst>
          </p:cNvPr>
          <p:cNvSpPr>
            <a:spLocks noGrp="1"/>
          </p:cNvSpPr>
          <p:nvPr>
            <p:ph idx="1"/>
          </p:nvPr>
        </p:nvSpPr>
        <p:spPr/>
        <p:txBody>
          <a:bodyPr/>
          <a:lstStyle/>
          <a:p>
            <a:r>
              <a:rPr lang="en-US"/>
              <a:t>Đảm bảo đầy đủ và chính xác về mặt ngữ nghĩa các thông tin liên quan đến các công việc trong yêu cầu</a:t>
            </a:r>
          </a:p>
          <a:p>
            <a:r>
              <a:rPr lang="vi-VN"/>
              <a:t>Các thông tin phục vụ</a:t>
            </a:r>
            <a:r>
              <a:rPr lang="en-US"/>
              <a:t> </a:t>
            </a:r>
            <a:r>
              <a:rPr lang="vi-VN"/>
              <a:t>cho các yêu cầu chất lượng sẽ không được xét đến trong bước thiết kế này</a:t>
            </a:r>
            <a:endParaRPr lang="en-US"/>
          </a:p>
        </p:txBody>
      </p:sp>
    </p:spTree>
    <p:extLst>
      <p:ext uri="{BB962C8B-B14F-4D97-AF65-F5344CB8AC3E}">
        <p14:creationId xmlns:p14="http://schemas.microsoft.com/office/powerpoint/2010/main" val="3192755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9C723-CC97-490D-B953-B4070A414FEA}"/>
              </a:ext>
            </a:extLst>
          </p:cNvPr>
          <p:cNvSpPr>
            <a:spLocks noGrp="1"/>
          </p:cNvSpPr>
          <p:nvPr>
            <p:ph type="title"/>
          </p:nvPr>
        </p:nvSpPr>
        <p:spPr/>
        <p:txBody>
          <a:bodyPr/>
          <a:lstStyle/>
          <a:p>
            <a:r>
              <a:rPr lang="en-US"/>
              <a:t>Thiết kế với yêu cầu chất lượng</a:t>
            </a:r>
          </a:p>
        </p:txBody>
      </p:sp>
      <p:sp>
        <p:nvSpPr>
          <p:cNvPr id="3" name="Content Placeholder 2">
            <a:extLst>
              <a:ext uri="{FF2B5EF4-FFF2-40B4-BE49-F238E27FC236}">
                <a16:creationId xmlns:a16="http://schemas.microsoft.com/office/drawing/2014/main" id="{1A398C87-05AC-4C13-A862-FC2947522CCF}"/>
              </a:ext>
            </a:extLst>
          </p:cNvPr>
          <p:cNvSpPr>
            <a:spLocks noGrp="1"/>
          </p:cNvSpPr>
          <p:nvPr>
            <p:ph idx="1"/>
          </p:nvPr>
        </p:nvSpPr>
        <p:spPr/>
        <p:txBody>
          <a:bodyPr>
            <a:normAutofit/>
          </a:bodyPr>
          <a:lstStyle/>
          <a:p>
            <a:r>
              <a:rPr lang="vi-VN" sz="3200"/>
              <a:t>Vẫn đảm bảo tính đúng đắn nhưng thỏa mãn thêm các yêu cầu chất lượng khác </a:t>
            </a:r>
            <a:endParaRPr lang="en-US" sz="3200"/>
          </a:p>
          <a:p>
            <a:pPr lvl="1"/>
            <a:r>
              <a:rPr lang="en-US" sz="2800"/>
              <a:t>T</a:t>
            </a:r>
            <a:r>
              <a:rPr lang="vi-VN" sz="2800"/>
              <a:t>iến hóa</a:t>
            </a:r>
            <a:endParaRPr lang="en-US" sz="2800"/>
          </a:p>
          <a:p>
            <a:pPr lvl="1"/>
            <a:r>
              <a:rPr lang="en-US" sz="2800"/>
              <a:t>T</a:t>
            </a:r>
            <a:r>
              <a:rPr lang="vi-VN" sz="2800"/>
              <a:t>ốc độ nhanh</a:t>
            </a:r>
            <a:endParaRPr lang="en-US" sz="2800"/>
          </a:p>
          <a:p>
            <a:pPr lvl="1"/>
            <a:r>
              <a:rPr lang="en-US" sz="2800"/>
              <a:t>L</a:t>
            </a:r>
            <a:r>
              <a:rPr lang="vi-VN" sz="2800"/>
              <a:t>ưu trữ tối ưu</a:t>
            </a:r>
            <a:endParaRPr lang="en-US" sz="2800"/>
          </a:p>
          <a:p>
            <a:r>
              <a:rPr lang="vi-VN" sz="3200"/>
              <a:t>Cần chú ý bảo đảm tính đúng đắn khi cải tiến sơ đồ logic</a:t>
            </a:r>
            <a:endParaRPr lang="en-US" sz="3200"/>
          </a:p>
          <a:p>
            <a:endParaRPr lang="en-US" sz="3200"/>
          </a:p>
        </p:txBody>
      </p:sp>
    </p:spTree>
    <p:extLst>
      <p:ext uri="{BB962C8B-B14F-4D97-AF65-F5344CB8AC3E}">
        <p14:creationId xmlns:p14="http://schemas.microsoft.com/office/powerpoint/2010/main" val="1653315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E97EA-1AD4-4C66-AE65-0E77BE69773B}"/>
              </a:ext>
            </a:extLst>
          </p:cNvPr>
          <p:cNvSpPr>
            <a:spLocks noGrp="1"/>
          </p:cNvSpPr>
          <p:nvPr>
            <p:ph type="title"/>
          </p:nvPr>
        </p:nvSpPr>
        <p:spPr/>
        <p:txBody>
          <a:bodyPr/>
          <a:lstStyle/>
          <a:p>
            <a:r>
              <a:rPr lang="en-US"/>
              <a:t>Thiết kế với yêu cầu hệ thống</a:t>
            </a:r>
          </a:p>
        </p:txBody>
      </p:sp>
      <p:sp>
        <p:nvSpPr>
          <p:cNvPr id="3" name="Content Placeholder 2">
            <a:extLst>
              <a:ext uri="{FF2B5EF4-FFF2-40B4-BE49-F238E27FC236}">
                <a16:creationId xmlns:a16="http://schemas.microsoft.com/office/drawing/2014/main" id="{5EF5E765-E24C-4783-819E-B3220FEF4E9B}"/>
              </a:ext>
            </a:extLst>
          </p:cNvPr>
          <p:cNvSpPr>
            <a:spLocks noGrp="1"/>
          </p:cNvSpPr>
          <p:nvPr>
            <p:ph idx="1"/>
          </p:nvPr>
        </p:nvSpPr>
        <p:spPr/>
        <p:txBody>
          <a:bodyPr>
            <a:normAutofit/>
          </a:bodyPr>
          <a:lstStyle/>
          <a:p>
            <a:r>
              <a:rPr lang="vi-VN" sz="3200"/>
              <a:t>Vẫn đảm bảo tính đúng đắn và các yêu cầu chất lượng khác nhưng thỏa mãn thêm các yêu cầu hệ thống</a:t>
            </a:r>
            <a:endParaRPr lang="en-US" sz="3200"/>
          </a:p>
          <a:p>
            <a:pPr lvl="1"/>
            <a:r>
              <a:rPr lang="en-US" sz="2800"/>
              <a:t>Phân quyền</a:t>
            </a:r>
          </a:p>
          <a:p>
            <a:pPr lvl="1"/>
            <a:r>
              <a:rPr lang="en-US" sz="2800"/>
              <a:t>Cấu hình phần cứng</a:t>
            </a:r>
          </a:p>
          <a:p>
            <a:pPr lvl="1"/>
            <a:r>
              <a:rPr lang="en-US" sz="2800"/>
              <a:t>Môi trường phần mềm</a:t>
            </a:r>
          </a:p>
          <a:p>
            <a:pPr lvl="1"/>
            <a:r>
              <a:rPr lang="en-US" sz="2800"/>
              <a:t>…</a:t>
            </a:r>
          </a:p>
        </p:txBody>
      </p:sp>
    </p:spTree>
    <p:extLst>
      <p:ext uri="{BB962C8B-B14F-4D97-AF65-F5344CB8AC3E}">
        <p14:creationId xmlns:p14="http://schemas.microsoft.com/office/powerpoint/2010/main" val="4043654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FCD9C-2A1E-4A45-A8E2-9E826032FC49}"/>
              </a:ext>
            </a:extLst>
          </p:cNvPr>
          <p:cNvSpPr>
            <a:spLocks noGrp="1"/>
          </p:cNvSpPr>
          <p:nvPr>
            <p:ph type="title"/>
          </p:nvPr>
        </p:nvSpPr>
        <p:spPr/>
        <p:txBody>
          <a:bodyPr>
            <a:normAutofit/>
          </a:bodyPr>
          <a:lstStyle/>
          <a:p>
            <a:r>
              <a:rPr lang="en-US" sz="4800"/>
              <a:t>PHƯƠNG PHÁP THIẾT KẾ DỮ LIỆU</a:t>
            </a:r>
            <a:endParaRPr lang="en-US" sz="4800" b="1" dirty="0"/>
          </a:p>
        </p:txBody>
      </p:sp>
      <p:sp>
        <p:nvSpPr>
          <p:cNvPr id="3" name="Text Placeholder 2">
            <a:extLst>
              <a:ext uri="{FF2B5EF4-FFF2-40B4-BE49-F238E27FC236}">
                <a16:creationId xmlns:a16="http://schemas.microsoft.com/office/drawing/2014/main" id="{566B6ABC-85A9-4424-9AAD-63096F92EC7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62321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9280E-20BC-45B6-841B-D476162F472E}"/>
              </a:ext>
            </a:extLst>
          </p:cNvPr>
          <p:cNvSpPr>
            <a:spLocks noGrp="1"/>
          </p:cNvSpPr>
          <p:nvPr>
            <p:ph type="title"/>
          </p:nvPr>
        </p:nvSpPr>
        <p:spPr/>
        <p:txBody>
          <a:bodyPr/>
          <a:lstStyle/>
          <a:p>
            <a:r>
              <a:rPr lang="en-US"/>
              <a:t>Các phương pháp thiết kế dữ liệu</a:t>
            </a:r>
            <a:endParaRPr lang="en-US" dirty="0"/>
          </a:p>
        </p:txBody>
      </p:sp>
      <p:sp>
        <p:nvSpPr>
          <p:cNvPr id="3" name="Content Placeholder 2">
            <a:extLst>
              <a:ext uri="{FF2B5EF4-FFF2-40B4-BE49-F238E27FC236}">
                <a16:creationId xmlns:a16="http://schemas.microsoft.com/office/drawing/2014/main" id="{1B5736A1-938A-438E-8796-83158E0F7CE0}"/>
              </a:ext>
            </a:extLst>
          </p:cNvPr>
          <p:cNvSpPr>
            <a:spLocks noGrp="1"/>
          </p:cNvSpPr>
          <p:nvPr>
            <p:ph idx="1"/>
          </p:nvPr>
        </p:nvSpPr>
        <p:spPr/>
        <p:txBody>
          <a:bodyPr>
            <a:normAutofit/>
          </a:bodyPr>
          <a:lstStyle/>
          <a:p>
            <a:r>
              <a:rPr lang="en-US" sz="3200"/>
              <a:t>Hai phương pháp thiết kế dữ liệu</a:t>
            </a:r>
          </a:p>
          <a:p>
            <a:pPr lvl="1"/>
            <a:r>
              <a:rPr lang="en-US" sz="2800"/>
              <a:t>Phương pháp trực tiếp</a:t>
            </a:r>
          </a:p>
          <a:p>
            <a:pPr lvl="1"/>
            <a:r>
              <a:rPr lang="en-US" sz="2800"/>
              <a:t>Phương pháp gián tiếp</a:t>
            </a:r>
            <a:endParaRPr lang="en-US" sz="2800" dirty="0"/>
          </a:p>
        </p:txBody>
      </p:sp>
    </p:spTree>
    <p:extLst>
      <p:ext uri="{BB962C8B-B14F-4D97-AF65-F5344CB8AC3E}">
        <p14:creationId xmlns:p14="http://schemas.microsoft.com/office/powerpoint/2010/main" val="1843615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73DCC-54F1-491D-A991-3D32E908034A}"/>
              </a:ext>
            </a:extLst>
          </p:cNvPr>
          <p:cNvSpPr>
            <a:spLocks noGrp="1"/>
          </p:cNvSpPr>
          <p:nvPr>
            <p:ph type="title"/>
          </p:nvPr>
        </p:nvSpPr>
        <p:spPr/>
        <p:txBody>
          <a:bodyPr/>
          <a:lstStyle/>
          <a:p>
            <a:r>
              <a:rPr lang="en-US"/>
              <a:t>Phương pháp trực tiếp</a:t>
            </a:r>
          </a:p>
        </p:txBody>
      </p:sp>
      <p:sp>
        <p:nvSpPr>
          <p:cNvPr id="3" name="Content Placeholder 2">
            <a:extLst>
              <a:ext uri="{FF2B5EF4-FFF2-40B4-BE49-F238E27FC236}">
                <a16:creationId xmlns:a16="http://schemas.microsoft.com/office/drawing/2014/main" id="{77224B18-D6A9-4649-A14D-14C9620D9502}"/>
              </a:ext>
            </a:extLst>
          </p:cNvPr>
          <p:cNvSpPr>
            <a:spLocks noGrp="1"/>
          </p:cNvSpPr>
          <p:nvPr>
            <p:ph idx="1"/>
          </p:nvPr>
        </p:nvSpPr>
        <p:spPr/>
        <p:txBody>
          <a:bodyPr/>
          <a:lstStyle/>
          <a:p>
            <a:pPr marL="0" indent="0">
              <a:buNone/>
            </a:pPr>
            <a:r>
              <a:rPr lang="en-US"/>
              <a:t>Gồm hai bước</a:t>
            </a:r>
          </a:p>
          <a:p>
            <a:r>
              <a:rPr lang="en-US"/>
              <a:t>Bước 1</a:t>
            </a:r>
          </a:p>
          <a:p>
            <a:pPr lvl="1"/>
            <a:r>
              <a:rPr lang="vi-VN"/>
              <a:t>Lập sơ đồ với 1 thành phần duy nhất </a:t>
            </a:r>
          </a:p>
          <a:p>
            <a:pPr lvl="1"/>
            <a:r>
              <a:rPr lang="vi-VN"/>
              <a:t>Đánh giá tính đúng đắn so với các yêu cầu và chuyển sang bước 2 nếu cần thiết </a:t>
            </a:r>
            <a:endParaRPr lang="en-US"/>
          </a:p>
          <a:p>
            <a:r>
              <a:rPr lang="en-US"/>
              <a:t>Bước 2</a:t>
            </a:r>
          </a:p>
          <a:p>
            <a:pPr lvl="1"/>
            <a:r>
              <a:rPr lang="vi-VN"/>
              <a:t>Tách 1 số thuộc tính để tạo ra các thành phần mới</a:t>
            </a:r>
          </a:p>
          <a:p>
            <a:pPr lvl="1"/>
            <a:r>
              <a:rPr lang="vi-VN"/>
              <a:t>Xác định liên kết giữa các thành phần </a:t>
            </a:r>
          </a:p>
          <a:p>
            <a:pPr lvl="1"/>
            <a:r>
              <a:rPr lang="vi-VN"/>
              <a:t>Đánh giá tính đúng đắn so với các yêu cầu và lặp lại bước 2 nếu cần thiết </a:t>
            </a:r>
          </a:p>
          <a:p>
            <a:pPr lvl="1"/>
            <a:endParaRPr lang="en-US"/>
          </a:p>
        </p:txBody>
      </p:sp>
    </p:spTree>
    <p:extLst>
      <p:ext uri="{BB962C8B-B14F-4D97-AF65-F5344CB8AC3E}">
        <p14:creationId xmlns:p14="http://schemas.microsoft.com/office/powerpoint/2010/main" val="3701051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5AB46-AA9C-40BE-808E-0E9FC70D3B65}"/>
              </a:ext>
            </a:extLst>
          </p:cNvPr>
          <p:cNvSpPr>
            <a:spLocks noGrp="1"/>
          </p:cNvSpPr>
          <p:nvPr>
            <p:ph type="title"/>
          </p:nvPr>
        </p:nvSpPr>
        <p:spPr/>
        <p:txBody>
          <a:bodyPr/>
          <a:lstStyle/>
          <a:p>
            <a:r>
              <a:rPr lang="en-US"/>
              <a:t>Phương pháp gián tiếp</a:t>
            </a:r>
          </a:p>
        </p:txBody>
      </p:sp>
      <p:sp>
        <p:nvSpPr>
          <p:cNvPr id="3" name="Content Placeholder 2">
            <a:extLst>
              <a:ext uri="{FF2B5EF4-FFF2-40B4-BE49-F238E27FC236}">
                <a16:creationId xmlns:a16="http://schemas.microsoft.com/office/drawing/2014/main" id="{782689FE-5259-430B-B92F-FCE1B678346F}"/>
              </a:ext>
            </a:extLst>
          </p:cNvPr>
          <p:cNvSpPr>
            <a:spLocks noGrp="1"/>
          </p:cNvSpPr>
          <p:nvPr>
            <p:ph idx="1"/>
          </p:nvPr>
        </p:nvSpPr>
        <p:spPr/>
        <p:txBody>
          <a:bodyPr>
            <a:normAutofit/>
          </a:bodyPr>
          <a:lstStyle/>
          <a:p>
            <a:pPr marL="0" indent="0">
              <a:buNone/>
            </a:pPr>
            <a:r>
              <a:rPr lang="en-US"/>
              <a:t>Gồm 3 bước</a:t>
            </a:r>
          </a:p>
          <a:p>
            <a:r>
              <a:rPr lang="en-US"/>
              <a:t>Bước 1: </a:t>
            </a:r>
            <a:r>
              <a:rPr lang="vi-VN" sz="2600" b="1"/>
              <a:t>Lập sơ đồ lớp </a:t>
            </a:r>
          </a:p>
          <a:p>
            <a:pPr lvl="1"/>
            <a:r>
              <a:rPr lang="vi-VN" sz="2600"/>
              <a:t>Xác định các lớp đối tượng </a:t>
            </a:r>
          </a:p>
          <a:p>
            <a:pPr lvl="1"/>
            <a:r>
              <a:rPr lang="vi-VN" sz="2600"/>
              <a:t>Xác định quan hệ giữa các lớp đối tượng và lập sơ đồ</a:t>
            </a:r>
            <a:endParaRPr lang="en-US" sz="2600"/>
          </a:p>
          <a:p>
            <a:r>
              <a:rPr lang="en-US"/>
              <a:t>Bước 2: </a:t>
            </a:r>
            <a:r>
              <a:rPr lang="vi-VN" sz="2600" b="1"/>
              <a:t>Ánh xạ từ sơ đồ lớp vào sơ đồ logic </a:t>
            </a:r>
          </a:p>
          <a:p>
            <a:pPr lvl="1"/>
            <a:r>
              <a:rPr lang="vi-VN" sz="2600"/>
              <a:t>Ánh xạ các lớp đối tượng </a:t>
            </a:r>
          </a:p>
          <a:p>
            <a:pPr lvl="1"/>
            <a:r>
              <a:rPr lang="vi-VN" sz="2600"/>
              <a:t>Ánh xạ các quan hệ giữa các lớp đối tượng </a:t>
            </a:r>
            <a:endParaRPr lang="en-US" sz="2600"/>
          </a:p>
          <a:p>
            <a:r>
              <a:rPr lang="en-US"/>
              <a:t>Bước 3: </a:t>
            </a:r>
            <a:r>
              <a:rPr lang="vi-VN" sz="2600" b="1"/>
              <a:t>Hoàn chỉnh sơ đồ logic </a:t>
            </a:r>
          </a:p>
          <a:p>
            <a:pPr lvl="1"/>
            <a:r>
              <a:rPr lang="vi-VN" sz="2600"/>
              <a:t>Bổ sung các thành phần theo yêu cầu </a:t>
            </a:r>
          </a:p>
          <a:p>
            <a:pPr lvl="1"/>
            <a:r>
              <a:rPr lang="vi-VN" sz="2600"/>
              <a:t>Mô tả chi tiết các thuộc tính của các thành phần </a:t>
            </a:r>
          </a:p>
        </p:txBody>
      </p:sp>
    </p:spTree>
    <p:extLst>
      <p:ext uri="{BB962C8B-B14F-4D97-AF65-F5344CB8AC3E}">
        <p14:creationId xmlns:p14="http://schemas.microsoft.com/office/powerpoint/2010/main" val="118311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01FE-08FB-4E0C-B1A2-6D49684007FF}"/>
              </a:ext>
            </a:extLst>
          </p:cNvPr>
          <p:cNvSpPr>
            <a:spLocks noGrp="1"/>
          </p:cNvSpPr>
          <p:nvPr>
            <p:ph type="title"/>
          </p:nvPr>
        </p:nvSpPr>
        <p:spPr/>
        <p:txBody>
          <a:bodyPr/>
          <a:lstStyle/>
          <a:p>
            <a:r>
              <a:rPr lang="en-US"/>
              <a:t>THIẾT KẾ DỮ LIỆU VÀ </a:t>
            </a:r>
            <a:br>
              <a:rPr lang="en-US"/>
            </a:br>
            <a:r>
              <a:rPr lang="en-US"/>
              <a:t>YÊU CẦU CHẤT LƯỢNG</a:t>
            </a:r>
            <a:endParaRPr lang="en-US" b="1" dirty="0"/>
          </a:p>
        </p:txBody>
      </p:sp>
      <p:sp>
        <p:nvSpPr>
          <p:cNvPr id="3" name="Text Placeholder 2">
            <a:extLst>
              <a:ext uri="{FF2B5EF4-FFF2-40B4-BE49-F238E27FC236}">
                <a16:creationId xmlns:a16="http://schemas.microsoft.com/office/drawing/2014/main" id="{F38C17AE-574C-4E67-A7D5-4570C5E650B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2446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42293-3C10-456C-8D5B-9FBEE160EA97}"/>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69834D82-3E4C-4246-9C7C-D86FA31BF77A}"/>
              </a:ext>
            </a:extLst>
          </p:cNvPr>
          <p:cNvSpPr>
            <a:spLocks noGrp="1"/>
          </p:cNvSpPr>
          <p:nvPr>
            <p:ph idx="1"/>
          </p:nvPr>
        </p:nvSpPr>
        <p:spPr/>
        <p:txBody>
          <a:bodyPr/>
          <a:lstStyle/>
          <a:p>
            <a:r>
              <a:rPr lang="en-US" dirty="0" err="1"/>
              <a:t>Giới</a:t>
            </a:r>
            <a:r>
              <a:rPr lang="en-US" dirty="0"/>
              <a:t> </a:t>
            </a:r>
            <a:r>
              <a:rPr lang="en-US" dirty="0" err="1"/>
              <a:t>thiệu</a:t>
            </a:r>
            <a:r>
              <a:rPr lang="en-US" dirty="0"/>
              <a:t> </a:t>
            </a:r>
            <a:r>
              <a:rPr lang="en-US" dirty="0" err="1"/>
              <a:t>tổng</a:t>
            </a:r>
            <a:r>
              <a:rPr lang="en-US" dirty="0"/>
              <a:t> </a:t>
            </a:r>
            <a:r>
              <a:rPr lang="en-US" dirty="0" err="1"/>
              <a:t>quan</a:t>
            </a:r>
            <a:endParaRPr lang="en-US" dirty="0"/>
          </a:p>
          <a:p>
            <a:r>
              <a:rPr lang="en-US"/>
              <a:t>Quá trình thiết kế dữ liệu</a:t>
            </a:r>
            <a:endParaRPr lang="en-US" dirty="0"/>
          </a:p>
          <a:p>
            <a:r>
              <a:rPr lang="en-US"/>
              <a:t>Phương pháp thiết kế dữ liệu</a:t>
            </a:r>
            <a:endParaRPr lang="en-US" dirty="0"/>
          </a:p>
          <a:p>
            <a:r>
              <a:rPr lang="en-US"/>
              <a:t>Thiết kế dữ liệu và yêu cầu chất lượng</a:t>
            </a:r>
            <a:endParaRPr lang="en-US" dirty="0"/>
          </a:p>
        </p:txBody>
      </p:sp>
    </p:spTree>
    <p:extLst>
      <p:ext uri="{BB962C8B-B14F-4D97-AF65-F5344CB8AC3E}">
        <p14:creationId xmlns:p14="http://schemas.microsoft.com/office/powerpoint/2010/main" val="1033935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9487D-1AAC-4D34-8448-2637B0232001}"/>
              </a:ext>
            </a:extLst>
          </p:cNvPr>
          <p:cNvSpPr>
            <a:spLocks noGrp="1"/>
          </p:cNvSpPr>
          <p:nvPr>
            <p:ph type="title"/>
          </p:nvPr>
        </p:nvSpPr>
        <p:spPr/>
        <p:txBody>
          <a:bodyPr/>
          <a:lstStyle/>
          <a:p>
            <a:r>
              <a:rPr lang="en-US"/>
              <a:t>Mục tiêu</a:t>
            </a:r>
            <a:endParaRPr lang="en-US" dirty="0"/>
          </a:p>
        </p:txBody>
      </p:sp>
      <p:sp>
        <p:nvSpPr>
          <p:cNvPr id="3" name="Content Placeholder 2">
            <a:extLst>
              <a:ext uri="{FF2B5EF4-FFF2-40B4-BE49-F238E27FC236}">
                <a16:creationId xmlns:a16="http://schemas.microsoft.com/office/drawing/2014/main" id="{ED0C402E-B756-4AB9-8DB5-B6B822D815F0}"/>
              </a:ext>
            </a:extLst>
          </p:cNvPr>
          <p:cNvSpPr>
            <a:spLocks noGrp="1"/>
          </p:cNvSpPr>
          <p:nvPr>
            <p:ph idx="1"/>
          </p:nvPr>
        </p:nvSpPr>
        <p:spPr/>
        <p:txBody>
          <a:bodyPr>
            <a:normAutofit/>
          </a:bodyPr>
          <a:lstStyle/>
          <a:p>
            <a:r>
              <a:rPr lang="vi-VN" sz="3200"/>
              <a:t>Xem xét đánh giá sơ đồ logic theo các yêu cầu về chất lượng và tiến hành cập nhật lại sơ đồ để bảo đảm các tiêu chuẩn về chất lượng</a:t>
            </a:r>
            <a:endParaRPr lang="en-US" sz="3200"/>
          </a:p>
          <a:p>
            <a:r>
              <a:rPr lang="en-US" sz="3200"/>
              <a:t>X</a:t>
            </a:r>
            <a:r>
              <a:rPr lang="vi-VN" sz="3200"/>
              <a:t>em xét sự hơn kém nhau giữa các phần mềm chính là mức độ thỏa mãn các tiêu chuẩn chất lượng còn lại </a:t>
            </a:r>
            <a:endParaRPr lang="en-US" sz="3200" dirty="0"/>
          </a:p>
        </p:txBody>
      </p:sp>
    </p:spTree>
    <p:extLst>
      <p:ext uri="{BB962C8B-B14F-4D97-AF65-F5344CB8AC3E}">
        <p14:creationId xmlns:p14="http://schemas.microsoft.com/office/powerpoint/2010/main" val="3532183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D4736-D126-4B43-B5B7-F53007024EF0}"/>
              </a:ext>
            </a:extLst>
          </p:cNvPr>
          <p:cNvSpPr>
            <a:spLocks noGrp="1"/>
          </p:cNvSpPr>
          <p:nvPr>
            <p:ph type="title"/>
          </p:nvPr>
        </p:nvSpPr>
        <p:spPr/>
        <p:txBody>
          <a:bodyPr/>
          <a:lstStyle/>
          <a:p>
            <a:r>
              <a:rPr lang="en-US"/>
              <a:t>Xem xét tính tiến hóa</a:t>
            </a:r>
          </a:p>
        </p:txBody>
      </p:sp>
      <p:sp>
        <p:nvSpPr>
          <p:cNvPr id="3" name="Content Placeholder 2">
            <a:extLst>
              <a:ext uri="{FF2B5EF4-FFF2-40B4-BE49-F238E27FC236}">
                <a16:creationId xmlns:a16="http://schemas.microsoft.com/office/drawing/2014/main" id="{EF66B62B-3AD3-4B14-AD65-B7D82CC37F8B}"/>
              </a:ext>
            </a:extLst>
          </p:cNvPr>
          <p:cNvSpPr>
            <a:spLocks noGrp="1"/>
          </p:cNvSpPr>
          <p:nvPr>
            <p:ph idx="1"/>
          </p:nvPr>
        </p:nvSpPr>
        <p:spPr/>
        <p:txBody>
          <a:bodyPr/>
          <a:lstStyle/>
          <a:p>
            <a:r>
              <a:rPr lang="en-US"/>
              <a:t>S</a:t>
            </a:r>
            <a:r>
              <a:rPr lang="vi-VN"/>
              <a:t>ơ đồ logic sẽ bổ sung cập nhật lại nhiều thành phần qua các bước thiết kế chi tiết</a:t>
            </a:r>
            <a:endParaRPr lang="en-US"/>
          </a:p>
          <a:p>
            <a:r>
              <a:rPr lang="vi-VN"/>
              <a:t>Trong các bước đầu tiên là thiết kế dữ liệu, chúng sẽ giới hạn xem xét đến các thuộc tính có giá trị rời rạc</a:t>
            </a:r>
            <a:endParaRPr lang="en-US"/>
          </a:p>
          <a:p>
            <a:r>
              <a:rPr lang="en-US"/>
              <a:t>Thuộc tính có giá trị rời rạc là các thuộc tính mà miền giá trị chỉ bao gồm một số giá trị nhất định</a:t>
            </a:r>
          </a:p>
        </p:txBody>
      </p:sp>
    </p:spTree>
    <p:extLst>
      <p:ext uri="{BB962C8B-B14F-4D97-AF65-F5344CB8AC3E}">
        <p14:creationId xmlns:p14="http://schemas.microsoft.com/office/powerpoint/2010/main" val="633919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FF66A-155E-4072-ADA7-0B0C76A00B7F}"/>
              </a:ext>
            </a:extLst>
          </p:cNvPr>
          <p:cNvSpPr>
            <a:spLocks noGrp="1"/>
          </p:cNvSpPr>
          <p:nvPr>
            <p:ph type="title"/>
          </p:nvPr>
        </p:nvSpPr>
        <p:spPr/>
        <p:txBody>
          <a:bodyPr/>
          <a:lstStyle/>
          <a:p>
            <a:r>
              <a:rPr lang="en-US"/>
              <a:t>Xem xét tính hiệu quả về tốc độ</a:t>
            </a:r>
          </a:p>
        </p:txBody>
      </p:sp>
      <p:sp>
        <p:nvSpPr>
          <p:cNvPr id="3" name="Content Placeholder 2">
            <a:extLst>
              <a:ext uri="{FF2B5EF4-FFF2-40B4-BE49-F238E27FC236}">
                <a16:creationId xmlns:a16="http://schemas.microsoft.com/office/drawing/2014/main" id="{0198C0F8-05F8-4574-9967-0576C1C07DC5}"/>
              </a:ext>
            </a:extLst>
          </p:cNvPr>
          <p:cNvSpPr>
            <a:spLocks noGrp="1"/>
          </p:cNvSpPr>
          <p:nvPr>
            <p:ph idx="1"/>
          </p:nvPr>
        </p:nvSpPr>
        <p:spPr/>
        <p:txBody>
          <a:bodyPr>
            <a:normAutofit lnSpcReduction="10000"/>
          </a:bodyPr>
          <a:lstStyle/>
          <a:p>
            <a:r>
              <a:rPr lang="en-US" sz="3200"/>
              <a:t>Phạm vi </a:t>
            </a:r>
          </a:p>
          <a:p>
            <a:pPr lvl="1"/>
            <a:r>
              <a:rPr lang="vi-VN" sz="2800"/>
              <a:t>Chỉ giới hạn xem xét việc tăng tốc độ thực hiện của phần mềm bằng cách bổ sung thêm các thuộc tính vào các bảng dùng lưu trữ các thông tin đã tính toán trước</a:t>
            </a:r>
            <a:endParaRPr lang="en-US" sz="2800"/>
          </a:p>
          <a:p>
            <a:pPr lvl="1"/>
            <a:r>
              <a:rPr lang="vi-VN" sz="2800"/>
              <a:t>Các thông tin </a:t>
            </a:r>
            <a:r>
              <a:rPr lang="en-US" sz="2800"/>
              <a:t>được bổ sung </a:t>
            </a:r>
            <a:r>
              <a:rPr lang="vi-VN" sz="2800"/>
              <a:t>phải được tự động cập nhật khi có bất kỳ thay đổi thông tin gốc liên quan </a:t>
            </a:r>
            <a:endParaRPr lang="en-US" sz="2800"/>
          </a:p>
          <a:p>
            <a:r>
              <a:rPr lang="en-US" sz="3200"/>
              <a:t>Tiến hành</a:t>
            </a:r>
          </a:p>
          <a:p>
            <a:pPr lvl="1"/>
            <a:r>
              <a:rPr lang="vi-VN" sz="2800"/>
              <a:t>Bước 1: Chọn một yêu cầu và xem xét cần bổ sung thông tin gì trên bộ nhớ phụ để tăng tốc độ thực hiện của xử lý liên quan</a:t>
            </a:r>
            <a:endParaRPr lang="en-US" sz="2800"/>
          </a:p>
          <a:p>
            <a:pPr lvl="1"/>
            <a:r>
              <a:rPr lang="vi-VN" sz="2800"/>
              <a:t>Bước 2: Quay lại bước 1 cho đến khi đã xem xét đầy đủ các yêu cầu</a:t>
            </a:r>
            <a:endParaRPr lang="en-US" sz="2800"/>
          </a:p>
        </p:txBody>
      </p:sp>
    </p:spTree>
    <p:extLst>
      <p:ext uri="{BB962C8B-B14F-4D97-AF65-F5344CB8AC3E}">
        <p14:creationId xmlns:p14="http://schemas.microsoft.com/office/powerpoint/2010/main" val="1892830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28634-9920-465D-99CB-40E84DD9A911}"/>
              </a:ext>
            </a:extLst>
          </p:cNvPr>
          <p:cNvSpPr>
            <a:spLocks noGrp="1"/>
          </p:cNvSpPr>
          <p:nvPr>
            <p:ph type="title"/>
          </p:nvPr>
        </p:nvSpPr>
        <p:spPr/>
        <p:txBody>
          <a:bodyPr/>
          <a:lstStyle/>
          <a:p>
            <a:r>
              <a:rPr lang="en-US"/>
              <a:t>Xem xét tính hiệu quả về lưu trữ</a:t>
            </a:r>
          </a:p>
        </p:txBody>
      </p:sp>
      <p:sp>
        <p:nvSpPr>
          <p:cNvPr id="3" name="Content Placeholder 2">
            <a:extLst>
              <a:ext uri="{FF2B5EF4-FFF2-40B4-BE49-F238E27FC236}">
                <a16:creationId xmlns:a16="http://schemas.microsoft.com/office/drawing/2014/main" id="{8AF4C137-42C4-43B4-93A1-736CC008EBF7}"/>
              </a:ext>
            </a:extLst>
          </p:cNvPr>
          <p:cNvSpPr>
            <a:spLocks noGrp="1"/>
          </p:cNvSpPr>
          <p:nvPr>
            <p:ph idx="1"/>
          </p:nvPr>
        </p:nvSpPr>
        <p:spPr>
          <a:xfrm>
            <a:off x="852853" y="1494691"/>
            <a:ext cx="11150093" cy="4682271"/>
          </a:xfrm>
        </p:spPr>
        <p:txBody>
          <a:bodyPr>
            <a:normAutofit/>
          </a:bodyPr>
          <a:lstStyle/>
          <a:p>
            <a:r>
              <a:rPr lang="en-US"/>
              <a:t>X</a:t>
            </a:r>
            <a:r>
              <a:rPr lang="vi-VN"/>
              <a:t>ây dựng sơ đồ logic sao cho vẫn bảo đảm lưu trữ đầy đủ thông tin theo yêu cầu nhưng với dung lượng lưu trữ nhỏ nhất có thể có</a:t>
            </a:r>
            <a:endParaRPr lang="en-US"/>
          </a:p>
          <a:p>
            <a:r>
              <a:rPr lang="en-US"/>
              <a:t>Cần q</a:t>
            </a:r>
            <a:r>
              <a:rPr lang="vi-VN"/>
              <a:t>uan tâm đến các thành phần mà dữ liệu tương ứng được phát sinh nhiều theo thời gian</a:t>
            </a:r>
            <a:endParaRPr lang="en-US"/>
          </a:p>
          <a:p>
            <a:r>
              <a:rPr lang="en-US"/>
              <a:t>Các bước tiến hành</a:t>
            </a:r>
          </a:p>
          <a:p>
            <a:pPr lvl="1"/>
            <a:r>
              <a:rPr lang="vi-VN"/>
              <a:t>Bước 1: Lập danh sách các bảng cần được xem xét để tối ưu hóa việc lưu trữ</a:t>
            </a:r>
            <a:endParaRPr lang="en-US"/>
          </a:p>
          <a:p>
            <a:pPr lvl="1"/>
            <a:r>
              <a:rPr lang="vi-VN"/>
              <a:t>Bước 2: Tối ưu hóa việc lưu trữ các bảng có khối lượng dữ liệu lưu trữ lớn thông qua việc tối ưu hóa lưu trữ từng thuộc tính trong bảng</a:t>
            </a:r>
            <a:endParaRPr lang="en-US"/>
          </a:p>
          <a:p>
            <a:pPr lvl="1"/>
            <a:r>
              <a:rPr lang="vi-VN"/>
              <a:t>Bước 3: Tối ưu hóa các bảng mà khóa của bảng bao gồm nhiều thuộc tính. </a:t>
            </a:r>
            <a:endParaRPr lang="en-US"/>
          </a:p>
        </p:txBody>
      </p:sp>
    </p:spTree>
    <p:extLst>
      <p:ext uri="{BB962C8B-B14F-4D97-AF65-F5344CB8AC3E}">
        <p14:creationId xmlns:p14="http://schemas.microsoft.com/office/powerpoint/2010/main" val="1116099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8A89C-AE45-445C-A109-1678F96E64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7FBF0A-B855-438A-B445-71C2B2A0805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9C185E2B-4A5F-488D-96E8-5C883098FF0B}"/>
              </a:ext>
            </a:extLst>
          </p:cNvPr>
          <p:cNvSpPr>
            <a:spLocks noGrp="1"/>
          </p:cNvSpPr>
          <p:nvPr>
            <p:ph type="sldNum" sz="quarter" idx="12"/>
          </p:nvPr>
        </p:nvSpPr>
        <p:spPr/>
        <p:txBody>
          <a:bodyPr/>
          <a:lstStyle/>
          <a:p>
            <a:fld id="{9808288A-7DB6-4C4B-ACD0-1D1E0C6D4C3E}" type="slidenum">
              <a:rPr lang="en-US" smtClean="0"/>
              <a:t>24</a:t>
            </a:fld>
            <a:endParaRPr lang="en-US"/>
          </a:p>
        </p:txBody>
      </p:sp>
      <p:sp>
        <p:nvSpPr>
          <p:cNvPr id="6" name="Rectangle 5">
            <a:extLst>
              <a:ext uri="{FF2B5EF4-FFF2-40B4-BE49-F238E27FC236}">
                <a16:creationId xmlns:a16="http://schemas.microsoft.com/office/drawing/2014/main" id="{6E8DC036-7F59-4EB9-A65E-4712CBD2E293}"/>
              </a:ext>
            </a:extLst>
          </p:cNvPr>
          <p:cNvSpPr/>
          <p:nvPr/>
        </p:nvSpPr>
        <p:spPr>
          <a:xfrm>
            <a:off x="4944242" y="1905001"/>
            <a:ext cx="2406428" cy="1200329"/>
          </a:xfrm>
          <a:prstGeom prst="rect">
            <a:avLst/>
          </a:prstGeom>
          <a:noFill/>
        </p:spPr>
        <p:txBody>
          <a:bodyPr wrap="none" lIns="91440" tIns="45720" rIns="91440" bIns="45720">
            <a:spAutoFit/>
            <a:scene3d>
              <a:camera prst="orthographicFront"/>
              <a:lightRig rig="threePt" dir="t"/>
            </a:scene3d>
            <a:sp3d extrusionH="57150">
              <a:bevelT h="25400" prst="softRound"/>
            </a:sp3d>
          </a:bodyPr>
          <a:lstStyle/>
          <a:p>
            <a:pPr algn="ctr"/>
            <a:r>
              <a:rPr lang="en-US" sz="7200" b="1" dirty="0">
                <a:ln w="10541" cmpd="sng">
                  <a:solidFill>
                    <a:srgbClr val="7D7D7D">
                      <a:tint val="100000"/>
                      <a:shade val="100000"/>
                      <a:satMod val="110000"/>
                    </a:srgbClr>
                  </a:solidFill>
                  <a:prstDash val="solid"/>
                </a:ln>
                <a:solidFill>
                  <a:srgbClr val="FFC000"/>
                </a:solidFill>
                <a:effectLst>
                  <a:outerShdw blurRad="50800" dist="38100" dir="5400000" algn="t" rotWithShape="0">
                    <a:prstClr val="black">
                      <a:alpha val="40000"/>
                    </a:prstClr>
                  </a:outerShdw>
                  <a:reflection blurRad="6350" stA="60000" endA="900" endPos="58000" dir="5400000" sy="-100000" algn="bl" rotWithShape="0"/>
                </a:effectLst>
              </a:rPr>
              <a:t>Q&amp;A</a:t>
            </a:r>
          </a:p>
        </p:txBody>
      </p:sp>
      <p:pic>
        <p:nvPicPr>
          <p:cNvPr id="7" name="Picture 2" descr="http://www.manassaslawyers.com/wp-content/uploads/2013/08/question-11.jpg">
            <a:extLst>
              <a:ext uri="{FF2B5EF4-FFF2-40B4-BE49-F238E27FC236}">
                <a16:creationId xmlns:a16="http://schemas.microsoft.com/office/drawing/2014/main" id="{AEFC48E6-B844-411C-9CF9-3E07C39C7DD1}"/>
              </a:ext>
            </a:extLst>
          </p:cNvPr>
          <p:cNvPicPr>
            <a:picLocks noChangeAspect="1" noChangeArrowheads="1"/>
          </p:cNvPicPr>
          <p:nvPr/>
        </p:nvPicPr>
        <p:blipFill>
          <a:blip r:embed="rId2" cstate="print"/>
          <a:srcRect/>
          <a:stretch>
            <a:fillRect/>
          </a:stretch>
        </p:blipFill>
        <p:spPr bwMode="auto">
          <a:xfrm>
            <a:off x="4876800" y="3429000"/>
            <a:ext cx="2286000" cy="2286000"/>
          </a:xfrm>
          <a:prstGeom prst="rect">
            <a:avLst/>
          </a:prstGeom>
          <a:noFill/>
        </p:spPr>
      </p:pic>
    </p:spTree>
    <p:extLst>
      <p:ext uri="{BB962C8B-B14F-4D97-AF65-F5344CB8AC3E}">
        <p14:creationId xmlns:p14="http://schemas.microsoft.com/office/powerpoint/2010/main" val="3719543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57C6-0340-446C-8C6F-3F5A666A1416}"/>
              </a:ext>
            </a:extLst>
          </p:cNvPr>
          <p:cNvSpPr>
            <a:spLocks noGrp="1"/>
          </p:cNvSpPr>
          <p:nvPr>
            <p:ph type="title"/>
          </p:nvPr>
        </p:nvSpPr>
        <p:spPr/>
        <p:txBody>
          <a:bodyPr/>
          <a:lstStyle/>
          <a:p>
            <a:r>
              <a:rPr lang="en-US" dirty="0" err="1"/>
              <a:t>Bài</a:t>
            </a:r>
            <a:r>
              <a:rPr lang="en-US" dirty="0"/>
              <a:t> </a:t>
            </a:r>
            <a:r>
              <a:rPr lang="en-US" dirty="0" err="1"/>
              <a:t>tiếp</a:t>
            </a:r>
            <a:r>
              <a:rPr lang="en-US" dirty="0"/>
              <a:t> </a:t>
            </a:r>
            <a:r>
              <a:rPr lang="en-US" dirty="0" err="1"/>
              <a:t>theo</a:t>
            </a:r>
            <a:endParaRPr lang="en-US" dirty="0"/>
          </a:p>
        </p:txBody>
      </p:sp>
      <p:sp>
        <p:nvSpPr>
          <p:cNvPr id="3" name="Content Placeholder 2">
            <a:extLst>
              <a:ext uri="{FF2B5EF4-FFF2-40B4-BE49-F238E27FC236}">
                <a16:creationId xmlns:a16="http://schemas.microsoft.com/office/drawing/2014/main" id="{370B3850-494E-4657-8155-ECAC32BCD59B}"/>
              </a:ext>
            </a:extLst>
          </p:cNvPr>
          <p:cNvSpPr>
            <a:spLocks noGrp="1"/>
          </p:cNvSpPr>
          <p:nvPr>
            <p:ph idx="1"/>
          </p:nvPr>
        </p:nvSpPr>
        <p:spPr/>
        <p:txBody>
          <a:bodyPr/>
          <a:lstStyle/>
          <a:p>
            <a:pPr marL="0" indent="0">
              <a:buNone/>
            </a:pPr>
            <a:r>
              <a:rPr lang="en-US" b="1"/>
              <a:t>Thiết kế giao diện</a:t>
            </a:r>
            <a:endParaRPr lang="en-US" b="1" dirty="0"/>
          </a:p>
        </p:txBody>
      </p:sp>
      <p:sp>
        <p:nvSpPr>
          <p:cNvPr id="4" name="Slide Number Placeholder 3">
            <a:extLst>
              <a:ext uri="{FF2B5EF4-FFF2-40B4-BE49-F238E27FC236}">
                <a16:creationId xmlns:a16="http://schemas.microsoft.com/office/drawing/2014/main" id="{702E8E0F-E9AE-46CD-B22F-3259D0B48B35}"/>
              </a:ext>
            </a:extLst>
          </p:cNvPr>
          <p:cNvSpPr>
            <a:spLocks noGrp="1"/>
          </p:cNvSpPr>
          <p:nvPr>
            <p:ph type="sldNum" sz="quarter" idx="12"/>
          </p:nvPr>
        </p:nvSpPr>
        <p:spPr/>
        <p:txBody>
          <a:bodyPr/>
          <a:lstStyle/>
          <a:p>
            <a:fld id="{9808288A-7DB6-4C4B-ACD0-1D1E0C6D4C3E}" type="slidenum">
              <a:rPr lang="en-US" smtClean="0"/>
              <a:t>25</a:t>
            </a:fld>
            <a:endParaRPr lang="en-US"/>
          </a:p>
        </p:txBody>
      </p:sp>
    </p:spTree>
    <p:extLst>
      <p:ext uri="{BB962C8B-B14F-4D97-AF65-F5344CB8AC3E}">
        <p14:creationId xmlns:p14="http://schemas.microsoft.com/office/powerpoint/2010/main" val="2542869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23DDD9-CB81-459B-AD19-655F3F87536A}"/>
              </a:ext>
            </a:extLst>
          </p:cNvPr>
          <p:cNvSpPr>
            <a:spLocks noGrp="1"/>
          </p:cNvSpPr>
          <p:nvPr>
            <p:ph type="title"/>
          </p:nvPr>
        </p:nvSpPr>
        <p:spPr/>
        <p:txBody>
          <a:bodyPr/>
          <a:lstStyle/>
          <a:p>
            <a:r>
              <a:rPr lang="en-US" b="1" dirty="0"/>
              <a:t>GIỚI THIỆU TỔNG QUAN</a:t>
            </a:r>
          </a:p>
        </p:txBody>
      </p:sp>
      <p:sp>
        <p:nvSpPr>
          <p:cNvPr id="5" name="Text Placeholder 4">
            <a:extLst>
              <a:ext uri="{FF2B5EF4-FFF2-40B4-BE49-F238E27FC236}">
                <a16:creationId xmlns:a16="http://schemas.microsoft.com/office/drawing/2014/main" id="{18EEA3F8-4A75-4101-B74F-AA34909093C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37233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028EF7-1816-49F3-977E-C31EB56D01DA}"/>
              </a:ext>
            </a:extLst>
          </p:cNvPr>
          <p:cNvSpPr>
            <a:spLocks noGrp="1"/>
          </p:cNvSpPr>
          <p:nvPr>
            <p:ph type="title"/>
          </p:nvPr>
        </p:nvSpPr>
        <p:spPr/>
        <p:txBody>
          <a:bodyPr/>
          <a:lstStyle/>
          <a:p>
            <a:r>
              <a:rPr lang="en-US"/>
              <a:t>Mục tiêu thiết kế</a:t>
            </a:r>
            <a:endParaRPr lang="en-US" dirty="0"/>
          </a:p>
        </p:txBody>
      </p:sp>
      <p:sp>
        <p:nvSpPr>
          <p:cNvPr id="5" name="Content Placeholder 4">
            <a:extLst>
              <a:ext uri="{FF2B5EF4-FFF2-40B4-BE49-F238E27FC236}">
                <a16:creationId xmlns:a16="http://schemas.microsoft.com/office/drawing/2014/main" id="{EECB4069-006A-446B-80F6-E610F6535F60}"/>
              </a:ext>
            </a:extLst>
          </p:cNvPr>
          <p:cNvSpPr>
            <a:spLocks noGrp="1"/>
          </p:cNvSpPr>
          <p:nvPr>
            <p:ph idx="1"/>
          </p:nvPr>
        </p:nvSpPr>
        <p:spPr/>
        <p:txBody>
          <a:bodyPr/>
          <a:lstStyle/>
          <a:p>
            <a:r>
              <a:rPr lang="vi-VN"/>
              <a:t>Mục tiêu chính của thiết kế dữ liệu là mô tả cách thức tổ chức lưu trữ các dữ liệu của phần mềm</a:t>
            </a:r>
            <a:endParaRPr lang="en-US"/>
          </a:p>
          <a:p>
            <a:pPr lvl="1"/>
            <a:r>
              <a:rPr lang="en-US"/>
              <a:t>Lưu trữ các dữ liệu của phần mềm</a:t>
            </a:r>
          </a:p>
          <a:p>
            <a:pPr lvl="1"/>
            <a:r>
              <a:rPr lang="en-US"/>
              <a:t>Chọn lọc dữ liệu cần thiết</a:t>
            </a:r>
          </a:p>
          <a:p>
            <a:pPr lvl="1"/>
            <a:r>
              <a:rPr lang="en-US"/>
              <a:t>Thay đổi dữ liệu dễ dàng</a:t>
            </a:r>
          </a:p>
          <a:p>
            <a:pPr lvl="1"/>
            <a:r>
              <a:rPr lang="en-US"/>
              <a:t>Dữ liệu không trùng lắp, lưu trữ và truy xuất hiệu quả</a:t>
            </a:r>
          </a:p>
          <a:p>
            <a:r>
              <a:rPr lang="en-US"/>
              <a:t>Các dạng lưu trữ:</a:t>
            </a:r>
          </a:p>
          <a:p>
            <a:pPr lvl="1"/>
            <a:r>
              <a:rPr lang="en-US"/>
              <a:t>Tập tin: chú trọng vào xử lý, giao diện, dữ liệu tức thời được tiếp nhận và xử lý ngay, không chú trọng về lưu trữ</a:t>
            </a:r>
          </a:p>
          <a:p>
            <a:pPr lvl="1"/>
            <a:r>
              <a:rPr lang="en-US"/>
              <a:t>Cơ sở dữ liệu: chú trọng trong việc lưu trữ thông tin, tính toán, báo cáo – thống kê,…</a:t>
            </a:r>
          </a:p>
          <a:p>
            <a:endParaRPr lang="en-US" dirty="0"/>
          </a:p>
        </p:txBody>
      </p:sp>
    </p:spTree>
    <p:extLst>
      <p:ext uri="{BB962C8B-B14F-4D97-AF65-F5344CB8AC3E}">
        <p14:creationId xmlns:p14="http://schemas.microsoft.com/office/powerpoint/2010/main" val="1780677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4CDBE-CF84-463E-8259-09CA24D58835}"/>
              </a:ext>
            </a:extLst>
          </p:cNvPr>
          <p:cNvSpPr>
            <a:spLocks noGrp="1"/>
          </p:cNvSpPr>
          <p:nvPr>
            <p:ph type="title"/>
          </p:nvPr>
        </p:nvSpPr>
        <p:spPr/>
        <p:txBody>
          <a:bodyPr/>
          <a:lstStyle/>
          <a:p>
            <a:r>
              <a:rPr lang="en-US"/>
              <a:t>Quá trình thiết kế CSDL</a:t>
            </a:r>
            <a:endParaRPr lang="en-US" dirty="0"/>
          </a:p>
        </p:txBody>
      </p:sp>
      <p:sp>
        <p:nvSpPr>
          <p:cNvPr id="3" name="Content Placeholder 2">
            <a:extLst>
              <a:ext uri="{FF2B5EF4-FFF2-40B4-BE49-F238E27FC236}">
                <a16:creationId xmlns:a16="http://schemas.microsoft.com/office/drawing/2014/main" id="{6279BD2E-5217-40D8-85AA-FD3B34539969}"/>
              </a:ext>
            </a:extLst>
          </p:cNvPr>
          <p:cNvSpPr>
            <a:spLocks noGrp="1"/>
          </p:cNvSpPr>
          <p:nvPr>
            <p:ph idx="1"/>
          </p:nvPr>
        </p:nvSpPr>
        <p:spPr/>
        <p:txBody>
          <a:bodyPr>
            <a:normAutofit/>
          </a:bodyPr>
          <a:lstStyle/>
          <a:p>
            <a:endParaRPr lang="en-US" dirty="0"/>
          </a:p>
        </p:txBody>
      </p:sp>
      <p:sp>
        <p:nvSpPr>
          <p:cNvPr id="6" name="Text Box 10">
            <a:extLst>
              <a:ext uri="{FF2B5EF4-FFF2-40B4-BE49-F238E27FC236}">
                <a16:creationId xmlns:a16="http://schemas.microsoft.com/office/drawing/2014/main" id="{4F57B376-F959-486B-A438-A1A87C7083A0}"/>
              </a:ext>
            </a:extLst>
          </p:cNvPr>
          <p:cNvSpPr txBox="1">
            <a:spLocks noChangeArrowheads="1"/>
          </p:cNvSpPr>
          <p:nvPr/>
        </p:nvSpPr>
        <p:spPr bwMode="auto">
          <a:xfrm>
            <a:off x="1520890" y="2899116"/>
            <a:ext cx="1611085" cy="523220"/>
          </a:xfrm>
          <a:prstGeom prst="rect">
            <a:avLst/>
          </a:prstGeom>
          <a:noFill/>
          <a:ln w="12700" algn="ctr">
            <a:noFill/>
            <a:miter lim="800000"/>
            <a:headEnd/>
            <a:tailEnd/>
          </a:ln>
          <a:effectLst/>
        </p:spPr>
        <p:txBody>
          <a:bodyPr wrap="square">
            <a:spAutoFit/>
          </a:bodyPr>
          <a:lstStyle/>
          <a:p>
            <a:pPr algn="ctr"/>
            <a:r>
              <a:rPr lang="en-US" sz="2800" dirty="0">
                <a:latin typeface="Segoe UI" pitchFamily="34" charset="0"/>
                <a:cs typeface="Segoe UI" pitchFamily="34" charset="0"/>
              </a:rPr>
              <a:t>Ý </a:t>
            </a:r>
            <a:r>
              <a:rPr lang="en-US" sz="2800" dirty="0" err="1">
                <a:latin typeface="Segoe UI" pitchFamily="34" charset="0"/>
                <a:cs typeface="Segoe UI" pitchFamily="34" charset="0"/>
              </a:rPr>
              <a:t>tưởng</a:t>
            </a:r>
            <a:endParaRPr lang="en-US" sz="2800" dirty="0">
              <a:latin typeface="Segoe UI" pitchFamily="34" charset="0"/>
              <a:cs typeface="Segoe UI" pitchFamily="34" charset="0"/>
            </a:endParaRPr>
          </a:p>
        </p:txBody>
      </p:sp>
      <p:sp>
        <p:nvSpPr>
          <p:cNvPr id="8" name="Rectangle 11">
            <a:extLst>
              <a:ext uri="{FF2B5EF4-FFF2-40B4-BE49-F238E27FC236}">
                <a16:creationId xmlns:a16="http://schemas.microsoft.com/office/drawing/2014/main" id="{D23BA2B0-2CA3-4BDA-9F39-C2CF9AB15829}"/>
              </a:ext>
            </a:extLst>
          </p:cNvPr>
          <p:cNvSpPr>
            <a:spLocks noChangeArrowheads="1"/>
          </p:cNvSpPr>
          <p:nvPr/>
        </p:nvSpPr>
        <p:spPr bwMode="auto">
          <a:xfrm>
            <a:off x="3800011" y="2624930"/>
            <a:ext cx="1524000" cy="954107"/>
          </a:xfrm>
          <a:prstGeom prst="rect">
            <a:avLst/>
          </a:prstGeom>
          <a:noFill/>
          <a:ln w="12700" algn="ctr">
            <a:solidFill>
              <a:schemeClr val="tx1"/>
            </a:solidFill>
            <a:miter lim="800000"/>
            <a:headEnd/>
            <a:tailEnd/>
          </a:ln>
          <a:effectLst/>
        </p:spPr>
        <p:txBody>
          <a:bodyPr anchor="ctr">
            <a:spAutoFit/>
          </a:bodyPr>
          <a:lstStyle/>
          <a:p>
            <a:pPr algn="ctr"/>
            <a:r>
              <a:rPr lang="en-US" sz="2800">
                <a:latin typeface="Segoe UI" pitchFamily="34" charset="0"/>
                <a:cs typeface="Segoe UI" pitchFamily="34" charset="0"/>
              </a:rPr>
              <a:t>E/R thiết kế</a:t>
            </a:r>
          </a:p>
        </p:txBody>
      </p:sp>
      <p:sp>
        <p:nvSpPr>
          <p:cNvPr id="11" name="Rectangle 13">
            <a:extLst>
              <a:ext uri="{FF2B5EF4-FFF2-40B4-BE49-F238E27FC236}">
                <a16:creationId xmlns:a16="http://schemas.microsoft.com/office/drawing/2014/main" id="{89BBD55F-1D9C-43E9-B9A8-CC44D0835E9C}"/>
              </a:ext>
            </a:extLst>
          </p:cNvPr>
          <p:cNvSpPr>
            <a:spLocks noChangeArrowheads="1"/>
          </p:cNvSpPr>
          <p:nvPr/>
        </p:nvSpPr>
        <p:spPr bwMode="auto">
          <a:xfrm>
            <a:off x="6179977" y="2608039"/>
            <a:ext cx="1524000" cy="954107"/>
          </a:xfrm>
          <a:prstGeom prst="rect">
            <a:avLst/>
          </a:prstGeom>
          <a:noFill/>
          <a:ln w="12700" algn="ctr">
            <a:solidFill>
              <a:schemeClr val="tx1"/>
            </a:solidFill>
            <a:miter lim="800000"/>
            <a:headEnd/>
            <a:tailEnd/>
          </a:ln>
          <a:effectLst/>
        </p:spPr>
        <p:txBody>
          <a:bodyPr anchor="ctr">
            <a:spAutoFit/>
          </a:bodyPr>
          <a:lstStyle/>
          <a:p>
            <a:r>
              <a:rPr lang="en-US" sz="2800">
                <a:latin typeface="Segoe UI" pitchFamily="34" charset="0"/>
                <a:cs typeface="Segoe UI" pitchFamily="34" charset="0"/>
              </a:rPr>
              <a:t>Lược đồ quan hệ</a:t>
            </a:r>
          </a:p>
        </p:txBody>
      </p:sp>
      <p:sp>
        <p:nvSpPr>
          <p:cNvPr id="14" name="Rectangle 15">
            <a:extLst>
              <a:ext uri="{FF2B5EF4-FFF2-40B4-BE49-F238E27FC236}">
                <a16:creationId xmlns:a16="http://schemas.microsoft.com/office/drawing/2014/main" id="{1A7D3515-62CF-4087-AF14-B38DA0D48F73}"/>
              </a:ext>
            </a:extLst>
          </p:cNvPr>
          <p:cNvSpPr>
            <a:spLocks noChangeArrowheads="1"/>
          </p:cNvSpPr>
          <p:nvPr/>
        </p:nvSpPr>
        <p:spPr bwMode="auto">
          <a:xfrm>
            <a:off x="8542177" y="2608047"/>
            <a:ext cx="1954762" cy="954107"/>
          </a:xfrm>
          <a:prstGeom prst="rect">
            <a:avLst/>
          </a:prstGeom>
          <a:noFill/>
          <a:ln w="12700" algn="ctr">
            <a:solidFill>
              <a:schemeClr val="tx1"/>
            </a:solidFill>
            <a:miter lim="800000"/>
            <a:headEnd/>
            <a:tailEnd/>
          </a:ln>
          <a:effectLst/>
        </p:spPr>
        <p:txBody>
          <a:bodyPr wrap="square" anchor="ctr">
            <a:spAutoFit/>
          </a:bodyPr>
          <a:lstStyle/>
          <a:p>
            <a:pPr algn="ctr"/>
            <a:r>
              <a:rPr lang="en-US" sz="2800">
                <a:latin typeface="Segoe UI" pitchFamily="34" charset="0"/>
                <a:cs typeface="Segoe UI" pitchFamily="34" charset="0"/>
              </a:rPr>
              <a:t>HQT CSDL quan hệ</a:t>
            </a:r>
          </a:p>
        </p:txBody>
      </p:sp>
      <p:sp>
        <p:nvSpPr>
          <p:cNvPr id="16" name="Line 21">
            <a:extLst>
              <a:ext uri="{FF2B5EF4-FFF2-40B4-BE49-F238E27FC236}">
                <a16:creationId xmlns:a16="http://schemas.microsoft.com/office/drawing/2014/main" id="{16B4E4BA-77BF-4D8C-B93D-F542ED9DC671}"/>
              </a:ext>
            </a:extLst>
          </p:cNvPr>
          <p:cNvSpPr>
            <a:spLocks noChangeShapeType="1"/>
          </p:cNvSpPr>
          <p:nvPr/>
        </p:nvSpPr>
        <p:spPr bwMode="auto">
          <a:xfrm>
            <a:off x="5341775" y="3127716"/>
            <a:ext cx="838200" cy="0"/>
          </a:xfrm>
          <a:prstGeom prst="line">
            <a:avLst/>
          </a:prstGeom>
          <a:noFill/>
          <a:ln w="50800">
            <a:solidFill>
              <a:schemeClr val="tx1"/>
            </a:solidFill>
            <a:round/>
            <a:headEnd/>
            <a:tailEnd type="triangle" w="med" len="med"/>
          </a:ln>
          <a:effectLst/>
        </p:spPr>
        <p:txBody>
          <a:bodyPr wrap="square" anchor="ctr">
            <a:spAutoFit/>
          </a:bodyPr>
          <a:lstStyle/>
          <a:p>
            <a:endParaRPr lang="en-US" sz="2800"/>
          </a:p>
        </p:txBody>
      </p:sp>
      <p:sp>
        <p:nvSpPr>
          <p:cNvPr id="17" name="Line 22">
            <a:extLst>
              <a:ext uri="{FF2B5EF4-FFF2-40B4-BE49-F238E27FC236}">
                <a16:creationId xmlns:a16="http://schemas.microsoft.com/office/drawing/2014/main" id="{5359F83C-2E9A-4968-B962-E74226A83C18}"/>
              </a:ext>
            </a:extLst>
          </p:cNvPr>
          <p:cNvSpPr>
            <a:spLocks noChangeShapeType="1"/>
          </p:cNvSpPr>
          <p:nvPr/>
        </p:nvSpPr>
        <p:spPr bwMode="auto">
          <a:xfrm>
            <a:off x="7703975" y="3127716"/>
            <a:ext cx="838200" cy="0"/>
          </a:xfrm>
          <a:prstGeom prst="line">
            <a:avLst/>
          </a:prstGeom>
          <a:noFill/>
          <a:ln w="50800">
            <a:solidFill>
              <a:schemeClr val="tx1"/>
            </a:solidFill>
            <a:round/>
            <a:headEnd/>
            <a:tailEnd type="triangle" w="med" len="med"/>
          </a:ln>
          <a:effectLst/>
        </p:spPr>
        <p:txBody>
          <a:bodyPr wrap="square" anchor="ctr">
            <a:spAutoFit/>
          </a:bodyPr>
          <a:lstStyle/>
          <a:p>
            <a:endParaRPr lang="en-US" sz="2800"/>
          </a:p>
        </p:txBody>
      </p:sp>
      <p:sp>
        <p:nvSpPr>
          <p:cNvPr id="18" name="Line 23">
            <a:extLst>
              <a:ext uri="{FF2B5EF4-FFF2-40B4-BE49-F238E27FC236}">
                <a16:creationId xmlns:a16="http://schemas.microsoft.com/office/drawing/2014/main" id="{9A233142-2DE3-4A33-86FE-4E75CC59470A}"/>
              </a:ext>
            </a:extLst>
          </p:cNvPr>
          <p:cNvSpPr>
            <a:spLocks noChangeShapeType="1"/>
          </p:cNvSpPr>
          <p:nvPr/>
        </p:nvSpPr>
        <p:spPr bwMode="auto">
          <a:xfrm>
            <a:off x="2979575" y="3127716"/>
            <a:ext cx="838200" cy="0"/>
          </a:xfrm>
          <a:prstGeom prst="line">
            <a:avLst/>
          </a:prstGeom>
          <a:noFill/>
          <a:ln w="50800">
            <a:solidFill>
              <a:schemeClr val="tx1"/>
            </a:solidFill>
            <a:round/>
            <a:headEnd/>
            <a:tailEnd type="triangle" w="med" len="med"/>
          </a:ln>
          <a:effectLst/>
        </p:spPr>
        <p:txBody>
          <a:bodyPr wrap="square" anchor="ctr">
            <a:spAutoFit/>
          </a:bodyPr>
          <a:lstStyle/>
          <a:p>
            <a:endParaRPr lang="en-US" sz="2800"/>
          </a:p>
        </p:txBody>
      </p:sp>
    </p:spTree>
    <p:extLst>
      <p:ext uri="{BB962C8B-B14F-4D97-AF65-F5344CB8AC3E}">
        <p14:creationId xmlns:p14="http://schemas.microsoft.com/office/powerpoint/2010/main" val="1528708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1" grpId="0" animBg="1"/>
      <p:bldP spid="14" grpId="0" animBg="1"/>
      <p:bldP spid="16" grpId="0" animBg="1"/>
      <p:bldP spid="17"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45AE5-6C1D-4183-9C24-82C1FF234DE3}"/>
              </a:ext>
            </a:extLst>
          </p:cNvPr>
          <p:cNvSpPr>
            <a:spLocks noGrp="1"/>
          </p:cNvSpPr>
          <p:nvPr>
            <p:ph type="title"/>
          </p:nvPr>
        </p:nvSpPr>
        <p:spPr/>
        <p:txBody>
          <a:bodyPr/>
          <a:lstStyle/>
          <a:p>
            <a:r>
              <a:rPr lang="en-US"/>
              <a:t>Quá trình thiết kế CSDL</a:t>
            </a:r>
          </a:p>
        </p:txBody>
      </p:sp>
      <p:sp>
        <p:nvSpPr>
          <p:cNvPr id="3" name="Content Placeholder 2">
            <a:extLst>
              <a:ext uri="{FF2B5EF4-FFF2-40B4-BE49-F238E27FC236}">
                <a16:creationId xmlns:a16="http://schemas.microsoft.com/office/drawing/2014/main" id="{C5AA7431-0BFF-4C8F-85D9-22CD933F5A27}"/>
              </a:ext>
            </a:extLst>
          </p:cNvPr>
          <p:cNvSpPr>
            <a:spLocks noGrp="1"/>
          </p:cNvSpPr>
          <p:nvPr>
            <p:ph idx="1"/>
          </p:nvPr>
        </p:nvSpPr>
        <p:spPr/>
        <p:txBody>
          <a:bodyPr/>
          <a:lstStyle/>
          <a:p>
            <a:endParaRPr lang="en-US"/>
          </a:p>
        </p:txBody>
      </p:sp>
      <p:grpSp>
        <p:nvGrpSpPr>
          <p:cNvPr id="4" name="Group 55">
            <a:extLst>
              <a:ext uri="{FF2B5EF4-FFF2-40B4-BE49-F238E27FC236}">
                <a16:creationId xmlns:a16="http://schemas.microsoft.com/office/drawing/2014/main" id="{EE77503F-C374-4E5B-AAE5-CFAC498044BF}"/>
              </a:ext>
            </a:extLst>
          </p:cNvPr>
          <p:cNvGrpSpPr>
            <a:grpSpLocks/>
          </p:cNvGrpSpPr>
          <p:nvPr/>
        </p:nvGrpSpPr>
        <p:grpSpPr bwMode="auto">
          <a:xfrm>
            <a:off x="6113319" y="1054777"/>
            <a:ext cx="3686177" cy="5305426"/>
            <a:chOff x="103" y="663"/>
            <a:chExt cx="1842" cy="3342"/>
          </a:xfrm>
        </p:grpSpPr>
        <p:sp>
          <p:nvSpPr>
            <p:cNvPr id="5" name="AutoShape 17">
              <a:extLst>
                <a:ext uri="{FF2B5EF4-FFF2-40B4-BE49-F238E27FC236}">
                  <a16:creationId xmlns:a16="http://schemas.microsoft.com/office/drawing/2014/main" id="{B7C1A233-C49A-49D3-A386-27B13A8EAE91}"/>
                </a:ext>
              </a:extLst>
            </p:cNvPr>
            <p:cNvSpPr>
              <a:spLocks noChangeArrowheads="1"/>
            </p:cNvSpPr>
            <p:nvPr/>
          </p:nvSpPr>
          <p:spPr bwMode="auto">
            <a:xfrm>
              <a:off x="234" y="663"/>
              <a:ext cx="1595" cy="480"/>
            </a:xfrm>
            <a:prstGeom prst="cloudCallout">
              <a:avLst>
                <a:gd name="adj1" fmla="val 45287"/>
                <a:gd name="adj2" fmla="val -15000"/>
              </a:avLst>
            </a:prstGeom>
            <a:solidFill>
              <a:srgbClr val="99CC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2000" dirty="0" err="1">
                  <a:latin typeface="Segoe UI" pitchFamily="34" charset="0"/>
                  <a:cs typeface="Segoe UI" pitchFamily="34" charset="0"/>
                </a:rPr>
                <a:t>Thế</a:t>
              </a:r>
              <a:r>
                <a:rPr lang="en-US" altLang="en-US" sz="2000" dirty="0">
                  <a:latin typeface="Segoe UI" pitchFamily="34" charset="0"/>
                  <a:cs typeface="Segoe UI" pitchFamily="34" charset="0"/>
                </a:rPr>
                <a:t> </a:t>
              </a:r>
              <a:r>
                <a:rPr lang="en-US" altLang="en-US" sz="2000" dirty="0" err="1">
                  <a:latin typeface="Segoe UI" pitchFamily="34" charset="0"/>
                  <a:cs typeface="Segoe UI" pitchFamily="34" charset="0"/>
                </a:rPr>
                <a:t>giới</a:t>
              </a:r>
              <a:r>
                <a:rPr lang="en-US" altLang="en-US" sz="2000" dirty="0">
                  <a:latin typeface="Segoe UI" pitchFamily="34" charset="0"/>
                  <a:cs typeface="Segoe UI" pitchFamily="34" charset="0"/>
                </a:rPr>
                <a:t> </a:t>
              </a:r>
              <a:r>
                <a:rPr lang="en-US" altLang="en-US" sz="2000" dirty="0" err="1">
                  <a:latin typeface="Segoe UI" pitchFamily="34" charset="0"/>
                  <a:cs typeface="Segoe UI" pitchFamily="34" charset="0"/>
                </a:rPr>
                <a:t>thực</a:t>
              </a:r>
              <a:endParaRPr lang="en-US" altLang="en-US" sz="2000" dirty="0">
                <a:latin typeface="Segoe UI" pitchFamily="34" charset="0"/>
                <a:cs typeface="Segoe UI" pitchFamily="34" charset="0"/>
              </a:endParaRPr>
            </a:p>
          </p:txBody>
        </p:sp>
        <p:sp>
          <p:nvSpPr>
            <p:cNvPr id="6" name="Text Box 20">
              <a:extLst>
                <a:ext uri="{FF2B5EF4-FFF2-40B4-BE49-F238E27FC236}">
                  <a16:creationId xmlns:a16="http://schemas.microsoft.com/office/drawing/2014/main" id="{7BA9C6B7-81B8-487F-9BE2-942BD3A02AC2}"/>
                </a:ext>
              </a:extLst>
            </p:cNvPr>
            <p:cNvSpPr txBox="1">
              <a:spLocks noChangeArrowheads="1"/>
            </p:cNvSpPr>
            <p:nvPr/>
          </p:nvSpPr>
          <p:spPr bwMode="auto">
            <a:xfrm>
              <a:off x="336" y="1249"/>
              <a:ext cx="1344" cy="239"/>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dirty="0" err="1">
                  <a:latin typeface="Segoe UI" pitchFamily="34" charset="0"/>
                  <a:cs typeface="Segoe UI" pitchFamily="34" charset="0"/>
                </a:rPr>
                <a:t>Phân</a:t>
              </a:r>
              <a:r>
                <a:rPr lang="en-US" altLang="en-US" dirty="0">
                  <a:latin typeface="Segoe UI" pitchFamily="34" charset="0"/>
                  <a:cs typeface="Segoe UI" pitchFamily="34" charset="0"/>
                </a:rPr>
                <a:t> </a:t>
              </a:r>
              <a:r>
                <a:rPr lang="en-US" altLang="en-US" dirty="0" err="1">
                  <a:latin typeface="Segoe UI" pitchFamily="34" charset="0"/>
                  <a:cs typeface="Segoe UI" pitchFamily="34" charset="0"/>
                </a:rPr>
                <a:t>tích</a:t>
              </a:r>
              <a:r>
                <a:rPr lang="en-US" altLang="en-US" dirty="0">
                  <a:latin typeface="Segoe UI" pitchFamily="34" charset="0"/>
                  <a:cs typeface="Segoe UI" pitchFamily="34" charset="0"/>
                </a:rPr>
                <a:t> </a:t>
              </a:r>
              <a:r>
                <a:rPr lang="en-US" altLang="en-US" dirty="0" err="1">
                  <a:latin typeface="Segoe UI" pitchFamily="34" charset="0"/>
                  <a:cs typeface="Segoe UI" pitchFamily="34" charset="0"/>
                </a:rPr>
                <a:t>yêu</a:t>
              </a:r>
              <a:r>
                <a:rPr lang="en-US" altLang="en-US" dirty="0">
                  <a:latin typeface="Segoe UI" pitchFamily="34" charset="0"/>
                  <a:cs typeface="Segoe UI" pitchFamily="34" charset="0"/>
                </a:rPr>
                <a:t> </a:t>
              </a:r>
              <a:r>
                <a:rPr lang="en-US" altLang="en-US" dirty="0" err="1">
                  <a:latin typeface="Segoe UI" pitchFamily="34" charset="0"/>
                  <a:cs typeface="Segoe UI" pitchFamily="34" charset="0"/>
                </a:rPr>
                <a:t>cầu</a:t>
              </a:r>
              <a:endParaRPr lang="en-US" altLang="en-US" dirty="0">
                <a:latin typeface="Segoe UI" pitchFamily="34" charset="0"/>
                <a:cs typeface="Segoe UI" pitchFamily="34" charset="0"/>
              </a:endParaRPr>
            </a:p>
          </p:txBody>
        </p:sp>
        <p:sp>
          <p:nvSpPr>
            <p:cNvPr id="7" name="Text Box 21">
              <a:extLst>
                <a:ext uri="{FF2B5EF4-FFF2-40B4-BE49-F238E27FC236}">
                  <a16:creationId xmlns:a16="http://schemas.microsoft.com/office/drawing/2014/main" id="{58A3F4A3-6A25-4008-B90D-EB679C94BBFD}"/>
                </a:ext>
              </a:extLst>
            </p:cNvPr>
            <p:cNvSpPr txBox="1">
              <a:spLocks noChangeArrowheads="1"/>
            </p:cNvSpPr>
            <p:nvPr/>
          </p:nvSpPr>
          <p:spPr bwMode="auto">
            <a:xfrm>
              <a:off x="103" y="1968"/>
              <a:ext cx="1842" cy="252"/>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000" dirty="0" err="1">
                  <a:latin typeface="Segoe UI" pitchFamily="34" charset="0"/>
                  <a:cs typeface="Segoe UI" pitchFamily="34" charset="0"/>
                </a:rPr>
                <a:t>Phân</a:t>
              </a:r>
              <a:r>
                <a:rPr lang="en-US" altLang="en-US" sz="2000" dirty="0">
                  <a:latin typeface="Segoe UI" pitchFamily="34" charset="0"/>
                  <a:cs typeface="Segoe UI" pitchFamily="34" charset="0"/>
                </a:rPr>
                <a:t> </a:t>
              </a:r>
              <a:r>
                <a:rPr lang="en-US" altLang="en-US" sz="2000" dirty="0" err="1">
                  <a:latin typeface="Segoe UI" pitchFamily="34" charset="0"/>
                  <a:cs typeface="Segoe UI" pitchFamily="34" charset="0"/>
                </a:rPr>
                <a:t>tích</a:t>
              </a:r>
              <a:r>
                <a:rPr lang="en-US" altLang="en-US" sz="2000" dirty="0">
                  <a:latin typeface="Segoe UI" pitchFamily="34" charset="0"/>
                  <a:cs typeface="Segoe UI" pitchFamily="34" charset="0"/>
                </a:rPr>
                <a:t> </a:t>
              </a:r>
              <a:r>
                <a:rPr lang="en-US" altLang="en-US" sz="2000" dirty="0" err="1">
                  <a:latin typeface="Segoe UI" pitchFamily="34" charset="0"/>
                  <a:cs typeface="Segoe UI" pitchFamily="34" charset="0"/>
                </a:rPr>
                <a:t>mức</a:t>
              </a:r>
              <a:r>
                <a:rPr lang="en-US" altLang="en-US" sz="2000" dirty="0">
                  <a:latin typeface="Segoe UI" pitchFamily="34" charset="0"/>
                  <a:cs typeface="Segoe UI" pitchFamily="34" charset="0"/>
                </a:rPr>
                <a:t> </a:t>
              </a:r>
              <a:r>
                <a:rPr lang="en-US" altLang="en-US" sz="2000" dirty="0" err="1">
                  <a:latin typeface="Segoe UI" pitchFamily="34" charset="0"/>
                  <a:cs typeface="Segoe UI" pitchFamily="34" charset="0"/>
                </a:rPr>
                <a:t>quan</a:t>
              </a:r>
              <a:r>
                <a:rPr lang="en-US" altLang="en-US" sz="2000" dirty="0">
                  <a:latin typeface="Segoe UI" pitchFamily="34" charset="0"/>
                  <a:cs typeface="Segoe UI" pitchFamily="34" charset="0"/>
                </a:rPr>
                <a:t> </a:t>
              </a:r>
              <a:r>
                <a:rPr lang="en-US" altLang="en-US" sz="2000" dirty="0" err="1">
                  <a:latin typeface="Segoe UI" pitchFamily="34" charset="0"/>
                  <a:cs typeface="Segoe UI" pitchFamily="34" charset="0"/>
                </a:rPr>
                <a:t>niệm</a:t>
              </a:r>
              <a:endParaRPr lang="en-US" altLang="en-US" sz="2000" dirty="0">
                <a:latin typeface="Segoe UI" pitchFamily="34" charset="0"/>
                <a:cs typeface="Segoe UI" pitchFamily="34" charset="0"/>
              </a:endParaRPr>
            </a:p>
          </p:txBody>
        </p:sp>
        <p:sp>
          <p:nvSpPr>
            <p:cNvPr id="8" name="Text Box 22">
              <a:extLst>
                <a:ext uri="{FF2B5EF4-FFF2-40B4-BE49-F238E27FC236}">
                  <a16:creationId xmlns:a16="http://schemas.microsoft.com/office/drawing/2014/main" id="{00B29E87-8252-4762-8CD9-EA901D715A4F}"/>
                </a:ext>
              </a:extLst>
            </p:cNvPr>
            <p:cNvSpPr txBox="1">
              <a:spLocks noChangeArrowheads="1"/>
            </p:cNvSpPr>
            <p:nvPr/>
          </p:nvSpPr>
          <p:spPr bwMode="auto">
            <a:xfrm>
              <a:off x="288" y="2689"/>
              <a:ext cx="1488" cy="252"/>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dirty="0" err="1">
                  <a:latin typeface="Segoe UI" pitchFamily="34" charset="0"/>
                  <a:cs typeface="Segoe UI" pitchFamily="34" charset="0"/>
                </a:rPr>
                <a:t>Thiết</a:t>
              </a:r>
              <a:r>
                <a:rPr lang="en-US" altLang="en-US" sz="2000" dirty="0">
                  <a:latin typeface="Segoe UI" pitchFamily="34" charset="0"/>
                  <a:cs typeface="Segoe UI" pitchFamily="34" charset="0"/>
                </a:rPr>
                <a:t> </a:t>
              </a:r>
              <a:r>
                <a:rPr lang="en-US" altLang="en-US" sz="2000" dirty="0" err="1">
                  <a:latin typeface="Segoe UI" pitchFamily="34" charset="0"/>
                  <a:cs typeface="Segoe UI" pitchFamily="34" charset="0"/>
                </a:rPr>
                <a:t>kế</a:t>
              </a:r>
              <a:r>
                <a:rPr lang="en-US" altLang="en-US" sz="2000" dirty="0">
                  <a:latin typeface="Segoe UI" pitchFamily="34" charset="0"/>
                  <a:cs typeface="Segoe UI" pitchFamily="34" charset="0"/>
                </a:rPr>
                <a:t> </a:t>
              </a:r>
              <a:r>
                <a:rPr lang="en-US" altLang="en-US" sz="2000" dirty="0" err="1">
                  <a:latin typeface="Segoe UI" pitchFamily="34" charset="0"/>
                  <a:cs typeface="Segoe UI" pitchFamily="34" charset="0"/>
                </a:rPr>
                <a:t>mức</a:t>
              </a:r>
              <a:r>
                <a:rPr lang="en-US" altLang="en-US" sz="2000" dirty="0">
                  <a:latin typeface="Segoe UI" pitchFamily="34" charset="0"/>
                  <a:cs typeface="Segoe UI" pitchFamily="34" charset="0"/>
                </a:rPr>
                <a:t> logic</a:t>
              </a:r>
            </a:p>
          </p:txBody>
        </p:sp>
        <p:sp>
          <p:nvSpPr>
            <p:cNvPr id="9" name="Text Box 23">
              <a:extLst>
                <a:ext uri="{FF2B5EF4-FFF2-40B4-BE49-F238E27FC236}">
                  <a16:creationId xmlns:a16="http://schemas.microsoft.com/office/drawing/2014/main" id="{91D65C3B-9E05-4604-85A8-116F47E6E1EF}"/>
                </a:ext>
              </a:extLst>
            </p:cNvPr>
            <p:cNvSpPr txBox="1">
              <a:spLocks noChangeArrowheads="1"/>
            </p:cNvSpPr>
            <p:nvPr/>
          </p:nvSpPr>
          <p:spPr bwMode="auto">
            <a:xfrm>
              <a:off x="288" y="3408"/>
              <a:ext cx="1488" cy="252"/>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dirty="0" err="1">
                  <a:latin typeface="Segoe UI" pitchFamily="34" charset="0"/>
                  <a:cs typeface="Segoe UI" pitchFamily="34" charset="0"/>
                </a:rPr>
                <a:t>Thiết</a:t>
              </a:r>
              <a:r>
                <a:rPr lang="en-US" altLang="en-US" sz="2000" dirty="0">
                  <a:latin typeface="Segoe UI" pitchFamily="34" charset="0"/>
                  <a:cs typeface="Segoe UI" pitchFamily="34" charset="0"/>
                </a:rPr>
                <a:t> </a:t>
              </a:r>
              <a:r>
                <a:rPr lang="en-US" altLang="en-US" sz="2000" dirty="0" err="1">
                  <a:latin typeface="Segoe UI" pitchFamily="34" charset="0"/>
                  <a:cs typeface="Segoe UI" pitchFamily="34" charset="0"/>
                </a:rPr>
                <a:t>kế</a:t>
              </a:r>
              <a:r>
                <a:rPr lang="en-US" altLang="en-US" sz="2000" dirty="0">
                  <a:latin typeface="Segoe UI" pitchFamily="34" charset="0"/>
                  <a:cs typeface="Segoe UI" pitchFamily="34" charset="0"/>
                </a:rPr>
                <a:t> </a:t>
              </a:r>
              <a:r>
                <a:rPr lang="en-US" altLang="en-US" sz="2000" dirty="0" err="1">
                  <a:latin typeface="Segoe UI" pitchFamily="34" charset="0"/>
                  <a:cs typeface="Segoe UI" pitchFamily="34" charset="0"/>
                </a:rPr>
                <a:t>mức</a:t>
              </a:r>
              <a:r>
                <a:rPr lang="en-US" altLang="en-US" sz="2000" dirty="0">
                  <a:latin typeface="Segoe UI" pitchFamily="34" charset="0"/>
                  <a:cs typeface="Segoe UI" pitchFamily="34" charset="0"/>
                </a:rPr>
                <a:t> </a:t>
              </a:r>
              <a:r>
                <a:rPr lang="en-US" altLang="en-US" sz="2000" dirty="0" err="1">
                  <a:latin typeface="Segoe UI" pitchFamily="34" charset="0"/>
                  <a:cs typeface="Segoe UI" pitchFamily="34" charset="0"/>
                </a:rPr>
                <a:t>vật</a:t>
              </a:r>
              <a:r>
                <a:rPr lang="en-US" altLang="en-US" sz="2000" dirty="0">
                  <a:latin typeface="Segoe UI" pitchFamily="34" charset="0"/>
                  <a:cs typeface="Segoe UI" pitchFamily="34" charset="0"/>
                </a:rPr>
                <a:t> </a:t>
              </a:r>
              <a:r>
                <a:rPr lang="en-US" altLang="en-US" sz="2000" dirty="0" err="1">
                  <a:latin typeface="Segoe UI" pitchFamily="34" charset="0"/>
                  <a:cs typeface="Segoe UI" pitchFamily="34" charset="0"/>
                </a:rPr>
                <a:t>lý</a:t>
              </a:r>
              <a:endParaRPr lang="en-US" altLang="en-US" sz="2000" dirty="0">
                <a:latin typeface="Segoe UI" pitchFamily="34" charset="0"/>
                <a:cs typeface="Segoe UI" pitchFamily="34" charset="0"/>
              </a:endParaRPr>
            </a:p>
          </p:txBody>
        </p:sp>
        <p:sp>
          <p:nvSpPr>
            <p:cNvPr id="10" name="Line 24">
              <a:extLst>
                <a:ext uri="{FF2B5EF4-FFF2-40B4-BE49-F238E27FC236}">
                  <a16:creationId xmlns:a16="http://schemas.microsoft.com/office/drawing/2014/main" id="{0EEAC9BB-DCB1-4864-A834-167F0085E951}"/>
                </a:ext>
              </a:extLst>
            </p:cNvPr>
            <p:cNvSpPr>
              <a:spLocks noChangeShapeType="1"/>
            </p:cNvSpPr>
            <p:nvPr/>
          </p:nvSpPr>
          <p:spPr bwMode="auto">
            <a:xfrm>
              <a:off x="1008" y="1104"/>
              <a:ext cx="0"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 name="Text Box 25">
              <a:extLst>
                <a:ext uri="{FF2B5EF4-FFF2-40B4-BE49-F238E27FC236}">
                  <a16:creationId xmlns:a16="http://schemas.microsoft.com/office/drawing/2014/main" id="{BA7FE3FA-1F4E-4AEE-B42B-E9F88BFAE2FE}"/>
                </a:ext>
              </a:extLst>
            </p:cNvPr>
            <p:cNvSpPr txBox="1">
              <a:spLocks noChangeArrowheads="1"/>
            </p:cNvSpPr>
            <p:nvPr/>
          </p:nvSpPr>
          <p:spPr bwMode="auto">
            <a:xfrm>
              <a:off x="336" y="1591"/>
              <a:ext cx="134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600" dirty="0" err="1">
                  <a:latin typeface="Segoe UI" pitchFamily="34" charset="0"/>
                  <a:cs typeface="Segoe UI" pitchFamily="34" charset="0"/>
                </a:rPr>
                <a:t>Các</a:t>
              </a:r>
              <a:r>
                <a:rPr lang="en-US" altLang="en-US" sz="1600" dirty="0">
                  <a:latin typeface="Segoe UI" pitchFamily="34" charset="0"/>
                  <a:cs typeface="Segoe UI" pitchFamily="34" charset="0"/>
                </a:rPr>
                <a:t> </a:t>
              </a:r>
              <a:r>
                <a:rPr lang="en-US" altLang="en-US" sz="1600" dirty="0" err="1">
                  <a:latin typeface="Segoe UI" pitchFamily="34" charset="0"/>
                  <a:cs typeface="Segoe UI" pitchFamily="34" charset="0"/>
                </a:rPr>
                <a:t>yêu</a:t>
              </a:r>
              <a:r>
                <a:rPr lang="en-US" altLang="en-US" sz="1600" dirty="0">
                  <a:latin typeface="Segoe UI" pitchFamily="34" charset="0"/>
                  <a:cs typeface="Segoe UI" pitchFamily="34" charset="0"/>
                </a:rPr>
                <a:t> </a:t>
              </a:r>
              <a:r>
                <a:rPr lang="en-US" altLang="en-US" sz="1600" dirty="0" err="1">
                  <a:latin typeface="Segoe UI" pitchFamily="34" charset="0"/>
                  <a:cs typeface="Segoe UI" pitchFamily="34" charset="0"/>
                </a:rPr>
                <a:t>cầu</a:t>
              </a:r>
              <a:r>
                <a:rPr lang="en-US" altLang="en-US" sz="1600" dirty="0">
                  <a:latin typeface="Segoe UI" pitchFamily="34" charset="0"/>
                  <a:cs typeface="Segoe UI" pitchFamily="34" charset="0"/>
                </a:rPr>
                <a:t> </a:t>
              </a:r>
              <a:r>
                <a:rPr lang="en-US" altLang="en-US" sz="1600" dirty="0" err="1">
                  <a:latin typeface="Segoe UI" pitchFamily="34" charset="0"/>
                  <a:cs typeface="Segoe UI" pitchFamily="34" charset="0"/>
                </a:rPr>
                <a:t>về</a:t>
              </a:r>
              <a:r>
                <a:rPr lang="en-US" altLang="en-US" sz="1600" dirty="0">
                  <a:latin typeface="Segoe UI" pitchFamily="34" charset="0"/>
                  <a:cs typeface="Segoe UI" pitchFamily="34" charset="0"/>
                </a:rPr>
                <a:t> </a:t>
              </a:r>
              <a:r>
                <a:rPr lang="en-US" altLang="en-US" sz="1600" dirty="0" err="1">
                  <a:latin typeface="Segoe UI" pitchFamily="34" charset="0"/>
                  <a:cs typeface="Segoe UI" pitchFamily="34" charset="0"/>
                </a:rPr>
                <a:t>dữ</a:t>
              </a:r>
              <a:r>
                <a:rPr lang="en-US" altLang="en-US" sz="1600" dirty="0">
                  <a:latin typeface="Segoe UI" pitchFamily="34" charset="0"/>
                  <a:cs typeface="Segoe UI" pitchFamily="34" charset="0"/>
                </a:rPr>
                <a:t> </a:t>
              </a:r>
              <a:r>
                <a:rPr lang="en-US" altLang="en-US" sz="1600" dirty="0" err="1">
                  <a:latin typeface="Segoe UI" pitchFamily="34" charset="0"/>
                  <a:cs typeface="Segoe UI" pitchFamily="34" charset="0"/>
                </a:rPr>
                <a:t>liệu</a:t>
              </a:r>
              <a:endParaRPr lang="en-US" altLang="en-US" sz="1600" dirty="0">
                <a:latin typeface="Segoe UI" pitchFamily="34" charset="0"/>
                <a:cs typeface="Segoe UI" pitchFamily="34" charset="0"/>
              </a:endParaRPr>
            </a:p>
          </p:txBody>
        </p:sp>
        <p:sp>
          <p:nvSpPr>
            <p:cNvPr id="12" name="Line 26">
              <a:extLst>
                <a:ext uri="{FF2B5EF4-FFF2-40B4-BE49-F238E27FC236}">
                  <a16:creationId xmlns:a16="http://schemas.microsoft.com/office/drawing/2014/main" id="{59A9D3B7-1DF6-4068-934D-751078429465}"/>
                </a:ext>
              </a:extLst>
            </p:cNvPr>
            <p:cNvSpPr>
              <a:spLocks noChangeShapeType="1"/>
            </p:cNvSpPr>
            <p:nvPr/>
          </p:nvSpPr>
          <p:spPr bwMode="auto">
            <a:xfrm>
              <a:off x="1008" y="1488"/>
              <a:ext cx="0"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 name="Line 27">
              <a:extLst>
                <a:ext uri="{FF2B5EF4-FFF2-40B4-BE49-F238E27FC236}">
                  <a16:creationId xmlns:a16="http://schemas.microsoft.com/office/drawing/2014/main" id="{A4F51F25-DB35-4EE2-872D-ADF6B816E971}"/>
                </a:ext>
              </a:extLst>
            </p:cNvPr>
            <p:cNvSpPr>
              <a:spLocks noChangeShapeType="1"/>
            </p:cNvSpPr>
            <p:nvPr/>
          </p:nvSpPr>
          <p:spPr bwMode="auto">
            <a:xfrm>
              <a:off x="1008" y="1824"/>
              <a:ext cx="0"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4" name="Text Box 28">
              <a:extLst>
                <a:ext uri="{FF2B5EF4-FFF2-40B4-BE49-F238E27FC236}">
                  <a16:creationId xmlns:a16="http://schemas.microsoft.com/office/drawing/2014/main" id="{4613E849-CC38-4BBD-8DA3-6431C44F6CD2}"/>
                </a:ext>
              </a:extLst>
            </p:cNvPr>
            <p:cNvSpPr txBox="1">
              <a:spLocks noChangeArrowheads="1"/>
            </p:cNvSpPr>
            <p:nvPr/>
          </p:nvSpPr>
          <p:spPr bwMode="auto">
            <a:xfrm>
              <a:off x="336" y="2331"/>
              <a:ext cx="134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600" dirty="0" err="1">
                  <a:latin typeface="Segoe UI" pitchFamily="34" charset="0"/>
                  <a:cs typeface="Segoe UI" pitchFamily="34" charset="0"/>
                </a:rPr>
                <a:t>Lược</a:t>
              </a:r>
              <a:r>
                <a:rPr lang="en-US" altLang="en-US" sz="1600" dirty="0">
                  <a:latin typeface="Segoe UI" pitchFamily="34" charset="0"/>
                  <a:cs typeface="Segoe UI" pitchFamily="34" charset="0"/>
                </a:rPr>
                <a:t> </a:t>
              </a:r>
              <a:r>
                <a:rPr lang="en-US" altLang="en-US" sz="1600" dirty="0" err="1">
                  <a:latin typeface="Segoe UI" pitchFamily="34" charset="0"/>
                  <a:cs typeface="Segoe UI" pitchFamily="34" charset="0"/>
                </a:rPr>
                <a:t>đồ</a:t>
              </a:r>
              <a:r>
                <a:rPr lang="en-US" altLang="en-US" sz="1600" dirty="0">
                  <a:latin typeface="Segoe UI" pitchFamily="34" charset="0"/>
                  <a:cs typeface="Segoe UI" pitchFamily="34" charset="0"/>
                </a:rPr>
                <a:t> </a:t>
              </a:r>
              <a:r>
                <a:rPr lang="en-US" altLang="en-US" sz="1600" dirty="0" err="1">
                  <a:latin typeface="Segoe UI" pitchFamily="34" charset="0"/>
                  <a:cs typeface="Segoe UI" pitchFamily="34" charset="0"/>
                </a:rPr>
                <a:t>quan</a:t>
              </a:r>
              <a:r>
                <a:rPr lang="en-US" altLang="en-US" sz="1600" dirty="0">
                  <a:latin typeface="Segoe UI" pitchFamily="34" charset="0"/>
                  <a:cs typeface="Segoe UI" pitchFamily="34" charset="0"/>
                </a:rPr>
                <a:t> </a:t>
              </a:r>
              <a:r>
                <a:rPr lang="en-US" altLang="en-US" sz="1600" dirty="0" err="1">
                  <a:latin typeface="Segoe UI" pitchFamily="34" charset="0"/>
                  <a:cs typeface="Segoe UI" pitchFamily="34" charset="0"/>
                </a:rPr>
                <a:t>niệm</a:t>
              </a:r>
              <a:endParaRPr lang="en-US" altLang="en-US" sz="1600" dirty="0">
                <a:latin typeface="Segoe UI" pitchFamily="34" charset="0"/>
                <a:cs typeface="Segoe UI" pitchFamily="34" charset="0"/>
              </a:endParaRPr>
            </a:p>
          </p:txBody>
        </p:sp>
        <p:sp>
          <p:nvSpPr>
            <p:cNvPr id="15" name="Line 29">
              <a:extLst>
                <a:ext uri="{FF2B5EF4-FFF2-40B4-BE49-F238E27FC236}">
                  <a16:creationId xmlns:a16="http://schemas.microsoft.com/office/drawing/2014/main" id="{6C1C4F7B-0881-4E09-8B55-D5E312C82AD7}"/>
                </a:ext>
              </a:extLst>
            </p:cNvPr>
            <p:cNvSpPr>
              <a:spLocks noChangeShapeType="1"/>
            </p:cNvSpPr>
            <p:nvPr/>
          </p:nvSpPr>
          <p:spPr bwMode="auto">
            <a:xfrm>
              <a:off x="1008" y="2208"/>
              <a:ext cx="0"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 name="Line 30">
              <a:extLst>
                <a:ext uri="{FF2B5EF4-FFF2-40B4-BE49-F238E27FC236}">
                  <a16:creationId xmlns:a16="http://schemas.microsoft.com/office/drawing/2014/main" id="{FE4D1B65-507E-4052-AD4C-74ADBFF5D4CF}"/>
                </a:ext>
              </a:extLst>
            </p:cNvPr>
            <p:cNvSpPr>
              <a:spLocks noChangeShapeType="1"/>
            </p:cNvSpPr>
            <p:nvPr/>
          </p:nvSpPr>
          <p:spPr bwMode="auto">
            <a:xfrm>
              <a:off x="1008" y="2544"/>
              <a:ext cx="0"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7" name="Line 31">
              <a:extLst>
                <a:ext uri="{FF2B5EF4-FFF2-40B4-BE49-F238E27FC236}">
                  <a16:creationId xmlns:a16="http://schemas.microsoft.com/office/drawing/2014/main" id="{7ABF97D1-AB8A-4469-BEE1-F1C7B9C88E2F}"/>
                </a:ext>
              </a:extLst>
            </p:cNvPr>
            <p:cNvSpPr>
              <a:spLocks noChangeShapeType="1"/>
            </p:cNvSpPr>
            <p:nvPr/>
          </p:nvSpPr>
          <p:spPr bwMode="auto">
            <a:xfrm>
              <a:off x="1008" y="2928"/>
              <a:ext cx="0"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8" name="Line 32">
              <a:extLst>
                <a:ext uri="{FF2B5EF4-FFF2-40B4-BE49-F238E27FC236}">
                  <a16:creationId xmlns:a16="http://schemas.microsoft.com/office/drawing/2014/main" id="{5A7859D1-5B56-4698-BA60-DDDE0D525B36}"/>
                </a:ext>
              </a:extLst>
            </p:cNvPr>
            <p:cNvSpPr>
              <a:spLocks noChangeShapeType="1"/>
            </p:cNvSpPr>
            <p:nvPr/>
          </p:nvSpPr>
          <p:spPr bwMode="auto">
            <a:xfrm>
              <a:off x="1008" y="3264"/>
              <a:ext cx="0"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9" name="Text Box 33">
              <a:extLst>
                <a:ext uri="{FF2B5EF4-FFF2-40B4-BE49-F238E27FC236}">
                  <a16:creationId xmlns:a16="http://schemas.microsoft.com/office/drawing/2014/main" id="{C89BB180-C18F-4DFC-B003-169C9532F8B3}"/>
                </a:ext>
              </a:extLst>
            </p:cNvPr>
            <p:cNvSpPr txBox="1">
              <a:spLocks noChangeArrowheads="1"/>
            </p:cNvSpPr>
            <p:nvPr/>
          </p:nvSpPr>
          <p:spPr bwMode="auto">
            <a:xfrm>
              <a:off x="336" y="3062"/>
              <a:ext cx="134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600" dirty="0" err="1">
                  <a:latin typeface="Segoe UI" pitchFamily="34" charset="0"/>
                  <a:cs typeface="Segoe UI" pitchFamily="34" charset="0"/>
                </a:rPr>
                <a:t>Lược</a:t>
              </a:r>
              <a:r>
                <a:rPr lang="en-US" altLang="en-US" sz="1600" dirty="0">
                  <a:latin typeface="Segoe UI" pitchFamily="34" charset="0"/>
                  <a:cs typeface="Segoe UI" pitchFamily="34" charset="0"/>
                </a:rPr>
                <a:t> </a:t>
              </a:r>
              <a:r>
                <a:rPr lang="en-US" altLang="en-US" sz="1600" dirty="0" err="1">
                  <a:latin typeface="Segoe UI" pitchFamily="34" charset="0"/>
                  <a:cs typeface="Segoe UI" pitchFamily="34" charset="0"/>
                </a:rPr>
                <a:t>đồ</a:t>
              </a:r>
              <a:r>
                <a:rPr lang="en-US" altLang="en-US" sz="1600" dirty="0">
                  <a:latin typeface="Segoe UI" pitchFamily="34" charset="0"/>
                  <a:cs typeface="Segoe UI" pitchFamily="34" charset="0"/>
                </a:rPr>
                <a:t> logic</a:t>
              </a:r>
            </a:p>
          </p:txBody>
        </p:sp>
        <p:sp>
          <p:nvSpPr>
            <p:cNvPr id="20" name="Text Box 34">
              <a:extLst>
                <a:ext uri="{FF2B5EF4-FFF2-40B4-BE49-F238E27FC236}">
                  <a16:creationId xmlns:a16="http://schemas.microsoft.com/office/drawing/2014/main" id="{38724E43-B74F-44A4-9FD4-9799FD303D9D}"/>
                </a:ext>
              </a:extLst>
            </p:cNvPr>
            <p:cNvSpPr txBox="1">
              <a:spLocks noChangeArrowheads="1"/>
            </p:cNvSpPr>
            <p:nvPr/>
          </p:nvSpPr>
          <p:spPr bwMode="auto">
            <a:xfrm>
              <a:off x="336" y="3792"/>
              <a:ext cx="134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600" dirty="0" err="1">
                  <a:latin typeface="Segoe UI" pitchFamily="34" charset="0"/>
                  <a:cs typeface="Segoe UI" pitchFamily="34" charset="0"/>
                </a:rPr>
                <a:t>Lược</a:t>
              </a:r>
              <a:r>
                <a:rPr lang="en-US" altLang="en-US" sz="1600" dirty="0">
                  <a:latin typeface="Segoe UI" pitchFamily="34" charset="0"/>
                  <a:cs typeface="Segoe UI" pitchFamily="34" charset="0"/>
                </a:rPr>
                <a:t> </a:t>
              </a:r>
              <a:r>
                <a:rPr lang="en-US" altLang="en-US" sz="1600" dirty="0" err="1">
                  <a:latin typeface="Segoe UI" pitchFamily="34" charset="0"/>
                  <a:cs typeface="Segoe UI" pitchFamily="34" charset="0"/>
                </a:rPr>
                <a:t>đồ</a:t>
              </a:r>
              <a:r>
                <a:rPr lang="en-US" altLang="en-US" sz="1600" dirty="0">
                  <a:latin typeface="Segoe UI" pitchFamily="34" charset="0"/>
                  <a:cs typeface="Segoe UI" pitchFamily="34" charset="0"/>
                </a:rPr>
                <a:t> </a:t>
              </a:r>
              <a:r>
                <a:rPr lang="en-US" altLang="en-US" sz="1600" dirty="0" err="1">
                  <a:latin typeface="Segoe UI" pitchFamily="34" charset="0"/>
                  <a:cs typeface="Segoe UI" pitchFamily="34" charset="0"/>
                </a:rPr>
                <a:t>trong</a:t>
              </a:r>
              <a:endParaRPr lang="en-US" altLang="en-US" sz="1600" dirty="0">
                <a:latin typeface="Segoe UI" pitchFamily="34" charset="0"/>
                <a:cs typeface="Segoe UI" pitchFamily="34" charset="0"/>
              </a:endParaRPr>
            </a:p>
          </p:txBody>
        </p:sp>
        <p:sp>
          <p:nvSpPr>
            <p:cNvPr id="21" name="Line 35">
              <a:extLst>
                <a:ext uri="{FF2B5EF4-FFF2-40B4-BE49-F238E27FC236}">
                  <a16:creationId xmlns:a16="http://schemas.microsoft.com/office/drawing/2014/main" id="{4B3484BD-8B5C-49FE-A54C-9E23725C680F}"/>
                </a:ext>
              </a:extLst>
            </p:cNvPr>
            <p:cNvSpPr>
              <a:spLocks noChangeShapeType="1"/>
            </p:cNvSpPr>
            <p:nvPr/>
          </p:nvSpPr>
          <p:spPr bwMode="auto">
            <a:xfrm>
              <a:off x="1008" y="3648"/>
              <a:ext cx="0"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cxnSp>
        <p:nvCxnSpPr>
          <p:cNvPr id="22" name="Straight Connector 21">
            <a:extLst>
              <a:ext uri="{FF2B5EF4-FFF2-40B4-BE49-F238E27FC236}">
                <a16:creationId xmlns:a16="http://schemas.microsoft.com/office/drawing/2014/main" id="{4680100B-56D7-459B-95DB-CF675FC150EA}"/>
              </a:ext>
            </a:extLst>
          </p:cNvPr>
          <p:cNvCxnSpPr>
            <a:stCxn id="8" idx="1"/>
          </p:cNvCxnSpPr>
          <p:nvPr/>
        </p:nvCxnSpPr>
        <p:spPr>
          <a:xfrm flipH="1">
            <a:off x="1846119" y="4471107"/>
            <a:ext cx="4637419" cy="12670"/>
          </a:xfrm>
          <a:prstGeom prst="line">
            <a:avLst/>
          </a:prstGeom>
          <a:ln w="31750">
            <a:prstDash val="dash"/>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F699D7AA-EAB3-4186-9577-0F30899E54C8}"/>
              </a:ext>
            </a:extLst>
          </p:cNvPr>
          <p:cNvGrpSpPr/>
          <p:nvPr/>
        </p:nvGrpSpPr>
        <p:grpSpPr>
          <a:xfrm>
            <a:off x="2564816" y="2045377"/>
            <a:ext cx="4615742" cy="4592638"/>
            <a:chOff x="1633098" y="2057400"/>
            <a:chExt cx="4615742" cy="4592638"/>
          </a:xfrm>
        </p:grpSpPr>
        <p:grpSp>
          <p:nvGrpSpPr>
            <p:cNvPr id="28" name="Group 56">
              <a:extLst>
                <a:ext uri="{FF2B5EF4-FFF2-40B4-BE49-F238E27FC236}">
                  <a16:creationId xmlns:a16="http://schemas.microsoft.com/office/drawing/2014/main" id="{AFF02600-0AB9-404D-BB00-AE903895B92C}"/>
                </a:ext>
              </a:extLst>
            </p:cNvPr>
            <p:cNvGrpSpPr>
              <a:grpSpLocks/>
            </p:cNvGrpSpPr>
            <p:nvPr/>
          </p:nvGrpSpPr>
          <p:grpSpPr bwMode="auto">
            <a:xfrm>
              <a:off x="1633098" y="2057400"/>
              <a:ext cx="4615742" cy="4592638"/>
              <a:chOff x="2327" y="1104"/>
              <a:chExt cx="2739" cy="2893"/>
            </a:xfrm>
          </p:grpSpPr>
          <p:sp>
            <p:nvSpPr>
              <p:cNvPr id="30" name="Line 36">
                <a:extLst>
                  <a:ext uri="{FF2B5EF4-FFF2-40B4-BE49-F238E27FC236}">
                    <a16:creationId xmlns:a16="http://schemas.microsoft.com/office/drawing/2014/main" id="{E08E730F-836B-46C0-9023-6FCEE53AD2EA}"/>
                  </a:ext>
                </a:extLst>
              </p:cNvPr>
              <p:cNvSpPr>
                <a:spLocks noChangeShapeType="1"/>
              </p:cNvSpPr>
              <p:nvPr/>
            </p:nvSpPr>
            <p:spPr bwMode="auto">
              <a:xfrm flipH="1">
                <a:off x="4116" y="3744"/>
                <a:ext cx="950" cy="96"/>
              </a:xfrm>
              <a:prstGeom prst="line">
                <a:avLst/>
              </a:prstGeom>
              <a:noFill/>
              <a:ln w="12700">
                <a:solidFill>
                  <a:schemeClr val="tx1"/>
                </a:solidFill>
                <a:round/>
                <a:headEnd/>
                <a:tailEnd type="triangle" w="med" len="med"/>
              </a:ln>
              <a:effectLst/>
            </p:spPr>
            <p:txBody>
              <a:bodyPr wrap="square" anchor="ctr">
                <a:spAutoFit/>
              </a:bodyPr>
              <a:lstStyle/>
              <a:p>
                <a:endParaRPr lang="en-US"/>
              </a:p>
            </p:txBody>
          </p:sp>
          <p:sp>
            <p:nvSpPr>
              <p:cNvPr id="31" name="Text Box 37">
                <a:extLst>
                  <a:ext uri="{FF2B5EF4-FFF2-40B4-BE49-F238E27FC236}">
                    <a16:creationId xmlns:a16="http://schemas.microsoft.com/office/drawing/2014/main" id="{D75C9E02-415C-4D9A-8A1C-EE19EC580388}"/>
                  </a:ext>
                </a:extLst>
              </p:cNvPr>
              <p:cNvSpPr txBox="1">
                <a:spLocks noChangeArrowheads="1"/>
              </p:cNvSpPr>
              <p:nvPr/>
            </p:nvSpPr>
            <p:spPr bwMode="auto">
              <a:xfrm>
                <a:off x="2358" y="3745"/>
                <a:ext cx="1759" cy="252"/>
              </a:xfrm>
              <a:prstGeom prst="rect">
                <a:avLst/>
              </a:prstGeom>
              <a:noFill/>
              <a:ln w="12700" algn="ctr">
                <a:solidFill>
                  <a:schemeClr val="tx1"/>
                </a:solidFill>
                <a:miter lim="800000"/>
                <a:headEnd/>
                <a:tailEnd/>
              </a:ln>
              <a:effectLst/>
            </p:spPr>
            <p:txBody>
              <a:bodyPr wrap="square">
                <a:spAutoFit/>
              </a:bodyPr>
              <a:lstStyle/>
              <a:p>
                <a:pPr algn="ctr"/>
                <a:r>
                  <a:rPr lang="en-US" sz="2000" dirty="0" err="1">
                    <a:latin typeface="Segoe UI" pitchFamily="34" charset="0"/>
                    <a:cs typeface="Segoe UI" pitchFamily="34" charset="0"/>
                  </a:rPr>
                  <a:t>Chương</a:t>
                </a:r>
                <a:r>
                  <a:rPr lang="en-US" sz="2000" dirty="0">
                    <a:latin typeface="Segoe UI" pitchFamily="34" charset="0"/>
                    <a:cs typeface="Segoe UI" pitchFamily="34" charset="0"/>
                  </a:rPr>
                  <a:t> </a:t>
                </a:r>
                <a:r>
                  <a:rPr lang="en-US" sz="2000" dirty="0" err="1">
                    <a:latin typeface="Segoe UI" pitchFamily="34" charset="0"/>
                    <a:cs typeface="Segoe UI" pitchFamily="34" charset="0"/>
                  </a:rPr>
                  <a:t>trình</a:t>
                </a:r>
                <a:r>
                  <a:rPr lang="en-US" sz="2000" dirty="0">
                    <a:latin typeface="Segoe UI" pitchFamily="34" charset="0"/>
                    <a:cs typeface="Segoe UI" pitchFamily="34" charset="0"/>
                  </a:rPr>
                  <a:t> </a:t>
                </a:r>
                <a:r>
                  <a:rPr lang="en-US" sz="2000" dirty="0" err="1">
                    <a:latin typeface="Segoe UI" pitchFamily="34" charset="0"/>
                    <a:cs typeface="Segoe UI" pitchFamily="34" charset="0"/>
                  </a:rPr>
                  <a:t>ứng</a:t>
                </a:r>
                <a:r>
                  <a:rPr lang="en-US" sz="2000" dirty="0">
                    <a:latin typeface="Segoe UI" pitchFamily="34" charset="0"/>
                    <a:cs typeface="Segoe UI" pitchFamily="34" charset="0"/>
                  </a:rPr>
                  <a:t> </a:t>
                </a:r>
                <a:r>
                  <a:rPr lang="en-US" sz="2000" dirty="0" err="1">
                    <a:latin typeface="Segoe UI" pitchFamily="34" charset="0"/>
                    <a:cs typeface="Segoe UI" pitchFamily="34" charset="0"/>
                  </a:rPr>
                  <a:t>dụng</a:t>
                </a:r>
                <a:endParaRPr lang="en-US" sz="2000" dirty="0">
                  <a:latin typeface="Segoe UI" pitchFamily="34" charset="0"/>
                  <a:cs typeface="Segoe UI" pitchFamily="34" charset="0"/>
                </a:endParaRPr>
              </a:p>
            </p:txBody>
          </p:sp>
          <p:sp>
            <p:nvSpPr>
              <p:cNvPr id="32" name="Text Box 38">
                <a:extLst>
                  <a:ext uri="{FF2B5EF4-FFF2-40B4-BE49-F238E27FC236}">
                    <a16:creationId xmlns:a16="http://schemas.microsoft.com/office/drawing/2014/main" id="{E6B1348A-D4B2-40F0-B661-BE0C0A529F35}"/>
                  </a:ext>
                </a:extLst>
              </p:cNvPr>
              <p:cNvSpPr txBox="1">
                <a:spLocks noChangeArrowheads="1"/>
              </p:cNvSpPr>
              <p:nvPr/>
            </p:nvSpPr>
            <p:spPr bwMode="auto">
              <a:xfrm>
                <a:off x="2327" y="3034"/>
                <a:ext cx="1773" cy="446"/>
              </a:xfrm>
              <a:prstGeom prst="rect">
                <a:avLst/>
              </a:prstGeom>
              <a:noFill/>
              <a:ln w="12700" algn="ctr">
                <a:solidFill>
                  <a:schemeClr val="tx1"/>
                </a:solidFill>
                <a:miter lim="800000"/>
                <a:headEnd/>
                <a:tailEnd/>
              </a:ln>
              <a:effectLst/>
            </p:spPr>
            <p:txBody>
              <a:bodyPr wrap="square">
                <a:spAutoFit/>
              </a:bodyPr>
              <a:lstStyle/>
              <a:p>
                <a:pPr algn="ctr"/>
                <a:r>
                  <a:rPr lang="en-US" sz="2000" dirty="0" err="1">
                    <a:latin typeface="Segoe UI" pitchFamily="34" charset="0"/>
                    <a:cs typeface="Segoe UI" pitchFamily="34" charset="0"/>
                  </a:rPr>
                  <a:t>Thiết</a:t>
                </a:r>
                <a:r>
                  <a:rPr lang="en-US" sz="2000" dirty="0">
                    <a:latin typeface="Segoe UI" pitchFamily="34" charset="0"/>
                    <a:cs typeface="Segoe UI" pitchFamily="34" charset="0"/>
                  </a:rPr>
                  <a:t> </a:t>
                </a:r>
                <a:r>
                  <a:rPr lang="en-US" sz="2000" dirty="0" err="1">
                    <a:latin typeface="Segoe UI" pitchFamily="34" charset="0"/>
                    <a:cs typeface="Segoe UI" pitchFamily="34" charset="0"/>
                  </a:rPr>
                  <a:t>kế</a:t>
                </a:r>
                <a:r>
                  <a:rPr lang="en-US" sz="2000" dirty="0">
                    <a:latin typeface="Segoe UI" pitchFamily="34" charset="0"/>
                    <a:cs typeface="Segoe UI" pitchFamily="34" charset="0"/>
                  </a:rPr>
                  <a:t> </a:t>
                </a:r>
                <a:br>
                  <a:rPr lang="en-US" sz="2000" dirty="0">
                    <a:latin typeface="Segoe UI" pitchFamily="34" charset="0"/>
                    <a:cs typeface="Segoe UI" pitchFamily="34" charset="0"/>
                  </a:rPr>
                </a:br>
                <a:r>
                  <a:rPr lang="en-US" sz="2000" dirty="0" err="1">
                    <a:latin typeface="Segoe UI" pitchFamily="34" charset="0"/>
                    <a:cs typeface="Segoe UI" pitchFamily="34" charset="0"/>
                  </a:rPr>
                  <a:t>chương</a:t>
                </a:r>
                <a:r>
                  <a:rPr lang="en-US" sz="2000" dirty="0">
                    <a:latin typeface="Segoe UI" pitchFamily="34" charset="0"/>
                    <a:cs typeface="Segoe UI" pitchFamily="34" charset="0"/>
                  </a:rPr>
                  <a:t> </a:t>
                </a:r>
                <a:r>
                  <a:rPr lang="en-US" sz="2000" dirty="0" err="1">
                    <a:latin typeface="Segoe UI" pitchFamily="34" charset="0"/>
                    <a:cs typeface="Segoe UI" pitchFamily="34" charset="0"/>
                  </a:rPr>
                  <a:t>trình</a:t>
                </a:r>
                <a:r>
                  <a:rPr lang="en-US" sz="2000" dirty="0">
                    <a:latin typeface="Segoe UI" pitchFamily="34" charset="0"/>
                    <a:cs typeface="Segoe UI" pitchFamily="34" charset="0"/>
                  </a:rPr>
                  <a:t> </a:t>
                </a:r>
                <a:r>
                  <a:rPr lang="en-US" sz="2000" dirty="0" err="1">
                    <a:latin typeface="Segoe UI" pitchFamily="34" charset="0"/>
                    <a:cs typeface="Segoe UI" pitchFamily="34" charset="0"/>
                  </a:rPr>
                  <a:t>ứng</a:t>
                </a:r>
                <a:r>
                  <a:rPr lang="en-US" sz="2000" dirty="0">
                    <a:latin typeface="Segoe UI" pitchFamily="34" charset="0"/>
                    <a:cs typeface="Segoe UI" pitchFamily="34" charset="0"/>
                  </a:rPr>
                  <a:t> </a:t>
                </a:r>
                <a:r>
                  <a:rPr lang="en-US" sz="2000" dirty="0" err="1">
                    <a:latin typeface="Segoe UI" pitchFamily="34" charset="0"/>
                    <a:cs typeface="Segoe UI" pitchFamily="34" charset="0"/>
                  </a:rPr>
                  <a:t>dụng</a:t>
                </a:r>
                <a:endParaRPr lang="en-US" sz="2000" dirty="0">
                  <a:latin typeface="Segoe UI" pitchFamily="34" charset="0"/>
                  <a:cs typeface="Segoe UI" pitchFamily="34" charset="0"/>
                </a:endParaRPr>
              </a:p>
            </p:txBody>
          </p:sp>
          <p:sp>
            <p:nvSpPr>
              <p:cNvPr id="33" name="Text Box 39">
                <a:extLst>
                  <a:ext uri="{FF2B5EF4-FFF2-40B4-BE49-F238E27FC236}">
                    <a16:creationId xmlns:a16="http://schemas.microsoft.com/office/drawing/2014/main" id="{F0365A98-4EFB-4F81-AC18-FBDAA6F49A22}"/>
                  </a:ext>
                </a:extLst>
              </p:cNvPr>
              <p:cNvSpPr txBox="1">
                <a:spLocks noChangeArrowheads="1"/>
              </p:cNvSpPr>
              <p:nvPr/>
            </p:nvSpPr>
            <p:spPr bwMode="auto">
              <a:xfrm>
                <a:off x="2400" y="1729"/>
                <a:ext cx="1632" cy="252"/>
              </a:xfrm>
              <a:prstGeom prst="rect">
                <a:avLst/>
              </a:prstGeom>
              <a:noFill/>
              <a:ln w="12700" algn="ctr">
                <a:solidFill>
                  <a:schemeClr val="tx1"/>
                </a:solidFill>
                <a:miter lim="800000"/>
                <a:headEnd/>
                <a:tailEnd/>
              </a:ln>
              <a:effectLst/>
            </p:spPr>
            <p:txBody>
              <a:bodyPr>
                <a:spAutoFit/>
              </a:bodyPr>
              <a:lstStyle/>
              <a:p>
                <a:pPr algn="ctr"/>
                <a:r>
                  <a:rPr lang="en-US" sz="2000" dirty="0" err="1">
                    <a:latin typeface="Segoe UI" pitchFamily="34" charset="0"/>
                    <a:cs typeface="Segoe UI" pitchFamily="34" charset="0"/>
                  </a:rPr>
                  <a:t>Phân</a:t>
                </a:r>
                <a:r>
                  <a:rPr lang="en-US" sz="2000" dirty="0">
                    <a:latin typeface="Segoe UI" pitchFamily="34" charset="0"/>
                    <a:cs typeface="Segoe UI" pitchFamily="34" charset="0"/>
                  </a:rPr>
                  <a:t> </a:t>
                </a:r>
                <a:r>
                  <a:rPr lang="en-US" sz="2000" dirty="0" err="1">
                    <a:latin typeface="Segoe UI" pitchFamily="34" charset="0"/>
                    <a:cs typeface="Segoe UI" pitchFamily="34" charset="0"/>
                  </a:rPr>
                  <a:t>tích</a:t>
                </a:r>
                <a:r>
                  <a:rPr lang="en-US" sz="2000" dirty="0">
                    <a:latin typeface="Segoe UI" pitchFamily="34" charset="0"/>
                    <a:cs typeface="Segoe UI" pitchFamily="34" charset="0"/>
                  </a:rPr>
                  <a:t> </a:t>
                </a:r>
                <a:r>
                  <a:rPr lang="en-US" sz="2000" dirty="0" err="1">
                    <a:latin typeface="Segoe UI" pitchFamily="34" charset="0"/>
                    <a:cs typeface="Segoe UI" pitchFamily="34" charset="0"/>
                  </a:rPr>
                  <a:t>chức</a:t>
                </a:r>
                <a:r>
                  <a:rPr lang="en-US" sz="2000" dirty="0">
                    <a:latin typeface="Segoe UI" pitchFamily="34" charset="0"/>
                    <a:cs typeface="Segoe UI" pitchFamily="34" charset="0"/>
                  </a:rPr>
                  <a:t> </a:t>
                </a:r>
                <a:r>
                  <a:rPr lang="en-US" sz="2000" dirty="0" err="1">
                    <a:latin typeface="Segoe UI" pitchFamily="34" charset="0"/>
                    <a:cs typeface="Segoe UI" pitchFamily="34" charset="0"/>
                  </a:rPr>
                  <a:t>năng</a:t>
                </a:r>
                <a:endParaRPr lang="en-US" sz="2000" dirty="0">
                  <a:latin typeface="Segoe UI" pitchFamily="34" charset="0"/>
                  <a:cs typeface="Segoe UI" pitchFamily="34" charset="0"/>
                </a:endParaRPr>
              </a:p>
            </p:txBody>
          </p:sp>
          <p:sp>
            <p:nvSpPr>
              <p:cNvPr id="34" name="Text Box 40">
                <a:extLst>
                  <a:ext uri="{FF2B5EF4-FFF2-40B4-BE49-F238E27FC236}">
                    <a16:creationId xmlns:a16="http://schemas.microsoft.com/office/drawing/2014/main" id="{F3473558-7639-4126-BE3A-AD67F4158377}"/>
                  </a:ext>
                </a:extLst>
              </p:cNvPr>
              <p:cNvSpPr txBox="1">
                <a:spLocks noChangeArrowheads="1"/>
              </p:cNvSpPr>
              <p:nvPr/>
            </p:nvSpPr>
            <p:spPr bwMode="auto">
              <a:xfrm>
                <a:off x="2448" y="1296"/>
                <a:ext cx="1536" cy="213"/>
              </a:xfrm>
              <a:prstGeom prst="rect">
                <a:avLst/>
              </a:prstGeom>
              <a:noFill/>
              <a:ln w="12700" algn="ctr">
                <a:noFill/>
                <a:miter lim="800000"/>
                <a:headEnd/>
                <a:tailEnd/>
              </a:ln>
              <a:effectLst/>
            </p:spPr>
            <p:txBody>
              <a:bodyPr>
                <a:spAutoFit/>
              </a:bodyPr>
              <a:lstStyle/>
              <a:p>
                <a:pPr algn="ctr"/>
                <a:r>
                  <a:rPr lang="en-US" sz="1600" dirty="0" err="1">
                    <a:latin typeface="Segoe UI" pitchFamily="34" charset="0"/>
                    <a:cs typeface="Segoe UI" pitchFamily="34" charset="0"/>
                  </a:rPr>
                  <a:t>Các</a:t>
                </a:r>
                <a:r>
                  <a:rPr lang="en-US" sz="1600" dirty="0">
                    <a:latin typeface="Segoe UI" pitchFamily="34" charset="0"/>
                    <a:cs typeface="Segoe UI" pitchFamily="34" charset="0"/>
                  </a:rPr>
                  <a:t> </a:t>
                </a:r>
                <a:r>
                  <a:rPr lang="en-US" sz="1600" dirty="0" err="1">
                    <a:latin typeface="Segoe UI" pitchFamily="34" charset="0"/>
                    <a:cs typeface="Segoe UI" pitchFamily="34" charset="0"/>
                  </a:rPr>
                  <a:t>yêu</a:t>
                </a:r>
                <a:r>
                  <a:rPr lang="en-US" sz="1600" dirty="0">
                    <a:latin typeface="Segoe UI" pitchFamily="34" charset="0"/>
                    <a:cs typeface="Segoe UI" pitchFamily="34" charset="0"/>
                  </a:rPr>
                  <a:t> </a:t>
                </a:r>
                <a:r>
                  <a:rPr lang="en-US" sz="1600" dirty="0" err="1">
                    <a:latin typeface="Segoe UI" pitchFamily="34" charset="0"/>
                    <a:cs typeface="Segoe UI" pitchFamily="34" charset="0"/>
                  </a:rPr>
                  <a:t>cầu</a:t>
                </a:r>
                <a:r>
                  <a:rPr lang="en-US" sz="1600" dirty="0">
                    <a:latin typeface="Segoe UI" pitchFamily="34" charset="0"/>
                    <a:cs typeface="Segoe UI" pitchFamily="34" charset="0"/>
                  </a:rPr>
                  <a:t> </a:t>
                </a:r>
                <a:r>
                  <a:rPr lang="en-US" sz="1600" dirty="0" err="1">
                    <a:latin typeface="Segoe UI" pitchFamily="34" charset="0"/>
                    <a:cs typeface="Segoe UI" pitchFamily="34" charset="0"/>
                  </a:rPr>
                  <a:t>về</a:t>
                </a:r>
                <a:r>
                  <a:rPr lang="en-US" sz="1600" dirty="0">
                    <a:latin typeface="Segoe UI" pitchFamily="34" charset="0"/>
                    <a:cs typeface="Segoe UI" pitchFamily="34" charset="0"/>
                  </a:rPr>
                  <a:t> </a:t>
                </a:r>
                <a:r>
                  <a:rPr lang="en-US" sz="1600" dirty="0" err="1">
                    <a:latin typeface="Segoe UI" pitchFamily="34" charset="0"/>
                    <a:cs typeface="Segoe UI" pitchFamily="34" charset="0"/>
                  </a:rPr>
                  <a:t>chức</a:t>
                </a:r>
                <a:r>
                  <a:rPr lang="en-US" sz="1600" dirty="0">
                    <a:latin typeface="Segoe UI" pitchFamily="34" charset="0"/>
                    <a:cs typeface="Segoe UI" pitchFamily="34" charset="0"/>
                  </a:rPr>
                  <a:t> </a:t>
                </a:r>
                <a:r>
                  <a:rPr lang="en-US" sz="1600" dirty="0" err="1">
                    <a:latin typeface="Segoe UI" pitchFamily="34" charset="0"/>
                    <a:cs typeface="Segoe UI" pitchFamily="34" charset="0"/>
                  </a:rPr>
                  <a:t>năng</a:t>
                </a:r>
                <a:endParaRPr lang="en-US" sz="1600" dirty="0">
                  <a:latin typeface="Segoe UI" pitchFamily="34" charset="0"/>
                  <a:cs typeface="Segoe UI" pitchFamily="34" charset="0"/>
                </a:endParaRPr>
              </a:p>
            </p:txBody>
          </p:sp>
          <p:sp>
            <p:nvSpPr>
              <p:cNvPr id="35" name="Text Box 41">
                <a:extLst>
                  <a:ext uri="{FF2B5EF4-FFF2-40B4-BE49-F238E27FC236}">
                    <a16:creationId xmlns:a16="http://schemas.microsoft.com/office/drawing/2014/main" id="{49D38FDB-FAA4-49CF-B7B9-341222F4B954}"/>
                  </a:ext>
                </a:extLst>
              </p:cNvPr>
              <p:cNvSpPr txBox="1">
                <a:spLocks noChangeArrowheads="1"/>
              </p:cNvSpPr>
              <p:nvPr/>
            </p:nvSpPr>
            <p:spPr bwMode="auto">
              <a:xfrm>
                <a:off x="2448" y="2208"/>
                <a:ext cx="1536" cy="213"/>
              </a:xfrm>
              <a:prstGeom prst="rect">
                <a:avLst/>
              </a:prstGeom>
              <a:noFill/>
              <a:ln w="12700" algn="ctr">
                <a:noFill/>
                <a:miter lim="800000"/>
                <a:headEnd/>
                <a:tailEnd/>
              </a:ln>
              <a:effectLst/>
            </p:spPr>
            <p:txBody>
              <a:bodyPr>
                <a:spAutoFit/>
              </a:bodyPr>
              <a:lstStyle/>
              <a:p>
                <a:pPr algn="ctr"/>
                <a:r>
                  <a:rPr lang="en-US" sz="1600" dirty="0" err="1">
                    <a:latin typeface="Segoe UI" pitchFamily="34" charset="0"/>
                    <a:cs typeface="Segoe UI" pitchFamily="34" charset="0"/>
                  </a:rPr>
                  <a:t>Các</a:t>
                </a:r>
                <a:r>
                  <a:rPr lang="en-US" sz="1600" dirty="0">
                    <a:latin typeface="Segoe UI" pitchFamily="34" charset="0"/>
                    <a:cs typeface="Segoe UI" pitchFamily="34" charset="0"/>
                  </a:rPr>
                  <a:t> </a:t>
                </a:r>
                <a:r>
                  <a:rPr lang="en-US" sz="1600" dirty="0" err="1">
                    <a:latin typeface="Segoe UI" pitchFamily="34" charset="0"/>
                    <a:cs typeface="Segoe UI" pitchFamily="34" charset="0"/>
                  </a:rPr>
                  <a:t>đặc</a:t>
                </a:r>
                <a:r>
                  <a:rPr lang="en-US" sz="1600" dirty="0">
                    <a:latin typeface="Segoe UI" pitchFamily="34" charset="0"/>
                    <a:cs typeface="Segoe UI" pitchFamily="34" charset="0"/>
                  </a:rPr>
                  <a:t> </a:t>
                </a:r>
                <a:r>
                  <a:rPr lang="en-US" sz="1600" dirty="0" err="1">
                    <a:latin typeface="Segoe UI" pitchFamily="34" charset="0"/>
                    <a:cs typeface="Segoe UI" pitchFamily="34" charset="0"/>
                  </a:rPr>
                  <a:t>tả</a:t>
                </a:r>
                <a:r>
                  <a:rPr lang="en-US" sz="1600" dirty="0">
                    <a:latin typeface="Segoe UI" pitchFamily="34" charset="0"/>
                    <a:cs typeface="Segoe UI" pitchFamily="34" charset="0"/>
                  </a:rPr>
                  <a:t> </a:t>
                </a:r>
                <a:r>
                  <a:rPr lang="en-US" sz="1600" dirty="0" err="1">
                    <a:latin typeface="Segoe UI" pitchFamily="34" charset="0"/>
                    <a:cs typeface="Segoe UI" pitchFamily="34" charset="0"/>
                  </a:rPr>
                  <a:t>chức</a:t>
                </a:r>
                <a:r>
                  <a:rPr lang="en-US" sz="1600" dirty="0">
                    <a:latin typeface="Segoe UI" pitchFamily="34" charset="0"/>
                    <a:cs typeface="Segoe UI" pitchFamily="34" charset="0"/>
                  </a:rPr>
                  <a:t> </a:t>
                </a:r>
                <a:r>
                  <a:rPr lang="en-US" sz="1600" dirty="0" err="1">
                    <a:latin typeface="Segoe UI" pitchFamily="34" charset="0"/>
                    <a:cs typeface="Segoe UI" pitchFamily="34" charset="0"/>
                  </a:rPr>
                  <a:t>năng</a:t>
                </a:r>
                <a:endParaRPr lang="en-US" sz="1600" dirty="0">
                  <a:latin typeface="Segoe UI" pitchFamily="34" charset="0"/>
                  <a:cs typeface="Segoe UI" pitchFamily="34" charset="0"/>
                </a:endParaRPr>
              </a:p>
            </p:txBody>
          </p:sp>
          <p:sp>
            <p:nvSpPr>
              <p:cNvPr id="36" name="Line 42">
                <a:extLst>
                  <a:ext uri="{FF2B5EF4-FFF2-40B4-BE49-F238E27FC236}">
                    <a16:creationId xmlns:a16="http://schemas.microsoft.com/office/drawing/2014/main" id="{3DFFA747-95F2-4371-82DB-B8F1BC25F46B}"/>
                  </a:ext>
                </a:extLst>
              </p:cNvPr>
              <p:cNvSpPr>
                <a:spLocks noChangeShapeType="1"/>
              </p:cNvSpPr>
              <p:nvPr/>
            </p:nvSpPr>
            <p:spPr bwMode="auto">
              <a:xfrm flipH="1">
                <a:off x="3302" y="1104"/>
                <a:ext cx="1402" cy="192"/>
              </a:xfrm>
              <a:prstGeom prst="line">
                <a:avLst/>
              </a:prstGeom>
              <a:noFill/>
              <a:ln w="12700">
                <a:solidFill>
                  <a:schemeClr val="tx1"/>
                </a:solidFill>
                <a:round/>
                <a:headEnd/>
                <a:tailEnd type="triangle" w="med" len="med"/>
              </a:ln>
              <a:effectLst/>
            </p:spPr>
            <p:txBody>
              <a:bodyPr wrap="square" anchor="ctr">
                <a:spAutoFit/>
              </a:bodyPr>
              <a:lstStyle/>
              <a:p>
                <a:endParaRPr lang="en-US"/>
              </a:p>
            </p:txBody>
          </p:sp>
          <p:sp>
            <p:nvSpPr>
              <p:cNvPr id="37" name="Line 43">
                <a:extLst>
                  <a:ext uri="{FF2B5EF4-FFF2-40B4-BE49-F238E27FC236}">
                    <a16:creationId xmlns:a16="http://schemas.microsoft.com/office/drawing/2014/main" id="{883CDAF4-5681-4AD4-9F29-A48A586EF9C4}"/>
                  </a:ext>
                </a:extLst>
              </p:cNvPr>
              <p:cNvSpPr>
                <a:spLocks noChangeShapeType="1"/>
              </p:cNvSpPr>
              <p:nvPr/>
            </p:nvSpPr>
            <p:spPr bwMode="auto">
              <a:xfrm>
                <a:off x="3216" y="1488"/>
                <a:ext cx="0" cy="240"/>
              </a:xfrm>
              <a:prstGeom prst="line">
                <a:avLst/>
              </a:prstGeom>
              <a:noFill/>
              <a:ln w="12700">
                <a:solidFill>
                  <a:schemeClr val="tx1"/>
                </a:solidFill>
                <a:round/>
                <a:headEnd/>
                <a:tailEnd type="triangle" w="med" len="med"/>
              </a:ln>
              <a:effectLst/>
            </p:spPr>
            <p:txBody>
              <a:bodyPr anchor="ctr">
                <a:spAutoFit/>
              </a:bodyPr>
              <a:lstStyle/>
              <a:p>
                <a:endParaRPr lang="en-US"/>
              </a:p>
            </p:txBody>
          </p:sp>
          <p:sp>
            <p:nvSpPr>
              <p:cNvPr id="38" name="Line 44">
                <a:extLst>
                  <a:ext uri="{FF2B5EF4-FFF2-40B4-BE49-F238E27FC236}">
                    <a16:creationId xmlns:a16="http://schemas.microsoft.com/office/drawing/2014/main" id="{FA831C9D-7038-42B6-8287-2930EA27AB03}"/>
                  </a:ext>
                </a:extLst>
              </p:cNvPr>
              <p:cNvSpPr>
                <a:spLocks noChangeShapeType="1"/>
              </p:cNvSpPr>
              <p:nvPr/>
            </p:nvSpPr>
            <p:spPr bwMode="auto">
              <a:xfrm>
                <a:off x="3216" y="1968"/>
                <a:ext cx="0" cy="240"/>
              </a:xfrm>
              <a:prstGeom prst="line">
                <a:avLst/>
              </a:prstGeom>
              <a:noFill/>
              <a:ln w="12700">
                <a:solidFill>
                  <a:schemeClr val="tx1"/>
                </a:solidFill>
                <a:round/>
                <a:headEnd/>
                <a:tailEnd type="triangle" w="med" len="med"/>
              </a:ln>
              <a:effectLst/>
            </p:spPr>
            <p:txBody>
              <a:bodyPr anchor="ctr">
                <a:spAutoFit/>
              </a:bodyPr>
              <a:lstStyle/>
              <a:p>
                <a:endParaRPr lang="en-US"/>
              </a:p>
            </p:txBody>
          </p:sp>
          <p:sp>
            <p:nvSpPr>
              <p:cNvPr id="39" name="Line 46">
                <a:extLst>
                  <a:ext uri="{FF2B5EF4-FFF2-40B4-BE49-F238E27FC236}">
                    <a16:creationId xmlns:a16="http://schemas.microsoft.com/office/drawing/2014/main" id="{89330ACD-E6A3-4493-B13F-0DCB3E2A64BF}"/>
                  </a:ext>
                </a:extLst>
              </p:cNvPr>
              <p:cNvSpPr>
                <a:spLocks noChangeShapeType="1"/>
              </p:cNvSpPr>
              <p:nvPr/>
            </p:nvSpPr>
            <p:spPr bwMode="auto">
              <a:xfrm>
                <a:off x="3216" y="3456"/>
                <a:ext cx="0" cy="288"/>
              </a:xfrm>
              <a:prstGeom prst="line">
                <a:avLst/>
              </a:prstGeom>
              <a:noFill/>
              <a:ln w="12700">
                <a:solidFill>
                  <a:schemeClr val="tx1"/>
                </a:solidFill>
                <a:round/>
                <a:headEnd/>
                <a:tailEnd type="triangle" w="med" len="med"/>
              </a:ln>
              <a:effectLst/>
            </p:spPr>
            <p:txBody>
              <a:bodyPr anchor="ctr">
                <a:spAutoFit/>
              </a:bodyPr>
              <a:lstStyle/>
              <a:p>
                <a:endParaRPr lang="en-US"/>
              </a:p>
            </p:txBody>
          </p:sp>
          <p:sp>
            <p:nvSpPr>
              <p:cNvPr id="40" name="Line 47">
                <a:extLst>
                  <a:ext uri="{FF2B5EF4-FFF2-40B4-BE49-F238E27FC236}">
                    <a16:creationId xmlns:a16="http://schemas.microsoft.com/office/drawing/2014/main" id="{525581CA-5DC7-4453-89CD-70E3E4600986}"/>
                  </a:ext>
                </a:extLst>
              </p:cNvPr>
              <p:cNvSpPr>
                <a:spLocks noChangeShapeType="1"/>
              </p:cNvSpPr>
              <p:nvPr/>
            </p:nvSpPr>
            <p:spPr bwMode="auto">
              <a:xfrm>
                <a:off x="3216" y="2400"/>
                <a:ext cx="0" cy="624"/>
              </a:xfrm>
              <a:prstGeom prst="line">
                <a:avLst/>
              </a:prstGeom>
              <a:noFill/>
              <a:ln w="12700">
                <a:solidFill>
                  <a:schemeClr val="tx1"/>
                </a:solidFill>
                <a:round/>
                <a:headEnd/>
                <a:tailEnd type="triangle" w="med" len="med"/>
              </a:ln>
              <a:effectLst/>
            </p:spPr>
            <p:txBody>
              <a:bodyPr anchor="ctr">
                <a:spAutoFit/>
              </a:bodyPr>
              <a:lstStyle/>
              <a:p>
                <a:endParaRPr lang="en-US"/>
              </a:p>
            </p:txBody>
          </p:sp>
          <p:sp>
            <p:nvSpPr>
              <p:cNvPr id="41" name="Line 48">
                <a:extLst>
                  <a:ext uri="{FF2B5EF4-FFF2-40B4-BE49-F238E27FC236}">
                    <a16:creationId xmlns:a16="http://schemas.microsoft.com/office/drawing/2014/main" id="{C6FC7A15-F6EA-4518-B4DE-B41854756529}"/>
                  </a:ext>
                </a:extLst>
              </p:cNvPr>
              <p:cNvSpPr>
                <a:spLocks noChangeShapeType="1"/>
              </p:cNvSpPr>
              <p:nvPr/>
            </p:nvSpPr>
            <p:spPr bwMode="auto">
              <a:xfrm>
                <a:off x="3216" y="2400"/>
                <a:ext cx="1440" cy="960"/>
              </a:xfrm>
              <a:prstGeom prst="line">
                <a:avLst/>
              </a:prstGeom>
              <a:noFill/>
              <a:ln w="12700">
                <a:solidFill>
                  <a:schemeClr val="tx1"/>
                </a:solidFill>
                <a:round/>
                <a:headEnd/>
                <a:tailEnd type="triangle" w="med" len="med"/>
              </a:ln>
              <a:effectLst/>
            </p:spPr>
            <p:txBody>
              <a:bodyPr wrap="square" anchor="ctr">
                <a:spAutoFit/>
              </a:bodyPr>
              <a:lstStyle/>
              <a:p>
                <a:endParaRPr lang="en-US"/>
              </a:p>
            </p:txBody>
          </p:sp>
        </p:grpSp>
        <p:sp>
          <p:nvSpPr>
            <p:cNvPr id="29" name="Line 36">
              <a:extLst>
                <a:ext uri="{FF2B5EF4-FFF2-40B4-BE49-F238E27FC236}">
                  <a16:creationId xmlns:a16="http://schemas.microsoft.com/office/drawing/2014/main" id="{D7411A0D-C50D-478D-9F3B-9FBFE2B515E0}"/>
                </a:ext>
              </a:extLst>
            </p:cNvPr>
            <p:cNvSpPr>
              <a:spLocks noChangeShapeType="1"/>
            </p:cNvSpPr>
            <p:nvPr/>
          </p:nvSpPr>
          <p:spPr bwMode="auto">
            <a:xfrm flipH="1">
              <a:off x="4648200" y="5029200"/>
              <a:ext cx="1600200" cy="457200"/>
            </a:xfrm>
            <a:prstGeom prst="line">
              <a:avLst/>
            </a:prstGeom>
            <a:noFill/>
            <a:ln w="12700">
              <a:solidFill>
                <a:schemeClr val="tx1"/>
              </a:solidFill>
              <a:round/>
              <a:headEnd/>
              <a:tailEnd type="triangle" w="med" len="med"/>
            </a:ln>
            <a:effectLst/>
          </p:spPr>
          <p:txBody>
            <a:bodyPr wrap="square" anchor="ctr">
              <a:spAutoFit/>
            </a:bodyPr>
            <a:lstStyle/>
            <a:p>
              <a:endParaRPr lang="en-US"/>
            </a:p>
          </p:txBody>
        </p:sp>
      </p:grpSp>
    </p:spTree>
    <p:extLst>
      <p:ext uri="{BB962C8B-B14F-4D97-AF65-F5344CB8AC3E}">
        <p14:creationId xmlns:p14="http://schemas.microsoft.com/office/powerpoint/2010/main" val="139796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1+#ppt_w/2"/>
                                          </p:val>
                                        </p:tav>
                                        <p:tav tm="100000">
                                          <p:val>
                                            <p:strVal val="#ppt_x"/>
                                          </p:val>
                                        </p:tav>
                                      </p:tavLst>
                                    </p:anim>
                                    <p:anim calcmode="lin" valueType="num">
                                      <p:cBhvr additive="base">
                                        <p:cTn id="14"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CCB3E-80E1-4610-BB94-22151413905C}"/>
              </a:ext>
            </a:extLst>
          </p:cNvPr>
          <p:cNvSpPr>
            <a:spLocks noGrp="1"/>
          </p:cNvSpPr>
          <p:nvPr>
            <p:ph type="title"/>
          </p:nvPr>
        </p:nvSpPr>
        <p:spPr/>
        <p:txBody>
          <a:bodyPr/>
          <a:lstStyle/>
          <a:p>
            <a:r>
              <a:rPr lang="en-US"/>
              <a:t>Kết quả thiết kế dữ liệu</a:t>
            </a:r>
            <a:endParaRPr lang="en-US" dirty="0"/>
          </a:p>
        </p:txBody>
      </p:sp>
      <p:sp>
        <p:nvSpPr>
          <p:cNvPr id="3" name="Content Placeholder 2">
            <a:extLst>
              <a:ext uri="{FF2B5EF4-FFF2-40B4-BE49-F238E27FC236}">
                <a16:creationId xmlns:a16="http://schemas.microsoft.com/office/drawing/2014/main" id="{E534C01E-D3CD-4F50-9628-A6269C1C430D}"/>
              </a:ext>
            </a:extLst>
          </p:cNvPr>
          <p:cNvSpPr>
            <a:spLocks noGrp="1"/>
          </p:cNvSpPr>
          <p:nvPr>
            <p:ph idx="1"/>
          </p:nvPr>
        </p:nvSpPr>
        <p:spPr/>
        <p:txBody>
          <a:bodyPr/>
          <a:lstStyle/>
          <a:p>
            <a:pPr marL="0" indent="0">
              <a:buNone/>
            </a:pPr>
            <a:r>
              <a:rPr lang="en-US"/>
              <a:t>Gồm hai loại thông tin:</a:t>
            </a:r>
          </a:p>
          <a:p>
            <a:r>
              <a:rPr lang="en-US"/>
              <a:t>Thông tin tổng quát: cung cấp góc nhìn tổng quan về các thành phần dữ liệu</a:t>
            </a:r>
          </a:p>
          <a:p>
            <a:pPr lvl="1"/>
            <a:r>
              <a:rPr lang="en-US"/>
              <a:t>Danh sách các bảng dữ liệu</a:t>
            </a:r>
          </a:p>
          <a:p>
            <a:pPr lvl="1"/>
            <a:r>
              <a:rPr lang="en-US"/>
              <a:t>Danh sách các liên kết</a:t>
            </a:r>
          </a:p>
          <a:p>
            <a:r>
              <a:rPr lang="en-US"/>
              <a:t>Thông tin chi tiết: mô tả chi tiết từng thành phần lưu trữ</a:t>
            </a:r>
          </a:p>
          <a:p>
            <a:pPr lvl="1"/>
            <a:r>
              <a:rPr lang="en-US"/>
              <a:t>Danh sách các thuộc tính của từng thành phần</a:t>
            </a:r>
          </a:p>
          <a:p>
            <a:pPr lvl="1"/>
            <a:r>
              <a:rPr lang="en-US"/>
              <a:t>Danh sách các miền giá trị, ràng buộc toàn vẹn</a:t>
            </a:r>
          </a:p>
          <a:p>
            <a:pPr lvl="1"/>
            <a:endParaRPr lang="en-US"/>
          </a:p>
          <a:p>
            <a:pPr lvl="1"/>
            <a:endParaRPr lang="en-US" dirty="0"/>
          </a:p>
        </p:txBody>
      </p:sp>
    </p:spTree>
    <p:extLst>
      <p:ext uri="{BB962C8B-B14F-4D97-AF65-F5344CB8AC3E}">
        <p14:creationId xmlns:p14="http://schemas.microsoft.com/office/powerpoint/2010/main" val="1652419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0DBF2-9235-4CFB-AD1F-9F91A233AD8C}"/>
              </a:ext>
            </a:extLst>
          </p:cNvPr>
          <p:cNvSpPr>
            <a:spLocks noGrp="1"/>
          </p:cNvSpPr>
          <p:nvPr>
            <p:ph type="title"/>
          </p:nvPr>
        </p:nvSpPr>
        <p:spPr/>
        <p:txBody>
          <a:bodyPr/>
          <a:lstStyle/>
          <a:p>
            <a:r>
              <a:rPr lang="en-US"/>
              <a:t>Sơ đồ logic</a:t>
            </a:r>
          </a:p>
        </p:txBody>
      </p:sp>
      <p:sp>
        <p:nvSpPr>
          <p:cNvPr id="3" name="Content Placeholder 2">
            <a:extLst>
              <a:ext uri="{FF2B5EF4-FFF2-40B4-BE49-F238E27FC236}">
                <a16:creationId xmlns:a16="http://schemas.microsoft.com/office/drawing/2014/main" id="{9B87FFE7-7E96-4B37-95DF-E0798F164CA3}"/>
              </a:ext>
            </a:extLst>
          </p:cNvPr>
          <p:cNvSpPr>
            <a:spLocks noGrp="1"/>
          </p:cNvSpPr>
          <p:nvPr>
            <p:ph idx="1"/>
          </p:nvPr>
        </p:nvSpPr>
        <p:spPr/>
        <p:txBody>
          <a:bodyPr/>
          <a:lstStyle/>
          <a:p>
            <a:r>
              <a:rPr lang="en-US"/>
              <a:t>Cho phép thể hiện hệ thống các bảng dữ liệu cùng với quan hệ mối nối liên kết giữa chúng</a:t>
            </a:r>
          </a:p>
          <a:p>
            <a:r>
              <a:rPr lang="en-US"/>
              <a:t>Các thành phần sơ đồ</a:t>
            </a:r>
          </a:p>
          <a:p>
            <a:pPr lvl="1"/>
            <a:r>
              <a:rPr lang="en-US"/>
              <a:t>Bảng</a:t>
            </a:r>
          </a:p>
          <a:p>
            <a:pPr lvl="1"/>
            <a:endParaRPr lang="en-US"/>
          </a:p>
          <a:p>
            <a:pPr lvl="1"/>
            <a:endParaRPr lang="en-US"/>
          </a:p>
          <a:p>
            <a:pPr lvl="1"/>
            <a:endParaRPr lang="en-US"/>
          </a:p>
          <a:p>
            <a:pPr lvl="1"/>
            <a:r>
              <a:rPr lang="en-US"/>
              <a:t>Liên kết: xác định duy nhất</a:t>
            </a:r>
          </a:p>
        </p:txBody>
      </p:sp>
      <p:sp>
        <p:nvSpPr>
          <p:cNvPr id="4" name="Rectangle 3">
            <a:extLst>
              <a:ext uri="{FF2B5EF4-FFF2-40B4-BE49-F238E27FC236}">
                <a16:creationId xmlns:a16="http://schemas.microsoft.com/office/drawing/2014/main" id="{819D07FB-AF7D-48B3-B5A5-80752B4211DA}"/>
              </a:ext>
            </a:extLst>
          </p:cNvPr>
          <p:cNvSpPr/>
          <p:nvPr/>
        </p:nvSpPr>
        <p:spPr>
          <a:xfrm>
            <a:off x="3402957" y="3298785"/>
            <a:ext cx="3159889" cy="84495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b="1">
                <a:latin typeface="Segoe UI" panose="020B0502040204020203" pitchFamily="34" charset="0"/>
                <a:cs typeface="Segoe UI" panose="020B0502040204020203" pitchFamily="34" charset="0"/>
              </a:rPr>
              <a:t>Tên bảng</a:t>
            </a:r>
          </a:p>
        </p:txBody>
      </p:sp>
      <p:cxnSp>
        <p:nvCxnSpPr>
          <p:cNvPr id="6" name="Straight Arrow Connector 5">
            <a:extLst>
              <a:ext uri="{FF2B5EF4-FFF2-40B4-BE49-F238E27FC236}">
                <a16:creationId xmlns:a16="http://schemas.microsoft.com/office/drawing/2014/main" id="{C3463981-F4F1-4F51-82D6-91208023D990}"/>
              </a:ext>
            </a:extLst>
          </p:cNvPr>
          <p:cNvCxnSpPr/>
          <p:nvPr/>
        </p:nvCxnSpPr>
        <p:spPr>
          <a:xfrm>
            <a:off x="3264061" y="5116010"/>
            <a:ext cx="329878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8567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628E1-64E3-4BE0-B258-431AF3AB84F0}"/>
              </a:ext>
            </a:extLst>
          </p:cNvPr>
          <p:cNvSpPr>
            <a:spLocks noGrp="1"/>
          </p:cNvSpPr>
          <p:nvPr>
            <p:ph type="title"/>
          </p:nvPr>
        </p:nvSpPr>
        <p:spPr/>
        <p:txBody>
          <a:bodyPr/>
          <a:lstStyle/>
          <a:p>
            <a:r>
              <a:rPr lang="en-US"/>
              <a:t>Sơ đồ logic</a:t>
            </a:r>
          </a:p>
        </p:txBody>
      </p:sp>
      <p:sp>
        <p:nvSpPr>
          <p:cNvPr id="3" name="Content Placeholder 2">
            <a:extLst>
              <a:ext uri="{FF2B5EF4-FFF2-40B4-BE49-F238E27FC236}">
                <a16:creationId xmlns:a16="http://schemas.microsoft.com/office/drawing/2014/main" id="{76BB9F31-6D00-4068-92F6-56351EA60412}"/>
              </a:ext>
            </a:extLst>
          </p:cNvPr>
          <p:cNvSpPr>
            <a:spLocks noGrp="1"/>
          </p:cNvSpPr>
          <p:nvPr>
            <p:ph idx="1"/>
          </p:nvPr>
        </p:nvSpPr>
        <p:spPr/>
        <p:txBody>
          <a:bodyPr/>
          <a:lstStyle/>
          <a:p>
            <a:pPr marL="0" indent="0">
              <a:buNone/>
            </a:pPr>
            <a:r>
              <a:rPr lang="en-US"/>
              <a:t>Các quan hệ </a:t>
            </a:r>
          </a:p>
          <a:p>
            <a:r>
              <a:rPr lang="en-US" b="1"/>
              <a:t>Quan hệ 1-N</a:t>
            </a:r>
          </a:p>
          <a:p>
            <a:endParaRPr lang="en-US"/>
          </a:p>
          <a:p>
            <a:endParaRPr lang="en-US"/>
          </a:p>
          <a:p>
            <a:r>
              <a:rPr lang="en-US" b="1"/>
              <a:t>Quan hệ M-N</a:t>
            </a:r>
          </a:p>
          <a:p>
            <a:endParaRPr lang="en-US"/>
          </a:p>
          <a:p>
            <a:pPr marL="0" indent="0">
              <a:buNone/>
            </a:pPr>
            <a:endParaRPr lang="en-US"/>
          </a:p>
        </p:txBody>
      </p:sp>
      <p:sp>
        <p:nvSpPr>
          <p:cNvPr id="5" name="Rectangle 4">
            <a:extLst>
              <a:ext uri="{FF2B5EF4-FFF2-40B4-BE49-F238E27FC236}">
                <a16:creationId xmlns:a16="http://schemas.microsoft.com/office/drawing/2014/main" id="{6D9EF28A-4622-4F3A-BDD2-98B24D745A40}"/>
              </a:ext>
            </a:extLst>
          </p:cNvPr>
          <p:cNvSpPr/>
          <p:nvPr/>
        </p:nvSpPr>
        <p:spPr>
          <a:xfrm>
            <a:off x="1423686" y="2820253"/>
            <a:ext cx="1740247" cy="59007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b="1">
                <a:latin typeface="Segoe UI" panose="020B0502040204020203" pitchFamily="34" charset="0"/>
                <a:cs typeface="Segoe UI" panose="020B0502040204020203" pitchFamily="34" charset="0"/>
              </a:rPr>
              <a:t>A</a:t>
            </a:r>
          </a:p>
        </p:txBody>
      </p:sp>
      <p:sp>
        <p:nvSpPr>
          <p:cNvPr id="6" name="Rectangle 5">
            <a:extLst>
              <a:ext uri="{FF2B5EF4-FFF2-40B4-BE49-F238E27FC236}">
                <a16:creationId xmlns:a16="http://schemas.microsoft.com/office/drawing/2014/main" id="{89893958-063F-4EC8-A1B1-C47676C23172}"/>
              </a:ext>
            </a:extLst>
          </p:cNvPr>
          <p:cNvSpPr/>
          <p:nvPr/>
        </p:nvSpPr>
        <p:spPr>
          <a:xfrm>
            <a:off x="4355753" y="2820253"/>
            <a:ext cx="1740247" cy="59007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b="1">
                <a:latin typeface="Segoe UI" panose="020B0502040204020203" pitchFamily="34" charset="0"/>
                <a:cs typeface="Segoe UI" panose="020B0502040204020203" pitchFamily="34" charset="0"/>
              </a:rPr>
              <a:t>B</a:t>
            </a:r>
          </a:p>
        </p:txBody>
      </p:sp>
      <p:cxnSp>
        <p:nvCxnSpPr>
          <p:cNvPr id="8" name="Straight Arrow Connector 7">
            <a:extLst>
              <a:ext uri="{FF2B5EF4-FFF2-40B4-BE49-F238E27FC236}">
                <a16:creationId xmlns:a16="http://schemas.microsoft.com/office/drawing/2014/main" id="{9E090A06-69A0-4E30-8F9C-9E0BEB54699F}"/>
              </a:ext>
            </a:extLst>
          </p:cNvPr>
          <p:cNvCxnSpPr>
            <a:stCxn id="5" idx="3"/>
            <a:endCxn id="6" idx="1"/>
          </p:cNvCxnSpPr>
          <p:nvPr/>
        </p:nvCxnSpPr>
        <p:spPr>
          <a:xfrm>
            <a:off x="3163933" y="3115289"/>
            <a:ext cx="119182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1A1FF4CF-E86A-4CFB-9B3E-B7E325D58233}"/>
              </a:ext>
            </a:extLst>
          </p:cNvPr>
          <p:cNvSpPr txBox="1"/>
          <p:nvPr/>
        </p:nvSpPr>
        <p:spPr>
          <a:xfrm>
            <a:off x="6208736" y="2666311"/>
            <a:ext cx="5945368" cy="769441"/>
          </a:xfrm>
          <a:prstGeom prst="rect">
            <a:avLst/>
          </a:prstGeom>
          <a:noFill/>
        </p:spPr>
        <p:txBody>
          <a:bodyPr wrap="square" rtlCol="0">
            <a:spAutoFit/>
          </a:bodyPr>
          <a:lstStyle/>
          <a:p>
            <a:r>
              <a:rPr lang="en-US" sz="2200" b="1">
                <a:solidFill>
                  <a:srgbClr val="0000FF"/>
                </a:solidFill>
                <a:latin typeface="Segoe UI" panose="020B0502040204020203" pitchFamily="34" charset="0"/>
                <a:cs typeface="Segoe UI" panose="020B0502040204020203" pitchFamily="34" charset="0"/>
              </a:rPr>
              <a:t>1 phần tử A xác định duy nhất 1 phần tử B</a:t>
            </a:r>
          </a:p>
          <a:p>
            <a:r>
              <a:rPr lang="en-US" sz="2200" b="1">
                <a:solidFill>
                  <a:srgbClr val="0000FF"/>
                </a:solidFill>
                <a:latin typeface="Segoe UI" panose="020B0502040204020203" pitchFamily="34" charset="0"/>
                <a:cs typeface="Segoe UI" panose="020B0502040204020203" pitchFamily="34" charset="0"/>
              </a:rPr>
              <a:t>1 phần tử B có thể liên kết nhiều phần tử A</a:t>
            </a:r>
          </a:p>
        </p:txBody>
      </p:sp>
      <p:sp>
        <p:nvSpPr>
          <p:cNvPr id="11" name="Rectangle 10">
            <a:extLst>
              <a:ext uri="{FF2B5EF4-FFF2-40B4-BE49-F238E27FC236}">
                <a16:creationId xmlns:a16="http://schemas.microsoft.com/office/drawing/2014/main" id="{667C1BE4-2646-4A91-8D0F-E874EC9C6C63}"/>
              </a:ext>
            </a:extLst>
          </p:cNvPr>
          <p:cNvSpPr/>
          <p:nvPr/>
        </p:nvSpPr>
        <p:spPr>
          <a:xfrm>
            <a:off x="4021144" y="4261480"/>
            <a:ext cx="1740247" cy="59007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b="1">
                <a:latin typeface="Segoe UI" panose="020B0502040204020203" pitchFamily="34" charset="0"/>
                <a:cs typeface="Segoe UI" panose="020B0502040204020203" pitchFamily="34" charset="0"/>
              </a:rPr>
              <a:t>C</a:t>
            </a:r>
          </a:p>
        </p:txBody>
      </p:sp>
      <p:sp>
        <p:nvSpPr>
          <p:cNvPr id="12" name="Rectangle 11">
            <a:extLst>
              <a:ext uri="{FF2B5EF4-FFF2-40B4-BE49-F238E27FC236}">
                <a16:creationId xmlns:a16="http://schemas.microsoft.com/office/drawing/2014/main" id="{A21E6D87-4AD2-4C36-9166-F4D015513A99}"/>
              </a:ext>
            </a:extLst>
          </p:cNvPr>
          <p:cNvSpPr/>
          <p:nvPr/>
        </p:nvSpPr>
        <p:spPr>
          <a:xfrm>
            <a:off x="6892537" y="4261480"/>
            <a:ext cx="1740247" cy="59007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b="1">
                <a:latin typeface="Segoe UI" panose="020B0502040204020203" pitchFamily="34" charset="0"/>
                <a:cs typeface="Segoe UI" panose="020B0502040204020203" pitchFamily="34" charset="0"/>
              </a:rPr>
              <a:t>B</a:t>
            </a:r>
          </a:p>
        </p:txBody>
      </p:sp>
      <p:cxnSp>
        <p:nvCxnSpPr>
          <p:cNvPr id="13" name="Straight Arrow Connector 12">
            <a:extLst>
              <a:ext uri="{FF2B5EF4-FFF2-40B4-BE49-F238E27FC236}">
                <a16:creationId xmlns:a16="http://schemas.microsoft.com/office/drawing/2014/main" id="{55D47E07-9231-449D-B0FF-B4856D21C542}"/>
              </a:ext>
            </a:extLst>
          </p:cNvPr>
          <p:cNvCxnSpPr>
            <a:stCxn id="11" idx="3"/>
            <a:endCxn id="12" idx="1"/>
          </p:cNvCxnSpPr>
          <p:nvPr/>
        </p:nvCxnSpPr>
        <p:spPr>
          <a:xfrm>
            <a:off x="5761391" y="4556516"/>
            <a:ext cx="1131146"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13078597-910F-4BAC-A27E-8003484727E3}"/>
              </a:ext>
            </a:extLst>
          </p:cNvPr>
          <p:cNvSpPr/>
          <p:nvPr/>
        </p:nvSpPr>
        <p:spPr>
          <a:xfrm>
            <a:off x="1149751" y="4261480"/>
            <a:ext cx="1740247" cy="59007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b="1">
                <a:latin typeface="Segoe UI" panose="020B0502040204020203" pitchFamily="34" charset="0"/>
                <a:cs typeface="Segoe UI" panose="020B0502040204020203" pitchFamily="34" charset="0"/>
              </a:rPr>
              <a:t>A</a:t>
            </a:r>
          </a:p>
        </p:txBody>
      </p:sp>
      <p:cxnSp>
        <p:nvCxnSpPr>
          <p:cNvPr id="15" name="Straight Arrow Connector 14">
            <a:extLst>
              <a:ext uri="{FF2B5EF4-FFF2-40B4-BE49-F238E27FC236}">
                <a16:creationId xmlns:a16="http://schemas.microsoft.com/office/drawing/2014/main" id="{B17AD8D9-9271-4CB1-87BA-4E79CED2EDC5}"/>
              </a:ext>
            </a:extLst>
          </p:cNvPr>
          <p:cNvCxnSpPr>
            <a:cxnSpLocks/>
            <a:stCxn id="11" idx="1"/>
            <a:endCxn id="14" idx="3"/>
          </p:cNvCxnSpPr>
          <p:nvPr/>
        </p:nvCxnSpPr>
        <p:spPr>
          <a:xfrm flipH="1">
            <a:off x="2889998" y="4556516"/>
            <a:ext cx="1131146"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80E4E862-2EC0-4964-9353-2852569F5F0F}"/>
              </a:ext>
            </a:extLst>
          </p:cNvPr>
          <p:cNvSpPr txBox="1"/>
          <p:nvPr/>
        </p:nvSpPr>
        <p:spPr>
          <a:xfrm>
            <a:off x="2293809" y="5177923"/>
            <a:ext cx="6167285" cy="769441"/>
          </a:xfrm>
          <a:prstGeom prst="rect">
            <a:avLst/>
          </a:prstGeom>
          <a:noFill/>
        </p:spPr>
        <p:txBody>
          <a:bodyPr wrap="square" rtlCol="0">
            <a:spAutoFit/>
          </a:bodyPr>
          <a:lstStyle/>
          <a:p>
            <a:r>
              <a:rPr lang="en-US" sz="2200" b="1">
                <a:solidFill>
                  <a:srgbClr val="0000FF"/>
                </a:solidFill>
                <a:latin typeface="Segoe UI" panose="020B0502040204020203" pitchFamily="34" charset="0"/>
                <a:cs typeface="Segoe UI" panose="020B0502040204020203" pitchFamily="34" charset="0"/>
              </a:rPr>
              <a:t>1 phần tử A có thể liên kết nhiều phần tử B</a:t>
            </a:r>
          </a:p>
          <a:p>
            <a:r>
              <a:rPr lang="en-US" sz="2200" b="1">
                <a:solidFill>
                  <a:srgbClr val="0000FF"/>
                </a:solidFill>
                <a:latin typeface="Segoe UI" panose="020B0502040204020203" pitchFamily="34" charset="0"/>
                <a:cs typeface="Segoe UI" panose="020B0502040204020203" pitchFamily="34" charset="0"/>
              </a:rPr>
              <a:t>1 phần tử B có thể liên kết nhiều phần tử A</a:t>
            </a:r>
          </a:p>
        </p:txBody>
      </p:sp>
    </p:spTree>
    <p:extLst>
      <p:ext uri="{BB962C8B-B14F-4D97-AF65-F5344CB8AC3E}">
        <p14:creationId xmlns:p14="http://schemas.microsoft.com/office/powerpoint/2010/main" val="3159561699"/>
      </p:ext>
    </p:extLst>
  </p:cSld>
  <p:clrMapOvr>
    <a:masterClrMapping/>
  </p:clrMapOvr>
</p:sld>
</file>

<file path=ppt/theme/theme1.xml><?xml version="1.0" encoding="utf-8"?>
<a:theme xmlns:a="http://schemas.openxmlformats.org/drawingml/2006/main" name="TemplateV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TemplateV3</Template>
  <TotalTime>1217</TotalTime>
  <Words>1372</Words>
  <Application>Microsoft Office PowerPoint</Application>
  <PresentationFormat>Widescreen</PresentationFormat>
  <Paragraphs>152</Paragraphs>
  <Slides>25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Courier New</vt:lpstr>
      <vt:lpstr>Segoe UI</vt:lpstr>
      <vt:lpstr>Times New Roman</vt:lpstr>
      <vt:lpstr>Wingdings</vt:lpstr>
      <vt:lpstr>TemplateV3</vt:lpstr>
      <vt:lpstr>THIẾT KẾ DỮ LIỆU</vt:lpstr>
      <vt:lpstr>Nội dung</vt:lpstr>
      <vt:lpstr>GIỚI THIỆU TỔNG QUAN</vt:lpstr>
      <vt:lpstr>Mục tiêu thiết kế</vt:lpstr>
      <vt:lpstr>Quá trình thiết kế CSDL</vt:lpstr>
      <vt:lpstr>Quá trình thiết kế CSDL</vt:lpstr>
      <vt:lpstr>Kết quả thiết kế dữ liệu</vt:lpstr>
      <vt:lpstr>Sơ đồ logic</vt:lpstr>
      <vt:lpstr>Sơ đồ logic</vt:lpstr>
      <vt:lpstr>QUÁ TRÌNH THIẾT DỮ LIỆU</vt:lpstr>
      <vt:lpstr>Quá trình thiết kế dữ liệu</vt:lpstr>
      <vt:lpstr>Thiết kế với tính đúng đắn</vt:lpstr>
      <vt:lpstr>Thiết kế với yêu cầu chất lượng</vt:lpstr>
      <vt:lpstr>Thiết kế với yêu cầu hệ thống</vt:lpstr>
      <vt:lpstr>PHƯƠNG PHÁP THIẾT KẾ DỮ LIỆU</vt:lpstr>
      <vt:lpstr>Các phương pháp thiết kế dữ liệu</vt:lpstr>
      <vt:lpstr>Phương pháp trực tiếp</vt:lpstr>
      <vt:lpstr>Phương pháp gián tiếp</vt:lpstr>
      <vt:lpstr>THIẾT KẾ DỮ LIỆU VÀ  YÊU CẦU CHẤT LƯỢNG</vt:lpstr>
      <vt:lpstr>Mục tiêu</vt:lpstr>
      <vt:lpstr>Xem xét tính tiến hóa</vt:lpstr>
      <vt:lpstr>Xem xét tính hiệu quả về tốc độ</vt:lpstr>
      <vt:lpstr>Xem xét tính hiệu quả về lưu trữ</vt:lpstr>
      <vt:lpstr>PowerPoint Presentation</vt:lpstr>
      <vt:lpstr>Bài tiếp theo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50601624@stu.hcmut.edu.vn</dc:creator>
  <cp:lastModifiedBy>50601624@stu.hcmut.edu.vn</cp:lastModifiedBy>
  <cp:revision>83</cp:revision>
  <dcterms:created xsi:type="dcterms:W3CDTF">2017-11-17T02:11:01Z</dcterms:created>
  <dcterms:modified xsi:type="dcterms:W3CDTF">2021-02-28T09:30:43Z</dcterms:modified>
</cp:coreProperties>
</file>