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70" r:id="rId6"/>
    <p:sldId id="271" r:id="rId7"/>
    <p:sldId id="272" r:id="rId8"/>
    <p:sldId id="297" r:id="rId9"/>
    <p:sldId id="259" r:id="rId10"/>
    <p:sldId id="263" r:id="rId11"/>
    <p:sldId id="273" r:id="rId12"/>
    <p:sldId id="274" r:id="rId13"/>
    <p:sldId id="275" r:id="rId14"/>
    <p:sldId id="276" r:id="rId15"/>
    <p:sldId id="260" r:id="rId16"/>
    <p:sldId id="264" r:id="rId17"/>
    <p:sldId id="277" r:id="rId18"/>
    <p:sldId id="278" r:id="rId19"/>
    <p:sldId id="279" r:id="rId20"/>
    <p:sldId id="280" r:id="rId21"/>
    <p:sldId id="281" r:id="rId22"/>
    <p:sldId id="282" r:id="rId23"/>
    <p:sldId id="283" r:id="rId24"/>
    <p:sldId id="284" r:id="rId25"/>
    <p:sldId id="296" r:id="rId26"/>
    <p:sldId id="285" r:id="rId27"/>
    <p:sldId id="286" r:id="rId28"/>
    <p:sldId id="287" r:id="rId29"/>
    <p:sldId id="288" r:id="rId30"/>
    <p:sldId id="289" r:id="rId31"/>
    <p:sldId id="290" r:id="rId32"/>
    <p:sldId id="291" r:id="rId33"/>
    <p:sldId id="292" r:id="rId34"/>
    <p:sldId id="293" r:id="rId35"/>
    <p:sldId id="294" r:id="rId36"/>
    <p:sldId id="261" r:id="rId37"/>
    <p:sldId id="265" r:id="rId38"/>
    <p:sldId id="295" r:id="rId39"/>
    <p:sldId id="268"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360469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6686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915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27633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93047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65708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4626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6973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572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2435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26833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0E3831A-01EE-49B4-ACA1-5387C9C9059F}" type="datetimeFigureOut">
              <a:rPr lang="en-US" smtClean="0"/>
              <a:pPr/>
              <a:t>28/02/2021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DD404D27-3868-4B8D-80FB-3FD1EE9C3877}"/>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329365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THIẾT </a:t>
            </a:r>
            <a:r>
              <a:rPr lang="en-US">
                <a:solidFill>
                  <a:srgbClr val="FFFF00"/>
                </a:solidFill>
              </a:rPr>
              <a:t>KẾ GIAO DIỆN</a:t>
            </a:r>
            <a:endParaRPr lang="en-US" dirty="0">
              <a:solidFill>
                <a:srgbClr val="FFFF00"/>
              </a:solidFill>
            </a:endParaRP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5DE-3368-4493-8371-57A1D82F859A}"/>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79ED3946-2F72-4B58-A99D-86D3C8861ED4}"/>
              </a:ext>
            </a:extLst>
          </p:cNvPr>
          <p:cNvSpPr>
            <a:spLocks noGrp="1"/>
          </p:cNvSpPr>
          <p:nvPr>
            <p:ph idx="1"/>
          </p:nvPr>
        </p:nvSpPr>
        <p:spPr/>
        <p:txBody>
          <a:bodyPr/>
          <a:lstStyle/>
          <a:p>
            <a:pPr algn="just"/>
            <a:r>
              <a:rPr lang="vi-VN" dirty="0"/>
              <a:t>Thiết kế giao diện là một quy trình lặp lại bao gồm sự cộng tác giữa người dùng và người thiết kế, gồm 3 hoạt động cơ bản:</a:t>
            </a:r>
          </a:p>
          <a:p>
            <a:pPr lvl="1" algn="just"/>
            <a:r>
              <a:rPr lang="vi-VN" dirty="0"/>
              <a:t>Phân tích người dùng: tìm hiểu những gì người dùng sẽ làm với hệ thống</a:t>
            </a:r>
          </a:p>
          <a:p>
            <a:pPr lvl="1" algn="just"/>
            <a:r>
              <a:rPr lang="vi-VN" dirty="0"/>
              <a:t>Lập mẫu thử hệ thống: xây dựng một tập các mẫu giao diện thử nghiệm</a:t>
            </a:r>
          </a:p>
          <a:p>
            <a:pPr lvl="1" algn="just"/>
            <a:r>
              <a:rPr lang="vi-VN" dirty="0"/>
              <a:t>Đánh giá giao diện: thử nghiệm các mẫu thử cùng với người sử dụng</a:t>
            </a:r>
          </a:p>
          <a:p>
            <a:endParaRPr lang="en-US" dirty="0"/>
          </a:p>
        </p:txBody>
      </p:sp>
    </p:spTree>
    <p:extLst>
      <p:ext uri="{BB962C8B-B14F-4D97-AF65-F5344CB8AC3E}">
        <p14:creationId xmlns:p14="http://schemas.microsoft.com/office/powerpoint/2010/main" val="18158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9B01-8608-40EB-BE9B-04D1F223EEC4}"/>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3" name="Content Placeholder 2">
            <a:extLst>
              <a:ext uri="{FF2B5EF4-FFF2-40B4-BE49-F238E27FC236}">
                <a16:creationId xmlns:a16="http://schemas.microsoft.com/office/drawing/2014/main" id="{7EDAFFC4-D513-43F2-A074-93411945FD5E}"/>
              </a:ext>
            </a:extLst>
          </p:cNvPr>
          <p:cNvSpPr>
            <a:spLocks noGrp="1"/>
          </p:cNvSpPr>
          <p:nvPr>
            <p:ph idx="1"/>
          </p:nvPr>
        </p:nvSpPr>
        <p:spPr/>
        <p:txBody>
          <a:bodyPr/>
          <a:lstStyle/>
          <a:p>
            <a:endParaRPr lang="en-US" dirty="0"/>
          </a:p>
        </p:txBody>
      </p:sp>
      <p:sp>
        <p:nvSpPr>
          <p:cNvPr id="4" name="Rounded Rectangle 1">
            <a:extLst>
              <a:ext uri="{FF2B5EF4-FFF2-40B4-BE49-F238E27FC236}">
                <a16:creationId xmlns:a16="http://schemas.microsoft.com/office/drawing/2014/main" id="{A26662AB-67E1-48AD-945A-D13C0165EC35}"/>
              </a:ext>
            </a:extLst>
          </p:cNvPr>
          <p:cNvSpPr/>
          <p:nvPr/>
        </p:nvSpPr>
        <p:spPr>
          <a:xfrm>
            <a:off x="2362200" y="164222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Phân tích người dùng</a:t>
            </a:r>
          </a:p>
        </p:txBody>
      </p:sp>
      <p:sp>
        <p:nvSpPr>
          <p:cNvPr id="5" name="Rounded Rectangle 4">
            <a:extLst>
              <a:ext uri="{FF2B5EF4-FFF2-40B4-BE49-F238E27FC236}">
                <a16:creationId xmlns:a16="http://schemas.microsoft.com/office/drawing/2014/main" id="{2F3AAEF4-0367-41C8-B472-EE6EC726D386}"/>
              </a:ext>
            </a:extLst>
          </p:cNvPr>
          <p:cNvSpPr/>
          <p:nvPr/>
        </p:nvSpPr>
        <p:spPr>
          <a:xfrm>
            <a:off x="5181600" y="164222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Xây dựng mẫu thử trên giấy</a:t>
            </a:r>
          </a:p>
        </p:txBody>
      </p:sp>
      <p:sp>
        <p:nvSpPr>
          <p:cNvPr id="6" name="Rectangle 5">
            <a:extLst>
              <a:ext uri="{FF2B5EF4-FFF2-40B4-BE49-F238E27FC236}">
                <a16:creationId xmlns:a16="http://schemas.microsoft.com/office/drawing/2014/main" id="{6C3E5E7B-EA01-430D-AAEA-469C47A61C30}"/>
              </a:ext>
            </a:extLst>
          </p:cNvPr>
          <p:cNvSpPr/>
          <p:nvPr/>
        </p:nvSpPr>
        <p:spPr>
          <a:xfrm>
            <a:off x="5181600" y="3312614"/>
            <a:ext cx="1828800" cy="1097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Mẫu thử</a:t>
            </a:r>
          </a:p>
        </p:txBody>
      </p:sp>
      <p:sp>
        <p:nvSpPr>
          <p:cNvPr id="7" name="Rounded Rectangle 6">
            <a:extLst>
              <a:ext uri="{FF2B5EF4-FFF2-40B4-BE49-F238E27FC236}">
                <a16:creationId xmlns:a16="http://schemas.microsoft.com/office/drawing/2014/main" id="{2A03AB90-63EE-4044-8CF7-884F14DE31C5}"/>
              </a:ext>
            </a:extLst>
          </p:cNvPr>
          <p:cNvSpPr/>
          <p:nvPr/>
        </p:nvSpPr>
        <p:spPr>
          <a:xfrm>
            <a:off x="8001000" y="331261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Đánh giá thiết kế</a:t>
            </a:r>
          </a:p>
        </p:txBody>
      </p:sp>
      <p:sp>
        <p:nvSpPr>
          <p:cNvPr id="8" name="Rounded Rectangle 7">
            <a:extLst>
              <a:ext uri="{FF2B5EF4-FFF2-40B4-BE49-F238E27FC236}">
                <a16:creationId xmlns:a16="http://schemas.microsoft.com/office/drawing/2014/main" id="{7ACFC892-BAFD-4AF0-A440-2EE83C1AD967}"/>
              </a:ext>
            </a:extLst>
          </p:cNvPr>
          <p:cNvSpPr/>
          <p:nvPr/>
        </p:nvSpPr>
        <p:spPr>
          <a:xfrm>
            <a:off x="8001000" y="164222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Điều chỉnh mẫu thử</a:t>
            </a:r>
          </a:p>
        </p:txBody>
      </p:sp>
      <p:sp>
        <p:nvSpPr>
          <p:cNvPr id="9" name="Rectangle 8">
            <a:extLst>
              <a:ext uri="{FF2B5EF4-FFF2-40B4-BE49-F238E27FC236}">
                <a16:creationId xmlns:a16="http://schemas.microsoft.com/office/drawing/2014/main" id="{E10F1864-06CC-4785-A53B-A27737162314}"/>
              </a:ext>
            </a:extLst>
          </p:cNvPr>
          <p:cNvSpPr/>
          <p:nvPr/>
        </p:nvSpPr>
        <p:spPr>
          <a:xfrm>
            <a:off x="8001000" y="4983005"/>
            <a:ext cx="1828800" cy="1097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Mẫu thử</a:t>
            </a:r>
          </a:p>
          <a:p>
            <a:pPr algn="ctr"/>
            <a:r>
              <a:rPr lang="en-US" sz="2400"/>
              <a:t>đã đánh giá</a:t>
            </a:r>
          </a:p>
        </p:txBody>
      </p:sp>
      <p:sp>
        <p:nvSpPr>
          <p:cNvPr id="10" name="Rounded Rectangle 9">
            <a:extLst>
              <a:ext uri="{FF2B5EF4-FFF2-40B4-BE49-F238E27FC236}">
                <a16:creationId xmlns:a16="http://schemas.microsoft.com/office/drawing/2014/main" id="{051BC598-5581-42D6-851F-464FABD58D8F}"/>
              </a:ext>
            </a:extLst>
          </p:cNvPr>
          <p:cNvSpPr/>
          <p:nvPr/>
        </p:nvSpPr>
        <p:spPr>
          <a:xfrm>
            <a:off x="5181600" y="498300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a:t>Cài đặt</a:t>
            </a:r>
          </a:p>
          <a:p>
            <a:pPr algn="ctr"/>
            <a:r>
              <a:rPr lang="en-US" sz="2400" b="1"/>
              <a:t>giao diện</a:t>
            </a:r>
          </a:p>
        </p:txBody>
      </p:sp>
      <p:cxnSp>
        <p:nvCxnSpPr>
          <p:cNvPr id="11" name="Straight Arrow Connector 10">
            <a:extLst>
              <a:ext uri="{FF2B5EF4-FFF2-40B4-BE49-F238E27FC236}">
                <a16:creationId xmlns:a16="http://schemas.microsoft.com/office/drawing/2014/main" id="{CE5CD883-69C6-4488-A4BB-11A3A5F5F1DC}"/>
              </a:ext>
            </a:extLst>
          </p:cNvPr>
          <p:cNvCxnSpPr>
            <a:stCxn id="4" idx="3"/>
            <a:endCxn id="5" idx="1"/>
          </p:cNvCxnSpPr>
          <p:nvPr/>
        </p:nvCxnSpPr>
        <p:spPr>
          <a:xfrm>
            <a:off x="4191000" y="2190865"/>
            <a:ext cx="990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B1D6BB74-6F62-4994-9D30-1E1A566B2EC2}"/>
              </a:ext>
            </a:extLst>
          </p:cNvPr>
          <p:cNvCxnSpPr>
            <a:stCxn id="5" idx="2"/>
            <a:endCxn id="6" idx="0"/>
          </p:cNvCxnSpPr>
          <p:nvPr/>
        </p:nvCxnSpPr>
        <p:spPr>
          <a:xfrm>
            <a:off x="6096000" y="2739505"/>
            <a:ext cx="0" cy="57310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392ABE3-3147-4B89-8C0A-31009144C68A}"/>
              </a:ext>
            </a:extLst>
          </p:cNvPr>
          <p:cNvCxnSpPr>
            <a:stCxn id="8" idx="1"/>
          </p:cNvCxnSpPr>
          <p:nvPr/>
        </p:nvCxnSpPr>
        <p:spPr>
          <a:xfrm flipH="1">
            <a:off x="7010400" y="2190865"/>
            <a:ext cx="990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0B5F0C46-79B2-4A67-BC71-0C9AA997C74B}"/>
              </a:ext>
            </a:extLst>
          </p:cNvPr>
          <p:cNvCxnSpPr>
            <a:stCxn id="6" idx="3"/>
            <a:endCxn id="7" idx="1"/>
          </p:cNvCxnSpPr>
          <p:nvPr/>
        </p:nvCxnSpPr>
        <p:spPr>
          <a:xfrm>
            <a:off x="7010400" y="3861254"/>
            <a:ext cx="990600" cy="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72A0148-7F1D-4FEC-B730-BC6A00CCC699}"/>
              </a:ext>
            </a:extLst>
          </p:cNvPr>
          <p:cNvCxnSpPr>
            <a:stCxn id="7" idx="0"/>
            <a:endCxn id="8" idx="2"/>
          </p:cNvCxnSpPr>
          <p:nvPr/>
        </p:nvCxnSpPr>
        <p:spPr>
          <a:xfrm flipV="1">
            <a:off x="8915400" y="2739505"/>
            <a:ext cx="0" cy="57311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93799D1-F313-45E5-92FA-F663C5A61D11}"/>
              </a:ext>
            </a:extLst>
          </p:cNvPr>
          <p:cNvCxnSpPr>
            <a:endCxn id="9" idx="0"/>
          </p:cNvCxnSpPr>
          <p:nvPr/>
        </p:nvCxnSpPr>
        <p:spPr>
          <a:xfrm>
            <a:off x="8915400" y="4409895"/>
            <a:ext cx="0" cy="57311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 name="Elbow Connector 41">
            <a:extLst>
              <a:ext uri="{FF2B5EF4-FFF2-40B4-BE49-F238E27FC236}">
                <a16:creationId xmlns:a16="http://schemas.microsoft.com/office/drawing/2014/main" id="{1BCF1952-D6D9-4D28-B76C-C74AA553ACCE}"/>
              </a:ext>
            </a:extLst>
          </p:cNvPr>
          <p:cNvCxnSpPr>
            <a:stCxn id="8" idx="3"/>
            <a:endCxn id="7" idx="3"/>
          </p:cNvCxnSpPr>
          <p:nvPr/>
        </p:nvCxnSpPr>
        <p:spPr>
          <a:xfrm>
            <a:off x="9829800" y="2190865"/>
            <a:ext cx="12700" cy="1670390"/>
          </a:xfrm>
          <a:prstGeom prst="bentConnector3">
            <a:avLst>
              <a:gd name="adj1" fmla="val 2712677"/>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959CBB1-F81D-42BA-B859-4F69AA30691B}"/>
              </a:ext>
            </a:extLst>
          </p:cNvPr>
          <p:cNvCxnSpPr>
            <a:stCxn id="9" idx="1"/>
            <a:endCxn id="10" idx="3"/>
          </p:cNvCxnSpPr>
          <p:nvPr/>
        </p:nvCxnSpPr>
        <p:spPr>
          <a:xfrm flipH="1">
            <a:off x="7010400" y="5531645"/>
            <a:ext cx="990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86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right)">
                                      <p:cBhvr>
                                        <p:cTn id="67" dur="500"/>
                                        <p:tgtEl>
                                          <p:spTgt spid="1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E84D-1CD9-495D-92A2-520685687B90}"/>
              </a:ext>
            </a:extLst>
          </p:cNvPr>
          <p:cNvSpPr>
            <a:spLocks noGrp="1"/>
          </p:cNvSpPr>
          <p:nvPr>
            <p:ph type="title"/>
          </p:nvPr>
        </p:nvSpPr>
        <p:spPr/>
        <p:txBody>
          <a:bodyPr/>
          <a:lstStyle/>
          <a:p>
            <a:r>
              <a:rPr lang="en-US" dirty="0" err="1"/>
              <a:t>Phân</a:t>
            </a:r>
            <a:r>
              <a:rPr lang="en-US" dirty="0"/>
              <a:t> </a:t>
            </a:r>
            <a:r>
              <a:rPr lang="en-US" dirty="0" err="1"/>
              <a:t>tích</a:t>
            </a:r>
            <a:r>
              <a:rPr lang="en-US" dirty="0"/>
              <a:t> ng</a:t>
            </a:r>
            <a:r>
              <a:rPr lang="vi-VN" dirty="0"/>
              <a:t>ư</a:t>
            </a:r>
            <a:r>
              <a:rPr lang="en-US" dirty="0" err="1"/>
              <a:t>ời</a:t>
            </a:r>
            <a:r>
              <a:rPr lang="en-US" dirty="0"/>
              <a:t> </a:t>
            </a:r>
            <a:r>
              <a:rPr lang="en-US" dirty="0" err="1"/>
              <a:t>dùng</a:t>
            </a:r>
            <a:endParaRPr lang="en-US" dirty="0"/>
          </a:p>
        </p:txBody>
      </p:sp>
      <p:sp>
        <p:nvSpPr>
          <p:cNvPr id="3" name="Content Placeholder 2">
            <a:extLst>
              <a:ext uri="{FF2B5EF4-FFF2-40B4-BE49-F238E27FC236}">
                <a16:creationId xmlns:a16="http://schemas.microsoft.com/office/drawing/2014/main" id="{965C73FB-A730-4865-AFC5-166E9A5DF377}"/>
              </a:ext>
            </a:extLst>
          </p:cNvPr>
          <p:cNvSpPr>
            <a:spLocks noGrp="1"/>
          </p:cNvSpPr>
          <p:nvPr>
            <p:ph idx="1"/>
          </p:nvPr>
        </p:nvSpPr>
        <p:spPr/>
        <p:txBody>
          <a:bodyPr>
            <a:normAutofit/>
          </a:bodyPr>
          <a:lstStyle/>
          <a:p>
            <a:pPr algn="just"/>
            <a:r>
              <a:rPr lang="vi-VN" dirty="0"/>
              <a:t>Các k</a:t>
            </a:r>
            <a:r>
              <a:rPr lang="en-US" dirty="0"/>
              <a:t>ỹ</a:t>
            </a:r>
            <a:r>
              <a:rPr lang="vi-VN" dirty="0"/>
              <a:t> thuật phân tích người dùng:</a:t>
            </a:r>
          </a:p>
          <a:p>
            <a:pPr lvl="1" algn="just"/>
            <a:r>
              <a:rPr lang="vi-VN" dirty="0"/>
              <a:t>Phân tích nhiệm vụ: Xác định nhiệm vụ của người dùng trong hệ thống</a:t>
            </a:r>
          </a:p>
          <a:p>
            <a:pPr lvl="1" algn="just"/>
            <a:r>
              <a:rPr lang="vi-VN" dirty="0"/>
              <a:t>Phỏng vấn, trắc nghiệm</a:t>
            </a:r>
          </a:p>
          <a:p>
            <a:pPr lvl="1" algn="just"/>
            <a:r>
              <a:rPr lang="vi-VN" dirty="0"/>
              <a:t>Quan sát trực tiếp</a:t>
            </a:r>
          </a:p>
          <a:p>
            <a:pPr marL="0" indent="0" algn="just">
              <a:buNone/>
            </a:pPr>
            <a:r>
              <a:rPr lang="en-US" dirty="0">
                <a:sym typeface="Wingdings" panose="05000000000000000000" pitchFamily="2" charset="2"/>
              </a:rPr>
              <a:t></a:t>
            </a:r>
            <a:r>
              <a:rPr lang="vi-VN" dirty="0"/>
              <a:t>Việc phân tích người dùng thường sẽ được thực hiện chung với pha Lấy yêu cầu</a:t>
            </a:r>
            <a:endParaRPr lang="en-US" dirty="0"/>
          </a:p>
          <a:p>
            <a:pPr marL="0" indent="0" algn="just">
              <a:buNone/>
            </a:pPr>
            <a:endParaRPr lang="vi-VN" dirty="0"/>
          </a:p>
          <a:p>
            <a:pPr algn="just"/>
            <a:r>
              <a:rPr lang="vi-VN" dirty="0"/>
              <a:t>Mục đích của việc phân tích người dùng là lấy được vai trò nghiệp vụ của người dùng trong hệ thống, trình độ Tin học, thói quen khi làm việc…</a:t>
            </a:r>
          </a:p>
          <a:p>
            <a:pPr algn="just"/>
            <a:endParaRPr lang="en-US" dirty="0"/>
          </a:p>
        </p:txBody>
      </p:sp>
    </p:spTree>
    <p:extLst>
      <p:ext uri="{BB962C8B-B14F-4D97-AF65-F5344CB8AC3E}">
        <p14:creationId xmlns:p14="http://schemas.microsoft.com/office/powerpoint/2010/main" val="373619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0F0E-28A3-4F46-82C8-9760037BE02C}"/>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mẫu</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1E2EFF44-A6C3-4AB9-B20D-EB748923C58D}"/>
              </a:ext>
            </a:extLst>
          </p:cNvPr>
          <p:cNvSpPr>
            <a:spLocks noGrp="1"/>
          </p:cNvSpPr>
          <p:nvPr>
            <p:ph idx="1"/>
          </p:nvPr>
        </p:nvSpPr>
        <p:spPr/>
        <p:txBody>
          <a:bodyPr>
            <a:normAutofit/>
          </a:bodyPr>
          <a:lstStyle/>
          <a:p>
            <a:r>
              <a:rPr lang="vi-VN" dirty="0"/>
              <a:t>Mục đích của việc xây dựng mẫu thử:</a:t>
            </a:r>
          </a:p>
          <a:p>
            <a:pPr lvl="1"/>
            <a:r>
              <a:rPr lang="vi-VN" dirty="0"/>
              <a:t>Cho phép người dùng trải nghiệm, tiếp xúc trực tiếp với giao diện</a:t>
            </a:r>
          </a:p>
          <a:p>
            <a:pPr lvl="1"/>
            <a:r>
              <a:rPr lang="vi-VN" dirty="0"/>
              <a:t>Làm cơ sở để đánh giá, cải tiến</a:t>
            </a:r>
          </a:p>
          <a:p>
            <a:endParaRPr lang="vi-VN" dirty="0"/>
          </a:p>
          <a:p>
            <a:r>
              <a:rPr lang="vi-VN" dirty="0"/>
              <a:t>Có nhiều cách xây dựng mẫu thử:</a:t>
            </a:r>
          </a:p>
          <a:p>
            <a:pPr lvl="1"/>
            <a:r>
              <a:rPr lang="vi-VN" dirty="0"/>
              <a:t>Vẽ trực tiếp trên giấy</a:t>
            </a:r>
          </a:p>
          <a:p>
            <a:pPr lvl="1"/>
            <a:r>
              <a:rPr lang="vi-VN" dirty="0"/>
              <a:t>Xây dựng mẫu thử nguyên mẫu bằng các phần mềm thiết kế, đồ họa</a:t>
            </a:r>
          </a:p>
          <a:p>
            <a:pPr lvl="1"/>
            <a:r>
              <a:rPr lang="vi-VN" dirty="0"/>
              <a:t>Thiết kế trực tiếp trên IDE</a:t>
            </a:r>
          </a:p>
          <a:p>
            <a:pPr lvl="1"/>
            <a:r>
              <a:rPr lang="vi-VN" dirty="0"/>
              <a:t>…</a:t>
            </a:r>
          </a:p>
          <a:p>
            <a:endParaRPr lang="en-US" dirty="0"/>
          </a:p>
        </p:txBody>
      </p:sp>
    </p:spTree>
    <p:extLst>
      <p:ext uri="{BB962C8B-B14F-4D97-AF65-F5344CB8AC3E}">
        <p14:creationId xmlns:p14="http://schemas.microsoft.com/office/powerpoint/2010/main" val="188871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74EE-62D4-4601-8467-2604A08297B0}"/>
              </a:ext>
            </a:extLst>
          </p:cNvPr>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p:txBody>
      </p:sp>
      <p:sp>
        <p:nvSpPr>
          <p:cNvPr id="3" name="Content Placeholder 2">
            <a:extLst>
              <a:ext uri="{FF2B5EF4-FFF2-40B4-BE49-F238E27FC236}">
                <a16:creationId xmlns:a16="http://schemas.microsoft.com/office/drawing/2014/main" id="{58232698-BA54-48C6-B985-626A0B4DA2D8}"/>
              </a:ext>
            </a:extLst>
          </p:cNvPr>
          <p:cNvSpPr>
            <a:spLocks noGrp="1"/>
          </p:cNvSpPr>
          <p:nvPr>
            <p:ph idx="1"/>
          </p:nvPr>
        </p:nvSpPr>
        <p:spPr/>
        <p:txBody>
          <a:bodyPr/>
          <a:lstStyle/>
          <a:p>
            <a:pPr algn="just"/>
            <a:r>
              <a:rPr lang="vi-VN" dirty="0"/>
              <a:t>Trước khi bắt đầu thiết kế giao diện, cần định hình trước các màn hình (form) có thể có trong hệ thống.</a:t>
            </a:r>
          </a:p>
          <a:p>
            <a:pPr marL="0" indent="0" algn="just">
              <a:buNone/>
            </a:pPr>
            <a:r>
              <a:rPr lang="en-US" dirty="0">
                <a:sym typeface="Wingdings" panose="05000000000000000000" pitchFamily="2" charset="2"/>
              </a:rPr>
              <a:t></a:t>
            </a:r>
            <a:r>
              <a:rPr lang="vi-VN" dirty="0"/>
              <a:t>Dựa vào lược đồ Use case:</a:t>
            </a:r>
          </a:p>
          <a:p>
            <a:pPr lvl="1" algn="just"/>
            <a:r>
              <a:rPr lang="vi-VN" dirty="0"/>
              <a:t>Gom nhóm các chức năng có liên quan hoặc gom nhóm theo actor</a:t>
            </a:r>
          </a:p>
          <a:p>
            <a:pPr lvl="1" algn="just"/>
            <a:r>
              <a:rPr lang="vi-VN" dirty="0"/>
              <a:t>Mỗi nhóm chức năng lớn là 1 màn hình</a:t>
            </a:r>
          </a:p>
          <a:p>
            <a:pPr lvl="1" algn="just"/>
            <a:r>
              <a:rPr lang="vi-VN" dirty="0"/>
              <a:t>Trên màn hình chức năng là các chức năng phụ (thêm, xóa, sửa dữ liệu…)</a:t>
            </a:r>
          </a:p>
          <a:p>
            <a:pPr lvl="1" algn="just"/>
            <a:r>
              <a:rPr lang="vi-VN" dirty="0"/>
              <a:t>Các màn hình chức năng xoay quanh 1 màn hình chính (main form/dashboard)</a:t>
            </a:r>
          </a:p>
          <a:p>
            <a:pPr algn="just"/>
            <a:endParaRPr lang="en-US" dirty="0"/>
          </a:p>
        </p:txBody>
      </p:sp>
    </p:spTree>
    <p:extLst>
      <p:ext uri="{BB962C8B-B14F-4D97-AF65-F5344CB8AC3E}">
        <p14:creationId xmlns:p14="http://schemas.microsoft.com/office/powerpoint/2010/main" val="4615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CD9C-2A1E-4A45-A8E2-9E826032FC49}"/>
              </a:ext>
            </a:extLst>
          </p:cNvPr>
          <p:cNvSpPr>
            <a:spLocks noGrp="1"/>
          </p:cNvSpPr>
          <p:nvPr>
            <p:ph type="title"/>
          </p:nvPr>
        </p:nvSpPr>
        <p:spPr/>
        <p:txBody>
          <a:bodyPr>
            <a:normAutofit/>
          </a:bodyPr>
          <a:lstStyle/>
          <a:p>
            <a:r>
              <a:rPr lang="en-US" sz="4800" b="1" dirty="0"/>
              <a:t>PHÂN LOẠI VÀ THIẾT KẾ GIAO DIỆN</a:t>
            </a:r>
          </a:p>
        </p:txBody>
      </p:sp>
      <p:sp>
        <p:nvSpPr>
          <p:cNvPr id="3" name="Text Placeholder 2">
            <a:extLst>
              <a:ext uri="{FF2B5EF4-FFF2-40B4-BE49-F238E27FC236}">
                <a16:creationId xmlns:a16="http://schemas.microsoft.com/office/drawing/2014/main" id="{566B6ABC-85A9-4424-9AAD-63096F92E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232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280E-20BC-45B6-841B-D476162F472E}"/>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loại</a:t>
            </a:r>
            <a:r>
              <a:rPr lang="en-US" dirty="0"/>
              <a:t> </a:t>
            </a:r>
            <a:r>
              <a:rPr lang="en-US" dirty="0" err="1"/>
              <a:t>màn</a:t>
            </a:r>
            <a:r>
              <a:rPr lang="en-US" dirty="0"/>
              <a:t> </a:t>
            </a:r>
            <a:r>
              <a:rPr lang="en-US" dirty="0" err="1"/>
              <a:t>hình</a:t>
            </a:r>
            <a:endParaRPr lang="en-US" dirty="0"/>
          </a:p>
        </p:txBody>
      </p:sp>
      <p:sp>
        <p:nvSpPr>
          <p:cNvPr id="3" name="Content Placeholder 2">
            <a:extLst>
              <a:ext uri="{FF2B5EF4-FFF2-40B4-BE49-F238E27FC236}">
                <a16:creationId xmlns:a16="http://schemas.microsoft.com/office/drawing/2014/main" id="{1B5736A1-938A-438E-8796-83158E0F7CE0}"/>
              </a:ext>
            </a:extLst>
          </p:cNvPr>
          <p:cNvSpPr>
            <a:spLocks noGrp="1"/>
          </p:cNvSpPr>
          <p:nvPr>
            <p:ph idx="1"/>
          </p:nvPr>
        </p:nvSpPr>
        <p:spPr/>
        <p:txBody>
          <a:bodyPr>
            <a:normAutofit/>
          </a:bodyPr>
          <a:lstStyle/>
          <a:p>
            <a:r>
              <a:rPr lang="vi-VN" dirty="0"/>
              <a:t>Trong một hệ thống phần mềm quản lí thường có các màn hình sau:</a:t>
            </a:r>
          </a:p>
          <a:p>
            <a:pPr lvl="1"/>
            <a:r>
              <a:rPr lang="vi-VN" dirty="0"/>
              <a:t>Đăng nhập</a:t>
            </a:r>
          </a:p>
          <a:p>
            <a:pPr lvl="1"/>
            <a:r>
              <a:rPr lang="vi-VN" dirty="0"/>
              <a:t>Màn hình chính (Dashboard)</a:t>
            </a:r>
          </a:p>
          <a:p>
            <a:pPr lvl="1"/>
            <a:r>
              <a:rPr lang="vi-VN" dirty="0"/>
              <a:t>Giới thiệu (About), Liên hệ (Contact)</a:t>
            </a:r>
          </a:p>
          <a:p>
            <a:pPr lvl="1"/>
            <a:r>
              <a:rPr lang="vi-VN" dirty="0"/>
              <a:t>Nhập liệu</a:t>
            </a:r>
          </a:p>
          <a:p>
            <a:pPr lvl="1"/>
            <a:r>
              <a:rPr lang="vi-VN" dirty="0"/>
              <a:t>Danh mục</a:t>
            </a:r>
          </a:p>
          <a:p>
            <a:pPr lvl="1"/>
            <a:r>
              <a:rPr lang="vi-VN" dirty="0"/>
              <a:t>Tra cứu</a:t>
            </a:r>
          </a:p>
          <a:p>
            <a:pPr lvl="1"/>
            <a:r>
              <a:rPr lang="vi-VN" dirty="0"/>
              <a:t>Báo biểu, thống kê</a:t>
            </a:r>
          </a:p>
          <a:p>
            <a:pPr lvl="1"/>
            <a:r>
              <a:rPr lang="vi-VN" dirty="0"/>
              <a:t>Các màn hình khác</a:t>
            </a:r>
            <a:endParaRPr lang="en-US" dirty="0"/>
          </a:p>
        </p:txBody>
      </p:sp>
    </p:spTree>
    <p:extLst>
      <p:ext uri="{BB962C8B-B14F-4D97-AF65-F5344CB8AC3E}">
        <p14:creationId xmlns:p14="http://schemas.microsoft.com/office/powerpoint/2010/main" val="184361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AA1E-8E31-479A-B7F4-7895C0EB81B6}"/>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endParaRPr lang="en-US" dirty="0"/>
          </a:p>
        </p:txBody>
      </p:sp>
      <p:sp>
        <p:nvSpPr>
          <p:cNvPr id="3" name="Content Placeholder 2">
            <a:extLst>
              <a:ext uri="{FF2B5EF4-FFF2-40B4-BE49-F238E27FC236}">
                <a16:creationId xmlns:a16="http://schemas.microsoft.com/office/drawing/2014/main" id="{F50FDE8A-E19C-426E-AD0B-EF424FFA2FF4}"/>
              </a:ext>
            </a:extLst>
          </p:cNvPr>
          <p:cNvSpPr>
            <a:spLocks noGrp="1"/>
          </p:cNvSpPr>
          <p:nvPr>
            <p:ph idx="1"/>
          </p:nvPr>
        </p:nvSpPr>
        <p:spPr/>
        <p:txBody>
          <a:bodyPr/>
          <a:lstStyle/>
          <a:p>
            <a:r>
              <a:rPr lang="vi-VN" dirty="0"/>
              <a:t>Màn hình chính (dashboard) là màn hình đầu tiên hiện ra khi người dùng đăng nhập thành công vào hệ thống.</a:t>
            </a:r>
          </a:p>
          <a:p>
            <a:endParaRPr lang="vi-VN" dirty="0"/>
          </a:p>
          <a:p>
            <a:r>
              <a:rPr lang="vi-VN" dirty="0"/>
              <a:t>Màn hình chính thường bao gồm:</a:t>
            </a:r>
          </a:p>
          <a:p>
            <a:pPr lvl="1"/>
            <a:r>
              <a:rPr lang="vi-VN" dirty="0"/>
              <a:t>Vùng làm việc chính ở trung tâm</a:t>
            </a:r>
          </a:p>
          <a:p>
            <a:pPr lvl="1"/>
            <a:r>
              <a:rPr lang="vi-VN" dirty="0"/>
              <a:t>Danh sách chức năng hiển thị dưới dạng menu, toolbar, tab hoặc ribbon nằm ở các cạnh biên</a:t>
            </a:r>
          </a:p>
          <a:p>
            <a:pPr lvl="1"/>
            <a:r>
              <a:rPr lang="vi-VN" dirty="0"/>
              <a:t>Cạnh dưới thường là status bar hiển thị vắn tắt các thông tin, số liệu</a:t>
            </a:r>
          </a:p>
          <a:p>
            <a:endParaRPr lang="en-US" dirty="0"/>
          </a:p>
        </p:txBody>
      </p:sp>
    </p:spTree>
    <p:extLst>
      <p:ext uri="{BB962C8B-B14F-4D97-AF65-F5344CB8AC3E}">
        <p14:creationId xmlns:p14="http://schemas.microsoft.com/office/powerpoint/2010/main" val="76316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69EA-8B0F-41AC-99B5-AA2F052F5263}"/>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04093D2-8187-4E2C-89A9-3A38A41E908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0E83CBD-53DF-45A9-A26E-D703C98B34B5}"/>
              </a:ext>
            </a:extLst>
          </p:cNvPr>
          <p:cNvPicPr>
            <a:picLocks noChangeAspect="1"/>
          </p:cNvPicPr>
          <p:nvPr/>
        </p:nvPicPr>
        <p:blipFill>
          <a:blip r:embed="rId2"/>
          <a:stretch>
            <a:fillRect/>
          </a:stretch>
        </p:blipFill>
        <p:spPr>
          <a:xfrm>
            <a:off x="2499852" y="1383138"/>
            <a:ext cx="6980726" cy="4905375"/>
          </a:xfrm>
          <a:prstGeom prst="rect">
            <a:avLst/>
          </a:prstGeom>
          <a:ln>
            <a:solidFill>
              <a:schemeClr val="tx1"/>
            </a:solidFill>
          </a:ln>
        </p:spPr>
      </p:pic>
    </p:spTree>
    <p:extLst>
      <p:ext uri="{BB962C8B-B14F-4D97-AF65-F5344CB8AC3E}">
        <p14:creationId xmlns:p14="http://schemas.microsoft.com/office/powerpoint/2010/main" val="129431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C313-DC66-4C8C-B6FD-826829720A5E}"/>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BFFBAC78-A9C8-429C-8A9B-7DC4A7EEBD36}"/>
              </a:ext>
            </a:extLst>
          </p:cNvPr>
          <p:cNvSpPr>
            <a:spLocks noGrp="1"/>
          </p:cNvSpPr>
          <p:nvPr>
            <p:ph idx="1"/>
          </p:nvPr>
        </p:nvSpPr>
        <p:spPr/>
        <p:txBody>
          <a:bodyPr/>
          <a:lstStyle/>
          <a:p>
            <a:r>
              <a:rPr lang="en-US" dirty="0" err="1"/>
              <a:t>Đối</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lí</a:t>
            </a:r>
            <a:r>
              <a:rPr lang="en-US" dirty="0"/>
              <a:t>, </a:t>
            </a:r>
            <a:r>
              <a:rPr lang="en-US" dirty="0" err="1"/>
              <a:t>màn</a:t>
            </a:r>
            <a:r>
              <a:rPr lang="en-US" dirty="0"/>
              <a:t> </a:t>
            </a:r>
            <a:r>
              <a:rPr lang="en-US" dirty="0" err="1"/>
              <a:t>hình</a:t>
            </a:r>
            <a:r>
              <a:rPr lang="en-US" dirty="0"/>
              <a:t> </a:t>
            </a:r>
            <a:r>
              <a:rPr lang="en-US" dirty="0" err="1"/>
              <a:t>chính</a:t>
            </a:r>
            <a:r>
              <a:rPr lang="en-US" dirty="0"/>
              <a:t> </a:t>
            </a:r>
            <a:r>
              <a:rPr lang="en-US" dirty="0" err="1"/>
              <a:t>có</a:t>
            </a:r>
            <a:r>
              <a:rPr lang="en-US" dirty="0"/>
              <a:t> </a:t>
            </a:r>
            <a:r>
              <a:rPr lang="en-US" dirty="0" err="1"/>
              <a:t>thể</a:t>
            </a:r>
            <a:r>
              <a:rPr lang="en-US" dirty="0"/>
              <a:t> ở </a:t>
            </a:r>
            <a:r>
              <a:rPr lang="en-US" dirty="0" err="1"/>
              <a:t>dạng</a:t>
            </a:r>
            <a:r>
              <a:rPr lang="en-US" dirty="0"/>
              <a:t> </a:t>
            </a:r>
            <a:r>
              <a:rPr lang="en-US" dirty="0" err="1"/>
              <a:t>WinForm</a:t>
            </a:r>
            <a:r>
              <a:rPr lang="en-US" dirty="0"/>
              <a:t>, </a:t>
            </a:r>
            <a:r>
              <a:rPr lang="en-US" dirty="0" err="1"/>
              <a:t>WebForm</a:t>
            </a:r>
            <a:r>
              <a:rPr lang="en-US" dirty="0"/>
              <a:t> </a:t>
            </a:r>
            <a:r>
              <a:rPr lang="en-US" dirty="0" err="1"/>
              <a:t>hoặc</a:t>
            </a:r>
            <a:r>
              <a:rPr lang="en-US" dirty="0"/>
              <a:t> </a:t>
            </a:r>
            <a:r>
              <a:rPr lang="en-US" dirty="0" err="1"/>
              <a:t>dạng</a:t>
            </a:r>
            <a:r>
              <a:rPr lang="en-US" dirty="0"/>
              <a:t> </a:t>
            </a:r>
            <a:r>
              <a:rPr lang="en-US" dirty="0" err="1"/>
              <a:t>cảm</a:t>
            </a:r>
            <a:r>
              <a:rPr lang="en-US" dirty="0"/>
              <a:t> </a:t>
            </a:r>
            <a:r>
              <a:rPr lang="en-US" dirty="0" err="1"/>
              <a:t>ứng</a:t>
            </a:r>
            <a:endParaRPr lang="en-US" dirty="0"/>
          </a:p>
        </p:txBody>
      </p:sp>
      <p:pic>
        <p:nvPicPr>
          <p:cNvPr id="4" name="Picture 2" descr="http://www.aogconsulting.com/wp-content/uploads/2015/04/burrp3.jpg">
            <a:extLst>
              <a:ext uri="{FF2B5EF4-FFF2-40B4-BE49-F238E27FC236}">
                <a16:creationId xmlns:a16="http://schemas.microsoft.com/office/drawing/2014/main" id="{0597A1D8-1AD1-4139-951C-5B9072699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39" y="2293605"/>
            <a:ext cx="5478721" cy="412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3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tổng</a:t>
            </a:r>
            <a:r>
              <a:rPr lang="en-US" dirty="0"/>
              <a:t> </a:t>
            </a:r>
            <a:r>
              <a:rPr lang="en-US" dirty="0" err="1"/>
              <a:t>quan</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a:p>
            <a:r>
              <a:rPr lang="en-US" dirty="0" err="1"/>
              <a:t>Phân</a:t>
            </a:r>
            <a:r>
              <a:rPr lang="en-US" dirty="0"/>
              <a:t> </a:t>
            </a:r>
            <a:r>
              <a:rPr lang="en-US" dirty="0" err="1"/>
              <a:t>loại</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a:p>
            <a:r>
              <a:rPr lang="en-US" dirty="0" err="1"/>
              <a:t>Đánh</a:t>
            </a:r>
            <a:r>
              <a:rPr lang="en-US" dirty="0"/>
              <a:t> </a:t>
            </a:r>
            <a:r>
              <a:rPr lang="en-US" dirty="0" err="1"/>
              <a:t>giá</a:t>
            </a:r>
            <a:r>
              <a:rPr lang="en-US" dirty="0"/>
              <a:t> </a:t>
            </a:r>
            <a:r>
              <a:rPr lang="en-US" dirty="0" err="1"/>
              <a:t>chất</a:t>
            </a:r>
            <a:r>
              <a:rPr lang="en-US" dirty="0"/>
              <a:t> l</a:t>
            </a:r>
            <a:r>
              <a:rPr lang="vi-VN" dirty="0"/>
              <a:t>ư</a:t>
            </a:r>
            <a:r>
              <a:rPr lang="en-US" dirty="0" err="1"/>
              <a:t>ợng</a:t>
            </a:r>
            <a:endParaRPr lang="en-US" dirty="0"/>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0646-F220-4650-BDE0-4E64204DBD61}"/>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3366F8AE-824B-4C2D-9B24-A68C3B8F7830}"/>
              </a:ext>
            </a:extLst>
          </p:cNvPr>
          <p:cNvSpPr>
            <a:spLocks noGrp="1"/>
          </p:cNvSpPr>
          <p:nvPr>
            <p:ph idx="1"/>
          </p:nvPr>
        </p:nvSpPr>
        <p:spPr/>
        <p:txBody>
          <a:bodyPr>
            <a:normAutofit/>
          </a:bodyPr>
          <a:lstStyle/>
          <a:p>
            <a:r>
              <a:rPr lang="vi-VN" dirty="0"/>
              <a:t>Không nên để vùng làm việc chính là 1 vùng trống.</a:t>
            </a:r>
          </a:p>
          <a:p>
            <a:r>
              <a:rPr lang="vi-VN" dirty="0"/>
              <a:t>Việc xác định vùng làm việc chính sẽ dựa vào mục đích phần mềm và nhiệm vụ của người dùng trong hệ thống.</a:t>
            </a:r>
            <a:endParaRPr lang="en-US" dirty="0"/>
          </a:p>
          <a:p>
            <a:endParaRPr lang="vi-VN" dirty="0"/>
          </a:p>
          <a:p>
            <a:r>
              <a:rPr lang="vi-VN" dirty="0"/>
              <a:t>Ví dụ</a:t>
            </a:r>
            <a:r>
              <a:rPr lang="en-US" dirty="0"/>
              <a:t> </a:t>
            </a:r>
            <a:r>
              <a:rPr lang="vi-VN" dirty="0"/>
              <a:t>phần mềm quản l</a:t>
            </a:r>
            <a:r>
              <a:rPr lang="en-US" dirty="0"/>
              <a:t>ý</a:t>
            </a:r>
            <a:r>
              <a:rPr lang="vi-VN" dirty="0"/>
              <a:t> quán café:</a:t>
            </a:r>
          </a:p>
          <a:p>
            <a:pPr lvl="1"/>
            <a:r>
              <a:rPr lang="vi-VN" dirty="0"/>
              <a:t>Màn hình chính của NV thu ngân là màn hình gọi món, tính tiền…</a:t>
            </a:r>
          </a:p>
          <a:p>
            <a:pPr lvl="1"/>
            <a:r>
              <a:rPr lang="vi-VN" dirty="0"/>
              <a:t>Màn hình chính của NV quản kho là màn hình quản lí sản phẩm (thêm, xóa, sửa sản phẩm…)</a:t>
            </a:r>
          </a:p>
          <a:p>
            <a:pPr lvl="1"/>
            <a:r>
              <a:rPr lang="vi-VN" dirty="0"/>
              <a:t>Màn hình chính của NV quản lí là màn hình thống kê doanh số, doanh thu</a:t>
            </a:r>
          </a:p>
          <a:p>
            <a:endParaRPr lang="en-US" dirty="0"/>
          </a:p>
        </p:txBody>
      </p:sp>
    </p:spTree>
    <p:extLst>
      <p:ext uri="{BB962C8B-B14F-4D97-AF65-F5344CB8AC3E}">
        <p14:creationId xmlns:p14="http://schemas.microsoft.com/office/powerpoint/2010/main" val="130592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52E2-5AE0-4C04-852E-391D015C2A7E}"/>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8C6F0DA8-28B5-4845-901D-36BD47554386}"/>
              </a:ext>
            </a:extLst>
          </p:cNvPr>
          <p:cNvSpPr>
            <a:spLocks noGrp="1"/>
          </p:cNvSpPr>
          <p:nvPr>
            <p:ph idx="1"/>
          </p:nvPr>
        </p:nvSpPr>
        <p:spPr/>
        <p:txBody>
          <a:bodyPr/>
          <a:lstStyle/>
          <a:p>
            <a:r>
              <a:rPr lang="vi-VN" dirty="0"/>
              <a:t>Danh sách chức năng được thể hiện bằng nhiều cách:</a:t>
            </a:r>
          </a:p>
          <a:p>
            <a:pPr lvl="1"/>
            <a:r>
              <a:rPr lang="vi-VN" dirty="0"/>
              <a:t>Hệ thống menu:</a:t>
            </a:r>
          </a:p>
          <a:p>
            <a:endParaRPr lang="vi-VN" dirty="0"/>
          </a:p>
          <a:p>
            <a:pPr lvl="1"/>
            <a:r>
              <a:rPr lang="vi-VN" dirty="0"/>
              <a:t>Thanh công cụ (toolbar):</a:t>
            </a:r>
          </a:p>
          <a:p>
            <a:endParaRPr lang="vi-VN" dirty="0"/>
          </a:p>
          <a:p>
            <a:pPr lvl="1"/>
            <a:r>
              <a:rPr lang="vi-VN" dirty="0"/>
              <a:t>Danh sách các tab:</a:t>
            </a:r>
          </a:p>
          <a:p>
            <a:endParaRPr lang="vi-VN" dirty="0"/>
          </a:p>
          <a:p>
            <a:pPr lvl="1"/>
            <a:r>
              <a:rPr lang="vi-VN" dirty="0"/>
              <a:t>Hệ thống ribbon:</a:t>
            </a:r>
          </a:p>
          <a:p>
            <a:endParaRPr lang="en-US" dirty="0"/>
          </a:p>
        </p:txBody>
      </p:sp>
      <p:pic>
        <p:nvPicPr>
          <p:cNvPr id="4" name="Picture 3">
            <a:extLst>
              <a:ext uri="{FF2B5EF4-FFF2-40B4-BE49-F238E27FC236}">
                <a16:creationId xmlns:a16="http://schemas.microsoft.com/office/drawing/2014/main" id="{42458D60-7374-423D-800E-0B7820DA29B3}"/>
              </a:ext>
            </a:extLst>
          </p:cNvPr>
          <p:cNvPicPr>
            <a:picLocks noChangeAspect="1"/>
          </p:cNvPicPr>
          <p:nvPr/>
        </p:nvPicPr>
        <p:blipFill>
          <a:blip r:embed="rId2"/>
          <a:stretch>
            <a:fillRect/>
          </a:stretch>
        </p:blipFill>
        <p:spPr>
          <a:xfrm>
            <a:off x="1403846" y="2476950"/>
            <a:ext cx="7772400" cy="343304"/>
          </a:xfrm>
          <a:prstGeom prst="rect">
            <a:avLst/>
          </a:prstGeom>
          <a:ln>
            <a:solidFill>
              <a:schemeClr val="tx1"/>
            </a:solidFill>
          </a:ln>
        </p:spPr>
      </p:pic>
      <p:pic>
        <p:nvPicPr>
          <p:cNvPr id="5" name="Picture 4">
            <a:extLst>
              <a:ext uri="{FF2B5EF4-FFF2-40B4-BE49-F238E27FC236}">
                <a16:creationId xmlns:a16="http://schemas.microsoft.com/office/drawing/2014/main" id="{997AA2E4-55EB-4A65-A177-CD2F52AB09B3}"/>
              </a:ext>
            </a:extLst>
          </p:cNvPr>
          <p:cNvPicPr>
            <a:picLocks noChangeAspect="1"/>
          </p:cNvPicPr>
          <p:nvPr/>
        </p:nvPicPr>
        <p:blipFill>
          <a:blip r:embed="rId3"/>
          <a:stretch>
            <a:fillRect/>
          </a:stretch>
        </p:blipFill>
        <p:spPr>
          <a:xfrm>
            <a:off x="1472902" y="3370524"/>
            <a:ext cx="7634288" cy="316775"/>
          </a:xfrm>
          <a:prstGeom prst="rect">
            <a:avLst/>
          </a:prstGeom>
          <a:ln>
            <a:solidFill>
              <a:schemeClr val="tx1"/>
            </a:solidFill>
          </a:ln>
        </p:spPr>
      </p:pic>
      <p:pic>
        <p:nvPicPr>
          <p:cNvPr id="6" name="Picture 5">
            <a:extLst>
              <a:ext uri="{FF2B5EF4-FFF2-40B4-BE49-F238E27FC236}">
                <a16:creationId xmlns:a16="http://schemas.microsoft.com/office/drawing/2014/main" id="{B87003B4-8ECA-47E0-A2AC-50E055B143DA}"/>
              </a:ext>
            </a:extLst>
          </p:cNvPr>
          <p:cNvPicPr>
            <a:picLocks noChangeAspect="1"/>
          </p:cNvPicPr>
          <p:nvPr/>
        </p:nvPicPr>
        <p:blipFill>
          <a:blip r:embed="rId4"/>
          <a:stretch>
            <a:fillRect/>
          </a:stretch>
        </p:blipFill>
        <p:spPr>
          <a:xfrm>
            <a:off x="5966321" y="3854939"/>
            <a:ext cx="2687766" cy="1704437"/>
          </a:xfrm>
          <a:prstGeom prst="rect">
            <a:avLst/>
          </a:prstGeom>
          <a:ln>
            <a:solidFill>
              <a:schemeClr val="tx1"/>
            </a:solidFill>
          </a:ln>
        </p:spPr>
      </p:pic>
      <p:pic>
        <p:nvPicPr>
          <p:cNvPr id="7" name="Picture 6">
            <a:extLst>
              <a:ext uri="{FF2B5EF4-FFF2-40B4-BE49-F238E27FC236}">
                <a16:creationId xmlns:a16="http://schemas.microsoft.com/office/drawing/2014/main" id="{1F82971D-322B-4CD8-9642-CB7C0658E689}"/>
              </a:ext>
            </a:extLst>
          </p:cNvPr>
          <p:cNvPicPr>
            <a:picLocks noChangeAspect="1"/>
          </p:cNvPicPr>
          <p:nvPr/>
        </p:nvPicPr>
        <p:blipFill>
          <a:blip r:embed="rId5"/>
          <a:stretch>
            <a:fillRect/>
          </a:stretch>
        </p:blipFill>
        <p:spPr>
          <a:xfrm>
            <a:off x="2013155" y="5042354"/>
            <a:ext cx="3886200" cy="1288360"/>
          </a:xfrm>
          <a:prstGeom prst="rect">
            <a:avLst/>
          </a:prstGeom>
          <a:ln>
            <a:solidFill>
              <a:schemeClr val="tx1"/>
            </a:solidFill>
          </a:ln>
        </p:spPr>
      </p:pic>
    </p:spTree>
    <p:extLst>
      <p:ext uri="{BB962C8B-B14F-4D97-AF65-F5344CB8AC3E}">
        <p14:creationId xmlns:p14="http://schemas.microsoft.com/office/powerpoint/2010/main" val="5594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4BD0-C1EB-416C-BB80-E515DBD2232D}"/>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9314EEC-5231-413D-85E9-315667640F25}"/>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nhóm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thể</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thực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hiện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cs typeface="Calibri" panose="020F0502020204030204" pitchFamily="34" charset="0"/>
              </a:rPr>
              <a:t>cách</a:t>
            </a:r>
            <a:r>
              <a:rPr lang="en-US" dirty="0">
                <a:solidFill>
                  <a:srgbClr val="000000"/>
                </a:solidFill>
                <a:latin typeface="Calibri" panose="020F0502020204030204" pitchFamily="34" charset="0"/>
                <a:cs typeface="Calibri" panose="020F0502020204030204" pitchFamily="34" charset="0"/>
              </a:rPr>
              <a:t>:</a:t>
            </a:r>
          </a:p>
          <a:p>
            <a:pPr marL="971550" lvl="1" indent="-514350" algn="just">
              <a:buFont typeface="+mj-lt"/>
              <a:buAutoNum type="arabicPeriod"/>
            </a:pPr>
            <a:r>
              <a:rPr lang="en-US" sz="2800" dirty="0">
                <a:solidFill>
                  <a:srgbClr val="000000"/>
                </a:solidFill>
                <a:latin typeface="Calibri" panose="020F0502020204030204" pitchFamily="34" charset="0"/>
                <a:cs typeface="Calibri" panose="020F0502020204030204" pitchFamily="34" charset="0"/>
              </a:rPr>
              <a:t>Theo </a:t>
            </a:r>
            <a:r>
              <a:rPr lang="en-US" sz="2800" dirty="0" err="1">
                <a:solidFill>
                  <a:srgbClr val="000000"/>
                </a:solidFill>
                <a:latin typeface="Calibri" panose="020F0502020204030204" pitchFamily="34" charset="0"/>
                <a:cs typeface="Calibri" panose="020F0502020204030204" pitchFamily="34" charset="0"/>
              </a:rPr>
              <a:t>hướng</a:t>
            </a:r>
            <a:r>
              <a:rPr lang="en-US" sz="2800" dirty="0">
                <a:solidFill>
                  <a:srgbClr val="000000"/>
                </a:solidFill>
                <a:latin typeface="Calibri" panose="020F0502020204030204" pitchFamily="34" charset="0"/>
                <a:cs typeface="Calibri" panose="020F0502020204030204" pitchFamily="34" charset="0"/>
              </a:rPr>
              <a:t> Tin </a:t>
            </a:r>
            <a:r>
              <a:rPr lang="en-US" sz="2800" dirty="0" err="1">
                <a:solidFill>
                  <a:srgbClr val="000000"/>
                </a:solidFill>
                <a:latin typeface="Calibri" panose="020F0502020204030204" pitchFamily="34" charset="0"/>
                <a:cs typeface="Calibri" panose="020F0502020204030204" pitchFamily="34" charset="0"/>
              </a:rPr>
              <a:t>học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Những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chức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tương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tự</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nhau</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về</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mặt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nội</a:t>
            </a:r>
            <a:r>
              <a:rPr lang="en-US" sz="2800" dirty="0">
                <a:solidFill>
                  <a:srgbClr val="000000"/>
                </a:solidFill>
                <a:latin typeface="Calibri" panose="020F0502020204030204" pitchFamily="34" charset="0"/>
                <a:cs typeface="Calibri" panose="020F0502020204030204" pitchFamily="34" charset="0"/>
              </a:rPr>
              <a:t> dung </a:t>
            </a:r>
            <a:r>
              <a:rPr lang="en-US" sz="2800" dirty="0" err="1">
                <a:solidFill>
                  <a:srgbClr val="000000"/>
                </a:solidFill>
                <a:latin typeface="Calibri" panose="020F0502020204030204" pitchFamily="34" charset="0"/>
                <a:cs typeface="Calibri" panose="020F0502020204030204" pitchFamily="34" charset="0"/>
              </a:rPr>
              <a:t>hoặc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thuật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toán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xử</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lí</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sẽ</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được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gom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nhóm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chung</a:t>
            </a:r>
            <a:endParaRPr lang="en-US" sz="2800" dirty="0">
              <a:solidFill>
                <a:srgbClr val="000000"/>
              </a:solidFill>
              <a:latin typeface="Calibri" panose="020F0502020204030204" pitchFamily="34" charset="0"/>
              <a:cs typeface="Calibri" panose="020F0502020204030204" pitchFamily="34" charset="0"/>
            </a:endParaRPr>
          </a:p>
          <a:p>
            <a:pPr algn="just"/>
            <a:r>
              <a:rPr lang="en-US" u="sng" dirty="0" err="1">
                <a:solidFill>
                  <a:srgbClr val="000000"/>
                </a:solidFill>
                <a:latin typeface="Calibri" panose="020F0502020204030204" pitchFamily="34" charset="0"/>
                <a:cs typeface="Calibri" panose="020F0502020204030204" pitchFamily="34" charset="0"/>
              </a:rPr>
              <a:t>Ví</a:t>
            </a:r>
            <a:r>
              <a:rPr lang="en-US" u="sng" dirty="0">
                <a:solidFill>
                  <a:srgbClr val="000000"/>
                </a:solidFill>
                <a:latin typeface="Calibri" panose="020F0502020204030204" pitchFamily="34" charset="0"/>
                <a:cs typeface="Calibri" panose="020F0502020204030204" pitchFamily="34" charset="0"/>
              </a:rPr>
              <a:t> </a:t>
            </a:r>
            <a:r>
              <a:rPr lang="en-US" u="sng" dirty="0" err="1">
                <a:solidFill>
                  <a:srgbClr val="000000"/>
                </a:solidFill>
                <a:latin typeface="Calibri" panose="020F0502020204030204" pitchFamily="34" charset="0"/>
                <a:cs typeface="Calibri" panose="020F0502020204030204" pitchFamily="34" charset="0"/>
              </a:rPr>
              <a:t>dụ</a:t>
            </a:r>
            <a:r>
              <a:rPr lang="en-US" u="sng"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về</a:t>
            </a:r>
            <a:r>
              <a:rPr lang="en-US" dirty="0">
                <a:solidFill>
                  <a:srgbClr val="000000"/>
                </a:solidFill>
                <a:latin typeface="Calibri" panose="020F0502020204030204" pitchFamily="34" charset="0"/>
                <a:cs typeface="Calibri" panose="020F0502020204030204" pitchFamily="34" charset="0"/>
              </a:rPr>
              <a:t> menu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mềm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vụ</a:t>
            </a:r>
            <a:r>
              <a:rPr lang="en-US" dirty="0">
                <a:solidFill>
                  <a:srgbClr val="000000"/>
                </a:solidFill>
                <a:latin typeface="Calibri" panose="020F0502020204030204" pitchFamily="34" charset="0"/>
                <a:cs typeface="Calibri" panose="020F0502020204030204" pitchFamily="34" charset="0"/>
              </a:rPr>
              <a:t>:</a:t>
            </a:r>
          </a:p>
          <a:p>
            <a:endParaRPr lang="en-US" dirty="0"/>
          </a:p>
        </p:txBody>
      </p:sp>
      <p:graphicFrame>
        <p:nvGraphicFramePr>
          <p:cNvPr id="4" name="Table 3">
            <a:extLst>
              <a:ext uri="{FF2B5EF4-FFF2-40B4-BE49-F238E27FC236}">
                <a16:creationId xmlns:a16="http://schemas.microsoft.com/office/drawing/2014/main" id="{735B3454-55F5-49E5-ABB2-A8FA0E54EB20}"/>
              </a:ext>
            </a:extLst>
          </p:cNvPr>
          <p:cNvGraphicFramePr>
            <a:graphicFrameLocks noGrp="1"/>
          </p:cNvGraphicFramePr>
          <p:nvPr>
            <p:extLst>
              <p:ext uri="{D42A27DB-BD31-4B8C-83A1-F6EECF244321}">
                <p14:modId xmlns:p14="http://schemas.microsoft.com/office/powerpoint/2010/main" val="1642842199"/>
              </p:ext>
            </p:extLst>
          </p:nvPr>
        </p:nvGraphicFramePr>
        <p:xfrm>
          <a:off x="1981200" y="3523673"/>
          <a:ext cx="8229600" cy="21573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29768">
                <a:tc>
                  <a:txBody>
                    <a:bodyPr/>
                    <a:lstStyle/>
                    <a:p>
                      <a:pPr algn="ctr"/>
                      <a:r>
                        <a:rPr lang="en-US" sz="1800" b="1" dirty="0" err="1">
                          <a:latin typeface="Segoe UI" panose="020B0502040204020203" pitchFamily="34" charset="0"/>
                          <a:cs typeface="Segoe UI" panose="020B0502040204020203" pitchFamily="34" charset="0"/>
                        </a:rPr>
                        <a:t>Hệ</a:t>
                      </a:r>
                      <a:r>
                        <a:rPr lang="en-US" sz="1800" b="1" baseline="0" dirty="0">
                          <a:latin typeface="Segoe UI" panose="020B0502040204020203" pitchFamily="34" charset="0"/>
                          <a:cs typeface="Segoe UI" panose="020B0502040204020203" pitchFamily="34" charset="0"/>
                        </a:rPr>
                        <a:t> </a:t>
                      </a:r>
                      <a:r>
                        <a:rPr lang="en-US" sz="1800" b="1" baseline="0" dirty="0" err="1">
                          <a:latin typeface="Segoe UI" panose="020B0502040204020203" pitchFamily="34" charset="0"/>
                          <a:cs typeface="Segoe UI" panose="020B0502040204020203" pitchFamily="34" charset="0"/>
                        </a:rPr>
                        <a:t>thống</a:t>
                      </a:r>
                      <a:endParaRPr lang="en-US" sz="1800" b="1" dirty="0">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Danh mục</a:t>
                      </a:r>
                    </a:p>
                  </a:txBody>
                  <a:tcPr anchor="ctr"/>
                </a:tc>
                <a:tc>
                  <a:txBody>
                    <a:bodyPr/>
                    <a:lstStyle/>
                    <a:p>
                      <a:pPr algn="ctr"/>
                      <a:r>
                        <a:rPr lang="en-US" sz="1800" b="1">
                          <a:latin typeface="Segoe UI" panose="020B0502040204020203" pitchFamily="34" charset="0"/>
                          <a:cs typeface="Segoe UI" panose="020B0502040204020203" pitchFamily="34" charset="0"/>
                        </a:rPr>
                        <a:t>Cập</a:t>
                      </a:r>
                      <a:r>
                        <a:rPr lang="en-US" sz="1800" b="1" baseline="0">
                          <a:latin typeface="Segoe UI" panose="020B0502040204020203" pitchFamily="34" charset="0"/>
                          <a:cs typeface="Segoe UI" panose="020B0502040204020203" pitchFamily="34" charset="0"/>
                        </a:rPr>
                        <a:t> nhật</a:t>
                      </a:r>
                      <a:endParaRPr lang="en-US" sz="1800" b="1">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Xử</a:t>
                      </a:r>
                      <a:r>
                        <a:rPr lang="en-US" sz="1800" b="1" baseline="0">
                          <a:latin typeface="Segoe UI" panose="020B0502040204020203" pitchFamily="34" charset="0"/>
                          <a:cs typeface="Segoe UI" panose="020B0502040204020203" pitchFamily="34" charset="0"/>
                        </a:rPr>
                        <a:t> lí</a:t>
                      </a:r>
                      <a:endParaRPr lang="en-US" sz="1800" b="1">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Tìm</a:t>
                      </a:r>
                      <a:r>
                        <a:rPr lang="en-US" sz="1800" b="1" baseline="0">
                          <a:latin typeface="Segoe UI" panose="020B0502040204020203" pitchFamily="34" charset="0"/>
                          <a:cs typeface="Segoe UI" panose="020B0502040204020203" pitchFamily="34" charset="0"/>
                        </a:rPr>
                        <a:t> kiếm</a:t>
                      </a:r>
                      <a:endParaRPr lang="en-US" sz="1800" b="1">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Thống</a:t>
                      </a:r>
                      <a:r>
                        <a:rPr lang="en-US" sz="1800" b="1" baseline="0">
                          <a:latin typeface="Segoe UI" panose="020B0502040204020203" pitchFamily="34" charset="0"/>
                          <a:cs typeface="Segoe UI" panose="020B0502040204020203" pitchFamily="34" charset="0"/>
                        </a:rPr>
                        <a:t> kê</a:t>
                      </a:r>
                      <a:endParaRPr lang="en-US" sz="1800" b="1">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0"/>
                  </a:ext>
                </a:extLst>
              </a:tr>
              <a:tr h="431903">
                <a:tc>
                  <a:txBody>
                    <a:bodyPr/>
                    <a:lstStyle/>
                    <a:p>
                      <a:pPr algn="ctr"/>
                      <a:r>
                        <a:rPr lang="en-US" sz="1800">
                          <a:latin typeface="Segoe UI" panose="020B0502040204020203" pitchFamily="34" charset="0"/>
                          <a:cs typeface="Segoe UI" panose="020B0502040204020203" pitchFamily="34" charset="0"/>
                        </a:rPr>
                        <a:t>Sao chép</a:t>
                      </a:r>
                    </a:p>
                  </a:txBody>
                  <a:tcPr anchor="ctr"/>
                </a:tc>
                <a:tc>
                  <a:txBody>
                    <a:bodyPr/>
                    <a:lstStyle/>
                    <a:p>
                      <a:pPr algn="ctr"/>
                      <a:r>
                        <a:rPr lang="en-US" sz="1800">
                          <a:latin typeface="Segoe UI" panose="020B0502040204020203" pitchFamily="34" charset="0"/>
                          <a:cs typeface="Segoe UI" panose="020B0502040204020203" pitchFamily="34" charset="0"/>
                        </a:rPr>
                        <a:t>Môn</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Học</a:t>
                      </a:r>
                      <a:r>
                        <a:rPr lang="en-US" sz="1800" baseline="0">
                          <a:latin typeface="Segoe UI" panose="020B0502040204020203" pitchFamily="34" charset="0"/>
                          <a:cs typeface="Segoe UI" panose="020B0502040204020203" pitchFamily="34" charset="0"/>
                        </a:rPr>
                        <a:t> phí</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Tính</a:t>
                      </a:r>
                      <a:r>
                        <a:rPr lang="en-US" sz="1800" baseline="0">
                          <a:latin typeface="Segoe UI" panose="020B0502040204020203" pitchFamily="34" charset="0"/>
                          <a:cs typeface="Segoe UI" panose="020B0502040204020203" pitchFamily="34" charset="0"/>
                        </a:rPr>
                        <a:t> lương</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Giáo</a:t>
                      </a:r>
                      <a:r>
                        <a:rPr lang="en-US" sz="1800" baseline="0">
                          <a:latin typeface="Segoe UI" panose="020B0502040204020203" pitchFamily="34" charset="0"/>
                          <a:cs typeface="Segoe UI" panose="020B0502040204020203" pitchFamily="34" charset="0"/>
                        </a:rPr>
                        <a:t> viên</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DS lớp</a:t>
                      </a:r>
                    </a:p>
                  </a:txBody>
                  <a:tcPr anchor="ctr"/>
                </a:tc>
                <a:extLst>
                  <a:ext uri="{0D108BD9-81ED-4DB2-BD59-A6C34878D82A}">
                    <a16:rowId xmlns:a16="http://schemas.microsoft.com/office/drawing/2014/main" val="10001"/>
                  </a:ext>
                </a:extLst>
              </a:tr>
              <a:tr h="431903">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quyền</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dirty="0" err="1">
                          <a:latin typeface="Segoe UI" panose="020B0502040204020203" pitchFamily="34" charset="0"/>
                          <a:cs typeface="Segoe UI" panose="020B0502040204020203" pitchFamily="34" charset="0"/>
                        </a:rPr>
                        <a:t>Giáo</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viên</a:t>
                      </a:r>
                      <a:endParaRPr lang="en-US" sz="1800" dirty="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Sinh viên</a:t>
                      </a:r>
                    </a:p>
                  </a:txBody>
                  <a:tcPr anchor="ct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công</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Sinh viên</a:t>
                      </a:r>
                    </a:p>
                  </a:txBody>
                  <a:tcPr anchor="ctr"/>
                </a:tc>
                <a:tc>
                  <a:txBody>
                    <a:bodyPr/>
                    <a:lstStyle/>
                    <a:p>
                      <a:pPr algn="ctr"/>
                      <a:r>
                        <a:rPr lang="en-US" sz="1800">
                          <a:latin typeface="Segoe UI" panose="020B0502040204020203" pitchFamily="34" charset="0"/>
                          <a:cs typeface="Segoe UI" panose="020B0502040204020203" pitchFamily="34" charset="0"/>
                        </a:rPr>
                        <a:t>DS thi lại</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1903">
                <a:tc>
                  <a:txBody>
                    <a:bodyPr/>
                    <a:lstStyle/>
                    <a:p>
                      <a:pPr algn="ctr"/>
                      <a:r>
                        <a:rPr lang="en-US" sz="1800">
                          <a:latin typeface="Segoe UI" panose="020B0502040204020203" pitchFamily="34" charset="0"/>
                          <a:cs typeface="Segoe UI" panose="020B0502040204020203" pitchFamily="34" charset="0"/>
                        </a:rPr>
                        <a:t>Cài</a:t>
                      </a:r>
                      <a:r>
                        <a:rPr lang="en-US" sz="1800" baseline="0">
                          <a:latin typeface="Segoe UI" panose="020B0502040204020203" pitchFamily="34" charset="0"/>
                          <a:cs typeface="Segoe UI" panose="020B0502040204020203" pitchFamily="34" charset="0"/>
                        </a:rPr>
                        <a:t> đặt</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Phòng</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Đăng</a:t>
                      </a:r>
                      <a:r>
                        <a:rPr lang="en-US" sz="1800" baseline="0">
                          <a:latin typeface="Segoe UI" panose="020B0502040204020203" pitchFamily="34" charset="0"/>
                          <a:cs typeface="Segoe UI" panose="020B0502040204020203" pitchFamily="34" charset="0"/>
                        </a:rPr>
                        <a:t> kí</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Xếp</a:t>
                      </a:r>
                      <a:r>
                        <a:rPr lang="en-US" sz="1800" baseline="0">
                          <a:latin typeface="Segoe UI" panose="020B0502040204020203" pitchFamily="34" charset="0"/>
                          <a:cs typeface="Segoe UI" panose="020B0502040204020203" pitchFamily="34" charset="0"/>
                        </a:rPr>
                        <a:t> TKB</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R w="12700" cmpd="sng">
                      <a:noFill/>
                    </a:lnR>
                    <a:lnB w="12700" cap="flat" cmpd="sng" algn="ctr">
                      <a:no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1903">
                <a:tc>
                  <a:txBody>
                    <a:bodyPr/>
                    <a:lstStyle/>
                    <a:p>
                      <a:pPr algn="ctr"/>
                      <a:endParaRPr lang="en-US" sz="1800">
                        <a:latin typeface="Segoe UI" panose="020B0502040204020203" pitchFamily="34" charset="0"/>
                        <a:cs typeface="Segoe UI" panose="020B0502040204020203" pitchFamily="34"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Segoe UI" panose="020B0502040204020203" pitchFamily="34" charset="0"/>
                          <a:cs typeface="Segoe UI" panose="020B0502040204020203" pitchFamily="34" charset="0"/>
                        </a:rPr>
                        <a:t>Điểm</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21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35FB-19F2-4FA3-B0E2-718A626F5C3F}"/>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3A2E7199-BBD7-4964-BFE8-2B09DAF21B16}"/>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nhóm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thể</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thực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hiện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cs typeface="Calibri" panose="020F0502020204030204" pitchFamily="34" charset="0"/>
              </a:rPr>
              <a:t>cách</a:t>
            </a:r>
            <a:r>
              <a:rPr lang="en-US" dirty="0">
                <a:solidFill>
                  <a:srgbClr val="000000"/>
                </a:solidFill>
                <a:latin typeface="Calibri" panose="020F0502020204030204" pitchFamily="34" charset="0"/>
                <a:cs typeface="Calibri" panose="020F0502020204030204" pitchFamily="34" charset="0"/>
              </a:rPr>
              <a:t>:</a:t>
            </a:r>
          </a:p>
          <a:p>
            <a:pPr marL="971550" lvl="1" indent="-514350" algn="just">
              <a:buFont typeface="+mj-lt"/>
              <a:buAutoNum type="arabicPeriod" startAt="2"/>
            </a:pPr>
            <a:r>
              <a:rPr lang="en-US" sz="2800" dirty="0">
                <a:solidFill>
                  <a:srgbClr val="000000"/>
                </a:solidFill>
                <a:latin typeface="Calibri" panose="020F0502020204030204" pitchFamily="34" charset="0"/>
                <a:cs typeface="Calibri" panose="020F0502020204030204" pitchFamily="34" charset="0"/>
              </a:rPr>
              <a:t>Theo </a:t>
            </a:r>
            <a:r>
              <a:rPr lang="en-US" sz="2800" dirty="0" err="1">
                <a:solidFill>
                  <a:srgbClr val="000000"/>
                </a:solidFill>
                <a:latin typeface="Calibri" panose="020F0502020204030204" pitchFamily="34" charset="0"/>
                <a:cs typeface="Calibri" panose="020F0502020204030204" pitchFamily="34" charset="0"/>
              </a:rPr>
              <a:t>hướng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đối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tượng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Những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chức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xoay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quanh</a:t>
            </a:r>
            <a:r>
              <a:rPr lang="en-US" sz="2800" dirty="0">
                <a:solidFill>
                  <a:srgbClr val="000000"/>
                </a:solidFill>
                <a:latin typeface="Calibri" panose="020F0502020204030204" pitchFamily="34" charset="0"/>
                <a:cs typeface="Calibri" panose="020F0502020204030204" pitchFamily="34" charset="0"/>
              </a:rPr>
              <a:t> 1 </a:t>
            </a:r>
            <a:r>
              <a:rPr lang="en-US" sz="2800" dirty="0" err="1">
                <a:solidFill>
                  <a:srgbClr val="000000"/>
                </a:solidFill>
                <a:latin typeface="Calibri" panose="020F0502020204030204" pitchFamily="34" charset="0"/>
                <a:cs typeface="Calibri" panose="020F0502020204030204" pitchFamily="34" charset="0"/>
              </a:rPr>
              <a:t>loại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đối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tượng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sẽ</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được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gom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nhóm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chung</a:t>
            </a:r>
            <a:endParaRPr lang="en-US" sz="2800" dirty="0">
              <a:solidFill>
                <a:srgbClr val="000000"/>
              </a:solidFill>
              <a:latin typeface="Calibri" panose="020F0502020204030204" pitchFamily="34" charset="0"/>
              <a:cs typeface="Calibri" panose="020F0502020204030204" pitchFamily="34" charset="0"/>
            </a:endParaRPr>
          </a:p>
          <a:p>
            <a:pPr algn="just"/>
            <a:r>
              <a:rPr lang="en-US" u="sng" dirty="0" err="1">
                <a:solidFill>
                  <a:srgbClr val="000000"/>
                </a:solidFill>
                <a:latin typeface="Calibri" panose="020F0502020204030204" pitchFamily="34" charset="0"/>
                <a:cs typeface="Calibri" panose="020F0502020204030204" pitchFamily="34" charset="0"/>
              </a:rPr>
              <a:t>Ví</a:t>
            </a:r>
            <a:r>
              <a:rPr lang="en-US" u="sng" dirty="0">
                <a:solidFill>
                  <a:srgbClr val="000000"/>
                </a:solidFill>
                <a:latin typeface="Calibri" panose="020F0502020204030204" pitchFamily="34" charset="0"/>
                <a:cs typeface="Calibri" panose="020F0502020204030204" pitchFamily="34" charset="0"/>
              </a:rPr>
              <a:t> </a:t>
            </a:r>
            <a:r>
              <a:rPr lang="en-US" u="sng" dirty="0" err="1">
                <a:solidFill>
                  <a:srgbClr val="000000"/>
                </a:solidFill>
                <a:latin typeface="Calibri" panose="020F0502020204030204" pitchFamily="34" charset="0"/>
                <a:cs typeface="Calibri" panose="020F0502020204030204" pitchFamily="34" charset="0"/>
              </a:rPr>
              <a:t>dụ</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về</a:t>
            </a:r>
            <a:r>
              <a:rPr lang="en-US" dirty="0">
                <a:solidFill>
                  <a:srgbClr val="000000"/>
                </a:solidFill>
                <a:latin typeface="Calibri" panose="020F0502020204030204" pitchFamily="34" charset="0"/>
                <a:cs typeface="Calibri" panose="020F0502020204030204" pitchFamily="34" charset="0"/>
              </a:rPr>
              <a:t> Menu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mềm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vụ</a:t>
            </a:r>
            <a:r>
              <a:rPr lang="en-US" dirty="0">
                <a:solidFill>
                  <a:srgbClr val="000000"/>
                </a:solidFill>
                <a:latin typeface="Calibri" panose="020F0502020204030204" pitchFamily="34" charset="0"/>
                <a:cs typeface="Calibri" panose="020F0502020204030204" pitchFamily="34" charset="0"/>
              </a:rPr>
              <a:t>:</a:t>
            </a:r>
          </a:p>
          <a:p>
            <a:endParaRPr lang="en-US" dirty="0"/>
          </a:p>
        </p:txBody>
      </p:sp>
      <p:graphicFrame>
        <p:nvGraphicFramePr>
          <p:cNvPr id="4" name="Table 3">
            <a:extLst>
              <a:ext uri="{FF2B5EF4-FFF2-40B4-BE49-F238E27FC236}">
                <a16:creationId xmlns:a16="http://schemas.microsoft.com/office/drawing/2014/main" id="{76112CA8-C44A-4A9B-8C1E-B9822D5D90AB}"/>
              </a:ext>
            </a:extLst>
          </p:cNvPr>
          <p:cNvGraphicFramePr>
            <a:graphicFrameLocks noGrp="1"/>
          </p:cNvGraphicFramePr>
          <p:nvPr>
            <p:extLst>
              <p:ext uri="{D42A27DB-BD31-4B8C-83A1-F6EECF244321}">
                <p14:modId xmlns:p14="http://schemas.microsoft.com/office/powerpoint/2010/main" val="879231850"/>
              </p:ext>
            </p:extLst>
          </p:nvPr>
        </p:nvGraphicFramePr>
        <p:xfrm>
          <a:off x="1981200" y="3502891"/>
          <a:ext cx="8229600" cy="215738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429768">
                <a:tc>
                  <a:txBody>
                    <a:bodyPr/>
                    <a:lstStyle/>
                    <a:p>
                      <a:pPr algn="ctr"/>
                      <a:r>
                        <a:rPr lang="en-US" sz="1800" b="1">
                          <a:latin typeface="Segoe UI" panose="020B0502040204020203" pitchFamily="34" charset="0"/>
                          <a:cs typeface="Segoe UI" panose="020B0502040204020203" pitchFamily="34" charset="0"/>
                        </a:rPr>
                        <a:t>Sinh viên</a:t>
                      </a: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Giáo</a:t>
                      </a:r>
                      <a:r>
                        <a:rPr lang="en-US" sz="1800" b="1" baseline="0">
                          <a:latin typeface="Segoe UI" panose="020B0502040204020203" pitchFamily="34" charset="0"/>
                          <a:cs typeface="Segoe UI" panose="020B0502040204020203" pitchFamily="34" charset="0"/>
                        </a:rPr>
                        <a:t> viên</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Học</a:t>
                      </a:r>
                      <a:r>
                        <a:rPr lang="en-US" sz="1800" b="1" baseline="0">
                          <a:latin typeface="Segoe UI" panose="020B0502040204020203" pitchFamily="34" charset="0"/>
                          <a:cs typeface="Segoe UI" panose="020B0502040204020203" pitchFamily="34" charset="0"/>
                        </a:rPr>
                        <a:t> phần</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Phòng</a:t>
                      </a:r>
                      <a:r>
                        <a:rPr lang="en-US" sz="1800" b="1" baseline="0">
                          <a:latin typeface="Segoe UI" panose="020B0502040204020203" pitchFamily="34" charset="0"/>
                          <a:cs typeface="Segoe UI" panose="020B0502040204020203" pitchFamily="34" charset="0"/>
                        </a:rPr>
                        <a:t> ban</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Trường</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1903">
                <a:tc>
                  <a:txBody>
                    <a:bodyPr/>
                    <a:lstStyle/>
                    <a:p>
                      <a:pPr algn="ctr"/>
                      <a:r>
                        <a:rPr lang="en-US" sz="1800">
                          <a:latin typeface="Segoe UI" panose="020B0502040204020203" pitchFamily="34" charset="0"/>
                          <a:cs typeface="Segoe UI" panose="020B0502040204020203" pitchFamily="34" charset="0"/>
                        </a:rPr>
                        <a:t>Cập</a:t>
                      </a:r>
                      <a:r>
                        <a:rPr lang="en-US" sz="1800" baseline="0">
                          <a:latin typeface="Segoe UI" panose="020B0502040204020203" pitchFamily="34" charset="0"/>
                          <a:cs typeface="Segoe UI" panose="020B0502040204020203" pitchFamily="34" charset="0"/>
                        </a:rPr>
                        <a:t> nhật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Cập</a:t>
                      </a:r>
                      <a:r>
                        <a:rPr lang="en-US" sz="1800" baseline="0">
                          <a:latin typeface="Segoe UI" panose="020B0502040204020203" pitchFamily="34" charset="0"/>
                          <a:cs typeface="Segoe UI" panose="020B0502040204020203" pitchFamily="34" charset="0"/>
                        </a:rPr>
                        <a:t> nhật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latin typeface="Segoe UI" panose="020B0502040204020203" pitchFamily="34" charset="0"/>
                          <a:cs typeface="Segoe UI" panose="020B0502040204020203" pitchFamily="34" charset="0"/>
                        </a:rPr>
                        <a:t>Cập</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nhật</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Cập</a:t>
                      </a:r>
                      <a:r>
                        <a:rPr lang="en-US" sz="1800" baseline="0">
                          <a:latin typeface="Segoe UI" panose="020B0502040204020203" pitchFamily="34" charset="0"/>
                          <a:cs typeface="Segoe UI" panose="020B0502040204020203" pitchFamily="34" charset="0"/>
                        </a:rPr>
                        <a:t> nhật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Sao chép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1903">
                <a:tc>
                  <a:txBody>
                    <a:bodyPr/>
                    <a:lstStyle/>
                    <a:p>
                      <a:pPr algn="ctr"/>
                      <a:r>
                        <a:rPr lang="en-US" sz="1800">
                          <a:latin typeface="Segoe UI" panose="020B0502040204020203" pitchFamily="34" charset="0"/>
                          <a:cs typeface="Segoe UI" panose="020B0502040204020203" pitchFamily="34" charset="0"/>
                        </a:rPr>
                        <a:t>Tìm</a:t>
                      </a:r>
                      <a:r>
                        <a:rPr lang="en-US" sz="1800" baseline="0">
                          <a:latin typeface="Segoe UI" panose="020B0502040204020203" pitchFamily="34" charset="0"/>
                          <a:cs typeface="Segoe UI" panose="020B0502040204020203" pitchFamily="34" charset="0"/>
                        </a:rPr>
                        <a:t> kiếm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Tìm</a:t>
                      </a:r>
                      <a:r>
                        <a:rPr lang="en-US" sz="1800" baseline="0">
                          <a:latin typeface="Segoe UI" panose="020B0502040204020203" pitchFamily="34" charset="0"/>
                          <a:cs typeface="Segoe UI" panose="020B0502040204020203" pitchFamily="34" charset="0"/>
                        </a:rPr>
                        <a:t> kiếm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DS thi lại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Xếp</a:t>
                      </a:r>
                      <a:r>
                        <a:rPr lang="en-US" sz="1800" baseline="0">
                          <a:latin typeface="Segoe UI" panose="020B0502040204020203" pitchFamily="34" charset="0"/>
                          <a:cs typeface="Segoe UI" panose="020B0502040204020203" pitchFamily="34" charset="0"/>
                        </a:rPr>
                        <a:t> TKB</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quyền</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1903">
                <a:tc>
                  <a:txBody>
                    <a:bodyPr/>
                    <a:lstStyle/>
                    <a:p>
                      <a:pPr algn="ctr"/>
                      <a:r>
                        <a:rPr lang="en-US" sz="1800">
                          <a:latin typeface="Segoe UI" panose="020B0502040204020203" pitchFamily="34" charset="0"/>
                          <a:cs typeface="Segoe UI" panose="020B0502040204020203" pitchFamily="34" charset="0"/>
                        </a:rPr>
                        <a:t>Đăng</a:t>
                      </a:r>
                      <a:r>
                        <a:rPr lang="en-US" sz="1800" baseline="0">
                          <a:latin typeface="Segoe UI" panose="020B0502040204020203" pitchFamily="34" charset="0"/>
                          <a:cs typeface="Segoe UI" panose="020B0502040204020203" pitchFamily="34" charset="0"/>
                        </a:rPr>
                        <a:t> kí</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công</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Nhập</a:t>
                      </a:r>
                      <a:r>
                        <a:rPr lang="en-US" sz="1800" baseline="0">
                          <a:latin typeface="Segoe UI" panose="020B0502040204020203" pitchFamily="34" charset="0"/>
                          <a:cs typeface="Segoe UI" panose="020B0502040204020203" pitchFamily="34" charset="0"/>
                        </a:rPr>
                        <a:t> điểm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Cài</a:t>
                      </a:r>
                      <a:r>
                        <a:rPr lang="en-US" sz="1800" baseline="0">
                          <a:latin typeface="Segoe UI" panose="020B0502040204020203" pitchFamily="34" charset="0"/>
                          <a:cs typeface="Segoe UI" panose="020B0502040204020203" pitchFamily="34" charset="0"/>
                        </a:rPr>
                        <a:t> đặt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1903">
                <a:tc>
                  <a:txBody>
                    <a:bodyPr/>
                    <a:lstStyle/>
                    <a:p>
                      <a:pPr algn="ctr"/>
                      <a:r>
                        <a:rPr lang="en-US" sz="1800">
                          <a:latin typeface="Segoe UI" panose="020B0502040204020203" pitchFamily="34" charset="0"/>
                          <a:cs typeface="Segoe UI" panose="020B0502040204020203" pitchFamily="34" charset="0"/>
                        </a:rPr>
                        <a:t>Xem</a:t>
                      </a:r>
                      <a:r>
                        <a:rPr lang="en-US" sz="1800" baseline="0">
                          <a:latin typeface="Segoe UI" panose="020B0502040204020203" pitchFamily="34" charset="0"/>
                          <a:cs typeface="Segoe UI" panose="020B0502040204020203" pitchFamily="34" charset="0"/>
                        </a:rPr>
                        <a:t> điểm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latin typeface="Segoe UI" panose="020B0502040204020203" pitchFamily="34" charset="0"/>
                          <a:cs typeface="Segoe UI" panose="020B0502040204020203" pitchFamily="34" charset="0"/>
                        </a:rPr>
                        <a:t>Tính</a:t>
                      </a:r>
                      <a:r>
                        <a:rPr lang="en-US" sz="1800" baseline="0">
                          <a:latin typeface="Segoe UI" panose="020B0502040204020203" pitchFamily="34" charset="0"/>
                          <a:cs typeface="Segoe UI" panose="020B0502040204020203" pitchFamily="34" charset="0"/>
                        </a:rPr>
                        <a:t> lương</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676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16A-E2FA-448D-B4D5-C44886166CA9}"/>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DD8773E-FFD9-4EE9-85D2-253476FB46F4}"/>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nhóm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thể</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thực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hiện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cs typeface="Calibri" panose="020F0502020204030204" pitchFamily="34" charset="0"/>
              </a:rPr>
              <a:t>cách</a:t>
            </a:r>
            <a:r>
              <a:rPr lang="en-US" dirty="0">
                <a:solidFill>
                  <a:srgbClr val="000000"/>
                </a:solidFill>
                <a:latin typeface="Calibri" panose="020F0502020204030204" pitchFamily="34" charset="0"/>
                <a:cs typeface="Calibri" panose="020F0502020204030204" pitchFamily="34" charset="0"/>
              </a:rPr>
              <a:t>:</a:t>
            </a:r>
          </a:p>
          <a:p>
            <a:pPr marL="971550" lvl="1" indent="-514350" algn="just">
              <a:buFont typeface="+mj-lt"/>
              <a:buAutoNum type="arabicPeriod" startAt="3"/>
            </a:pPr>
            <a:r>
              <a:rPr lang="en-US" sz="2800" dirty="0">
                <a:solidFill>
                  <a:srgbClr val="000000"/>
                </a:solidFill>
                <a:latin typeface="Calibri" panose="020F0502020204030204" pitchFamily="34" charset="0"/>
                <a:cs typeface="Calibri" panose="020F0502020204030204" pitchFamily="34" charset="0"/>
              </a:rPr>
              <a:t>Theo </a:t>
            </a:r>
            <a:r>
              <a:rPr lang="en-US" sz="2800" dirty="0" err="1">
                <a:solidFill>
                  <a:srgbClr val="000000"/>
                </a:solidFill>
                <a:latin typeface="Calibri" panose="020F0502020204030204" pitchFamily="34" charset="0"/>
                <a:cs typeface="Calibri" panose="020F0502020204030204" pitchFamily="34" charset="0"/>
              </a:rPr>
              <a:t>quy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nghiệp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vụ</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Những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chức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quy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nghiệp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vụ</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tương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tự</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nhau</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sẽ</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được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gom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nhóm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chung</a:t>
            </a:r>
            <a:endParaRPr lang="en-US" sz="2800" dirty="0">
              <a:solidFill>
                <a:srgbClr val="000000"/>
              </a:solidFill>
              <a:latin typeface="Calibri" panose="020F0502020204030204" pitchFamily="34" charset="0"/>
              <a:cs typeface="Calibri" panose="020F0502020204030204" pitchFamily="34" charset="0"/>
            </a:endParaRPr>
          </a:p>
          <a:p>
            <a:pPr algn="just"/>
            <a:r>
              <a:rPr lang="en-US" dirty="0" err="1">
                <a:solidFill>
                  <a:srgbClr val="000000"/>
                </a:solidFill>
                <a:latin typeface="Calibri" panose="020F0502020204030204" pitchFamily="34" charset="0"/>
                <a:cs typeface="Calibri" panose="020F0502020204030204" pitchFamily="34" charset="0"/>
              </a:rPr>
              <a:t>Ví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dụ</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về</a:t>
            </a:r>
            <a:r>
              <a:rPr lang="en-US" dirty="0">
                <a:solidFill>
                  <a:srgbClr val="000000"/>
                </a:solidFill>
                <a:latin typeface="Calibri" panose="020F0502020204030204" pitchFamily="34" charset="0"/>
                <a:cs typeface="Calibri" panose="020F0502020204030204" pitchFamily="34" charset="0"/>
              </a:rPr>
              <a:t> Menu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mềm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vụ</a:t>
            </a:r>
            <a:r>
              <a:rPr lang="en-US" dirty="0">
                <a:solidFill>
                  <a:srgbClr val="000000"/>
                </a:solidFill>
                <a:latin typeface="Calibri" panose="020F0502020204030204" pitchFamily="34" charset="0"/>
                <a:cs typeface="Calibri" panose="020F0502020204030204" pitchFamily="34" charset="0"/>
              </a:rPr>
              <a:t>:</a:t>
            </a:r>
          </a:p>
          <a:p>
            <a:endParaRPr lang="en-US" dirty="0"/>
          </a:p>
        </p:txBody>
      </p:sp>
      <p:graphicFrame>
        <p:nvGraphicFramePr>
          <p:cNvPr id="4" name="Table 3">
            <a:extLst>
              <a:ext uri="{FF2B5EF4-FFF2-40B4-BE49-F238E27FC236}">
                <a16:creationId xmlns:a16="http://schemas.microsoft.com/office/drawing/2014/main" id="{F8EB957B-DD4A-4336-98CE-601EA8F68187}"/>
              </a:ext>
            </a:extLst>
          </p:cNvPr>
          <p:cNvGraphicFramePr>
            <a:graphicFrameLocks noGrp="1"/>
          </p:cNvGraphicFramePr>
          <p:nvPr>
            <p:extLst>
              <p:ext uri="{D42A27DB-BD31-4B8C-83A1-F6EECF244321}">
                <p14:modId xmlns:p14="http://schemas.microsoft.com/office/powerpoint/2010/main" val="1580221458"/>
              </p:ext>
            </p:extLst>
          </p:nvPr>
        </p:nvGraphicFramePr>
        <p:xfrm>
          <a:off x="1981200" y="3271984"/>
          <a:ext cx="8229600" cy="3005637"/>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8909">
                  <a:extLst>
                    <a:ext uri="{9D8B030D-6E8A-4147-A177-3AD203B41FA5}">
                      <a16:colId xmlns:a16="http://schemas.microsoft.com/office/drawing/2014/main" val="20004"/>
                    </a:ext>
                  </a:extLst>
                </a:gridCol>
                <a:gridCol w="1524291">
                  <a:extLst>
                    <a:ext uri="{9D8B030D-6E8A-4147-A177-3AD203B41FA5}">
                      <a16:colId xmlns:a16="http://schemas.microsoft.com/office/drawing/2014/main" val="20005"/>
                    </a:ext>
                  </a:extLst>
                </a:gridCol>
              </a:tblGrid>
              <a:tr h="429768">
                <a:tc>
                  <a:txBody>
                    <a:bodyPr/>
                    <a:lstStyle/>
                    <a:p>
                      <a:pPr algn="ctr"/>
                      <a:r>
                        <a:rPr lang="en-US" sz="1800" b="1">
                          <a:latin typeface="Segoe UI" panose="020B0502040204020203" pitchFamily="34" charset="0"/>
                          <a:cs typeface="Segoe UI" panose="020B0502040204020203" pitchFamily="34" charset="0"/>
                        </a:rPr>
                        <a:t>Tổ</a:t>
                      </a:r>
                      <a:r>
                        <a:rPr lang="en-US" sz="1800" b="1" baseline="0">
                          <a:latin typeface="Segoe UI" panose="020B0502040204020203" pitchFamily="34" charset="0"/>
                          <a:cs typeface="Segoe UI" panose="020B0502040204020203" pitchFamily="34" charset="0"/>
                        </a:rPr>
                        <a:t> chức</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Lập</a:t>
                      </a:r>
                      <a:r>
                        <a:rPr lang="en-US" sz="1800" b="1" baseline="0">
                          <a:latin typeface="Segoe UI" panose="020B0502040204020203" pitchFamily="34" charset="0"/>
                          <a:cs typeface="Segoe UI" panose="020B0502040204020203" pitchFamily="34" charset="0"/>
                        </a:rPr>
                        <a:t> lịch</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Ghi danh</a:t>
                      </a:r>
                    </a:p>
                  </a:txBody>
                  <a:tcPr anchor="ctr">
                    <a:lnB w="12700" cap="flat" cmpd="sng" algn="ctr">
                      <a:solidFill>
                        <a:schemeClr val="tx1"/>
                      </a:solidFill>
                      <a:prstDash val="solid"/>
                      <a:round/>
                      <a:headEnd type="none" w="med" len="med"/>
                      <a:tailEnd type="none" w="med" len="med"/>
                    </a:lnB>
                  </a:tcPr>
                </a:tc>
                <a:tc>
                  <a:txBody>
                    <a:bodyPr/>
                    <a:lstStyle/>
                    <a:p>
                      <a:pPr algn="ctr"/>
                      <a:r>
                        <a:rPr lang="en-US" sz="1800" b="1" dirty="0">
                          <a:latin typeface="Segoe UI" panose="020B0502040204020203" pitchFamily="34" charset="0"/>
                          <a:cs typeface="Segoe UI" panose="020B0502040204020203" pitchFamily="34" charset="0"/>
                        </a:rPr>
                        <a:t>Theo </a:t>
                      </a:r>
                      <a:r>
                        <a:rPr lang="en-US" sz="1800" b="1" dirty="0" err="1">
                          <a:latin typeface="Segoe UI" panose="020B0502040204020203" pitchFamily="34" charset="0"/>
                          <a:cs typeface="Segoe UI" panose="020B0502040204020203" pitchFamily="34" charset="0"/>
                        </a:rPr>
                        <a:t>dõi</a:t>
                      </a:r>
                      <a:endParaRPr lang="en-US" sz="1800" b="1" dirty="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Thi</a:t>
                      </a: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Tổng</a:t>
                      </a:r>
                      <a:r>
                        <a:rPr lang="en-US" sz="1800" b="1" baseline="0">
                          <a:latin typeface="Segoe UI" panose="020B0502040204020203" pitchFamily="34" charset="0"/>
                          <a:cs typeface="Segoe UI" panose="020B0502040204020203" pitchFamily="34" charset="0"/>
                        </a:rPr>
                        <a:t> kết</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1903">
                <a:tc>
                  <a:txBody>
                    <a:bodyPr/>
                    <a:lstStyle/>
                    <a:p>
                      <a:pPr algn="ctr"/>
                      <a:r>
                        <a:rPr lang="en-US" sz="1800">
                          <a:latin typeface="Segoe UI" panose="020B0502040204020203" pitchFamily="34" charset="0"/>
                          <a:cs typeface="Segoe UI" panose="020B0502040204020203" pitchFamily="34" charset="0"/>
                        </a:rPr>
                        <a:t>Môn</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Mở</a:t>
                      </a:r>
                      <a:r>
                        <a:rPr lang="en-US" sz="1800" baseline="0">
                          <a:latin typeface="Segoe UI" panose="020B0502040204020203" pitchFamily="34" charset="0"/>
                          <a:cs typeface="Segoe UI" panose="020B0502040204020203" pitchFamily="34" charset="0"/>
                        </a:rPr>
                        <a:t> lớp</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Đăng</a:t>
                      </a:r>
                      <a:r>
                        <a:rPr lang="en-US" sz="1800" baseline="0">
                          <a:latin typeface="Segoe UI" panose="020B0502040204020203" pitchFamily="34" charset="0"/>
                          <a:cs typeface="Segoe UI" panose="020B0502040204020203" pitchFamily="34" charset="0"/>
                        </a:rPr>
                        <a:t> kí</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latin typeface="Segoe UI" panose="020B0502040204020203" pitchFamily="34" charset="0"/>
                          <a:cs typeface="Segoe UI" panose="020B0502040204020203" pitchFamily="34" charset="0"/>
                        </a:rPr>
                        <a:t>Tính</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lương</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DS thi lại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DS tốt</a:t>
                      </a:r>
                      <a:r>
                        <a:rPr lang="en-US" sz="1800" baseline="0">
                          <a:latin typeface="Segoe UI" panose="020B0502040204020203" pitchFamily="34" charset="0"/>
                          <a:cs typeface="Segoe UI" panose="020B0502040204020203" pitchFamily="34" charset="0"/>
                        </a:rPr>
                        <a:t> nghiệp</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1903">
                <a:tc>
                  <a:txBody>
                    <a:bodyPr/>
                    <a:lstStyle/>
                    <a:p>
                      <a:pPr algn="ctr"/>
                      <a:r>
                        <a:rPr lang="en-US" sz="1800">
                          <a:latin typeface="Segoe UI" panose="020B0502040204020203" pitchFamily="34" charset="0"/>
                          <a:cs typeface="Segoe UI" panose="020B0502040204020203" pitchFamily="34" charset="0"/>
                        </a:rPr>
                        <a:t>Phòng</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công</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Segoe UI" panose="020B0502040204020203" pitchFamily="34" charset="0"/>
                          <a:cs typeface="Segoe UI" panose="020B0502040204020203" pitchFamily="34" charset="0"/>
                        </a:rPr>
                        <a:t>DS </a:t>
                      </a:r>
                      <a:r>
                        <a:rPr lang="en-US" sz="1800" dirty="0" err="1">
                          <a:latin typeface="Segoe UI" panose="020B0502040204020203" pitchFamily="34" charset="0"/>
                          <a:cs typeface="Segoe UI" panose="020B0502040204020203" pitchFamily="34" charset="0"/>
                        </a:rPr>
                        <a:t>lớp</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Nhập</a:t>
                      </a:r>
                      <a:r>
                        <a:rPr lang="en-US" sz="1800" baseline="0">
                          <a:latin typeface="Segoe UI" panose="020B0502040204020203" pitchFamily="34" charset="0"/>
                          <a:cs typeface="Segoe UI" panose="020B0502040204020203" pitchFamily="34" charset="0"/>
                        </a:rPr>
                        <a:t> điểm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31903">
                <a:tc>
                  <a:txBody>
                    <a:bodyPr/>
                    <a:lstStyle/>
                    <a:p>
                      <a:pPr algn="ctr"/>
                      <a:r>
                        <a:rPr lang="en-US" sz="1800">
                          <a:latin typeface="Segoe UI" panose="020B0502040204020203" pitchFamily="34" charset="0"/>
                          <a:cs typeface="Segoe UI" panose="020B0502040204020203" pitchFamily="34" charset="0"/>
                        </a:rPr>
                        <a:t>Giáo</a:t>
                      </a:r>
                      <a:r>
                        <a:rPr lang="en-US" sz="1800" baseline="0">
                          <a:latin typeface="Segoe UI" panose="020B0502040204020203" pitchFamily="34" charset="0"/>
                          <a:cs typeface="Segoe UI" panose="020B0502040204020203" pitchFamily="34" charset="0"/>
                        </a:rPr>
                        <a:t> viên</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Xếp</a:t>
                      </a:r>
                      <a:r>
                        <a:rPr lang="en-US" sz="1800" baseline="0">
                          <a:latin typeface="Segoe UI" panose="020B0502040204020203" pitchFamily="34" charset="0"/>
                          <a:cs typeface="Segoe UI" panose="020B0502040204020203" pitchFamily="34" charset="0"/>
                        </a:rPr>
                        <a:t> TKB</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1903">
                <a:tc>
                  <a:txBody>
                    <a:bodyPr/>
                    <a:lstStyle/>
                    <a:p>
                      <a:pPr algn="ctr"/>
                      <a:r>
                        <a:rPr lang="en-US" sz="1800">
                          <a:latin typeface="Segoe UI" panose="020B0502040204020203" pitchFamily="34" charset="0"/>
                          <a:cs typeface="Segoe UI" panose="020B0502040204020203" pitchFamily="34" charset="0"/>
                        </a:rPr>
                        <a:t>Sinh viên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1903">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quyền</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910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4F5A-9C0F-47C5-9CBB-1B65605CA487}"/>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ký</a:t>
            </a:r>
            <a:r>
              <a:rPr lang="en-US" dirty="0"/>
              <a:t> </a:t>
            </a:r>
            <a:r>
              <a:rPr lang="en-US" dirty="0" err="1"/>
              <a:t>hiệu</a:t>
            </a:r>
            <a:r>
              <a:rPr lang="en-US" dirty="0"/>
              <a:t> </a:t>
            </a:r>
            <a:r>
              <a:rPr lang="en-US" dirty="0" err="1"/>
              <a:t>trình</a:t>
            </a:r>
            <a:r>
              <a:rPr lang="en-US" dirty="0"/>
              <a:t> </a:t>
            </a:r>
            <a:r>
              <a:rPr lang="en-US" dirty="0" err="1"/>
              <a:t>bày</a:t>
            </a:r>
            <a:endParaRPr lang="en-US" dirty="0"/>
          </a:p>
        </p:txBody>
      </p:sp>
      <p:sp>
        <p:nvSpPr>
          <p:cNvPr id="3" name="Content Placeholder 2">
            <a:extLst>
              <a:ext uri="{FF2B5EF4-FFF2-40B4-BE49-F238E27FC236}">
                <a16:creationId xmlns:a16="http://schemas.microsoft.com/office/drawing/2014/main" id="{DE5A38BE-188F-49A1-84A1-23ED7BD1FCD9}"/>
              </a:ext>
            </a:extLst>
          </p:cNvPr>
          <p:cNvSpPr>
            <a:spLocks noGrp="1"/>
          </p:cNvSpPr>
          <p:nvPr>
            <p:ph idx="1"/>
          </p:nvPr>
        </p:nvSpPr>
        <p:spPr/>
        <p:txBody>
          <a:bodyPr/>
          <a:lstStyle/>
          <a:p>
            <a:r>
              <a:rPr lang="en-US" dirty="0" err="1"/>
              <a:t>Nhập</a:t>
            </a:r>
            <a:r>
              <a:rPr lang="en-US" dirty="0"/>
              <a:t> </a:t>
            </a:r>
            <a:r>
              <a:rPr lang="en-US" dirty="0" err="1"/>
              <a:t>dữ</a:t>
            </a:r>
            <a:r>
              <a:rPr lang="en-US" dirty="0"/>
              <a:t> </a:t>
            </a:r>
            <a:r>
              <a:rPr lang="en-US" dirty="0" err="1"/>
              <a:t>liệu</a:t>
            </a:r>
            <a:r>
              <a:rPr lang="en-US" dirty="0"/>
              <a:t> </a:t>
            </a:r>
            <a:r>
              <a:rPr lang="en-US" dirty="0" err="1"/>
              <a:t>trực</a:t>
            </a:r>
            <a:r>
              <a:rPr lang="en-US" dirty="0"/>
              <a:t> </a:t>
            </a:r>
            <a:r>
              <a:rPr lang="en-US" dirty="0" err="1"/>
              <a:t>tiếp</a:t>
            </a:r>
            <a:r>
              <a:rPr lang="en-US" dirty="0"/>
              <a:t> – Textbox</a:t>
            </a:r>
          </a:p>
          <a:p>
            <a:endParaRPr lang="en-US" dirty="0"/>
          </a:p>
          <a:p>
            <a:r>
              <a:rPr lang="en-US" dirty="0" err="1"/>
              <a:t>Danh</a:t>
            </a:r>
            <a:r>
              <a:rPr lang="en-US" dirty="0"/>
              <a:t> </a:t>
            </a:r>
            <a:r>
              <a:rPr lang="en-US" dirty="0" err="1"/>
              <a:t>sách</a:t>
            </a:r>
            <a:r>
              <a:rPr lang="en-US" dirty="0"/>
              <a:t> </a:t>
            </a:r>
            <a:r>
              <a:rPr lang="en-US" dirty="0" err="1"/>
              <a:t>lựa</a:t>
            </a:r>
            <a:r>
              <a:rPr lang="en-US" dirty="0"/>
              <a:t> </a:t>
            </a:r>
            <a:r>
              <a:rPr lang="en-US" dirty="0" err="1"/>
              <a:t>chọn</a:t>
            </a:r>
            <a:r>
              <a:rPr lang="en-US" dirty="0"/>
              <a:t> – </a:t>
            </a:r>
            <a:r>
              <a:rPr lang="en-US" dirty="0" err="1"/>
              <a:t>Combobox</a:t>
            </a:r>
            <a:endParaRPr lang="en-US" dirty="0"/>
          </a:p>
          <a:p>
            <a:endParaRPr lang="en-US" dirty="0"/>
          </a:p>
          <a:p>
            <a:r>
              <a:rPr lang="en-US" dirty="0" err="1"/>
              <a:t>Nút</a:t>
            </a:r>
            <a:r>
              <a:rPr lang="en-US" dirty="0"/>
              <a:t> </a:t>
            </a:r>
            <a:r>
              <a:rPr lang="en-US" dirty="0" err="1"/>
              <a:t>điều</a:t>
            </a:r>
            <a:r>
              <a:rPr lang="en-US" dirty="0"/>
              <a:t> </a:t>
            </a:r>
            <a:r>
              <a:rPr lang="en-US" dirty="0" err="1"/>
              <a:t>khiển</a:t>
            </a:r>
            <a:r>
              <a:rPr lang="en-US" dirty="0"/>
              <a:t> – Button</a:t>
            </a:r>
          </a:p>
          <a:p>
            <a:endParaRPr lang="en-US" dirty="0"/>
          </a:p>
          <a:p>
            <a:r>
              <a:rPr lang="en-US" dirty="0"/>
              <a:t>Checkbox, Radio Button,…</a:t>
            </a:r>
          </a:p>
        </p:txBody>
      </p:sp>
      <p:sp>
        <p:nvSpPr>
          <p:cNvPr id="4" name="Rectangle 3">
            <a:extLst>
              <a:ext uri="{FF2B5EF4-FFF2-40B4-BE49-F238E27FC236}">
                <a16:creationId xmlns:a16="http://schemas.microsoft.com/office/drawing/2014/main" id="{1B0CD8A0-2EBB-4368-8B11-D67DEB758E10}"/>
              </a:ext>
            </a:extLst>
          </p:cNvPr>
          <p:cNvSpPr/>
          <p:nvPr/>
        </p:nvSpPr>
        <p:spPr>
          <a:xfrm>
            <a:off x="2133600" y="2013527"/>
            <a:ext cx="3962400" cy="452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36C0D9-EC3E-4F11-9863-46D9329DF83B}"/>
              </a:ext>
            </a:extLst>
          </p:cNvPr>
          <p:cNvSpPr/>
          <p:nvPr/>
        </p:nvSpPr>
        <p:spPr>
          <a:xfrm>
            <a:off x="2133600" y="3066473"/>
            <a:ext cx="3962400" cy="452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742CBB-5D4A-4DAB-80FC-ED712E445351}"/>
              </a:ext>
            </a:extLst>
          </p:cNvPr>
          <p:cNvSpPr/>
          <p:nvPr/>
        </p:nvSpPr>
        <p:spPr>
          <a:xfrm>
            <a:off x="5643418" y="3066473"/>
            <a:ext cx="452582" cy="452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112E1825-032E-4C85-BFDA-BE41086B30C8}"/>
              </a:ext>
            </a:extLst>
          </p:cNvPr>
          <p:cNvSpPr/>
          <p:nvPr/>
        </p:nvSpPr>
        <p:spPr>
          <a:xfrm rot="10800000">
            <a:off x="5731165" y="3171536"/>
            <a:ext cx="267854" cy="242455"/>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6338866-BA13-4154-907E-D030A858977F}"/>
              </a:ext>
            </a:extLst>
          </p:cNvPr>
          <p:cNvSpPr/>
          <p:nvPr/>
        </p:nvSpPr>
        <p:spPr>
          <a:xfrm>
            <a:off x="2133601" y="4017824"/>
            <a:ext cx="3962400" cy="57265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9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AB75-C503-42ED-85BC-AE4BA1FDC053}"/>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nhập</a:t>
            </a:r>
            <a:r>
              <a:rPr lang="en-US" dirty="0"/>
              <a:t> </a:t>
            </a:r>
            <a:r>
              <a:rPr lang="en-US" dirty="0" err="1"/>
              <a:t>liệu</a:t>
            </a:r>
            <a:r>
              <a:rPr lang="en-US" dirty="0"/>
              <a:t> </a:t>
            </a:r>
          </a:p>
        </p:txBody>
      </p:sp>
      <p:sp>
        <p:nvSpPr>
          <p:cNvPr id="3" name="Content Placeholder 2">
            <a:extLst>
              <a:ext uri="{FF2B5EF4-FFF2-40B4-BE49-F238E27FC236}">
                <a16:creationId xmlns:a16="http://schemas.microsoft.com/office/drawing/2014/main" id="{1D695103-15D1-47D2-BB47-EC7F1A10BB83}"/>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Màn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hình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nhập</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liệu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cho</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đối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tượng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phải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phép</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người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dùng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nhập</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thiểu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là</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thuộc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tính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cơ</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bản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tượng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đó</a:t>
            </a:r>
            <a:r>
              <a:rPr lang="en-US" dirty="0">
                <a:solidFill>
                  <a:srgbClr val="000000"/>
                </a:solidFill>
                <a:latin typeface="Calibri" panose="020F0502020204030204" pitchFamily="34" charset="0"/>
                <a:cs typeface="Calibri" panose="020F0502020204030204" pitchFamily="34" charset="0"/>
              </a:rPr>
              <a:t>.</a:t>
            </a:r>
          </a:p>
          <a:p>
            <a:pPr algn="just"/>
            <a:endParaRPr lang="en-US" dirty="0">
              <a:solidFill>
                <a:srgbClr val="000000"/>
              </a:solidFill>
              <a:latin typeface="Calibri" panose="020F0502020204030204" pitchFamily="34" charset="0"/>
              <a:cs typeface="Calibri" panose="020F0502020204030204" pitchFamily="34" charset="0"/>
            </a:endParaRPr>
          </a:p>
          <a:p>
            <a:pPr algn="just"/>
            <a:r>
              <a:rPr lang="en-US" dirty="0" err="1">
                <a:solidFill>
                  <a:srgbClr val="000000"/>
                </a:solidFill>
                <a:latin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thuộc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tính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đối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tượng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dựa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vào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phân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tích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và</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thiết</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kế</a:t>
            </a:r>
            <a:r>
              <a:rPr lang="en-US" dirty="0">
                <a:solidFill>
                  <a:srgbClr val="000000"/>
                </a:solidFill>
                <a:latin typeface="Calibri" panose="020F0502020204030204" pitchFamily="34" charset="0"/>
                <a:cs typeface="Calibri" panose="020F0502020204030204" pitchFamily="34" charset="0"/>
              </a:rPr>
              <a:t> CSDL.</a:t>
            </a:r>
          </a:p>
          <a:p>
            <a:pPr algn="just"/>
            <a:r>
              <a:rPr lang="en-US" u="sng" dirty="0" err="1">
                <a:solidFill>
                  <a:srgbClr val="000000"/>
                </a:solidFill>
                <a:latin typeface="Calibri" panose="020F0502020204030204" pitchFamily="34" charset="0"/>
                <a:cs typeface="Calibri" panose="020F0502020204030204" pitchFamily="34" charset="0"/>
              </a:rPr>
              <a:t>Ví</a:t>
            </a:r>
            <a:r>
              <a:rPr lang="en-US" u="sng" dirty="0">
                <a:solidFill>
                  <a:srgbClr val="000000"/>
                </a:solidFill>
                <a:latin typeface="Calibri" panose="020F0502020204030204" pitchFamily="34" charset="0"/>
                <a:cs typeface="Calibri" panose="020F0502020204030204" pitchFamily="34" charset="0"/>
              </a:rPr>
              <a:t> </a:t>
            </a:r>
            <a:r>
              <a:rPr lang="en-US" u="sng" dirty="0" err="1">
                <a:solidFill>
                  <a:srgbClr val="000000"/>
                </a:solidFill>
                <a:latin typeface="Calibri" panose="020F0502020204030204" pitchFamily="34" charset="0"/>
                <a:cs typeface="Calibri" panose="020F0502020204030204" pitchFamily="34" charset="0"/>
              </a:rPr>
              <a:t>dụ</a:t>
            </a:r>
            <a:r>
              <a:rPr lang="en-US" u="sng" dirty="0">
                <a:solidFill>
                  <a:srgbClr val="000000"/>
                </a:solidFill>
                <a:latin typeface="Calibri" panose="020F0502020204030204" pitchFamily="34" charset="0"/>
                <a:cs typeface="Calibri" panose="020F0502020204030204" pitchFamily="34" charset="0"/>
              </a:rPr>
              <a:t>:</a:t>
            </a:r>
            <a:endParaRPr lang="en-US" dirty="0">
              <a:solidFill>
                <a:srgbClr val="000000"/>
              </a:solidFill>
              <a:latin typeface="Calibri" panose="020F0502020204030204" pitchFamily="34" charset="0"/>
              <a:cs typeface="Calibri" panose="020F0502020204030204" pitchFamily="34" charset="0"/>
            </a:endParaRPr>
          </a:p>
          <a:p>
            <a:pPr lvl="1" algn="just"/>
            <a:r>
              <a:rPr lang="en-US" sz="2800" dirty="0" err="1">
                <a:solidFill>
                  <a:srgbClr val="000000"/>
                </a:solidFill>
                <a:latin typeface="Calibri" panose="020F0502020204030204" pitchFamily="34" charset="0"/>
                <a:cs typeface="Calibri" panose="020F0502020204030204" pitchFamily="34" charset="0"/>
              </a:rPr>
              <a:t>Nhập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phòng</a:t>
            </a:r>
            <a:r>
              <a:rPr lang="en-US" sz="2800" dirty="0">
                <a:solidFill>
                  <a:srgbClr val="000000"/>
                </a:solidFill>
                <a:latin typeface="Calibri" panose="020F0502020204030204" pitchFamily="34" charset="0"/>
                <a:cs typeface="Calibri" panose="020F0502020204030204" pitchFamily="34" charset="0"/>
              </a:rPr>
              <a:t> ban </a:t>
            </a:r>
            <a:r>
              <a:rPr lang="en-US" sz="2800" dirty="0" err="1">
                <a:solidFill>
                  <a:srgbClr val="000000"/>
                </a:solidFill>
                <a:latin typeface="Calibri" panose="020F0502020204030204" pitchFamily="34" charset="0"/>
                <a:cs typeface="Calibri" panose="020F0502020204030204" pitchFamily="34" charset="0"/>
              </a:rPr>
              <a:t>thì</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Mã</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phòng</a:t>
            </a:r>
            <a:r>
              <a:rPr lang="en-US" sz="2800" dirty="0">
                <a:solidFill>
                  <a:srgbClr val="000000"/>
                </a:solidFill>
                <a:latin typeface="Calibri" panose="020F0502020204030204" pitchFamily="34" charset="0"/>
                <a:cs typeface="Calibri" panose="020F0502020204030204" pitchFamily="34" charset="0"/>
              </a:rPr>
              <a:t> ban, </a:t>
            </a:r>
            <a:r>
              <a:rPr lang="en-US" sz="2800" dirty="0" err="1">
                <a:solidFill>
                  <a:srgbClr val="000000"/>
                </a:solidFill>
                <a:latin typeface="Calibri" panose="020F0502020204030204" pitchFamily="34" charset="0"/>
                <a:cs typeface="Calibri" panose="020F0502020204030204" pitchFamily="34" charset="0"/>
              </a:rPr>
              <a:t>Tên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phòng</a:t>
            </a:r>
            <a:r>
              <a:rPr lang="en-US" sz="2800" dirty="0">
                <a:solidFill>
                  <a:srgbClr val="000000"/>
                </a:solidFill>
                <a:latin typeface="Calibri" panose="020F0502020204030204" pitchFamily="34" charset="0"/>
                <a:cs typeface="Calibri" panose="020F0502020204030204" pitchFamily="34" charset="0"/>
              </a:rPr>
              <a:t> ban, Chi </a:t>
            </a:r>
            <a:r>
              <a:rPr lang="en-US" sz="2800" dirty="0" err="1">
                <a:solidFill>
                  <a:srgbClr val="000000"/>
                </a:solidFill>
                <a:latin typeface="Calibri" panose="020F0502020204030204" pitchFamily="34" charset="0"/>
                <a:cs typeface="Calibri" panose="020F0502020204030204" pitchFamily="34" charset="0"/>
              </a:rPr>
              <a:t>nhánh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Ghi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chú</a:t>
            </a:r>
            <a:r>
              <a:rPr lang="en-US" sz="2800" dirty="0">
                <a:solidFill>
                  <a:srgbClr val="000000"/>
                </a:solidFill>
                <a:latin typeface="Calibri" panose="020F0502020204030204" pitchFamily="34" charset="0"/>
                <a:cs typeface="Calibri" panose="020F0502020204030204" pitchFamily="34" charset="0"/>
              </a:rPr>
              <a:t>…</a:t>
            </a:r>
          </a:p>
          <a:p>
            <a:pPr lvl="1" algn="just"/>
            <a:r>
              <a:rPr lang="en-US" sz="2800" dirty="0" err="1">
                <a:solidFill>
                  <a:srgbClr val="000000"/>
                </a:solidFill>
                <a:latin typeface="Calibri" panose="020F0502020204030204" pitchFamily="34" charset="0"/>
                <a:cs typeface="Calibri" panose="020F0502020204030204" pitchFamily="34" charset="0"/>
              </a:rPr>
              <a:t>Nhập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nhân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thì</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Mã</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nhân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Họ</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nhân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Ngày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sinh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ảnh</a:t>
            </a:r>
            <a:r>
              <a:rPr lang="en-US" sz="2800" dirty="0">
                <a:solidFill>
                  <a:srgbClr val="000000"/>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103041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CD57-85D8-46F0-87F8-F1FE00CFDBBB}"/>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nhập</a:t>
            </a:r>
            <a:r>
              <a:rPr lang="en-US" dirty="0"/>
              <a:t> </a:t>
            </a:r>
            <a:r>
              <a:rPr lang="en-US" dirty="0" err="1"/>
              <a:t>liệu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C09D4820-D77C-49BB-9705-3614452E58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65699DD-821D-46E8-931A-37D2967838A0}"/>
              </a:ext>
            </a:extLst>
          </p:cNvPr>
          <p:cNvPicPr>
            <a:picLocks noChangeAspect="1"/>
          </p:cNvPicPr>
          <p:nvPr/>
        </p:nvPicPr>
        <p:blipFill>
          <a:blip r:embed="rId2"/>
          <a:stretch>
            <a:fillRect/>
          </a:stretch>
        </p:blipFill>
        <p:spPr>
          <a:xfrm>
            <a:off x="1663959" y="6746"/>
            <a:ext cx="8864082" cy="7008242"/>
          </a:xfrm>
          <a:prstGeom prst="rect">
            <a:avLst/>
          </a:prstGeom>
        </p:spPr>
      </p:pic>
    </p:spTree>
    <p:extLst>
      <p:ext uri="{BB962C8B-B14F-4D97-AF65-F5344CB8AC3E}">
        <p14:creationId xmlns:p14="http://schemas.microsoft.com/office/powerpoint/2010/main" val="99452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E7F4-B2DF-4B56-AEC4-2D911A487C7F}"/>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nhập</a:t>
            </a:r>
            <a:r>
              <a:rPr lang="en-US" dirty="0"/>
              <a:t> </a:t>
            </a:r>
            <a:r>
              <a:rPr lang="en-US" dirty="0" err="1"/>
              <a:t>liệu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3D977302-382F-49B0-9EFA-AB69836DC65D}"/>
              </a:ext>
            </a:extLst>
          </p:cNvPr>
          <p:cNvSpPr>
            <a:spLocks noGrp="1"/>
          </p:cNvSpPr>
          <p:nvPr>
            <p:ph idx="1"/>
          </p:nvPr>
        </p:nvSpPr>
        <p:spPr/>
        <p:txBody>
          <a:bodyPr/>
          <a:lstStyle/>
          <a:p>
            <a:r>
              <a:rPr lang="vi-VN" dirty="0"/>
              <a:t>Ngoài việc nhập liệu trực tiếp bằng bàn phím, phần mềm cũng có thể cung cấp tính năng nhập liệu gián tiếp nếu khách hàng yêu cầu:</a:t>
            </a:r>
          </a:p>
          <a:p>
            <a:pPr lvl="1"/>
            <a:r>
              <a:rPr lang="vi-VN" dirty="0"/>
              <a:t>Nhập liệu từ thiết bị ngoại vi: USB, ổ đĩa mạng…</a:t>
            </a:r>
          </a:p>
          <a:p>
            <a:pPr lvl="1"/>
            <a:r>
              <a:rPr lang="vi-VN" dirty="0"/>
              <a:t>Import dữ liệu từ file: Excel, CSV, XML…</a:t>
            </a:r>
          </a:p>
          <a:p>
            <a:pPr lvl="1"/>
            <a:r>
              <a:rPr lang="vi-VN" dirty="0"/>
              <a:t>Import dữ liệu từ các chương trình khác</a:t>
            </a:r>
          </a:p>
          <a:p>
            <a:endParaRPr lang="en-US" dirty="0"/>
          </a:p>
        </p:txBody>
      </p:sp>
    </p:spTree>
    <p:extLst>
      <p:ext uri="{BB962C8B-B14F-4D97-AF65-F5344CB8AC3E}">
        <p14:creationId xmlns:p14="http://schemas.microsoft.com/office/powerpoint/2010/main" val="83547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DBE6-6398-49FD-A8FB-BFA938E950C1}"/>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danh</a:t>
            </a:r>
            <a:r>
              <a:rPr lang="en-US" dirty="0"/>
              <a:t> </a:t>
            </a:r>
            <a:r>
              <a:rPr lang="en-US" dirty="0" err="1"/>
              <a:t>mục</a:t>
            </a:r>
            <a:endParaRPr lang="en-US" dirty="0"/>
          </a:p>
        </p:txBody>
      </p:sp>
      <p:sp>
        <p:nvSpPr>
          <p:cNvPr id="3" name="Content Placeholder 2">
            <a:extLst>
              <a:ext uri="{FF2B5EF4-FFF2-40B4-BE49-F238E27FC236}">
                <a16:creationId xmlns:a16="http://schemas.microsoft.com/office/drawing/2014/main" id="{09B690B3-750C-45B2-A99C-3A3BD58974B1}"/>
              </a:ext>
            </a:extLst>
          </p:cNvPr>
          <p:cNvSpPr>
            <a:spLocks noGrp="1"/>
          </p:cNvSpPr>
          <p:nvPr>
            <p:ph idx="1"/>
          </p:nvPr>
        </p:nvSpPr>
        <p:spPr/>
        <p:txBody>
          <a:bodyPr>
            <a:normAutofit lnSpcReduction="10000"/>
          </a:bodyPr>
          <a:lstStyle/>
          <a:p>
            <a:r>
              <a:rPr lang="vi-VN" dirty="0"/>
              <a:t>Màn hình danh mục thường là các dữ liệu tĩnh, được tạo ra ngay sau khi hệ thống được cài đặt, rất ít có thay đổi lớn trong quá trình sử dụng.</a:t>
            </a:r>
          </a:p>
          <a:p>
            <a:r>
              <a:rPr lang="vi-VN" dirty="0"/>
              <a:t>Ví dụ</a:t>
            </a:r>
            <a:r>
              <a:rPr lang="en-US" dirty="0"/>
              <a:t> n</a:t>
            </a:r>
            <a:r>
              <a:rPr lang="vi-VN" dirty="0"/>
              <a:t>hững thông tin sau đây là danh mục:</a:t>
            </a:r>
          </a:p>
          <a:p>
            <a:pPr lvl="1"/>
            <a:r>
              <a:rPr lang="vi-VN" dirty="0"/>
              <a:t>Tỉnh thành</a:t>
            </a:r>
          </a:p>
          <a:p>
            <a:pPr lvl="1"/>
            <a:r>
              <a:rPr lang="vi-VN" dirty="0"/>
              <a:t>Phòng học</a:t>
            </a:r>
          </a:p>
          <a:p>
            <a:pPr lvl="1"/>
            <a:r>
              <a:rPr lang="vi-VN" dirty="0"/>
              <a:t>Loại nhân viên</a:t>
            </a:r>
          </a:p>
          <a:p>
            <a:pPr lvl="1"/>
            <a:r>
              <a:rPr lang="vi-VN" dirty="0"/>
              <a:t>Loại tiền tệ</a:t>
            </a:r>
          </a:p>
          <a:p>
            <a:pPr lvl="1"/>
            <a:r>
              <a:rPr lang="vi-VN" dirty="0"/>
              <a:t>Chức vụ</a:t>
            </a:r>
          </a:p>
          <a:p>
            <a:pPr lvl="1"/>
            <a:r>
              <a:rPr lang="vi-VN" dirty="0"/>
              <a:t>Nhân viên</a:t>
            </a:r>
          </a:p>
          <a:p>
            <a:pPr lvl="1"/>
            <a:r>
              <a:rPr lang="vi-VN" dirty="0"/>
              <a:t>Người dùng</a:t>
            </a:r>
          </a:p>
          <a:p>
            <a:pPr lvl="1"/>
            <a:r>
              <a:rPr lang="vi-VN" dirty="0"/>
              <a:t>…</a:t>
            </a:r>
          </a:p>
          <a:p>
            <a:endParaRPr lang="en-US" dirty="0"/>
          </a:p>
        </p:txBody>
      </p:sp>
    </p:spTree>
    <p:extLst>
      <p:ext uri="{BB962C8B-B14F-4D97-AF65-F5344CB8AC3E}">
        <p14:creationId xmlns:p14="http://schemas.microsoft.com/office/powerpoint/2010/main" val="212653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lstStyle/>
          <a:p>
            <a:r>
              <a:rPr lang="en-US" b="1" dirty="0"/>
              <a:t>GIỚI THIỆU TỔNG QUAN</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3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4F17-6866-45B5-A5E2-89C927B6E02D}"/>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danh</a:t>
            </a:r>
            <a:r>
              <a:rPr lang="en-US" dirty="0"/>
              <a:t> </a:t>
            </a:r>
            <a:r>
              <a:rPr lang="en-US" dirty="0" err="1"/>
              <a:t>mục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B5C8F35-3773-48AE-B574-DA132FC11217}"/>
              </a:ext>
            </a:extLst>
          </p:cNvPr>
          <p:cNvSpPr>
            <a:spLocks noGrp="1"/>
          </p:cNvSpPr>
          <p:nvPr>
            <p:ph idx="1"/>
          </p:nvPr>
        </p:nvSpPr>
        <p:spPr/>
        <p:txBody>
          <a:bodyPr/>
          <a:lstStyle/>
          <a:p>
            <a:r>
              <a:rPr lang="vi-VN" dirty="0"/>
              <a:t>Màn hình danh mục thường được thiết kế theo 2 dạng:</a:t>
            </a:r>
          </a:p>
          <a:p>
            <a:pPr lvl="1"/>
            <a:r>
              <a:rPr lang="vi-VN" dirty="0"/>
              <a:t>Chỉ gồm 1 </a:t>
            </a:r>
            <a:r>
              <a:rPr lang="en-US" dirty="0" err="1"/>
              <a:t>bảng</a:t>
            </a:r>
            <a:r>
              <a:rPr lang="vi-VN" dirty="0"/>
              <a:t> hiển thị danh sách dữ liệu và cho phép người dùng chỉnh sửa trực tiếp:</a:t>
            </a:r>
          </a:p>
          <a:p>
            <a:endParaRPr lang="en-US" dirty="0"/>
          </a:p>
        </p:txBody>
      </p:sp>
      <p:pic>
        <p:nvPicPr>
          <p:cNvPr id="4" name="Picture 3">
            <a:extLst>
              <a:ext uri="{FF2B5EF4-FFF2-40B4-BE49-F238E27FC236}">
                <a16:creationId xmlns:a16="http://schemas.microsoft.com/office/drawing/2014/main" id="{2AE40DA8-15F9-4AA3-9BA4-C1572A704C3F}"/>
              </a:ext>
            </a:extLst>
          </p:cNvPr>
          <p:cNvPicPr>
            <a:picLocks noChangeAspect="1"/>
          </p:cNvPicPr>
          <p:nvPr/>
        </p:nvPicPr>
        <p:blipFill>
          <a:blip r:embed="rId2"/>
          <a:stretch>
            <a:fillRect/>
          </a:stretch>
        </p:blipFill>
        <p:spPr>
          <a:xfrm>
            <a:off x="2753032" y="2620297"/>
            <a:ext cx="6096000" cy="3663606"/>
          </a:xfrm>
          <a:prstGeom prst="rect">
            <a:avLst/>
          </a:prstGeom>
        </p:spPr>
      </p:pic>
    </p:spTree>
    <p:extLst>
      <p:ext uri="{BB962C8B-B14F-4D97-AF65-F5344CB8AC3E}">
        <p14:creationId xmlns:p14="http://schemas.microsoft.com/office/powerpoint/2010/main" val="215274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3B0-3429-4A27-8520-FD3B942EA795}"/>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danh</a:t>
            </a:r>
            <a:r>
              <a:rPr lang="en-US" dirty="0"/>
              <a:t> </a:t>
            </a:r>
            <a:r>
              <a:rPr lang="en-US" dirty="0" err="1"/>
              <a:t>mục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BBD889F1-35C1-412F-8967-DC62C30EB046}"/>
              </a:ext>
            </a:extLst>
          </p:cNvPr>
          <p:cNvSpPr>
            <a:spLocks noGrp="1"/>
          </p:cNvSpPr>
          <p:nvPr>
            <p:ph idx="1"/>
          </p:nvPr>
        </p:nvSpPr>
        <p:spPr/>
        <p:txBody>
          <a:bodyPr/>
          <a:lstStyle/>
          <a:p>
            <a:r>
              <a:rPr lang="vi-VN" dirty="0"/>
              <a:t>Màn hình danh mục thường được thiết kế theo 2 dạng:</a:t>
            </a:r>
          </a:p>
          <a:p>
            <a:pPr lvl="1"/>
            <a:r>
              <a:rPr lang="vi-VN" dirty="0"/>
              <a:t>Gồm </a:t>
            </a:r>
            <a:r>
              <a:rPr lang="en-US" dirty="0" err="1"/>
              <a:t>bảng</a:t>
            </a:r>
            <a:r>
              <a:rPr lang="en-US" dirty="0"/>
              <a:t> </a:t>
            </a:r>
            <a:r>
              <a:rPr lang="en-US" dirty="0" err="1"/>
              <a:t>danh</a:t>
            </a:r>
            <a:r>
              <a:rPr lang="en-US" dirty="0"/>
              <a:t> </a:t>
            </a:r>
            <a:r>
              <a:rPr lang="en-US" dirty="0" err="1"/>
              <a:t>sách</a:t>
            </a:r>
            <a:r>
              <a:rPr lang="vi-VN" dirty="0"/>
              <a:t> và vùng hiển thị thông tin chi tiết của dòng dữ liệu đang chọn:</a:t>
            </a:r>
          </a:p>
          <a:p>
            <a:endParaRPr lang="en-US" dirty="0"/>
          </a:p>
        </p:txBody>
      </p:sp>
      <p:pic>
        <p:nvPicPr>
          <p:cNvPr id="4" name="Picture 3">
            <a:extLst>
              <a:ext uri="{FF2B5EF4-FFF2-40B4-BE49-F238E27FC236}">
                <a16:creationId xmlns:a16="http://schemas.microsoft.com/office/drawing/2014/main" id="{45E2EEDD-ED45-4C72-941D-1AEDF6872DBE}"/>
              </a:ext>
            </a:extLst>
          </p:cNvPr>
          <p:cNvPicPr>
            <a:picLocks noChangeAspect="1"/>
          </p:cNvPicPr>
          <p:nvPr/>
        </p:nvPicPr>
        <p:blipFill>
          <a:blip r:embed="rId2"/>
          <a:stretch>
            <a:fillRect/>
          </a:stretch>
        </p:blipFill>
        <p:spPr>
          <a:xfrm>
            <a:off x="3365472" y="2482763"/>
            <a:ext cx="6172200" cy="3694199"/>
          </a:xfrm>
          <a:prstGeom prst="rect">
            <a:avLst/>
          </a:prstGeom>
        </p:spPr>
      </p:pic>
    </p:spTree>
    <p:extLst>
      <p:ext uri="{BB962C8B-B14F-4D97-AF65-F5344CB8AC3E}">
        <p14:creationId xmlns:p14="http://schemas.microsoft.com/office/powerpoint/2010/main" val="171411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0A55-C08A-410D-8844-5D0BBED4E06D}"/>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tra</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5EFAF8AD-AE38-4CC4-AEB2-9DFE7F97A65A}"/>
              </a:ext>
            </a:extLst>
          </p:cNvPr>
          <p:cNvSpPr>
            <a:spLocks noGrp="1"/>
          </p:cNvSpPr>
          <p:nvPr>
            <p:ph idx="1"/>
          </p:nvPr>
        </p:nvSpPr>
        <p:spPr/>
        <p:txBody>
          <a:bodyPr/>
          <a:lstStyle/>
          <a:p>
            <a:r>
              <a:rPr lang="vi-VN" dirty="0"/>
              <a:t>Màn hình tra cứu, tìm kiếm thông tin thường gồm 1 vùng tiêu chí tìm kiếm và 1 </a:t>
            </a:r>
            <a:r>
              <a:rPr lang="en-US" dirty="0" err="1"/>
              <a:t>vùng</a:t>
            </a:r>
            <a:r>
              <a:rPr lang="vi-VN" dirty="0"/>
              <a:t> hiển thị danh sách các kết quả tìm được.</a:t>
            </a:r>
          </a:p>
          <a:p>
            <a:endParaRPr lang="vi-VN" dirty="0"/>
          </a:p>
          <a:p>
            <a:r>
              <a:rPr lang="vi-VN" dirty="0"/>
              <a:t>Tiêu chí tìm kiếm có thể được cài đặt cố định hoặc có thể cho phép người dùng thay đổi, bổ sung trong quá trình sử dụng.</a:t>
            </a:r>
          </a:p>
          <a:p>
            <a:endParaRPr lang="vi-VN" dirty="0"/>
          </a:p>
          <a:p>
            <a:r>
              <a:rPr lang="vi-VN" dirty="0"/>
              <a:t>Với các dữ liệu dạng </a:t>
            </a:r>
            <a:r>
              <a:rPr lang="en-US" dirty="0" err="1"/>
              <a:t>danh</a:t>
            </a:r>
            <a:r>
              <a:rPr lang="en-US" dirty="0"/>
              <a:t> </a:t>
            </a:r>
            <a:r>
              <a:rPr lang="en-US" dirty="0" err="1"/>
              <a:t>sách</a:t>
            </a:r>
            <a:r>
              <a:rPr lang="vi-VN" dirty="0"/>
              <a:t>, có thể cho phép tính năng Sort và Filter trực tiếp trên </a:t>
            </a:r>
            <a:r>
              <a:rPr lang="en-US" dirty="0"/>
              <a:t>control </a:t>
            </a:r>
            <a:r>
              <a:rPr lang="en-US" dirty="0" err="1"/>
              <a:t>danh</a:t>
            </a:r>
            <a:r>
              <a:rPr lang="en-US" dirty="0"/>
              <a:t> </a:t>
            </a:r>
            <a:r>
              <a:rPr lang="en-US" dirty="0" err="1"/>
              <a:t>sách</a:t>
            </a:r>
            <a:r>
              <a:rPr lang="en-US" dirty="0"/>
              <a:t> (</a:t>
            </a:r>
            <a:r>
              <a:rPr lang="en-US" dirty="0" err="1"/>
              <a:t>datagridview</a:t>
            </a:r>
            <a:r>
              <a:rPr lang="en-US" dirty="0"/>
              <a:t>)</a:t>
            </a:r>
            <a:r>
              <a:rPr lang="vi-VN" dirty="0"/>
              <a:t>.</a:t>
            </a:r>
          </a:p>
          <a:p>
            <a:endParaRPr lang="en-US" dirty="0"/>
          </a:p>
        </p:txBody>
      </p:sp>
    </p:spTree>
    <p:extLst>
      <p:ext uri="{BB962C8B-B14F-4D97-AF65-F5344CB8AC3E}">
        <p14:creationId xmlns:p14="http://schemas.microsoft.com/office/powerpoint/2010/main" val="394563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3B63-7841-415A-92A5-671EFB9A12AC}"/>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tra</a:t>
            </a:r>
            <a:r>
              <a:rPr lang="en-US" dirty="0"/>
              <a:t> </a:t>
            </a:r>
            <a:r>
              <a:rPr lang="en-US" dirty="0" err="1"/>
              <a:t>cứu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C1161E14-9610-4FDE-98C3-FABE7810794B}"/>
              </a:ext>
            </a:extLst>
          </p:cNvPr>
          <p:cNvSpPr>
            <a:spLocks noGrp="1"/>
          </p:cNvSpPr>
          <p:nvPr>
            <p:ph idx="1"/>
          </p:nvPr>
        </p:nvSpPr>
        <p:spPr/>
        <p:txBody>
          <a:bodyPr/>
          <a:lstStyle/>
          <a:p>
            <a:r>
              <a:rPr lang="en-US" dirty="0" err="1"/>
              <a:t>Ví</a:t>
            </a:r>
            <a:r>
              <a:rPr lang="en-US" dirty="0"/>
              <a:t> </a:t>
            </a:r>
            <a:r>
              <a:rPr lang="en-US" dirty="0" err="1"/>
              <a:t>dụ</a:t>
            </a:r>
            <a:r>
              <a:rPr lang="en-US" dirty="0"/>
              <a:t> </a:t>
            </a:r>
            <a:r>
              <a:rPr lang="en-US" dirty="0" err="1"/>
              <a:t>màn</a:t>
            </a:r>
            <a:r>
              <a:rPr lang="en-US" dirty="0"/>
              <a:t> </a:t>
            </a:r>
            <a:r>
              <a:rPr lang="en-US" dirty="0" err="1"/>
              <a:t>hình</a:t>
            </a:r>
            <a:r>
              <a:rPr lang="en-US" dirty="0"/>
              <a:t> </a:t>
            </a:r>
            <a:r>
              <a:rPr lang="en-US" dirty="0" err="1"/>
              <a:t>tra</a:t>
            </a:r>
            <a:r>
              <a:rPr lang="en-US" dirty="0"/>
              <a:t> </a:t>
            </a:r>
            <a:r>
              <a:rPr lang="en-US" dirty="0" err="1"/>
              <a:t>cứu</a:t>
            </a:r>
            <a:r>
              <a:rPr lang="en-US" dirty="0"/>
              <a:t> </a:t>
            </a:r>
            <a:r>
              <a:rPr lang="en-US" dirty="0" err="1"/>
              <a:t>cho</a:t>
            </a:r>
            <a:r>
              <a:rPr lang="en-US" dirty="0"/>
              <a:t> </a:t>
            </a:r>
            <a:r>
              <a:rPr lang="en-US" dirty="0" err="1"/>
              <a:t>phép</a:t>
            </a:r>
            <a:r>
              <a:rPr lang="en-US" dirty="0"/>
              <a:t> </a:t>
            </a:r>
            <a:r>
              <a:rPr lang="en-US" dirty="0" err="1"/>
              <a:t>tìm</a:t>
            </a:r>
            <a:r>
              <a:rPr lang="en-US" dirty="0"/>
              <a:t> </a:t>
            </a:r>
            <a:r>
              <a:rPr lang="en-US" dirty="0" err="1"/>
              <a:t>kiếm</a:t>
            </a:r>
            <a:r>
              <a:rPr lang="en-US" dirty="0"/>
              <a:t> </a:t>
            </a:r>
            <a:r>
              <a:rPr lang="en-US" dirty="0" err="1"/>
              <a:t>trực</a:t>
            </a:r>
            <a:r>
              <a:rPr lang="en-US" dirty="0"/>
              <a:t> </a:t>
            </a:r>
            <a:r>
              <a:rPr lang="en-US" dirty="0" err="1"/>
              <a:t>tiếp</a:t>
            </a:r>
            <a:r>
              <a:rPr lang="en-US" dirty="0"/>
              <a:t> </a:t>
            </a:r>
            <a:r>
              <a:rPr lang="en-US" dirty="0" err="1"/>
              <a:t>trên</a:t>
            </a:r>
            <a:r>
              <a:rPr lang="en-US" dirty="0"/>
              <a:t> </a:t>
            </a:r>
            <a:r>
              <a:rPr lang="en-US" dirty="0" err="1"/>
              <a:t>DataGridView</a:t>
            </a:r>
            <a:r>
              <a:rPr lang="en-US" dirty="0"/>
              <a:t>:</a:t>
            </a:r>
          </a:p>
          <a:p>
            <a:endParaRPr lang="en-US" dirty="0"/>
          </a:p>
        </p:txBody>
      </p:sp>
      <p:pic>
        <p:nvPicPr>
          <p:cNvPr id="4" name="Picture 3">
            <a:extLst>
              <a:ext uri="{FF2B5EF4-FFF2-40B4-BE49-F238E27FC236}">
                <a16:creationId xmlns:a16="http://schemas.microsoft.com/office/drawing/2014/main" id="{5E40EE96-D1F0-4CF8-A228-5E0033652FCE}"/>
              </a:ext>
            </a:extLst>
          </p:cNvPr>
          <p:cNvPicPr>
            <a:picLocks noChangeAspect="1"/>
          </p:cNvPicPr>
          <p:nvPr/>
        </p:nvPicPr>
        <p:blipFill>
          <a:blip r:embed="rId2"/>
          <a:stretch>
            <a:fillRect/>
          </a:stretch>
        </p:blipFill>
        <p:spPr>
          <a:xfrm>
            <a:off x="2438229" y="2820254"/>
            <a:ext cx="8239773" cy="2755508"/>
          </a:xfrm>
          <a:prstGeom prst="rect">
            <a:avLst/>
          </a:prstGeom>
        </p:spPr>
      </p:pic>
    </p:spTree>
    <p:extLst>
      <p:ext uri="{BB962C8B-B14F-4D97-AF65-F5344CB8AC3E}">
        <p14:creationId xmlns:p14="http://schemas.microsoft.com/office/powerpoint/2010/main" val="286112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92DA-FDE5-4EE7-8B92-C84A424BF729}"/>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thống</a:t>
            </a:r>
            <a:r>
              <a:rPr lang="en-US" dirty="0"/>
              <a:t> </a:t>
            </a:r>
            <a:r>
              <a:rPr lang="en-US" dirty="0" err="1"/>
              <a:t>kê</a:t>
            </a:r>
            <a:endParaRPr lang="en-US" dirty="0"/>
          </a:p>
        </p:txBody>
      </p:sp>
      <p:sp>
        <p:nvSpPr>
          <p:cNvPr id="3" name="Content Placeholder 2">
            <a:extLst>
              <a:ext uri="{FF2B5EF4-FFF2-40B4-BE49-F238E27FC236}">
                <a16:creationId xmlns:a16="http://schemas.microsoft.com/office/drawing/2014/main" id="{7A9378DA-4FA1-493F-91C6-B919F5A3BDF1}"/>
              </a:ext>
            </a:extLst>
          </p:cNvPr>
          <p:cNvSpPr>
            <a:spLocks noGrp="1"/>
          </p:cNvSpPr>
          <p:nvPr>
            <p:ph idx="1"/>
          </p:nvPr>
        </p:nvSpPr>
        <p:spPr/>
        <p:txBody>
          <a:bodyPr/>
          <a:lstStyle/>
          <a:p>
            <a:r>
              <a:rPr lang="en-US" dirty="0" err="1">
                <a:solidFill>
                  <a:srgbClr val="000000"/>
                </a:solidFill>
                <a:latin typeface="Calibri" panose="020F0502020204030204" pitchFamily="34" charset="0"/>
                <a:cs typeface="Calibri" panose="020F0502020204030204" pitchFamily="34" charset="0"/>
              </a:rPr>
              <a:t>Màn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hình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thống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kê</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báo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biểu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thường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gồm</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vùng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tiêu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thống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kê</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và</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vùng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hiển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thị</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kết</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thống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kê</a:t>
            </a:r>
            <a:r>
              <a:rPr lang="en-US" dirty="0">
                <a:solidFill>
                  <a:srgbClr val="000000"/>
                </a:solidFill>
                <a:latin typeface="Calibri" panose="020F0502020204030204" pitchFamily="34" charset="0"/>
                <a:cs typeface="Calibri" panose="020F0502020204030204" pitchFamily="34" charset="0"/>
              </a:rPr>
              <a:t>:</a:t>
            </a:r>
            <a:endParaRPr lang="en-US" dirty="0"/>
          </a:p>
        </p:txBody>
      </p:sp>
      <p:pic>
        <p:nvPicPr>
          <p:cNvPr id="4" name="Picture 3">
            <a:extLst>
              <a:ext uri="{FF2B5EF4-FFF2-40B4-BE49-F238E27FC236}">
                <a16:creationId xmlns:a16="http://schemas.microsoft.com/office/drawing/2014/main" id="{FB2F5156-CA21-45B2-AD75-47BBACE34844}"/>
              </a:ext>
            </a:extLst>
          </p:cNvPr>
          <p:cNvPicPr>
            <a:picLocks noChangeAspect="1"/>
          </p:cNvPicPr>
          <p:nvPr/>
        </p:nvPicPr>
        <p:blipFill>
          <a:blip r:embed="rId2"/>
          <a:stretch>
            <a:fillRect/>
          </a:stretch>
        </p:blipFill>
        <p:spPr>
          <a:xfrm>
            <a:off x="2235200" y="2413819"/>
            <a:ext cx="8153400" cy="3613829"/>
          </a:xfrm>
          <a:prstGeom prst="rect">
            <a:avLst/>
          </a:prstGeom>
        </p:spPr>
      </p:pic>
    </p:spTree>
    <p:extLst>
      <p:ext uri="{BB962C8B-B14F-4D97-AF65-F5344CB8AC3E}">
        <p14:creationId xmlns:p14="http://schemas.microsoft.com/office/powerpoint/2010/main" val="611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661A-89C9-4156-BDD1-190311788797}"/>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CDD9866E-7851-4443-BA27-4B54540ABA48}"/>
              </a:ext>
            </a:extLst>
          </p:cNvPr>
          <p:cNvSpPr>
            <a:spLocks noGrp="1"/>
          </p:cNvSpPr>
          <p:nvPr>
            <p:ph idx="1"/>
          </p:nvPr>
        </p:nvSpPr>
        <p:spPr/>
        <p:txBody>
          <a:bodyPr/>
          <a:lstStyle/>
          <a:p>
            <a:r>
              <a:rPr lang="en-US" dirty="0" err="1"/>
              <a:t>Sinh</a:t>
            </a:r>
            <a:r>
              <a:rPr lang="en-US" dirty="0"/>
              <a:t> </a:t>
            </a:r>
            <a:r>
              <a:rPr lang="en-US" dirty="0" err="1"/>
              <a:t>viên</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các</a:t>
            </a:r>
            <a:r>
              <a:rPr lang="en-US" dirty="0"/>
              <a:t> </a:t>
            </a:r>
            <a:r>
              <a:rPr lang="en-US" dirty="0" err="1"/>
              <a:t>màn</a:t>
            </a:r>
            <a:r>
              <a:rPr lang="en-US" dirty="0"/>
              <a:t> </a:t>
            </a:r>
            <a:r>
              <a:rPr lang="en-US" dirty="0" err="1"/>
              <a:t>hình</a:t>
            </a:r>
            <a:endParaRPr lang="en-US" dirty="0"/>
          </a:p>
          <a:p>
            <a:pPr lvl="1"/>
            <a:r>
              <a:rPr lang="en-US" dirty="0" err="1"/>
              <a:t>Nhập</a:t>
            </a:r>
            <a:r>
              <a:rPr lang="en-US" dirty="0"/>
              <a:t> </a:t>
            </a:r>
            <a:r>
              <a:rPr lang="en-US" dirty="0" err="1"/>
              <a:t>sách</a:t>
            </a:r>
            <a:r>
              <a:rPr lang="en-US" dirty="0"/>
              <a:t> </a:t>
            </a:r>
            <a:r>
              <a:rPr lang="en-US" dirty="0" err="1"/>
              <a:t>mới</a:t>
            </a:r>
            <a:endParaRPr lang="en-US" dirty="0"/>
          </a:p>
          <a:p>
            <a:pPr lvl="1"/>
            <a:r>
              <a:rPr lang="en-US" dirty="0" err="1"/>
              <a:t>Tra</a:t>
            </a:r>
            <a:r>
              <a:rPr lang="en-US" dirty="0"/>
              <a:t> </a:t>
            </a:r>
            <a:r>
              <a:rPr lang="en-US" dirty="0" err="1"/>
              <a:t>cứu</a:t>
            </a:r>
            <a:r>
              <a:rPr lang="en-US" dirty="0"/>
              <a:t> </a:t>
            </a:r>
            <a:r>
              <a:rPr lang="en-US" dirty="0" err="1"/>
              <a:t>sách</a:t>
            </a:r>
            <a:endParaRPr lang="en-US" dirty="0"/>
          </a:p>
        </p:txBody>
      </p:sp>
    </p:spTree>
    <p:extLst>
      <p:ext uri="{BB962C8B-B14F-4D97-AF65-F5344CB8AC3E}">
        <p14:creationId xmlns:p14="http://schemas.microsoft.com/office/powerpoint/2010/main" val="3899400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1FE-08FB-4E0C-B1A2-6D49684007FF}"/>
              </a:ext>
            </a:extLst>
          </p:cNvPr>
          <p:cNvSpPr>
            <a:spLocks noGrp="1"/>
          </p:cNvSpPr>
          <p:nvPr>
            <p:ph type="title"/>
          </p:nvPr>
        </p:nvSpPr>
        <p:spPr/>
        <p:txBody>
          <a:bodyPr/>
          <a:lstStyle/>
          <a:p>
            <a:r>
              <a:rPr lang="en-US" b="1" dirty="0"/>
              <a:t>ĐÁNH GIÁ CHẤT L</a:t>
            </a:r>
            <a:r>
              <a:rPr lang="vi-VN" b="1" dirty="0"/>
              <a:t>Ư</a:t>
            </a:r>
            <a:r>
              <a:rPr lang="en-US" b="1" dirty="0"/>
              <a:t>ỢNG</a:t>
            </a:r>
          </a:p>
        </p:txBody>
      </p:sp>
      <p:sp>
        <p:nvSpPr>
          <p:cNvPr id="3" name="Text Placeholder 2">
            <a:extLst>
              <a:ext uri="{FF2B5EF4-FFF2-40B4-BE49-F238E27FC236}">
                <a16:creationId xmlns:a16="http://schemas.microsoft.com/office/drawing/2014/main" id="{F38C17AE-574C-4E67-A7D5-4570C5E650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446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487D-1AAC-4D34-8448-2637B0232001}"/>
              </a:ext>
            </a:extLst>
          </p:cNvPr>
          <p:cNvSpPr>
            <a:spLocks noGrp="1"/>
          </p:cNvSpPr>
          <p:nvPr>
            <p:ph type="title"/>
          </p:nvPr>
        </p:nvSpPr>
        <p:spPr/>
        <p:txBody>
          <a:bodyPr/>
          <a:lstStyle/>
          <a:p>
            <a:r>
              <a:rPr lang="en-US" dirty="0" err="1"/>
              <a:t>Tiêu</a:t>
            </a:r>
            <a:r>
              <a:rPr lang="en-US" dirty="0"/>
              <a:t> </a:t>
            </a:r>
            <a:r>
              <a:rPr lang="en-US" dirty="0" err="1"/>
              <a:t>chí</a:t>
            </a:r>
            <a:r>
              <a:rPr lang="en-US" dirty="0"/>
              <a:t> </a:t>
            </a:r>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ED0C402E-B756-4AB9-8DB5-B6B822D815F0}"/>
              </a:ext>
            </a:extLst>
          </p:cNvPr>
          <p:cNvSpPr>
            <a:spLocks noGrp="1"/>
          </p:cNvSpPr>
          <p:nvPr>
            <p:ph idx="1"/>
          </p:nvPr>
        </p:nvSpPr>
        <p:spPr/>
        <p:txBody>
          <a:bodyPr>
            <a:normAutofit fontScale="92500"/>
          </a:bodyPr>
          <a:lstStyle/>
          <a:p>
            <a:r>
              <a:rPr lang="en-US" dirty="0" err="1"/>
              <a:t>Tính</a:t>
            </a:r>
            <a:r>
              <a:rPr lang="en-US" dirty="0"/>
              <a:t> </a:t>
            </a:r>
            <a:r>
              <a:rPr lang="en-US" dirty="0" err="1"/>
              <a:t>thân</a:t>
            </a:r>
            <a:r>
              <a:rPr lang="en-US" dirty="0"/>
              <a:t> </a:t>
            </a:r>
            <a:r>
              <a:rPr lang="en-US" dirty="0" err="1"/>
              <a:t>thiện</a:t>
            </a:r>
            <a:r>
              <a:rPr lang="en-US" dirty="0"/>
              <a:t> (user-friendly):</a:t>
            </a:r>
          </a:p>
          <a:p>
            <a:pPr lvl="1"/>
            <a:r>
              <a:rPr lang="en-US" dirty="0" err="1"/>
              <a:t>Chức</a:t>
            </a:r>
            <a:r>
              <a:rPr lang="en-US" dirty="0"/>
              <a:t> </a:t>
            </a:r>
            <a:r>
              <a:rPr lang="en-US" dirty="0" err="1"/>
              <a:t>năng</a:t>
            </a:r>
            <a:r>
              <a:rPr lang="en-US" dirty="0"/>
              <a:t> </a:t>
            </a:r>
            <a:r>
              <a:rPr lang="en-US" dirty="0" err="1"/>
              <a:t>dễ</a:t>
            </a:r>
            <a:r>
              <a:rPr lang="en-US" dirty="0"/>
              <a:t> </a:t>
            </a:r>
            <a:r>
              <a:rPr lang="en-US" dirty="0" err="1"/>
              <a:t>hiểu</a:t>
            </a:r>
            <a:r>
              <a:rPr lang="en-US" dirty="0"/>
              <a:t>, </a:t>
            </a:r>
            <a:r>
              <a:rPr lang="en-US" dirty="0" err="1"/>
              <a:t>dễ</a:t>
            </a:r>
            <a:r>
              <a:rPr lang="en-US" dirty="0"/>
              <a:t> </a:t>
            </a:r>
            <a:r>
              <a:rPr lang="en-US" dirty="0" err="1"/>
              <a:t>sử</a:t>
            </a:r>
            <a:r>
              <a:rPr lang="en-US" dirty="0"/>
              <a:t> </a:t>
            </a:r>
            <a:r>
              <a:rPr lang="en-US" dirty="0" err="1"/>
              <a:t>dụng</a:t>
            </a:r>
            <a:r>
              <a:rPr lang="en-US" dirty="0"/>
              <a:t> (understandability)</a:t>
            </a:r>
          </a:p>
          <a:p>
            <a:pPr lvl="1"/>
            <a:r>
              <a:rPr lang="en-US" dirty="0" err="1"/>
              <a:t>Hoạt</a:t>
            </a:r>
            <a:r>
              <a:rPr lang="en-US" dirty="0"/>
              <a:t> </a:t>
            </a:r>
            <a:r>
              <a:rPr lang="en-US" dirty="0" err="1"/>
              <a:t>động</a:t>
            </a:r>
            <a:r>
              <a:rPr lang="en-US" dirty="0"/>
              <a:t> </a:t>
            </a:r>
            <a:r>
              <a:rPr lang="en-US" dirty="0" err="1"/>
              <a:t>đúng</a:t>
            </a:r>
            <a:r>
              <a:rPr lang="en-US" dirty="0"/>
              <a:t> </a:t>
            </a:r>
            <a:r>
              <a:rPr lang="en-US" dirty="0" err="1"/>
              <a:t>trình</a:t>
            </a:r>
            <a:r>
              <a:rPr lang="en-US" dirty="0"/>
              <a:t> </a:t>
            </a:r>
            <a:r>
              <a:rPr lang="en-US" dirty="0" err="1"/>
              <a:t>tự</a:t>
            </a:r>
            <a:r>
              <a:rPr lang="en-US" dirty="0"/>
              <a:t>, </a:t>
            </a:r>
            <a:r>
              <a:rPr lang="en-US" dirty="0" err="1"/>
              <a:t>quy</a:t>
            </a:r>
            <a:r>
              <a:rPr lang="en-US" dirty="0"/>
              <a:t> </a:t>
            </a:r>
            <a:r>
              <a:rPr lang="en-US" dirty="0" err="1"/>
              <a:t>trình</a:t>
            </a:r>
            <a:r>
              <a:rPr lang="en-US" dirty="0"/>
              <a:t> </a:t>
            </a:r>
            <a:r>
              <a:rPr lang="en-US" dirty="0" err="1"/>
              <a:t>thực</a:t>
            </a:r>
            <a:r>
              <a:rPr lang="en-US" dirty="0"/>
              <a:t> </a:t>
            </a:r>
            <a:r>
              <a:rPr lang="en-US" dirty="0" err="1"/>
              <a:t>tế</a:t>
            </a:r>
            <a:endParaRPr lang="en-US" dirty="0"/>
          </a:p>
          <a:p>
            <a:pPr lvl="1"/>
            <a:r>
              <a:rPr lang="en-US" dirty="0" err="1"/>
              <a:t>Hạn</a:t>
            </a:r>
            <a:r>
              <a:rPr lang="en-US" dirty="0"/>
              <a:t> </a:t>
            </a:r>
            <a:r>
              <a:rPr lang="en-US" dirty="0" err="1"/>
              <a:t>chế</a:t>
            </a:r>
            <a:r>
              <a:rPr lang="en-US" dirty="0"/>
              <a:t> </a:t>
            </a:r>
            <a:r>
              <a:rPr lang="en-US" dirty="0" err="1"/>
              <a:t>gây</a:t>
            </a:r>
            <a:r>
              <a:rPr lang="en-US" dirty="0"/>
              <a:t> </a:t>
            </a:r>
            <a:r>
              <a:rPr lang="en-US" dirty="0" err="1"/>
              <a:t>lỗi</a:t>
            </a:r>
            <a:r>
              <a:rPr lang="en-US" dirty="0"/>
              <a:t>, </a:t>
            </a:r>
            <a:r>
              <a:rPr lang="en-US" dirty="0" err="1"/>
              <a:t>sai</a:t>
            </a:r>
            <a:r>
              <a:rPr lang="en-US" dirty="0"/>
              <a:t> </a:t>
            </a:r>
            <a:r>
              <a:rPr lang="en-US" dirty="0" err="1"/>
              <a:t>sót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nhập</a:t>
            </a:r>
            <a:r>
              <a:rPr lang="en-US" dirty="0"/>
              <a:t> </a:t>
            </a:r>
            <a:r>
              <a:rPr lang="en-US" dirty="0" err="1"/>
              <a:t>liệu</a:t>
            </a:r>
            <a:endParaRPr lang="en-US" dirty="0"/>
          </a:p>
          <a:p>
            <a:pPr lvl="1"/>
            <a:r>
              <a:rPr lang="en-US" dirty="0" err="1"/>
              <a:t>Hạn</a:t>
            </a:r>
            <a:r>
              <a:rPr lang="en-US" dirty="0"/>
              <a:t> </a:t>
            </a:r>
            <a:r>
              <a:rPr lang="en-US" dirty="0" err="1"/>
              <a:t>chế</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thừa</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mặc</a:t>
            </a:r>
            <a:r>
              <a:rPr lang="en-US" dirty="0"/>
              <a:t> </a:t>
            </a:r>
            <a:r>
              <a:rPr lang="en-US" dirty="0" err="1"/>
              <a:t>định</a:t>
            </a:r>
            <a:r>
              <a:rPr lang="en-US" dirty="0"/>
              <a:t> </a:t>
            </a:r>
            <a:r>
              <a:rPr lang="en-US" dirty="0" err="1"/>
              <a:t>hoặc</a:t>
            </a:r>
            <a:r>
              <a:rPr lang="en-US" dirty="0"/>
              <a:t> </a:t>
            </a:r>
            <a:r>
              <a:rPr lang="en-US" dirty="0" err="1"/>
              <a:t>tự</a:t>
            </a:r>
            <a:r>
              <a:rPr lang="en-US" dirty="0"/>
              <a:t> </a:t>
            </a:r>
            <a:r>
              <a:rPr lang="en-US" dirty="0" err="1"/>
              <a:t>tăng</a:t>
            </a:r>
            <a:r>
              <a:rPr lang="en-US" dirty="0"/>
              <a:t> </a:t>
            </a:r>
            <a:r>
              <a:rPr lang="en-US" dirty="0" err="1"/>
              <a:t>dần</a:t>
            </a:r>
            <a:r>
              <a:rPr lang="en-US" dirty="0"/>
              <a:t>)</a:t>
            </a:r>
          </a:p>
          <a:p>
            <a:endParaRPr lang="en-US" dirty="0"/>
          </a:p>
          <a:p>
            <a:r>
              <a:rPr lang="en-US" dirty="0" err="1"/>
              <a:t>Tính</a:t>
            </a:r>
            <a:r>
              <a:rPr lang="en-US" dirty="0"/>
              <a:t> </a:t>
            </a:r>
            <a:r>
              <a:rPr lang="en-US" dirty="0" err="1"/>
              <a:t>trực</a:t>
            </a:r>
            <a:r>
              <a:rPr lang="en-US" dirty="0"/>
              <a:t> </a:t>
            </a:r>
            <a:r>
              <a:rPr lang="en-US" dirty="0" err="1"/>
              <a:t>quan</a:t>
            </a:r>
            <a:r>
              <a:rPr lang="en-US" dirty="0"/>
              <a:t> (readability): </a:t>
            </a:r>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 </a:t>
            </a:r>
            <a:r>
              <a:rPr lang="en-US" dirty="0" err="1"/>
              <a:t>tùy</a:t>
            </a:r>
            <a:r>
              <a:rPr lang="en-US" dirty="0"/>
              <a:t> </a:t>
            </a:r>
            <a:r>
              <a:rPr lang="en-US" dirty="0" err="1"/>
              <a:t>thuộc</a:t>
            </a:r>
            <a:r>
              <a:rPr lang="en-US" dirty="0"/>
              <a:t> </a:t>
            </a:r>
            <a:r>
              <a:rPr lang="en-US" dirty="0" err="1"/>
              <a:t>vào</a:t>
            </a:r>
            <a:r>
              <a:rPr lang="en-US" dirty="0"/>
              <a:t> </a:t>
            </a:r>
            <a:r>
              <a:rPr lang="en-US" dirty="0" err="1"/>
              <a:t>loại</a:t>
            </a:r>
            <a:r>
              <a:rPr lang="en-US" dirty="0"/>
              <a:t> </a:t>
            </a:r>
            <a:r>
              <a:rPr lang="en-US" dirty="0" err="1"/>
              <a:t>dữ</a:t>
            </a:r>
            <a:r>
              <a:rPr lang="en-US" dirty="0"/>
              <a:t> </a:t>
            </a:r>
            <a:r>
              <a:rPr lang="en-US" dirty="0" err="1"/>
              <a:t>liệu</a:t>
            </a:r>
            <a:r>
              <a:rPr lang="en-US" dirty="0"/>
              <a:t>:</a:t>
            </a:r>
          </a:p>
          <a:p>
            <a:pPr lvl="1"/>
            <a:r>
              <a:rPr lang="en-US" dirty="0" err="1"/>
              <a:t>Giới</a:t>
            </a:r>
            <a:r>
              <a:rPr lang="en-US" dirty="0"/>
              <a:t> </a:t>
            </a:r>
            <a:r>
              <a:rPr lang="en-US" dirty="0" err="1"/>
              <a:t>tính</a:t>
            </a:r>
            <a:r>
              <a:rPr lang="en-US" dirty="0"/>
              <a:t>: </a:t>
            </a:r>
            <a:r>
              <a:rPr lang="en-US" dirty="0" err="1"/>
              <a:t>Radiobutton</a:t>
            </a:r>
            <a:endParaRPr lang="en-US" dirty="0"/>
          </a:p>
          <a:p>
            <a:pPr lvl="1"/>
            <a:r>
              <a:rPr lang="en-US" dirty="0" err="1"/>
              <a:t>Loại</a:t>
            </a:r>
            <a:r>
              <a:rPr lang="en-US" dirty="0"/>
              <a:t>, </a:t>
            </a:r>
            <a:r>
              <a:rPr lang="en-US" dirty="0" err="1"/>
              <a:t>danh</a:t>
            </a:r>
            <a:r>
              <a:rPr lang="en-US" dirty="0"/>
              <a:t> </a:t>
            </a:r>
            <a:r>
              <a:rPr lang="en-US" dirty="0" err="1"/>
              <a:t>mục</a:t>
            </a:r>
            <a:r>
              <a:rPr lang="en-US" dirty="0"/>
              <a:t>: </a:t>
            </a:r>
            <a:r>
              <a:rPr lang="en-US" dirty="0" err="1"/>
              <a:t>Combobox</a:t>
            </a:r>
            <a:endParaRPr lang="en-US" dirty="0"/>
          </a:p>
          <a:p>
            <a:pPr lvl="1"/>
            <a:r>
              <a:rPr lang="en-US" dirty="0" err="1"/>
              <a:t>Bảng</a:t>
            </a:r>
            <a:r>
              <a:rPr lang="en-US" dirty="0"/>
              <a:t> </a:t>
            </a:r>
            <a:r>
              <a:rPr lang="en-US" dirty="0" err="1"/>
              <a:t>số</a:t>
            </a:r>
            <a:r>
              <a:rPr lang="en-US" dirty="0"/>
              <a:t> </a:t>
            </a:r>
            <a:r>
              <a:rPr lang="en-US" dirty="0" err="1"/>
              <a:t>liệu</a:t>
            </a:r>
            <a:r>
              <a:rPr lang="en-US" dirty="0"/>
              <a:t>: </a:t>
            </a:r>
            <a:r>
              <a:rPr lang="en-US" dirty="0" err="1"/>
              <a:t>DataGridView</a:t>
            </a:r>
            <a:r>
              <a:rPr lang="en-US" dirty="0"/>
              <a:t>, </a:t>
            </a:r>
            <a:r>
              <a:rPr lang="en-US" dirty="0" err="1"/>
              <a:t>GridView</a:t>
            </a:r>
            <a:r>
              <a:rPr lang="en-US" dirty="0"/>
              <a:t>, </a:t>
            </a:r>
            <a:r>
              <a:rPr lang="en-US" dirty="0" err="1"/>
              <a:t>ListView</a:t>
            </a:r>
            <a:endParaRPr lang="en-US" dirty="0"/>
          </a:p>
          <a:p>
            <a:pPr lvl="1"/>
            <a:r>
              <a:rPr lang="en-US" dirty="0" err="1"/>
              <a:t>Số</a:t>
            </a:r>
            <a:r>
              <a:rPr lang="en-US" dirty="0"/>
              <a:t> </a:t>
            </a:r>
            <a:r>
              <a:rPr lang="en-US" dirty="0" err="1"/>
              <a:t>liệu</a:t>
            </a:r>
            <a:r>
              <a:rPr lang="en-US" dirty="0"/>
              <a:t> so </a:t>
            </a:r>
            <a:r>
              <a:rPr lang="en-US" dirty="0" err="1"/>
              <a:t>sánh</a:t>
            </a:r>
            <a:r>
              <a:rPr lang="en-US" dirty="0"/>
              <a:t>: </a:t>
            </a:r>
            <a:r>
              <a:rPr lang="en-US" dirty="0" err="1"/>
              <a:t>Biểu</a:t>
            </a:r>
            <a:r>
              <a:rPr lang="en-US" dirty="0"/>
              <a:t> </a:t>
            </a:r>
            <a:r>
              <a:rPr lang="en-US" dirty="0" err="1"/>
              <a:t>đồ</a:t>
            </a:r>
            <a:endParaRPr lang="en-US" dirty="0"/>
          </a:p>
          <a:p>
            <a:endParaRPr lang="en-US" dirty="0"/>
          </a:p>
        </p:txBody>
      </p:sp>
    </p:spTree>
    <p:extLst>
      <p:ext uri="{BB962C8B-B14F-4D97-AF65-F5344CB8AC3E}">
        <p14:creationId xmlns:p14="http://schemas.microsoft.com/office/powerpoint/2010/main" val="3532183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4C9E-AF53-46DB-849C-A99151B61569}"/>
              </a:ext>
            </a:extLst>
          </p:cNvPr>
          <p:cNvSpPr>
            <a:spLocks noGrp="1"/>
          </p:cNvSpPr>
          <p:nvPr>
            <p:ph type="title"/>
          </p:nvPr>
        </p:nvSpPr>
        <p:spPr/>
        <p:txBody>
          <a:bodyPr/>
          <a:lstStyle/>
          <a:p>
            <a:r>
              <a:rPr lang="en-US" dirty="0" err="1"/>
              <a:t>Tiêu</a:t>
            </a:r>
            <a:r>
              <a:rPr lang="en-US" dirty="0"/>
              <a:t> </a:t>
            </a:r>
            <a:r>
              <a:rPr lang="en-US" dirty="0" err="1"/>
              <a:t>chí</a:t>
            </a:r>
            <a:r>
              <a:rPr lang="en-US" dirty="0"/>
              <a:t> </a:t>
            </a:r>
            <a:r>
              <a:rPr lang="en-US" dirty="0" err="1"/>
              <a:t>đánh</a:t>
            </a:r>
            <a:r>
              <a:rPr lang="en-US" dirty="0"/>
              <a:t> </a:t>
            </a:r>
            <a:r>
              <a:rPr lang="en-US" dirty="0" err="1"/>
              <a:t>giá</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DCE3BCC-3653-4895-BF8C-D6706F08A19E}"/>
              </a:ext>
            </a:extLst>
          </p:cNvPr>
          <p:cNvSpPr>
            <a:spLocks noGrp="1"/>
          </p:cNvSpPr>
          <p:nvPr>
            <p:ph idx="1"/>
          </p:nvPr>
        </p:nvSpPr>
        <p:spPr/>
        <p:txBody>
          <a:bodyPr/>
          <a:lstStyle/>
          <a:p>
            <a:r>
              <a:rPr lang="vi-VN" dirty="0"/>
              <a:t>Tính nhất quán:</a:t>
            </a:r>
          </a:p>
          <a:p>
            <a:pPr lvl="1"/>
            <a:r>
              <a:rPr lang="vi-VN" dirty="0"/>
              <a:t>Màu sắc</a:t>
            </a:r>
          </a:p>
          <a:p>
            <a:pPr lvl="1"/>
            <a:r>
              <a:rPr lang="vi-VN" dirty="0"/>
              <a:t>Vị trí đối tượng</a:t>
            </a:r>
          </a:p>
          <a:p>
            <a:pPr lvl="1"/>
            <a:r>
              <a:rPr lang="vi-VN" dirty="0"/>
              <a:t>Biểu tượng</a:t>
            </a:r>
          </a:p>
          <a:p>
            <a:endParaRPr lang="en-US" dirty="0"/>
          </a:p>
        </p:txBody>
      </p:sp>
    </p:spTree>
    <p:extLst>
      <p:ext uri="{BB962C8B-B14F-4D97-AF65-F5344CB8AC3E}">
        <p14:creationId xmlns:p14="http://schemas.microsoft.com/office/powerpoint/2010/main" val="3158604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39</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28EF7-1816-49F3-977E-C31EB56D01DA}"/>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5" name="Content Placeholder 4">
            <a:extLst>
              <a:ext uri="{FF2B5EF4-FFF2-40B4-BE49-F238E27FC236}">
                <a16:creationId xmlns:a16="http://schemas.microsoft.com/office/drawing/2014/main" id="{EECB4069-006A-446B-80F6-E610F6535F60}"/>
              </a:ext>
            </a:extLst>
          </p:cNvPr>
          <p:cNvSpPr>
            <a:spLocks noGrp="1"/>
          </p:cNvSpPr>
          <p:nvPr>
            <p:ph idx="1"/>
          </p:nvPr>
        </p:nvSpPr>
        <p:spPr/>
        <p:txBody>
          <a:bodyPr/>
          <a:lstStyle/>
          <a:p>
            <a:r>
              <a:rPr lang="vi-VN" dirty="0"/>
              <a:t>Giao diện người dùng (User interface – UI/GUI) sẽ ảnh hưởng đến cảm nhận của người dùng về hệ thống:</a:t>
            </a:r>
          </a:p>
          <a:p>
            <a:endParaRPr lang="en-US" dirty="0"/>
          </a:p>
        </p:txBody>
      </p:sp>
      <p:pic>
        <p:nvPicPr>
          <p:cNvPr id="6" name="Picture 2" descr="http://blog.codinghorror.com/content/images/uploads/2006/11/6a0120a85dcdae970b0128776fec64970c-pi.png">
            <a:extLst>
              <a:ext uri="{FF2B5EF4-FFF2-40B4-BE49-F238E27FC236}">
                <a16:creationId xmlns:a16="http://schemas.microsoft.com/office/drawing/2014/main" id="{4056BC95-5B51-4E8B-9DFD-FF5AB14F4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24" y="2316896"/>
            <a:ext cx="5736499" cy="39813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en/0/00/Dota_allstars_game.jpg">
            <a:extLst>
              <a:ext uri="{FF2B5EF4-FFF2-40B4-BE49-F238E27FC236}">
                <a16:creationId xmlns:a16="http://schemas.microsoft.com/office/drawing/2014/main" id="{F787E8E4-3127-4E99-8C78-34E2E39E3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155" y="2316896"/>
            <a:ext cx="5328863" cy="399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7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a:t>Thiết kế xử lý</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40</a:t>
            </a:fld>
            <a:endParaRPr lang="en-US"/>
          </a:p>
        </p:txBody>
      </p:sp>
    </p:spTree>
    <p:extLst>
      <p:ext uri="{BB962C8B-B14F-4D97-AF65-F5344CB8AC3E}">
        <p14:creationId xmlns:p14="http://schemas.microsoft.com/office/powerpoint/2010/main" val="25428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DBE-CF84-463E-8259-09CA24D58835}"/>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6279BD2E-5217-40D8-85AA-FD3B34539969}"/>
              </a:ext>
            </a:extLst>
          </p:cNvPr>
          <p:cNvSpPr>
            <a:spLocks noGrp="1"/>
          </p:cNvSpPr>
          <p:nvPr>
            <p:ph idx="1"/>
          </p:nvPr>
        </p:nvSpPr>
        <p:spPr/>
        <p:txBody>
          <a:bodyPr>
            <a:normAutofit fontScale="92500"/>
          </a:bodyPr>
          <a:lstStyle/>
          <a:p>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bao </a:t>
            </a:r>
            <a:r>
              <a:rPr lang="en-US" dirty="0" err="1"/>
              <a:t>gồm</a:t>
            </a:r>
            <a:r>
              <a:rPr lang="en-US" dirty="0"/>
              <a:t> </a:t>
            </a:r>
            <a:r>
              <a:rPr lang="en-US" dirty="0" err="1"/>
              <a:t>hệ</a:t>
            </a:r>
            <a:r>
              <a:rPr lang="en-US" dirty="0"/>
              <a:t> </a:t>
            </a:r>
            <a:r>
              <a:rPr lang="en-US" dirty="0" err="1"/>
              <a:t>thống</a:t>
            </a:r>
            <a:r>
              <a:rPr lang="en-US" dirty="0"/>
              <a:t> </a:t>
            </a:r>
            <a:r>
              <a:rPr lang="en-US" dirty="0" err="1"/>
              <a:t>kiến</a:t>
            </a:r>
            <a:r>
              <a:rPr lang="en-US" dirty="0"/>
              <a:t> </a:t>
            </a:r>
            <a:r>
              <a:rPr lang="en-US" dirty="0" err="1"/>
              <a:t>trúc</a:t>
            </a:r>
            <a:r>
              <a:rPr lang="en-US" dirty="0"/>
              <a:t>, </a:t>
            </a:r>
            <a:r>
              <a:rPr lang="en-US" dirty="0" err="1"/>
              <a:t>chức</a:t>
            </a:r>
            <a:r>
              <a:rPr lang="en-US" dirty="0"/>
              <a:t> </a:t>
            </a:r>
            <a:r>
              <a:rPr lang="en-US" dirty="0" err="1"/>
              <a:t>năng</a:t>
            </a:r>
            <a:r>
              <a:rPr lang="en-US" dirty="0"/>
              <a:t> </a:t>
            </a:r>
            <a:r>
              <a:rPr lang="en-US" dirty="0" err="1"/>
              <a:t>các</a:t>
            </a:r>
            <a:r>
              <a:rPr lang="en-US" dirty="0"/>
              <a:t> </a:t>
            </a:r>
            <a:r>
              <a:rPr lang="en-US" dirty="0" err="1"/>
              <a:t>bộ</a:t>
            </a:r>
            <a:r>
              <a:rPr lang="en-US" dirty="0"/>
              <a:t> </a:t>
            </a:r>
            <a:r>
              <a:rPr lang="en-US" dirty="0" err="1"/>
              <a:t>phận</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nhau</a:t>
            </a:r>
            <a:r>
              <a:rPr lang="en-US" dirty="0"/>
              <a:t> </a:t>
            </a:r>
            <a:r>
              <a:rPr lang="en-US" dirty="0" err="1"/>
              <a:t>thông</a:t>
            </a:r>
            <a:r>
              <a:rPr lang="en-US" dirty="0"/>
              <a:t> qua </a:t>
            </a:r>
            <a:r>
              <a:rPr lang="en-US" dirty="0" err="1"/>
              <a:t>giao</a:t>
            </a:r>
            <a:r>
              <a:rPr lang="en-US" dirty="0"/>
              <a:t> </a:t>
            </a:r>
            <a:r>
              <a:rPr lang="en-US" dirty="0" err="1"/>
              <a:t>diện</a:t>
            </a:r>
            <a:endParaRPr lang="en-US" dirty="0"/>
          </a:p>
          <a:p>
            <a:r>
              <a:rPr lang="en-US" dirty="0"/>
              <a:t>Quan </a:t>
            </a:r>
            <a:r>
              <a:rPr lang="en-US" dirty="0" err="1"/>
              <a:t>tâm</a:t>
            </a:r>
            <a:r>
              <a:rPr lang="en-US" dirty="0"/>
              <a:t> </a:t>
            </a:r>
            <a:r>
              <a:rPr lang="en-US" dirty="0" err="1"/>
              <a:t>về</a:t>
            </a:r>
            <a:r>
              <a:rPr lang="en-US" dirty="0"/>
              <a:t> </a:t>
            </a:r>
            <a:r>
              <a:rPr lang="en-US" dirty="0" err="1"/>
              <a:t>phần</a:t>
            </a:r>
            <a:r>
              <a:rPr lang="en-US" dirty="0"/>
              <a:t> </a:t>
            </a:r>
            <a:r>
              <a:rPr lang="en-US" dirty="0" err="1"/>
              <a:t>mềm</a:t>
            </a:r>
            <a:endParaRPr lang="en-US" dirty="0"/>
          </a:p>
          <a:p>
            <a:pPr lvl="1"/>
            <a:r>
              <a:rPr lang="en-US" dirty="0" err="1"/>
              <a:t>Nhà</a:t>
            </a:r>
            <a:r>
              <a:rPr lang="en-US" dirty="0"/>
              <a:t> </a:t>
            </a:r>
            <a:r>
              <a:rPr lang="en-US" dirty="0" err="1"/>
              <a:t>phát</a:t>
            </a:r>
            <a:r>
              <a:rPr lang="en-US" dirty="0"/>
              <a:t> </a:t>
            </a:r>
            <a:r>
              <a:rPr lang="en-US" dirty="0" err="1"/>
              <a:t>triển</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thống</a:t>
            </a:r>
            <a:endParaRPr lang="en-US" dirty="0"/>
          </a:p>
          <a:p>
            <a:pPr lvl="1"/>
            <a:r>
              <a:rPr lang="en-US" dirty="0"/>
              <a:t>Ng</a:t>
            </a:r>
            <a:r>
              <a:rPr lang="vi-VN" dirty="0"/>
              <a:t>ư</a:t>
            </a:r>
            <a:r>
              <a:rPr lang="en-US" dirty="0" err="1"/>
              <a:t>ời</a:t>
            </a:r>
            <a:r>
              <a:rPr lang="en-US" dirty="0"/>
              <a:t> </a:t>
            </a:r>
            <a:r>
              <a:rPr lang="en-US" dirty="0" err="1"/>
              <a:t>sử</a:t>
            </a:r>
            <a:r>
              <a:rPr lang="en-US" dirty="0"/>
              <a:t> </a:t>
            </a:r>
            <a:r>
              <a:rPr lang="en-US" dirty="0" err="1"/>
              <a:t>dụng</a:t>
            </a:r>
            <a:r>
              <a:rPr lang="en-US" dirty="0"/>
              <a:t>: </a:t>
            </a:r>
            <a:r>
              <a:rPr lang="en-US" dirty="0" err="1"/>
              <a:t>th</a:t>
            </a:r>
            <a:r>
              <a:rPr lang="vi-VN" dirty="0"/>
              <a:t>ư</a:t>
            </a:r>
            <a:r>
              <a:rPr lang="en-US" dirty="0" err="1"/>
              <a:t>ờng</a:t>
            </a:r>
            <a:r>
              <a:rPr lang="en-US" dirty="0"/>
              <a:t> </a:t>
            </a:r>
            <a:r>
              <a:rPr lang="en-US" dirty="0" err="1"/>
              <a:t>đánh</a:t>
            </a:r>
            <a:r>
              <a:rPr lang="en-US" dirty="0"/>
              <a:t> </a:t>
            </a:r>
            <a:r>
              <a:rPr lang="en-US" dirty="0" err="1"/>
              <a:t>giá</a:t>
            </a:r>
            <a:r>
              <a:rPr lang="en-US" dirty="0"/>
              <a:t> </a:t>
            </a:r>
            <a:r>
              <a:rPr lang="en-US" dirty="0" err="1"/>
              <a:t>theo</a:t>
            </a:r>
            <a:r>
              <a:rPr lang="en-US" dirty="0"/>
              <a:t> </a:t>
            </a:r>
            <a:r>
              <a:rPr lang="en-US" dirty="0" err="1"/>
              <a:t>cảm</a:t>
            </a:r>
            <a:r>
              <a:rPr lang="en-US" dirty="0"/>
              <a:t> </a:t>
            </a:r>
            <a:r>
              <a:rPr lang="en-US" dirty="0" err="1"/>
              <a:t>nhận</a:t>
            </a:r>
            <a:r>
              <a:rPr lang="en-US" dirty="0"/>
              <a:t> </a:t>
            </a:r>
            <a:r>
              <a:rPr lang="en-US" dirty="0" err="1"/>
              <a:t>về</a:t>
            </a:r>
            <a:r>
              <a:rPr lang="en-US" dirty="0"/>
              <a:t> </a:t>
            </a:r>
            <a:r>
              <a:rPr lang="en-US" dirty="0" err="1"/>
              <a:t>giao</a:t>
            </a:r>
            <a:r>
              <a:rPr lang="en-US" dirty="0"/>
              <a:t> </a:t>
            </a:r>
            <a:r>
              <a:rPr lang="en-US" dirty="0" err="1"/>
              <a:t>diện</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sự</a:t>
            </a:r>
            <a:r>
              <a:rPr lang="en-US" dirty="0"/>
              <a:t> </a:t>
            </a:r>
            <a:r>
              <a:rPr lang="en-US" dirty="0" err="1"/>
              <a:t>bắt</a:t>
            </a:r>
            <a:r>
              <a:rPr lang="en-US" dirty="0"/>
              <a:t> </a:t>
            </a:r>
            <a:r>
              <a:rPr lang="en-US" dirty="0" err="1"/>
              <a:t>mắt</a:t>
            </a:r>
            <a:r>
              <a:rPr lang="en-US" dirty="0"/>
              <a:t>, </a:t>
            </a:r>
            <a:r>
              <a:rPr lang="en-US" dirty="0" err="1"/>
              <a:t>tiện</a:t>
            </a:r>
            <a:r>
              <a:rPr lang="en-US" dirty="0"/>
              <a:t> </a:t>
            </a:r>
            <a:r>
              <a:rPr lang="en-US" dirty="0" err="1"/>
              <a:t>dụng</a:t>
            </a:r>
            <a:r>
              <a:rPr lang="en-US" dirty="0"/>
              <a:t>,…)</a:t>
            </a:r>
          </a:p>
          <a:p>
            <a:pPr lvl="1">
              <a:buFont typeface="Wingdings" panose="05000000000000000000" pitchFamily="2" charset="2"/>
              <a:buChar char="à"/>
            </a:pP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a:t>
            </a:r>
            <a:r>
              <a:rPr lang="en-US" dirty="0" err="1">
                <a:sym typeface="Wingdings" panose="05000000000000000000" pitchFamily="2" charset="2"/>
              </a:rPr>
              <a:t>thống</a:t>
            </a:r>
            <a:r>
              <a:rPr lang="en-US" dirty="0">
                <a:sym typeface="Wingdings" panose="05000000000000000000" pitchFamily="2" charset="2"/>
              </a:rPr>
              <a:t> </a:t>
            </a:r>
            <a:r>
              <a:rPr lang="en-US" dirty="0" err="1">
                <a:sym typeface="Wingdings" panose="05000000000000000000" pitchFamily="2" charset="2"/>
              </a:rPr>
              <a:t>phần</a:t>
            </a:r>
            <a:r>
              <a:rPr lang="en-US" dirty="0">
                <a:sym typeface="Wingdings" panose="05000000000000000000" pitchFamily="2" charset="2"/>
              </a:rPr>
              <a:t> </a:t>
            </a:r>
            <a:r>
              <a:rPr lang="en-US" dirty="0" err="1">
                <a:sym typeface="Wingdings" panose="05000000000000000000" pitchFamily="2" charset="2"/>
              </a:rPr>
              <a:t>mềm</a:t>
            </a:r>
            <a:r>
              <a:rPr lang="en-US" dirty="0">
                <a:sym typeface="Wingdings" panose="05000000000000000000" pitchFamily="2" charset="2"/>
              </a:rPr>
              <a:t> </a:t>
            </a:r>
            <a:r>
              <a:rPr lang="en-US" dirty="0" err="1">
                <a:sym typeface="Wingdings" panose="05000000000000000000" pitchFamily="2" charset="2"/>
              </a:rPr>
              <a:t>hỗ</a:t>
            </a:r>
            <a:r>
              <a:rPr lang="en-US" dirty="0">
                <a:sym typeface="Wingdings" panose="05000000000000000000" pitchFamily="2" charset="2"/>
              </a:rPr>
              <a:t> </a:t>
            </a:r>
            <a:r>
              <a:rPr lang="en-US" dirty="0" err="1">
                <a:sym typeface="Wingdings" panose="05000000000000000000" pitchFamily="2" charset="2"/>
              </a:rPr>
              <a:t>trợ</a:t>
            </a:r>
            <a:r>
              <a:rPr lang="en-US" dirty="0">
                <a:sym typeface="Wingdings" panose="05000000000000000000" pitchFamily="2" charset="2"/>
              </a:rPr>
              <a:t> </a:t>
            </a:r>
            <a:r>
              <a:rPr lang="en-US" dirty="0" err="1">
                <a:sym typeface="Wingdings" panose="05000000000000000000" pitchFamily="2" charset="2"/>
              </a:rPr>
              <a:t>tốt</a:t>
            </a:r>
            <a:r>
              <a:rPr lang="en-US" dirty="0">
                <a:sym typeface="Wingdings" panose="05000000000000000000" pitchFamily="2" charset="2"/>
              </a:rPr>
              <a:t>, </a:t>
            </a:r>
            <a:r>
              <a:rPr lang="en-US" dirty="0" err="1">
                <a:sym typeface="Wingdings" panose="05000000000000000000" pitchFamily="2" charset="2"/>
              </a:rPr>
              <a:t>đầy</a:t>
            </a:r>
            <a:r>
              <a:rPr lang="en-US" dirty="0">
                <a:sym typeface="Wingdings" panose="05000000000000000000" pitchFamily="2" charset="2"/>
              </a:rPr>
              <a:t> </a:t>
            </a:r>
            <a:r>
              <a:rPr lang="en-US" dirty="0" err="1">
                <a:sym typeface="Wingdings" panose="05000000000000000000" pitchFamily="2" charset="2"/>
              </a:rPr>
              <a:t>đủ</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chức</a:t>
            </a:r>
            <a:r>
              <a:rPr lang="en-US" dirty="0">
                <a:sym typeface="Wingdings" panose="05000000000000000000" pitchFamily="2" charset="2"/>
              </a:rPr>
              <a:t> </a:t>
            </a:r>
            <a:r>
              <a:rPr lang="en-US" dirty="0" err="1">
                <a:sym typeface="Wingdings" panose="05000000000000000000" pitchFamily="2" charset="2"/>
              </a:rPr>
              <a:t>năng</a:t>
            </a:r>
            <a:r>
              <a:rPr lang="en-US" dirty="0">
                <a:sym typeface="Wingdings" panose="05000000000000000000" pitchFamily="2" charset="2"/>
              </a:rPr>
              <a:t>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nếu</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diện</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đẹp</a:t>
            </a:r>
            <a:r>
              <a:rPr lang="en-US" dirty="0">
                <a:sym typeface="Wingdings" panose="05000000000000000000" pitchFamily="2" charset="2"/>
              </a:rPr>
              <a:t> </a:t>
            </a:r>
            <a:r>
              <a:rPr lang="en-US" dirty="0" err="1">
                <a:sym typeface="Wingdings" panose="05000000000000000000" pitchFamily="2" charset="2"/>
              </a:rPr>
              <a:t>thì</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đ</a:t>
            </a:r>
            <a:r>
              <a:rPr lang="vi-VN" dirty="0">
                <a:sym typeface="Wingdings" panose="05000000000000000000" pitchFamily="2" charset="2"/>
              </a:rPr>
              <a:t>ư</a:t>
            </a:r>
            <a:r>
              <a:rPr lang="en-US" dirty="0" err="1">
                <a:sym typeface="Wingdings" panose="05000000000000000000" pitchFamily="2" charset="2"/>
              </a:rPr>
              <a:t>ợc</a:t>
            </a:r>
            <a:r>
              <a:rPr lang="en-US" dirty="0">
                <a:sym typeface="Wingdings" panose="05000000000000000000" pitchFamily="2" charset="2"/>
              </a:rPr>
              <a:t> </a:t>
            </a:r>
            <a:r>
              <a:rPr lang="en-US" dirty="0" err="1">
                <a:sym typeface="Wingdings" panose="05000000000000000000" pitchFamily="2" charset="2"/>
              </a:rPr>
              <a:t>đánh</a:t>
            </a:r>
            <a:r>
              <a:rPr lang="en-US" dirty="0">
                <a:sym typeface="Wingdings" panose="05000000000000000000" pitchFamily="2" charset="2"/>
              </a:rPr>
              <a:t> </a:t>
            </a:r>
            <a:r>
              <a:rPr lang="en-US" dirty="0" err="1">
                <a:sym typeface="Wingdings" panose="05000000000000000000" pitchFamily="2" charset="2"/>
              </a:rPr>
              <a:t>giá</a:t>
            </a:r>
            <a:r>
              <a:rPr lang="en-US" dirty="0">
                <a:sym typeface="Wingdings" panose="05000000000000000000" pitchFamily="2" charset="2"/>
              </a:rPr>
              <a:t> </a:t>
            </a:r>
            <a:r>
              <a:rPr lang="en-US" dirty="0" err="1">
                <a:sym typeface="Wingdings" panose="05000000000000000000" pitchFamily="2" charset="2"/>
              </a:rPr>
              <a:t>cao</a:t>
            </a:r>
            <a:r>
              <a:rPr lang="en-US" dirty="0">
                <a:sym typeface="Wingdings" panose="05000000000000000000" pitchFamily="2" charset="2"/>
              </a:rPr>
              <a:t>, </a:t>
            </a:r>
            <a:r>
              <a:rPr lang="en-US" dirty="0" err="1">
                <a:sym typeface="Wingdings" panose="05000000000000000000" pitchFamily="2" charset="2"/>
              </a:rPr>
              <a:t>ít</a:t>
            </a:r>
            <a:r>
              <a:rPr lang="en-US" dirty="0">
                <a:sym typeface="Wingdings" panose="05000000000000000000" pitchFamily="2" charset="2"/>
              </a:rPr>
              <a:t> đ</a:t>
            </a:r>
            <a:r>
              <a:rPr lang="vi-VN" dirty="0">
                <a:sym typeface="Wingdings" panose="05000000000000000000" pitchFamily="2" charset="2"/>
              </a:rPr>
              <a:t>ư</a:t>
            </a:r>
            <a:r>
              <a:rPr lang="en-US" dirty="0" err="1">
                <a:sym typeface="Wingdings" panose="05000000000000000000" pitchFamily="2" charset="2"/>
              </a:rPr>
              <a:t>ợc</a:t>
            </a:r>
            <a:r>
              <a:rPr lang="en-US" dirty="0">
                <a:sym typeface="Wingdings" panose="05000000000000000000" pitchFamily="2" charset="2"/>
              </a:rPr>
              <a:t> </a:t>
            </a:r>
            <a:r>
              <a:rPr lang="en-US" dirty="0" err="1">
                <a:sym typeface="Wingdings" panose="05000000000000000000" pitchFamily="2" charset="2"/>
              </a:rPr>
              <a:t>sử</a:t>
            </a:r>
            <a:r>
              <a:rPr lang="en-US" dirty="0">
                <a:sym typeface="Wingdings" panose="05000000000000000000" pitchFamily="2" charset="2"/>
              </a:rPr>
              <a:t> </a:t>
            </a:r>
            <a:r>
              <a:rPr lang="en-US" dirty="0" err="1">
                <a:sym typeface="Wingdings" panose="05000000000000000000" pitchFamily="2" charset="2"/>
              </a:rPr>
              <a:t>dụng</a:t>
            </a:r>
            <a:r>
              <a:rPr lang="en-US" dirty="0">
                <a:sym typeface="Wingdings" panose="05000000000000000000" pitchFamily="2" charset="2"/>
              </a:rPr>
              <a:t>.</a:t>
            </a:r>
          </a:p>
          <a:p>
            <a:r>
              <a:rPr lang="en-US" dirty="0" err="1"/>
              <a:t>Việc</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dựa</a:t>
            </a:r>
            <a:r>
              <a:rPr lang="en-US" dirty="0"/>
              <a:t> </a:t>
            </a:r>
            <a:r>
              <a:rPr lang="en-US" dirty="0" err="1"/>
              <a:t>vào</a:t>
            </a:r>
            <a:r>
              <a:rPr lang="en-US" dirty="0"/>
              <a:t> </a:t>
            </a:r>
            <a:r>
              <a:rPr lang="en-US" dirty="0" err="1"/>
              <a:t>đối</a:t>
            </a:r>
            <a:r>
              <a:rPr lang="en-US" dirty="0"/>
              <a:t> t</a:t>
            </a:r>
            <a:r>
              <a:rPr lang="vi-VN" dirty="0"/>
              <a:t>ư</a:t>
            </a:r>
            <a:r>
              <a:rPr lang="en-US" dirty="0" err="1"/>
              <a:t>ợng</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endParaRPr lang="en-US" dirty="0"/>
          </a:p>
          <a:p>
            <a:pPr lvl="1"/>
            <a:r>
              <a:rPr lang="en-US" dirty="0"/>
              <a:t>Thao </a:t>
            </a:r>
            <a:r>
              <a:rPr lang="en-US" dirty="0" err="1"/>
              <a:t>tác</a:t>
            </a:r>
            <a:r>
              <a:rPr lang="en-US" dirty="0"/>
              <a:t> </a:t>
            </a:r>
            <a:r>
              <a:rPr lang="en-US" dirty="0" err="1"/>
              <a:t>nghiệp</a:t>
            </a:r>
            <a:r>
              <a:rPr lang="en-US" dirty="0"/>
              <a:t> </a:t>
            </a:r>
            <a:r>
              <a:rPr lang="en-US" dirty="0" err="1"/>
              <a:t>vụ</a:t>
            </a:r>
            <a:endParaRPr lang="en-US" dirty="0"/>
          </a:p>
          <a:p>
            <a:pPr lvl="1"/>
            <a:r>
              <a:rPr lang="en-US" dirty="0" err="1"/>
              <a:t>Trình</a:t>
            </a:r>
            <a:r>
              <a:rPr lang="en-US" dirty="0"/>
              <a:t> </a:t>
            </a:r>
            <a:r>
              <a:rPr lang="en-US" dirty="0" err="1"/>
              <a:t>độ</a:t>
            </a:r>
            <a:r>
              <a:rPr lang="en-US" dirty="0"/>
              <a:t> tin </a:t>
            </a:r>
            <a:r>
              <a:rPr lang="en-US" dirty="0" err="1"/>
              <a:t>học</a:t>
            </a:r>
            <a:endParaRPr lang="en-US" dirty="0"/>
          </a:p>
          <a:p>
            <a:pPr lvl="1"/>
            <a:r>
              <a:rPr lang="en-US" dirty="0"/>
              <a:t>…</a:t>
            </a:r>
          </a:p>
          <a:p>
            <a:endParaRPr lang="en-US" dirty="0"/>
          </a:p>
        </p:txBody>
      </p:sp>
    </p:spTree>
    <p:extLst>
      <p:ext uri="{BB962C8B-B14F-4D97-AF65-F5344CB8AC3E}">
        <p14:creationId xmlns:p14="http://schemas.microsoft.com/office/powerpoint/2010/main" val="15287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CB3E-80E1-4610-BB94-22151413905C}"/>
              </a:ext>
            </a:extLst>
          </p:cNvPr>
          <p:cNvSpPr>
            <a:spLocks noGrp="1"/>
          </p:cNvSpPr>
          <p:nvPr>
            <p:ph type="title"/>
          </p:nvPr>
        </p:nvSpPr>
        <p:spPr/>
        <p:txBody>
          <a:bodyPr/>
          <a:lstStyle/>
          <a:p>
            <a:r>
              <a:rPr lang="en-US" dirty="0" err="1"/>
              <a:t>Phân</a:t>
            </a:r>
            <a:r>
              <a:rPr lang="en-US" dirty="0"/>
              <a:t> </a:t>
            </a:r>
            <a:r>
              <a:rPr lang="en-US" dirty="0" err="1"/>
              <a:t>loại</a:t>
            </a:r>
            <a:r>
              <a:rPr lang="en-US" dirty="0"/>
              <a:t> ng</a:t>
            </a:r>
            <a:r>
              <a:rPr lang="vi-VN" dirty="0"/>
              <a:t>ư</a:t>
            </a:r>
            <a:r>
              <a:rPr lang="en-US" dirty="0" err="1"/>
              <a:t>ời</a:t>
            </a:r>
            <a:r>
              <a:rPr lang="en-US" dirty="0"/>
              <a:t> </a:t>
            </a:r>
            <a:r>
              <a:rPr lang="en-US" dirty="0" err="1"/>
              <a:t>dùng</a:t>
            </a:r>
            <a:br>
              <a:rPr lang="en-US" dirty="0"/>
            </a:br>
            <a:r>
              <a:rPr lang="en-US" dirty="0" err="1"/>
              <a:t>theo</a:t>
            </a:r>
            <a:r>
              <a:rPr lang="en-US" dirty="0"/>
              <a:t> </a:t>
            </a:r>
            <a:r>
              <a:rPr lang="en-US" dirty="0" err="1"/>
              <a:t>nghiệp</a:t>
            </a:r>
            <a:r>
              <a:rPr lang="en-US" dirty="0"/>
              <a:t> </a:t>
            </a:r>
            <a:r>
              <a:rPr lang="en-US" dirty="0" err="1"/>
              <a:t>vụ</a:t>
            </a:r>
            <a:endParaRPr lang="en-US" dirty="0"/>
          </a:p>
        </p:txBody>
      </p:sp>
      <p:sp>
        <p:nvSpPr>
          <p:cNvPr id="3" name="Content Placeholder 2">
            <a:extLst>
              <a:ext uri="{FF2B5EF4-FFF2-40B4-BE49-F238E27FC236}">
                <a16:creationId xmlns:a16="http://schemas.microsoft.com/office/drawing/2014/main" id="{E534C01E-D3CD-4F50-9628-A6269C1C430D}"/>
              </a:ext>
            </a:extLst>
          </p:cNvPr>
          <p:cNvSpPr>
            <a:spLocks noGrp="1"/>
          </p:cNvSpPr>
          <p:nvPr>
            <p:ph idx="1"/>
          </p:nvPr>
        </p:nvSpPr>
        <p:spPr/>
        <p:txBody>
          <a:bodyPr/>
          <a:lstStyle/>
          <a:p>
            <a:pPr algn="just"/>
            <a:r>
              <a:rPr lang="vi-VN" dirty="0"/>
              <a:t>Dựa vào vai trò của người dùng trong hệ thống để thiết kế giao diện phù hợp</a:t>
            </a:r>
          </a:p>
          <a:p>
            <a:pPr algn="just"/>
            <a:r>
              <a:rPr lang="vi-VN" dirty="0"/>
              <a:t>Thường áp dụng trong các hệ thống có phân quyền và đăng nhập bằng tài khoản</a:t>
            </a:r>
          </a:p>
          <a:p>
            <a:pPr algn="just"/>
            <a:endParaRPr lang="en-US" dirty="0"/>
          </a:p>
          <a:p>
            <a:pPr algn="just"/>
            <a:r>
              <a:rPr lang="en-US" dirty="0" err="1"/>
              <a:t>Ví</a:t>
            </a:r>
            <a:r>
              <a:rPr lang="en-US" dirty="0"/>
              <a:t> </a:t>
            </a:r>
            <a:r>
              <a:rPr lang="en-US" dirty="0" err="1"/>
              <a:t>dụ</a:t>
            </a:r>
            <a:r>
              <a:rPr lang="en-US" dirty="0"/>
              <a:t> </a:t>
            </a:r>
            <a:r>
              <a:rPr lang="en-US" dirty="0" err="1"/>
              <a:t>về</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quán</a:t>
            </a:r>
            <a:r>
              <a:rPr lang="en-US" dirty="0"/>
              <a:t> café</a:t>
            </a:r>
          </a:p>
          <a:p>
            <a:pPr lvl="1" algn="just"/>
            <a:r>
              <a:rPr lang="vi-VN" dirty="0"/>
              <a:t>NV thu ngân sẽ được thiết kế giao diện giúp chọn món nhanh nhất, ưu tiên việc chọn dữ liệu thay vì nhập dữ liệu</a:t>
            </a:r>
          </a:p>
          <a:p>
            <a:pPr lvl="1" algn="just"/>
            <a:r>
              <a:rPr lang="vi-VN" dirty="0"/>
              <a:t>NV quản kho sẽ được thiết kế giao diện giúp nhập hàng nhanh nhất, ưu tiên việc nhập dữ liệu thay vì chọn dữ liệu.</a:t>
            </a:r>
          </a:p>
          <a:p>
            <a:pPr lvl="1"/>
            <a:endParaRPr lang="en-US" dirty="0"/>
          </a:p>
          <a:p>
            <a:pPr lvl="1"/>
            <a:endParaRPr lang="en-US" dirty="0"/>
          </a:p>
        </p:txBody>
      </p:sp>
    </p:spTree>
    <p:extLst>
      <p:ext uri="{BB962C8B-B14F-4D97-AF65-F5344CB8AC3E}">
        <p14:creationId xmlns:p14="http://schemas.microsoft.com/office/powerpoint/2010/main" val="165241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95C3-C706-4865-81AD-0A2F4E65824F}"/>
              </a:ext>
            </a:extLst>
          </p:cNvPr>
          <p:cNvSpPr>
            <a:spLocks noGrp="1"/>
          </p:cNvSpPr>
          <p:nvPr>
            <p:ph type="title"/>
          </p:nvPr>
        </p:nvSpPr>
        <p:spPr/>
        <p:txBody>
          <a:bodyPr/>
          <a:lstStyle/>
          <a:p>
            <a:r>
              <a:rPr lang="en-US" dirty="0" err="1"/>
              <a:t>Phân</a:t>
            </a:r>
            <a:r>
              <a:rPr lang="en-US" dirty="0"/>
              <a:t> </a:t>
            </a:r>
            <a:r>
              <a:rPr lang="en-US" dirty="0" err="1"/>
              <a:t>loại</a:t>
            </a:r>
            <a:r>
              <a:rPr lang="en-US" dirty="0"/>
              <a:t> ng</a:t>
            </a:r>
            <a:r>
              <a:rPr lang="vi-VN" dirty="0"/>
              <a:t>ư</a:t>
            </a:r>
            <a:r>
              <a:rPr lang="en-US" dirty="0" err="1"/>
              <a:t>ời</a:t>
            </a:r>
            <a:r>
              <a:rPr lang="en-US" dirty="0"/>
              <a:t> </a:t>
            </a:r>
            <a:r>
              <a:rPr lang="en-US" dirty="0" err="1"/>
              <a:t>dùng</a:t>
            </a:r>
            <a:br>
              <a:rPr lang="en-US" dirty="0"/>
            </a:br>
            <a:r>
              <a:rPr lang="en-US" dirty="0" err="1"/>
              <a:t>theo</a:t>
            </a:r>
            <a:r>
              <a:rPr lang="en-US" dirty="0"/>
              <a:t> </a:t>
            </a:r>
            <a:r>
              <a:rPr lang="en-US" dirty="0" err="1"/>
              <a:t>trình</a:t>
            </a:r>
            <a:r>
              <a:rPr lang="en-US" dirty="0"/>
              <a:t> </a:t>
            </a:r>
            <a:r>
              <a:rPr lang="en-US" dirty="0" err="1"/>
              <a:t>độ</a:t>
            </a:r>
            <a:r>
              <a:rPr lang="en-US" dirty="0"/>
              <a:t> tin </a:t>
            </a:r>
            <a:r>
              <a:rPr lang="en-US"/>
              <a:t>học</a:t>
            </a:r>
            <a:endParaRPr lang="en-US" dirty="0"/>
          </a:p>
        </p:txBody>
      </p:sp>
      <p:sp>
        <p:nvSpPr>
          <p:cNvPr id="3" name="Content Placeholder 2">
            <a:extLst>
              <a:ext uri="{FF2B5EF4-FFF2-40B4-BE49-F238E27FC236}">
                <a16:creationId xmlns:a16="http://schemas.microsoft.com/office/drawing/2014/main" id="{947C599A-56A2-4A72-BF04-FECF4FEE7A2E}"/>
              </a:ext>
            </a:extLst>
          </p:cNvPr>
          <p:cNvSpPr>
            <a:spLocks noGrp="1"/>
          </p:cNvSpPr>
          <p:nvPr>
            <p:ph idx="1"/>
          </p:nvPr>
        </p:nvSpPr>
        <p:spPr/>
        <p:txBody>
          <a:bodyPr/>
          <a:lstStyle/>
          <a:p>
            <a:pPr algn="just"/>
            <a:r>
              <a:rPr lang="vi-VN" dirty="0"/>
              <a:t>Người dùng có trình độ Tin học càng thấp thì càng phải thiết kế giao diện đơn giản, dễ sử dụng</a:t>
            </a:r>
          </a:p>
          <a:p>
            <a:pPr algn="just"/>
            <a:r>
              <a:rPr lang="vi-VN" dirty="0"/>
              <a:t>Cần khảo sát trình độ Tin học của nhân viên tại công ty </a:t>
            </a:r>
            <a:r>
              <a:rPr lang="vi-VN"/>
              <a:t>khách hàng</a:t>
            </a:r>
            <a:endParaRPr lang="en-US" dirty="0"/>
          </a:p>
          <a:p>
            <a:pPr algn="just"/>
            <a:r>
              <a:rPr lang="en-US" dirty="0" err="1"/>
              <a:t>Ví</a:t>
            </a:r>
            <a:r>
              <a:rPr lang="en-US" dirty="0"/>
              <a:t> </a:t>
            </a:r>
            <a:r>
              <a:rPr lang="en-US" dirty="0" err="1"/>
              <a:t>dụ</a:t>
            </a:r>
            <a:r>
              <a:rPr lang="en-US" dirty="0"/>
              <a:t>:</a:t>
            </a:r>
          </a:p>
          <a:p>
            <a:pPr lvl="1" algn="just"/>
            <a:r>
              <a:rPr lang="vi-VN" dirty="0"/>
              <a:t>Nếu người dùng có trình độ Tin học cao, có thể thiết kế giao diện sử dụng icon thay cho label, kết hợp phím tắt, kéo thả, các thao tác nhanh (gesture), cảm ứng,…</a:t>
            </a:r>
          </a:p>
          <a:p>
            <a:pPr lvl="1" algn="just"/>
            <a:r>
              <a:rPr lang="vi-VN" dirty="0"/>
              <a:t>Ngược lại, cần thiết kế giao diện theo kiểu menu truyền thống, icon kèm label ghi rõ chức năng…</a:t>
            </a:r>
          </a:p>
          <a:p>
            <a:pPr lvl="1"/>
            <a:endParaRPr lang="en-US" dirty="0"/>
          </a:p>
        </p:txBody>
      </p:sp>
    </p:spTree>
    <p:extLst>
      <p:ext uri="{BB962C8B-B14F-4D97-AF65-F5344CB8AC3E}">
        <p14:creationId xmlns:p14="http://schemas.microsoft.com/office/powerpoint/2010/main" val="409019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E854-4F8E-42CC-ADEF-70B34C0B48EF}"/>
              </a:ext>
            </a:extLst>
          </p:cNvPr>
          <p:cNvSpPr>
            <a:spLocks noGrp="1"/>
          </p:cNvSpPr>
          <p:nvPr>
            <p:ph type="title"/>
          </p:nvPr>
        </p:nvSpPr>
        <p:spPr/>
        <p:txBody>
          <a:bodyPr/>
          <a:lstStyle/>
          <a:p>
            <a:r>
              <a:rPr lang="en-US"/>
              <a:t>Kết quả thiết kế giao diện</a:t>
            </a:r>
          </a:p>
        </p:txBody>
      </p:sp>
      <p:sp>
        <p:nvSpPr>
          <p:cNvPr id="3" name="Content Placeholder 2">
            <a:extLst>
              <a:ext uri="{FF2B5EF4-FFF2-40B4-BE49-F238E27FC236}">
                <a16:creationId xmlns:a16="http://schemas.microsoft.com/office/drawing/2014/main" id="{7DD0E0A4-847F-42BC-8FD3-3436BC1037C0}"/>
              </a:ext>
            </a:extLst>
          </p:cNvPr>
          <p:cNvSpPr>
            <a:spLocks noGrp="1"/>
          </p:cNvSpPr>
          <p:nvPr>
            <p:ph idx="1"/>
          </p:nvPr>
        </p:nvSpPr>
        <p:spPr/>
        <p:txBody>
          <a:bodyPr/>
          <a:lstStyle/>
          <a:p>
            <a:r>
              <a:rPr lang="vi-VN" b="1"/>
              <a:t>Sơ đồ màn hình</a:t>
            </a:r>
            <a:r>
              <a:rPr lang="vi-VN"/>
              <a:t>: Mô tả các thông tin tổng quát về hệ thống các màn hình cùng với quan hệ về việc chuyển điều khiển giữa chúng</a:t>
            </a:r>
            <a:endParaRPr lang="en-US"/>
          </a:p>
          <a:p>
            <a:r>
              <a:rPr lang="vi-VN" b="1"/>
              <a:t>Mô tả chi tiết từng màn hình</a:t>
            </a:r>
            <a:r>
              <a:rPr lang="vi-VN"/>
              <a:t>: Mô tả chi tiết nội dung, hình thức trình bày và các thao tác mà người dùng có thể thực hiện trên từng màn hình</a:t>
            </a:r>
            <a:endParaRPr lang="en-US"/>
          </a:p>
          <a:p>
            <a:pPr lvl="1"/>
            <a:r>
              <a:rPr lang="en-US"/>
              <a:t>Tên màn hình</a:t>
            </a:r>
          </a:p>
          <a:p>
            <a:pPr lvl="1"/>
            <a:r>
              <a:rPr lang="en-US"/>
              <a:t>Nội dung</a:t>
            </a:r>
          </a:p>
          <a:p>
            <a:pPr lvl="2"/>
            <a:r>
              <a:rPr lang="en-US"/>
              <a:t>Thành phần dữ liệu: thông tin dữ liệu nhập, có sẳn, kết xuất</a:t>
            </a:r>
          </a:p>
          <a:p>
            <a:pPr lvl="2"/>
            <a:r>
              <a:rPr lang="en-US"/>
              <a:t>Thành phần xử lý: các thành phần điều khiển và xử lý sự kiện</a:t>
            </a:r>
          </a:p>
          <a:p>
            <a:pPr lvl="2"/>
            <a:r>
              <a:rPr lang="en-US"/>
              <a:t>Hình thức trình bày: Bố trí các thành phần điều khiển (vị trí, màu sắc, kích thước…)</a:t>
            </a:r>
          </a:p>
          <a:p>
            <a:pPr lvl="2"/>
            <a:r>
              <a:rPr lang="en-US"/>
              <a:t>Các thao tác có thể thực hiện: xem xét các điều khiển được người dùng thao tác, các xử lý thao tác người dùng trên các thành phần điểu khiển</a:t>
            </a:r>
          </a:p>
        </p:txBody>
      </p:sp>
    </p:spTree>
    <p:extLst>
      <p:ext uri="{BB962C8B-B14F-4D97-AF65-F5344CB8AC3E}">
        <p14:creationId xmlns:p14="http://schemas.microsoft.com/office/powerpoint/2010/main" val="78491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E64A-9F59-4B56-B319-BA5DABCD0451}"/>
              </a:ext>
            </a:extLst>
          </p:cNvPr>
          <p:cNvSpPr>
            <a:spLocks noGrp="1"/>
          </p:cNvSpPr>
          <p:nvPr>
            <p:ph type="title"/>
          </p:nvPr>
        </p:nvSpPr>
        <p:spPr/>
        <p:txBody>
          <a:bodyPr>
            <a:normAutofit/>
          </a:bodyPr>
          <a:lstStyle/>
          <a:p>
            <a:r>
              <a:rPr lang="en-US" sz="4800" b="1" dirty="0"/>
              <a:t>QUY TRÌNH THIẾT KẾ GIAO DIỆN</a:t>
            </a:r>
          </a:p>
        </p:txBody>
      </p:sp>
      <p:sp>
        <p:nvSpPr>
          <p:cNvPr id="3" name="Text Placeholder 2">
            <a:extLst>
              <a:ext uri="{FF2B5EF4-FFF2-40B4-BE49-F238E27FC236}">
                <a16:creationId xmlns:a16="http://schemas.microsoft.com/office/drawing/2014/main" id="{365AAFA5-7B28-4D3B-8F17-5BF4AC088B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30406081"/>
      </p:ext>
    </p:extLst>
  </p:cSld>
  <p:clrMapOvr>
    <a:masterClrMapping/>
  </p:clrMapOvr>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1007</TotalTime>
  <Words>2201</Words>
  <Application>Microsoft Office PowerPoint</Application>
  <PresentationFormat>Widescreen</PresentationFormat>
  <Paragraphs>271</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Segoe UI</vt:lpstr>
      <vt:lpstr>Wingdings</vt:lpstr>
      <vt:lpstr>TemplateV3</vt:lpstr>
      <vt:lpstr>THIẾT KẾ GIAO DIỆN</vt:lpstr>
      <vt:lpstr>Nội dung</vt:lpstr>
      <vt:lpstr>GIỚI THIỆU TỔNG QUAN</vt:lpstr>
      <vt:lpstr>Tổng quan</vt:lpstr>
      <vt:lpstr>Tổng quan</vt:lpstr>
      <vt:lpstr>Phân loại người dùng theo nghiệp vụ</vt:lpstr>
      <vt:lpstr>Phân loại người dùng theo trình độ tin học</vt:lpstr>
      <vt:lpstr>Kết quả thiết kế giao diện</vt:lpstr>
      <vt:lpstr>QUY TRÌNH THIẾT KẾ GIAO DIỆN</vt:lpstr>
      <vt:lpstr>Khái niệm</vt:lpstr>
      <vt:lpstr>Quy trình thiết kế</vt:lpstr>
      <vt:lpstr>Phân tích người dùng</vt:lpstr>
      <vt:lpstr>Xây dựng mẫu thử</vt:lpstr>
      <vt:lpstr>Cơ sở thiết kế giao diện</vt:lpstr>
      <vt:lpstr>PHÂN LOẠI VÀ THIẾT KẾ GIAO DIỆN</vt:lpstr>
      <vt:lpstr>Một số loại màn hình</vt:lpstr>
      <vt:lpstr>Màn hình chính</vt:lpstr>
      <vt:lpstr>Màn hình chính (tt)</vt:lpstr>
      <vt:lpstr>Màn hình chính (tt)</vt:lpstr>
      <vt:lpstr>Màn hình chính (tt)</vt:lpstr>
      <vt:lpstr>Danh sách chức năng</vt:lpstr>
      <vt:lpstr>Danh sách chức năng (tt)</vt:lpstr>
      <vt:lpstr>Danh sách chức năng (tt)</vt:lpstr>
      <vt:lpstr>Danh sách chức năng (tt)</vt:lpstr>
      <vt:lpstr>Một số ký hiệu trình bày</vt:lpstr>
      <vt:lpstr>Màn hình nhập liệu </vt:lpstr>
      <vt:lpstr>Màn hình nhập liệu (tt)</vt:lpstr>
      <vt:lpstr>Màn hình nhập liệu (tt)</vt:lpstr>
      <vt:lpstr>Màn hình danh mục</vt:lpstr>
      <vt:lpstr>Màn hình danh mục (tt)</vt:lpstr>
      <vt:lpstr>Màn hình danh mục (tt)</vt:lpstr>
      <vt:lpstr>Màn hình tra cứu</vt:lpstr>
      <vt:lpstr>Màn hình tra cứu (tt)</vt:lpstr>
      <vt:lpstr>Màn hình thống kê</vt:lpstr>
      <vt:lpstr>Bài tập</vt:lpstr>
      <vt:lpstr>ĐÁNH GIÁ CHẤT LƯỢNG</vt:lpstr>
      <vt:lpstr>Tiêu chí đánh giá</vt:lpstr>
      <vt:lpstr>Tiêu chí đánh giá (tt)</vt:lpstr>
      <vt:lpstr>PowerPoint Presentation</vt:lpstr>
      <vt:lpstr>Bài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62</cp:revision>
  <dcterms:created xsi:type="dcterms:W3CDTF">2017-11-17T02:11:01Z</dcterms:created>
  <dcterms:modified xsi:type="dcterms:W3CDTF">2021-02-28T09:41:23Z</dcterms:modified>
</cp:coreProperties>
</file>