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8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6" r:id="rId29"/>
    <p:sldId id="287" r:id="rId30"/>
    <p:sldId id="288" r:id="rId31"/>
    <p:sldId id="285"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B1EBFA-7F0C-41EB-A570-7E9E1F2DD1CE}" type="datetimeFigureOut">
              <a:rPr lang="en-GB" smtClean="0"/>
              <a:t>04/12/2020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9255346" y="2750337"/>
            <a:ext cx="1171888" cy="1356442"/>
          </a:xfrm>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3051505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1EBFA-7F0C-41EB-A570-7E9E1F2DD1CE}"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309"/>
            <a:ext cx="1154151" cy="1090789"/>
          </a:xfrm>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286689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1EBFA-7F0C-41EB-A570-7E9E1F2DD1CE}"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11615"/>
            <a:ext cx="1154151" cy="1090789"/>
          </a:xfrm>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2263129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1EBFA-7F0C-41EB-A570-7E9E1F2DD1CE}"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BFE88B0B-5842-472A-9A69-6CD779438FE3}" type="slidenum">
              <a:rPr lang="en-GB" smtClean="0"/>
              <a:t>‹#›</a:t>
            </a:fld>
            <a:endParaRPr lang="en-GB"/>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226656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1EBFA-7F0C-41EB-A570-7E9E1F2DD1CE}"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a:xfrm>
            <a:off x="10729455" y="4709925"/>
            <a:ext cx="1154151" cy="1090789"/>
          </a:xfrm>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249310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1EBFA-7F0C-41EB-A570-7E9E1F2DD1CE}" type="datetimeFigureOut">
              <a:rPr lang="en-GB" smtClean="0"/>
              <a:t>04/12/2020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1092276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1B1EBFA-7F0C-41EB-A570-7E9E1F2DD1CE}" type="datetimeFigureOut">
              <a:rPr lang="en-GB" smtClean="0"/>
              <a:t>04/12/2020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26620593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1EBFA-7F0C-41EB-A570-7E9E1F2DD1CE}" type="datetimeFigureOut">
              <a:rPr lang="en-GB" smtClean="0"/>
              <a:t>04/12/2020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1008279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1B1EBFA-7F0C-41EB-A570-7E9E1F2DD1CE}" type="datetimeFigureOut">
              <a:rPr lang="en-GB" smtClean="0"/>
              <a:t>04/12/2020</a:t>
            </a:fld>
            <a:endParaRPr lang="en-GB"/>
          </a:p>
        </p:txBody>
      </p:sp>
      <p:sp>
        <p:nvSpPr>
          <p:cNvPr id="5" name="Footer Placeholder 4"/>
          <p:cNvSpPr>
            <a:spLocks noGrp="1"/>
          </p:cNvSpPr>
          <p:nvPr>
            <p:ph type="ftr" sz="quarter" idx="11"/>
          </p:nvPr>
        </p:nvSpPr>
        <p:spPr>
          <a:xfrm>
            <a:off x="680321" y="5936188"/>
            <a:ext cx="6126805" cy="365125"/>
          </a:xfrm>
        </p:spPr>
        <p:txBody>
          <a:bodyPr/>
          <a:lstStyle/>
          <a:p>
            <a:endParaRPr lang="en-GB"/>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FE88B0B-5842-472A-9A69-6CD779438FE3}" type="slidenum">
              <a:rPr lang="en-GB" smtClean="0"/>
              <a:t>‹#›</a:t>
            </a:fld>
            <a:endParaRPr lang="en-GB"/>
          </a:p>
        </p:txBody>
      </p:sp>
    </p:spTree>
    <p:extLst>
      <p:ext uri="{BB962C8B-B14F-4D97-AF65-F5344CB8AC3E}">
        <p14:creationId xmlns:p14="http://schemas.microsoft.com/office/powerpoint/2010/main" val="177765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B1EBFA-7F0C-41EB-A570-7E9E1F2DD1CE}" type="datetimeFigureOut">
              <a:rPr lang="en-GB" smtClean="0"/>
              <a:t>04/12/2020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340792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B1EBFA-7F0C-41EB-A570-7E9E1F2DD1CE}" type="datetimeFigureOut">
              <a:rPr lang="en-GB" smtClean="0"/>
              <a:t>04/12/2020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10729455" y="2869895"/>
            <a:ext cx="1154151" cy="1090789"/>
          </a:xfrm>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3756984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B1EBFA-7F0C-41EB-A570-7E9E1F2DD1CE}"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249611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B1EBFA-7F0C-41EB-A570-7E9E1F2DD1CE}" type="datetimeFigureOut">
              <a:rPr lang="en-GB" smtClean="0"/>
              <a:t>04/12/2020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49328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B1EBFA-7F0C-41EB-A570-7E9E1F2DD1CE}" type="datetimeFigureOut">
              <a:rPr lang="en-GB" smtClean="0"/>
              <a:t>04/12/2020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4124009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C1B1EBFA-7F0C-41EB-A570-7E9E1F2DD1CE}" type="datetimeFigureOut">
              <a:rPr lang="en-GB" smtClean="0"/>
              <a:t>04/12/2020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4101122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1EBFA-7F0C-41EB-A570-7E9E1F2DD1CE}"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1655198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B1EBFA-7F0C-41EB-A570-7E9E1F2DD1CE}" type="datetimeFigureOut">
              <a:rPr lang="en-GB" smtClean="0"/>
              <a:t>04/12/2020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E88B0B-5842-472A-9A69-6CD779438FE3}" type="slidenum">
              <a:rPr lang="en-GB" smtClean="0"/>
              <a:t>‹#›</a:t>
            </a:fld>
            <a:endParaRPr lang="en-GB"/>
          </a:p>
        </p:txBody>
      </p:sp>
    </p:spTree>
    <p:extLst>
      <p:ext uri="{BB962C8B-B14F-4D97-AF65-F5344CB8AC3E}">
        <p14:creationId xmlns:p14="http://schemas.microsoft.com/office/powerpoint/2010/main" val="407667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B1EBFA-7F0C-41EB-A570-7E9E1F2DD1CE}" type="datetimeFigureOut">
              <a:rPr lang="en-GB" smtClean="0"/>
              <a:t>04/12/2020</a:t>
            </a:fld>
            <a:endParaRPr lang="en-GB"/>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FE88B0B-5842-472A-9A69-6CD779438FE3}" type="slidenum">
              <a:rPr lang="en-GB" smtClean="0"/>
              <a:t>‹#›</a:t>
            </a:fld>
            <a:endParaRPr lang="en-GB"/>
          </a:p>
        </p:txBody>
      </p:sp>
    </p:spTree>
    <p:extLst>
      <p:ext uri="{BB962C8B-B14F-4D97-AF65-F5344CB8AC3E}">
        <p14:creationId xmlns:p14="http://schemas.microsoft.com/office/powerpoint/2010/main" val="342164225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960A5-6EC8-44A6-9A33-011F025F009A}"/>
              </a:ext>
            </a:extLst>
          </p:cNvPr>
          <p:cNvSpPr>
            <a:spLocks noGrp="1"/>
          </p:cNvSpPr>
          <p:nvPr>
            <p:ph type="ctrTitle"/>
          </p:nvPr>
        </p:nvSpPr>
        <p:spPr/>
        <p:txBody>
          <a:bodyPr/>
          <a:lstStyle/>
          <a:p>
            <a:r>
              <a:rPr lang="en-GB" b="1" dirty="0" err="1"/>
              <a:t>Chương</a:t>
            </a:r>
            <a:r>
              <a:rPr lang="en-GB" b="1" dirty="0"/>
              <a:t> 3: </a:t>
            </a:r>
            <a:br>
              <a:rPr lang="en-GB" dirty="0"/>
            </a:br>
            <a:r>
              <a:rPr lang="en-GB" dirty="0" err="1"/>
              <a:t>thiết</a:t>
            </a:r>
            <a:r>
              <a:rPr lang="en-GB" dirty="0"/>
              <a:t> </a:t>
            </a:r>
            <a:r>
              <a:rPr lang="en-GB" dirty="0" err="1"/>
              <a:t>kế</a:t>
            </a:r>
            <a:r>
              <a:rPr lang="en-GB" dirty="0"/>
              <a:t> </a:t>
            </a:r>
            <a:r>
              <a:rPr lang="en-GB" dirty="0" err="1"/>
              <a:t>giao</a:t>
            </a:r>
            <a:r>
              <a:rPr lang="en-GB" dirty="0"/>
              <a:t> </a:t>
            </a:r>
            <a:r>
              <a:rPr lang="en-GB" dirty="0" err="1"/>
              <a:t>diện</a:t>
            </a:r>
            <a:endParaRPr lang="en-GB" dirty="0"/>
          </a:p>
        </p:txBody>
      </p:sp>
      <p:sp>
        <p:nvSpPr>
          <p:cNvPr id="3" name="Subtitle 2">
            <a:extLst>
              <a:ext uri="{FF2B5EF4-FFF2-40B4-BE49-F238E27FC236}">
                <a16:creationId xmlns:a16="http://schemas.microsoft.com/office/drawing/2014/main" id="{9CF45CF2-3389-4E2B-91A1-5E3142F7E5E6}"/>
              </a:ext>
            </a:extLst>
          </p:cNvPr>
          <p:cNvSpPr>
            <a:spLocks noGrp="1"/>
          </p:cNvSpPr>
          <p:nvPr>
            <p:ph type="subTitle" idx="1"/>
          </p:nvPr>
        </p:nvSpPr>
        <p:spPr>
          <a:xfrm>
            <a:off x="680322" y="4394039"/>
            <a:ext cx="8144134" cy="1960579"/>
          </a:xfrm>
        </p:spPr>
        <p:txBody>
          <a:bodyPr>
            <a:normAutofit/>
          </a:bodyPr>
          <a:lstStyle/>
          <a:p>
            <a:pPr algn="l"/>
            <a:r>
              <a:rPr lang="en-GB" dirty="0" err="1"/>
              <a:t>Thành</a:t>
            </a:r>
            <a:r>
              <a:rPr lang="en-GB" dirty="0"/>
              <a:t> </a:t>
            </a:r>
            <a:r>
              <a:rPr lang="en-GB" dirty="0" err="1"/>
              <a:t>viên</a:t>
            </a:r>
            <a:r>
              <a:rPr lang="en-GB" dirty="0"/>
              <a:t>: </a:t>
            </a:r>
            <a:r>
              <a:rPr lang="en-GB" dirty="0" err="1"/>
              <a:t>Nguyễn</a:t>
            </a:r>
            <a:r>
              <a:rPr lang="en-GB" dirty="0"/>
              <a:t> </a:t>
            </a:r>
            <a:r>
              <a:rPr lang="en-GB" dirty="0" err="1"/>
              <a:t>Thế</a:t>
            </a:r>
            <a:r>
              <a:rPr lang="en-GB" dirty="0"/>
              <a:t> </a:t>
            </a:r>
            <a:r>
              <a:rPr lang="en-GB" dirty="0" err="1"/>
              <a:t>Hải</a:t>
            </a:r>
            <a:endParaRPr lang="en-GB" dirty="0"/>
          </a:p>
          <a:p>
            <a:pPr algn="l"/>
            <a:r>
              <a:rPr lang="en-GB" dirty="0"/>
              <a:t>	       </a:t>
            </a:r>
            <a:r>
              <a:rPr lang="en-GB" dirty="0" err="1"/>
              <a:t>Bùi</a:t>
            </a:r>
            <a:r>
              <a:rPr lang="en-GB" dirty="0"/>
              <a:t> </a:t>
            </a:r>
            <a:r>
              <a:rPr lang="en-GB" dirty="0" err="1"/>
              <a:t>Huỳnh</a:t>
            </a:r>
            <a:r>
              <a:rPr lang="en-GB" dirty="0"/>
              <a:t> </a:t>
            </a:r>
            <a:r>
              <a:rPr lang="en-GB" dirty="0" err="1"/>
              <a:t>Quốc</a:t>
            </a:r>
            <a:r>
              <a:rPr lang="en-GB" dirty="0"/>
              <a:t> </a:t>
            </a:r>
            <a:r>
              <a:rPr lang="en-GB" dirty="0" err="1"/>
              <a:t>Vĩnh</a:t>
            </a:r>
            <a:endParaRPr lang="en-GB" dirty="0"/>
          </a:p>
          <a:p>
            <a:pPr algn="l"/>
            <a:r>
              <a:rPr lang="en-GB" dirty="0"/>
              <a:t>	       </a:t>
            </a:r>
            <a:r>
              <a:rPr lang="en-GB" dirty="0" err="1"/>
              <a:t>Ochiai</a:t>
            </a:r>
            <a:r>
              <a:rPr lang="en-GB" dirty="0"/>
              <a:t> Shigeru</a:t>
            </a:r>
          </a:p>
          <a:p>
            <a:pPr algn="l"/>
            <a:r>
              <a:rPr lang="en-GB" dirty="0"/>
              <a:t>	       </a:t>
            </a:r>
            <a:r>
              <a:rPr lang="en-GB" dirty="0" err="1"/>
              <a:t>Võ</a:t>
            </a:r>
            <a:r>
              <a:rPr lang="en-GB" dirty="0"/>
              <a:t> Duy </a:t>
            </a:r>
            <a:r>
              <a:rPr lang="en-GB" dirty="0" err="1"/>
              <a:t>Tân</a:t>
            </a:r>
            <a:endParaRPr lang="en-GB" dirty="0"/>
          </a:p>
        </p:txBody>
      </p:sp>
    </p:spTree>
    <p:extLst>
      <p:ext uri="{BB962C8B-B14F-4D97-AF65-F5344CB8AC3E}">
        <p14:creationId xmlns:p14="http://schemas.microsoft.com/office/powerpoint/2010/main" val="2017255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4092-A15E-452E-8DFC-2B1874BE3173}"/>
              </a:ext>
            </a:extLst>
          </p:cNvPr>
          <p:cNvSpPr>
            <a:spLocks noGrp="1"/>
          </p:cNvSpPr>
          <p:nvPr>
            <p:ph type="title"/>
          </p:nvPr>
        </p:nvSpPr>
        <p:spPr/>
        <p:txBody>
          <a:bodyPr/>
          <a:lstStyle/>
          <a:p>
            <a:r>
              <a:rPr lang="en-GB" dirty="0"/>
              <a:t>- Giao </a:t>
            </a:r>
            <a:r>
              <a:rPr lang="en-GB" dirty="0" err="1"/>
              <a:t>diện</a:t>
            </a:r>
            <a:r>
              <a:rPr lang="en-GB" dirty="0"/>
              <a:t> </a:t>
            </a:r>
            <a:r>
              <a:rPr lang="en-GB" dirty="0" err="1"/>
              <a:t>bán</a:t>
            </a:r>
            <a:r>
              <a:rPr lang="en-GB" dirty="0"/>
              <a:t> </a:t>
            </a:r>
            <a:r>
              <a:rPr lang="en-GB" dirty="0" err="1"/>
              <a:t>Hàng</a:t>
            </a:r>
            <a:endParaRPr lang="en-GB" dirty="0"/>
          </a:p>
        </p:txBody>
      </p:sp>
      <p:pic>
        <p:nvPicPr>
          <p:cNvPr id="6" name="Content Placeholder 5">
            <a:extLst>
              <a:ext uri="{FF2B5EF4-FFF2-40B4-BE49-F238E27FC236}">
                <a16:creationId xmlns:a16="http://schemas.microsoft.com/office/drawing/2014/main" id="{67ACEB66-A1D6-4A49-8A34-AC64826CDB7F}"/>
              </a:ext>
            </a:extLst>
          </p:cNvPr>
          <p:cNvPicPr>
            <a:picLocks noGrp="1" noChangeAspect="1"/>
          </p:cNvPicPr>
          <p:nvPr>
            <p:ph sz="half" idx="1"/>
          </p:nvPr>
        </p:nvPicPr>
        <p:blipFill>
          <a:blip r:embed="rId2"/>
          <a:stretch>
            <a:fillRect/>
          </a:stretch>
        </p:blipFill>
        <p:spPr>
          <a:xfrm>
            <a:off x="494650" y="2000610"/>
            <a:ext cx="4576113" cy="2211171"/>
          </a:xfrm>
          <a:prstGeom prst="rect">
            <a:avLst/>
          </a:prstGeom>
        </p:spPr>
      </p:pic>
      <p:sp>
        <p:nvSpPr>
          <p:cNvPr id="4" name="Content Placeholder 3">
            <a:extLst>
              <a:ext uri="{FF2B5EF4-FFF2-40B4-BE49-F238E27FC236}">
                <a16:creationId xmlns:a16="http://schemas.microsoft.com/office/drawing/2014/main" id="{B56F4434-A63E-4292-8939-6F981A790E1B}"/>
              </a:ext>
            </a:extLst>
          </p:cNvPr>
          <p:cNvSpPr>
            <a:spLocks noGrp="1"/>
          </p:cNvSpPr>
          <p:nvPr>
            <p:ph sz="half" idx="2"/>
          </p:nvPr>
        </p:nvSpPr>
        <p:spPr/>
        <p:txBody>
          <a:bodyPr/>
          <a:lstStyle/>
          <a:p>
            <a:endParaRPr lang="en-GB" dirty="0"/>
          </a:p>
        </p:txBody>
      </p:sp>
      <p:pic>
        <p:nvPicPr>
          <p:cNvPr id="7" name="Picture 6">
            <a:extLst>
              <a:ext uri="{FF2B5EF4-FFF2-40B4-BE49-F238E27FC236}">
                <a16:creationId xmlns:a16="http://schemas.microsoft.com/office/drawing/2014/main" id="{72A6FECD-0ABB-4329-9381-26A661E3B057}"/>
              </a:ext>
            </a:extLst>
          </p:cNvPr>
          <p:cNvPicPr>
            <a:picLocks noChangeAspect="1"/>
          </p:cNvPicPr>
          <p:nvPr/>
        </p:nvPicPr>
        <p:blipFill>
          <a:blip r:embed="rId3"/>
          <a:stretch>
            <a:fillRect/>
          </a:stretch>
        </p:blipFill>
        <p:spPr>
          <a:xfrm>
            <a:off x="6479813" y="2001474"/>
            <a:ext cx="4169713" cy="2135057"/>
          </a:xfrm>
          <a:prstGeom prst="rect">
            <a:avLst/>
          </a:prstGeom>
        </p:spPr>
      </p:pic>
      <p:pic>
        <p:nvPicPr>
          <p:cNvPr id="8" name="Picture 7">
            <a:extLst>
              <a:ext uri="{FF2B5EF4-FFF2-40B4-BE49-F238E27FC236}">
                <a16:creationId xmlns:a16="http://schemas.microsoft.com/office/drawing/2014/main" id="{F0FD7636-B9BD-4579-82D4-1F44F4DFBF56}"/>
              </a:ext>
            </a:extLst>
          </p:cNvPr>
          <p:cNvPicPr>
            <a:picLocks noChangeAspect="1"/>
          </p:cNvPicPr>
          <p:nvPr/>
        </p:nvPicPr>
        <p:blipFill>
          <a:blip r:embed="rId4"/>
          <a:stretch>
            <a:fillRect/>
          </a:stretch>
        </p:blipFill>
        <p:spPr>
          <a:xfrm>
            <a:off x="3284032" y="4547179"/>
            <a:ext cx="4576113" cy="2135057"/>
          </a:xfrm>
          <a:prstGeom prst="rect">
            <a:avLst/>
          </a:prstGeom>
        </p:spPr>
      </p:pic>
    </p:spTree>
    <p:extLst>
      <p:ext uri="{BB962C8B-B14F-4D97-AF65-F5344CB8AC3E}">
        <p14:creationId xmlns:p14="http://schemas.microsoft.com/office/powerpoint/2010/main" val="248792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A0740-742B-41BC-8A35-02AD7D13DBD4}"/>
              </a:ext>
            </a:extLst>
          </p:cNvPr>
          <p:cNvSpPr>
            <a:spLocks noGrp="1"/>
          </p:cNvSpPr>
          <p:nvPr>
            <p:ph type="title"/>
          </p:nvPr>
        </p:nvSpPr>
        <p:spPr/>
        <p:txBody>
          <a:bodyPr/>
          <a:lstStyle/>
          <a:p>
            <a:r>
              <a:rPr lang="en-GB" dirty="0" err="1"/>
              <a:t>Danh</a:t>
            </a:r>
            <a:r>
              <a:rPr lang="en-GB" dirty="0"/>
              <a:t> </a:t>
            </a:r>
            <a:r>
              <a:rPr lang="en-GB" dirty="0" err="1"/>
              <a:t>sách</a:t>
            </a:r>
            <a:r>
              <a:rPr lang="en-GB" dirty="0"/>
              <a:t> </a:t>
            </a:r>
            <a:r>
              <a:rPr lang="en-GB" dirty="0" err="1"/>
              <a:t>các</a:t>
            </a:r>
            <a:r>
              <a:rPr lang="en-GB" dirty="0"/>
              <a:t> </a:t>
            </a:r>
            <a:r>
              <a:rPr lang="en-GB" dirty="0" err="1"/>
              <a:t>biến</a:t>
            </a:r>
            <a:r>
              <a:rPr lang="en-GB" dirty="0"/>
              <a:t> </a:t>
            </a:r>
            <a:r>
              <a:rPr lang="en-GB" dirty="0" err="1"/>
              <a:t>cố</a:t>
            </a:r>
            <a:endParaRPr lang="en-GB" dirty="0"/>
          </a:p>
        </p:txBody>
      </p:sp>
      <p:graphicFrame>
        <p:nvGraphicFramePr>
          <p:cNvPr id="4" name="Content Placeholder 3">
            <a:extLst>
              <a:ext uri="{FF2B5EF4-FFF2-40B4-BE49-F238E27FC236}">
                <a16:creationId xmlns:a16="http://schemas.microsoft.com/office/drawing/2014/main" id="{788E94B2-ECD0-4842-8FD0-A9F6CE5BC353}"/>
              </a:ext>
            </a:extLst>
          </p:cNvPr>
          <p:cNvGraphicFramePr>
            <a:graphicFrameLocks noGrp="1"/>
          </p:cNvGraphicFramePr>
          <p:nvPr>
            <p:ph idx="1"/>
            <p:extLst>
              <p:ext uri="{D42A27DB-BD31-4B8C-83A1-F6EECF244321}">
                <p14:modId xmlns:p14="http://schemas.microsoft.com/office/powerpoint/2010/main" val="3482219314"/>
              </p:ext>
            </p:extLst>
          </p:nvPr>
        </p:nvGraphicFramePr>
        <p:xfrm>
          <a:off x="680321" y="1984090"/>
          <a:ext cx="9613861" cy="4647337"/>
        </p:xfrm>
        <a:graphic>
          <a:graphicData uri="http://schemas.openxmlformats.org/drawingml/2006/table">
            <a:tbl>
              <a:tblPr firstRow="1" firstCol="1" bandRow="1">
                <a:tableStyleId>{5C22544A-7EE6-4342-B048-85BDC9FD1C3A}</a:tableStyleId>
              </a:tblPr>
              <a:tblGrid>
                <a:gridCol w="762411">
                  <a:extLst>
                    <a:ext uri="{9D8B030D-6E8A-4147-A177-3AD203B41FA5}">
                      <a16:colId xmlns:a16="http://schemas.microsoft.com/office/drawing/2014/main" val="330604968"/>
                    </a:ext>
                  </a:extLst>
                </a:gridCol>
                <a:gridCol w="2111298">
                  <a:extLst>
                    <a:ext uri="{9D8B030D-6E8A-4147-A177-3AD203B41FA5}">
                      <a16:colId xmlns:a16="http://schemas.microsoft.com/office/drawing/2014/main" val="3934413348"/>
                    </a:ext>
                  </a:extLst>
                </a:gridCol>
                <a:gridCol w="4336687">
                  <a:extLst>
                    <a:ext uri="{9D8B030D-6E8A-4147-A177-3AD203B41FA5}">
                      <a16:colId xmlns:a16="http://schemas.microsoft.com/office/drawing/2014/main" val="739861368"/>
                    </a:ext>
                  </a:extLst>
                </a:gridCol>
                <a:gridCol w="2403465">
                  <a:extLst>
                    <a:ext uri="{9D8B030D-6E8A-4147-A177-3AD203B41FA5}">
                      <a16:colId xmlns:a16="http://schemas.microsoft.com/office/drawing/2014/main" val="740844039"/>
                    </a:ext>
                  </a:extLst>
                </a:gridCol>
              </a:tblGrid>
              <a:tr h="396031">
                <a:tc>
                  <a:txBody>
                    <a:bodyPr/>
                    <a:lstStyle/>
                    <a:p>
                      <a:pPr>
                        <a:lnSpc>
                          <a:spcPct val="107000"/>
                        </a:lnSpc>
                        <a:spcAft>
                          <a:spcPts val="800"/>
                        </a:spcAft>
                      </a:pPr>
                      <a:r>
                        <a:rPr lang="en-US" sz="1400">
                          <a:effectLst/>
                        </a:rPr>
                        <a:t>STT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en-US" sz="1400">
                          <a:effectLst/>
                        </a:rPr>
                        <a:t>Điều kiện kích hoạt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en-US" sz="1400">
                          <a:effectLst/>
                        </a:rPr>
                        <a:t>Xử lí</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en-US" sz="1400">
                          <a:effectLst/>
                        </a:rPr>
                        <a:t>Ghi chú</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extLst>
                  <a:ext uri="{0D108BD9-81ED-4DB2-BD59-A6C34878D82A}">
                    <a16:rowId xmlns:a16="http://schemas.microsoft.com/office/drawing/2014/main" val="2772979159"/>
                  </a:ext>
                </a:extLst>
              </a:tr>
              <a:tr h="1694747">
                <a:tc>
                  <a:txBody>
                    <a:bodyPr/>
                    <a:lstStyle/>
                    <a:p>
                      <a:pPr>
                        <a:lnSpc>
                          <a:spcPct val="107000"/>
                        </a:lnSpc>
                        <a:spcAft>
                          <a:spcPts val="800"/>
                        </a:spcAft>
                      </a:pPr>
                      <a:r>
                        <a:rPr lang="en-US" sz="1400">
                          <a:effectLst/>
                        </a:rPr>
                        <a:t>1</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vi-VN" sz="1400">
                          <a:effectLst/>
                        </a:rPr>
                        <a:t>Nhấn nút </a:t>
                      </a:r>
                      <a:r>
                        <a:rPr lang="en-US" sz="1400">
                          <a:effectLst/>
                        </a:rPr>
                        <a:t>chọn sản phẩm muốn order.</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vi-VN" sz="1400">
                          <a:effectLst/>
                        </a:rPr>
                        <a:t>+ Hiện ra màn hình </a:t>
                      </a:r>
                      <a:r>
                        <a:rPr lang="en-US" sz="1400">
                          <a:effectLst/>
                        </a:rPr>
                        <a:t>khung chọn số lượng sản phẩm.</a:t>
                      </a:r>
                      <a:endParaRPr lang="en-GB" sz="1400">
                        <a:effectLst/>
                      </a:endParaRPr>
                    </a:p>
                    <a:p>
                      <a:pPr>
                        <a:lnSpc>
                          <a:spcPct val="107000"/>
                        </a:lnSpc>
                        <a:spcAft>
                          <a:spcPts val="800"/>
                        </a:spcAft>
                      </a:pPr>
                      <a:r>
                        <a:rPr lang="vi-VN" sz="1400">
                          <a:effectLst/>
                        </a:rPr>
                        <a:t>+ </a:t>
                      </a:r>
                      <a:r>
                        <a:rPr lang="en-US" sz="1400">
                          <a:effectLst/>
                        </a:rPr>
                        <a:t>Xác nhận số lượng đã chọn và lưu thông tin lên danh sách order.</a:t>
                      </a:r>
                      <a:endParaRPr lang="en-GB" sz="1400">
                        <a:effectLst/>
                      </a:endParaRPr>
                    </a:p>
                    <a:p>
                      <a:pPr>
                        <a:lnSpc>
                          <a:spcPct val="107000"/>
                        </a:lnSpc>
                        <a:spcAft>
                          <a:spcPts val="800"/>
                        </a:spcAft>
                      </a:pPr>
                      <a:r>
                        <a:rPr lang="en-US" sz="1400">
                          <a:effectLst/>
                        </a:rPr>
                        <a:t>+Chuyển order đến quầy chế biến.</a:t>
                      </a:r>
                      <a:endParaRPr lang="en-GB" sz="1400">
                        <a:effectLst/>
                      </a:endParaRPr>
                    </a:p>
                    <a:p>
                      <a:pPr>
                        <a:lnSpc>
                          <a:spcPct val="107000"/>
                        </a:lnSpc>
                        <a:spcAft>
                          <a:spcPts val="800"/>
                        </a:spcAft>
                      </a:pPr>
                      <a:r>
                        <a:rPr lang="en-US" sz="1400">
                          <a:effectLst/>
                        </a:rPr>
                        <a:t>+Hiển thị tổng giá tiền trên order.</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extLst>
                  <a:ext uri="{0D108BD9-81ED-4DB2-BD59-A6C34878D82A}">
                    <a16:rowId xmlns:a16="http://schemas.microsoft.com/office/drawing/2014/main" val="293226688"/>
                  </a:ext>
                </a:extLst>
              </a:tr>
              <a:tr h="1193508">
                <a:tc>
                  <a:txBody>
                    <a:bodyPr/>
                    <a:lstStyle/>
                    <a:p>
                      <a:pPr>
                        <a:lnSpc>
                          <a:spcPct val="107000"/>
                        </a:lnSpc>
                        <a:spcAft>
                          <a:spcPts val="800"/>
                        </a:spcAft>
                      </a:pPr>
                      <a:r>
                        <a:rPr lang="en-US" sz="1400">
                          <a:effectLst/>
                        </a:rPr>
                        <a:t>2</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en-US" sz="1400">
                          <a:effectLst/>
                        </a:rPr>
                        <a:t>Nhấn nút “Xác nhận”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vi-VN" sz="1400">
                          <a:effectLst/>
                        </a:rPr>
                        <a:t>+ </a:t>
                      </a:r>
                      <a:r>
                        <a:rPr lang="en-US" sz="1400">
                          <a:effectLst/>
                        </a:rPr>
                        <a:t>Xác nhận số lượng đã chọn và lưu thông tin lên danh sách order.</a:t>
                      </a:r>
                      <a:endParaRPr lang="en-GB" sz="1400">
                        <a:effectLst/>
                      </a:endParaRPr>
                    </a:p>
                    <a:p>
                      <a:pPr>
                        <a:lnSpc>
                          <a:spcPct val="107000"/>
                        </a:lnSpc>
                        <a:spcAft>
                          <a:spcPts val="800"/>
                        </a:spcAft>
                      </a:pPr>
                      <a:r>
                        <a:rPr lang="en-US" sz="1400">
                          <a:effectLst/>
                        </a:rPr>
                        <a:t>+Chuyển order đến quầy chế biến.</a:t>
                      </a:r>
                      <a:endParaRPr lang="en-GB" sz="1400">
                        <a:effectLst/>
                      </a:endParaRPr>
                    </a:p>
                    <a:p>
                      <a:pPr>
                        <a:lnSpc>
                          <a:spcPct val="107000"/>
                        </a:lnSpc>
                        <a:spcAft>
                          <a:spcPts val="800"/>
                        </a:spcAft>
                      </a:pPr>
                      <a:r>
                        <a:rPr lang="en-US" sz="1400">
                          <a:effectLst/>
                        </a:rPr>
                        <a:t>+Hiển thị tổng giá tiền trên order.</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extLst>
                  <a:ext uri="{0D108BD9-81ED-4DB2-BD59-A6C34878D82A}">
                    <a16:rowId xmlns:a16="http://schemas.microsoft.com/office/drawing/2014/main" val="1393863166"/>
                  </a:ext>
                </a:extLst>
              </a:tr>
              <a:tr h="821142">
                <a:tc>
                  <a:txBody>
                    <a:bodyPr/>
                    <a:lstStyle/>
                    <a:p>
                      <a:pPr>
                        <a:lnSpc>
                          <a:spcPct val="107000"/>
                        </a:lnSpc>
                        <a:spcAft>
                          <a:spcPts val="800"/>
                        </a:spcAft>
                      </a:pPr>
                      <a:r>
                        <a:rPr lang="en-US" sz="1400">
                          <a:effectLst/>
                        </a:rPr>
                        <a:t>3</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vi-VN" sz="1400">
                          <a:effectLst/>
                        </a:rPr>
                        <a:t>Nhấn nút </a:t>
                      </a:r>
                      <a:r>
                        <a:rPr lang="en-US" sz="1400">
                          <a:effectLst/>
                        </a:rPr>
                        <a:t>chọn hình thức thanh toán “Visa” hoặc “Cash”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en-US" sz="1400">
                          <a:effectLst/>
                        </a:rPr>
                        <a:t>+Lưu thông tin hình thức thanh toán trên hóa đơn.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extLst>
                  <a:ext uri="{0D108BD9-81ED-4DB2-BD59-A6C34878D82A}">
                    <a16:rowId xmlns:a16="http://schemas.microsoft.com/office/drawing/2014/main" val="174651178"/>
                  </a:ext>
                </a:extLst>
              </a:tr>
              <a:tr h="532956">
                <a:tc>
                  <a:txBody>
                    <a:bodyPr/>
                    <a:lstStyle/>
                    <a:p>
                      <a:pPr>
                        <a:lnSpc>
                          <a:spcPct val="107000"/>
                        </a:lnSpc>
                        <a:spcAft>
                          <a:spcPts val="800"/>
                        </a:spcAft>
                      </a:pPr>
                      <a:r>
                        <a:rPr lang="en-US" sz="1400">
                          <a:effectLst/>
                        </a:rPr>
                        <a:t>4</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en-US" sz="1400">
                          <a:effectLst/>
                        </a:rPr>
                        <a:t>Nhấn nút “In hóa đơn”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vi-VN" sz="1400" dirty="0">
                          <a:effectLst/>
                        </a:rPr>
                        <a:t>+ </a:t>
                      </a:r>
                      <a:r>
                        <a:rPr lang="en-US" sz="1400" dirty="0">
                          <a:effectLst/>
                        </a:rPr>
                        <a:t>In </a:t>
                      </a:r>
                      <a:r>
                        <a:rPr lang="en-US" sz="1400" dirty="0" err="1">
                          <a:effectLst/>
                        </a:rPr>
                        <a:t>hóa</a:t>
                      </a:r>
                      <a:r>
                        <a:rPr lang="en-US" sz="1400" dirty="0">
                          <a:effectLst/>
                        </a:rPr>
                        <a:t> </a:t>
                      </a:r>
                      <a:r>
                        <a:rPr lang="en-US" sz="1400" dirty="0" err="1">
                          <a:effectLst/>
                        </a:rPr>
                        <a:t>đơn</a:t>
                      </a:r>
                      <a:r>
                        <a:rPr lang="en-US" sz="1400" dirty="0">
                          <a:effectLst/>
                        </a:rPr>
                        <a:t> ra </a:t>
                      </a:r>
                      <a:r>
                        <a:rPr lang="en-US" sz="1400" dirty="0" err="1">
                          <a:effectLst/>
                        </a:rPr>
                        <a:t>giấy</a:t>
                      </a:r>
                      <a:r>
                        <a:rPr lang="en-US" sz="1400" dirty="0">
                          <a:effectLst/>
                        </a:rPr>
                        <a:t>.</a:t>
                      </a:r>
                      <a:endParaRPr lang="en-GB" sz="1400" dirty="0">
                        <a:effectLst/>
                      </a:endParaRPr>
                    </a:p>
                    <a:p>
                      <a:pPr>
                        <a:lnSpc>
                          <a:spcPct val="107000"/>
                        </a:lnSpc>
                        <a:spcAft>
                          <a:spcPts val="800"/>
                        </a:spcAft>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tc>
                  <a:txBody>
                    <a:bodyPr/>
                    <a:lstStyle/>
                    <a:p>
                      <a:pPr>
                        <a:lnSpc>
                          <a:spcPct val="107000"/>
                        </a:lnSpc>
                        <a:spcAft>
                          <a:spcPts val="800"/>
                        </a:spcAft>
                      </a:pPr>
                      <a:r>
                        <a:rPr lang="vi-VN"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48077" marR="48077" marT="0" marB="0"/>
                </a:tc>
                <a:extLst>
                  <a:ext uri="{0D108BD9-81ED-4DB2-BD59-A6C34878D82A}">
                    <a16:rowId xmlns:a16="http://schemas.microsoft.com/office/drawing/2014/main" val="3539685776"/>
                  </a:ext>
                </a:extLst>
              </a:tr>
            </a:tbl>
          </a:graphicData>
        </a:graphic>
      </p:graphicFrame>
    </p:spTree>
    <p:extLst>
      <p:ext uri="{BB962C8B-B14F-4D97-AF65-F5344CB8AC3E}">
        <p14:creationId xmlns:p14="http://schemas.microsoft.com/office/powerpoint/2010/main" val="1027444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03E8B-3C59-4FD0-A1A6-99BD2D3544B4}"/>
              </a:ext>
            </a:extLst>
          </p:cNvPr>
          <p:cNvSpPr>
            <a:spLocks noGrp="1"/>
          </p:cNvSpPr>
          <p:nvPr>
            <p:ph type="title"/>
          </p:nvPr>
        </p:nvSpPr>
        <p:spPr/>
        <p:txBody>
          <a:bodyPr>
            <a:normAutofit/>
          </a:bodyPr>
          <a:lstStyle/>
          <a:p>
            <a:r>
              <a:rPr lang="en-GB" sz="2400" dirty="0" err="1"/>
              <a:t>Danh</a:t>
            </a:r>
            <a:r>
              <a:rPr lang="en-GB" sz="2400" dirty="0"/>
              <a:t> </a:t>
            </a:r>
            <a:r>
              <a:rPr lang="en-GB" sz="2400" dirty="0" err="1"/>
              <a:t>Sách</a:t>
            </a:r>
            <a:r>
              <a:rPr lang="en-GB" sz="2400" dirty="0"/>
              <a:t> </a:t>
            </a:r>
            <a:r>
              <a:rPr lang="en-GB" sz="2400" dirty="0" err="1"/>
              <a:t>các</a:t>
            </a:r>
            <a:r>
              <a:rPr lang="en-GB" sz="2400" dirty="0"/>
              <a:t> </a:t>
            </a:r>
            <a:r>
              <a:rPr lang="en-GB" sz="2400" dirty="0" err="1"/>
              <a:t>thành</a:t>
            </a:r>
            <a:r>
              <a:rPr lang="en-GB" sz="2400" dirty="0"/>
              <a:t> </a:t>
            </a:r>
            <a:r>
              <a:rPr lang="en-GB" sz="2400" dirty="0" err="1"/>
              <a:t>phần</a:t>
            </a:r>
            <a:r>
              <a:rPr lang="en-GB" sz="2400" dirty="0"/>
              <a:t> </a:t>
            </a:r>
            <a:r>
              <a:rPr lang="en-GB" sz="2400" dirty="0" err="1"/>
              <a:t>chính</a:t>
            </a:r>
            <a:r>
              <a:rPr lang="en-GB" sz="2400" dirty="0"/>
              <a:t> </a:t>
            </a:r>
            <a:r>
              <a:rPr lang="en-GB" sz="2400" dirty="0" err="1"/>
              <a:t>của</a:t>
            </a:r>
            <a:r>
              <a:rPr lang="en-GB" sz="2400" dirty="0"/>
              <a:t> </a:t>
            </a:r>
            <a:r>
              <a:rPr lang="en-GB" sz="2400" dirty="0" err="1"/>
              <a:t>giao</a:t>
            </a:r>
            <a:r>
              <a:rPr lang="en-GB" sz="2400" dirty="0"/>
              <a:t> </a:t>
            </a:r>
            <a:r>
              <a:rPr lang="en-GB" sz="2400" dirty="0" err="1"/>
              <a:t>diện</a:t>
            </a:r>
            <a:r>
              <a:rPr lang="en-GB" sz="2400" dirty="0"/>
              <a:t> </a:t>
            </a:r>
            <a:r>
              <a:rPr lang="en-GB" sz="2400" dirty="0" err="1"/>
              <a:t>bán</a:t>
            </a:r>
            <a:r>
              <a:rPr lang="en-GB" sz="2400" dirty="0"/>
              <a:t> </a:t>
            </a:r>
            <a:r>
              <a:rPr lang="en-GB" sz="2400" dirty="0" err="1"/>
              <a:t>hàng</a:t>
            </a:r>
            <a:endParaRPr lang="en-GB" sz="2400" dirty="0"/>
          </a:p>
        </p:txBody>
      </p:sp>
      <p:graphicFrame>
        <p:nvGraphicFramePr>
          <p:cNvPr id="4" name="Content Placeholder 3">
            <a:extLst>
              <a:ext uri="{FF2B5EF4-FFF2-40B4-BE49-F238E27FC236}">
                <a16:creationId xmlns:a16="http://schemas.microsoft.com/office/drawing/2014/main" id="{9A19DA29-D2F6-4B54-8E0B-BEBA480A9F9F}"/>
              </a:ext>
            </a:extLst>
          </p:cNvPr>
          <p:cNvGraphicFramePr>
            <a:graphicFrameLocks noGrp="1"/>
          </p:cNvGraphicFramePr>
          <p:nvPr>
            <p:ph idx="1"/>
            <p:extLst>
              <p:ext uri="{D42A27DB-BD31-4B8C-83A1-F6EECF244321}">
                <p14:modId xmlns:p14="http://schemas.microsoft.com/office/powerpoint/2010/main" val="763566476"/>
              </p:ext>
            </p:extLst>
          </p:nvPr>
        </p:nvGraphicFramePr>
        <p:xfrm>
          <a:off x="680320" y="2092395"/>
          <a:ext cx="9613861" cy="4615893"/>
        </p:xfrm>
        <a:graphic>
          <a:graphicData uri="http://schemas.openxmlformats.org/drawingml/2006/table">
            <a:tbl>
              <a:tblPr firstRow="1" firstCol="1" bandRow="1">
                <a:tableStyleId>{5C22544A-7EE6-4342-B048-85BDC9FD1C3A}</a:tableStyleId>
              </a:tblPr>
              <a:tblGrid>
                <a:gridCol w="767317">
                  <a:extLst>
                    <a:ext uri="{9D8B030D-6E8A-4147-A177-3AD203B41FA5}">
                      <a16:colId xmlns:a16="http://schemas.microsoft.com/office/drawing/2014/main" val="1407554503"/>
                    </a:ext>
                  </a:extLst>
                </a:gridCol>
                <a:gridCol w="1918293">
                  <a:extLst>
                    <a:ext uri="{9D8B030D-6E8A-4147-A177-3AD203B41FA5}">
                      <a16:colId xmlns:a16="http://schemas.microsoft.com/office/drawing/2014/main" val="681512586"/>
                    </a:ext>
                  </a:extLst>
                </a:gridCol>
                <a:gridCol w="1534639">
                  <a:extLst>
                    <a:ext uri="{9D8B030D-6E8A-4147-A177-3AD203B41FA5}">
                      <a16:colId xmlns:a16="http://schemas.microsoft.com/office/drawing/2014/main" val="128119590"/>
                    </a:ext>
                  </a:extLst>
                </a:gridCol>
                <a:gridCol w="2397868">
                  <a:extLst>
                    <a:ext uri="{9D8B030D-6E8A-4147-A177-3AD203B41FA5}">
                      <a16:colId xmlns:a16="http://schemas.microsoft.com/office/drawing/2014/main" val="2407551022"/>
                    </a:ext>
                  </a:extLst>
                </a:gridCol>
                <a:gridCol w="1006042">
                  <a:extLst>
                    <a:ext uri="{9D8B030D-6E8A-4147-A177-3AD203B41FA5}">
                      <a16:colId xmlns:a16="http://schemas.microsoft.com/office/drawing/2014/main" val="3021998849"/>
                    </a:ext>
                  </a:extLst>
                </a:gridCol>
                <a:gridCol w="1104088">
                  <a:extLst>
                    <a:ext uri="{9D8B030D-6E8A-4147-A177-3AD203B41FA5}">
                      <a16:colId xmlns:a16="http://schemas.microsoft.com/office/drawing/2014/main" val="3738228981"/>
                    </a:ext>
                  </a:extLst>
                </a:gridCol>
                <a:gridCol w="885614">
                  <a:extLst>
                    <a:ext uri="{9D8B030D-6E8A-4147-A177-3AD203B41FA5}">
                      <a16:colId xmlns:a16="http://schemas.microsoft.com/office/drawing/2014/main" val="3312926528"/>
                    </a:ext>
                  </a:extLst>
                </a:gridCol>
              </a:tblGrid>
              <a:tr h="588053">
                <a:tc>
                  <a:txBody>
                    <a:bodyPr/>
                    <a:lstStyle/>
                    <a:p>
                      <a:pPr marL="457200">
                        <a:lnSpc>
                          <a:spcPct val="107000"/>
                        </a:lnSpc>
                      </a:pPr>
                      <a:r>
                        <a:rPr lang="en-US" sz="1400">
                          <a:effectLst/>
                        </a:rPr>
                        <a:t>STT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Tên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dirty="0" err="1">
                          <a:effectLst/>
                        </a:rPr>
                        <a:t>Kiểu</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Ý nghĩa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Miền giá trị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Giá trị mặc định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a:effectLst/>
                        </a:rPr>
                        <a:t>Ghi chú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4096558667"/>
                  </a:ext>
                </a:extLst>
              </a:tr>
              <a:tr h="360626">
                <a:tc>
                  <a:txBody>
                    <a:bodyPr/>
                    <a:lstStyle/>
                    <a:p>
                      <a:pPr>
                        <a:lnSpc>
                          <a:spcPct val="107000"/>
                        </a:lnSpc>
                        <a:spcAft>
                          <a:spcPts val="800"/>
                        </a:spcAft>
                      </a:pPr>
                      <a:r>
                        <a:rPr lang="en-US" sz="1400">
                          <a:effectLst/>
                        </a:rPr>
                        <a:t>1</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Ial_san_pham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Đại diện cho sản phẩm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175508508"/>
                  </a:ext>
                </a:extLst>
              </a:tr>
              <a:tr h="360626">
                <a:tc>
                  <a:txBody>
                    <a:bodyPr/>
                    <a:lstStyle/>
                    <a:p>
                      <a:pPr>
                        <a:lnSpc>
                          <a:spcPct val="107000"/>
                        </a:lnSpc>
                        <a:spcAft>
                          <a:spcPts val="800"/>
                        </a:spcAft>
                      </a:pPr>
                      <a:r>
                        <a:rPr lang="en-US" sz="1400">
                          <a:effectLst/>
                        </a:rPr>
                        <a:t>2</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btnXacnhan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Xác nhận số lượng sản phẩm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2622446125"/>
                  </a:ext>
                </a:extLst>
              </a:tr>
              <a:tr h="451597">
                <a:tc>
                  <a:txBody>
                    <a:bodyPr/>
                    <a:lstStyle/>
                    <a:p>
                      <a:pPr>
                        <a:lnSpc>
                          <a:spcPct val="107000"/>
                        </a:lnSpc>
                        <a:spcAft>
                          <a:spcPts val="800"/>
                        </a:spcAft>
                      </a:pPr>
                      <a:r>
                        <a:rPr lang="en-US" sz="1400">
                          <a:effectLst/>
                        </a:rPr>
                        <a:t>3</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LblBanhang</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A_Fieldset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Tiêu đề của chức năng.</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66940330"/>
                  </a:ext>
                </a:extLst>
              </a:tr>
              <a:tr h="451597">
                <a:tc>
                  <a:txBody>
                    <a:bodyPr/>
                    <a:lstStyle/>
                    <a:p>
                      <a:pPr>
                        <a:lnSpc>
                          <a:spcPct val="107000"/>
                        </a:lnSpc>
                        <a:spcAft>
                          <a:spcPts val="800"/>
                        </a:spcAft>
                      </a:pPr>
                      <a:r>
                        <a:rPr lang="en-US" sz="1400">
                          <a:effectLst/>
                        </a:rPr>
                        <a:t>4</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LblHoadon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A_Fieldset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Thông tin cơ bản của hóa đơn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1123055615"/>
                  </a:ext>
                </a:extLst>
              </a:tr>
              <a:tr h="451597">
                <a:tc>
                  <a:txBody>
                    <a:bodyPr/>
                    <a:lstStyle/>
                    <a:p>
                      <a:pPr>
                        <a:lnSpc>
                          <a:spcPct val="107000"/>
                        </a:lnSpc>
                        <a:spcAft>
                          <a:spcPts val="800"/>
                        </a:spcAft>
                      </a:pPr>
                      <a:r>
                        <a:rPr lang="en-US" sz="1400">
                          <a:effectLst/>
                        </a:rPr>
                        <a:t>5</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LblOrder</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A_Fieldset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Thông tin chi tiết của hóa đơn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151435189"/>
                  </a:ext>
                </a:extLst>
              </a:tr>
              <a:tr h="451597">
                <a:tc>
                  <a:txBody>
                    <a:bodyPr/>
                    <a:lstStyle/>
                    <a:p>
                      <a:pPr>
                        <a:lnSpc>
                          <a:spcPct val="107000"/>
                        </a:lnSpc>
                        <a:spcAft>
                          <a:spcPts val="800"/>
                        </a:spcAft>
                      </a:pPr>
                      <a:r>
                        <a:rPr lang="en-US" sz="1400">
                          <a:effectLst/>
                        </a:rPr>
                        <a:t>6</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LblMenu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A_Fieldset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Danh sách các sản phẩm trong menu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2250728814"/>
                  </a:ext>
                </a:extLst>
              </a:tr>
              <a:tr h="360626">
                <a:tc>
                  <a:txBody>
                    <a:bodyPr/>
                    <a:lstStyle/>
                    <a:p>
                      <a:pPr>
                        <a:lnSpc>
                          <a:spcPct val="107000"/>
                        </a:lnSpc>
                        <a:spcAft>
                          <a:spcPts val="800"/>
                        </a:spcAft>
                      </a:pPr>
                      <a:r>
                        <a:rPr lang="en-US" sz="1400">
                          <a:effectLst/>
                        </a:rPr>
                        <a:t>7</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Ial_Visa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Hình thức thanh toán bằng Visa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1060126318"/>
                  </a:ext>
                </a:extLst>
              </a:tr>
              <a:tr h="360626">
                <a:tc>
                  <a:txBody>
                    <a:bodyPr/>
                    <a:lstStyle/>
                    <a:p>
                      <a:pPr>
                        <a:lnSpc>
                          <a:spcPct val="107000"/>
                        </a:lnSpc>
                        <a:spcAft>
                          <a:spcPts val="800"/>
                        </a:spcAft>
                      </a:pPr>
                      <a:r>
                        <a:rPr lang="en-US" sz="1400">
                          <a:effectLst/>
                        </a:rPr>
                        <a:t>8</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Ial_Cash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Hình thức thanh toán bằng tiền mặt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741396758"/>
                  </a:ext>
                </a:extLst>
              </a:tr>
              <a:tr h="360626">
                <a:tc>
                  <a:txBody>
                    <a:bodyPr/>
                    <a:lstStyle/>
                    <a:p>
                      <a:pPr>
                        <a:lnSpc>
                          <a:spcPct val="107000"/>
                        </a:lnSpc>
                        <a:spcAft>
                          <a:spcPts val="800"/>
                        </a:spcAft>
                      </a:pPr>
                      <a:r>
                        <a:rPr lang="en-US" sz="1400">
                          <a:effectLst/>
                        </a:rPr>
                        <a:t>9</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Ial_In_hoa_don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In hóa đơn ra giấy</a:t>
                      </a:r>
                      <a:endParaRPr lang="en-GB" sz="1400">
                        <a:effectLst/>
                      </a:endParaRPr>
                    </a:p>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tc>
                  <a:txBody>
                    <a:bodyPr/>
                    <a:lstStyle/>
                    <a:p>
                      <a:pPr marL="457200">
                        <a:lnSpc>
                          <a:spcPct val="107000"/>
                        </a:lnSpc>
                        <a:spcAft>
                          <a:spcPts val="800"/>
                        </a:spcAft>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26166" marR="26166" marT="0" marB="0"/>
                </a:tc>
                <a:extLst>
                  <a:ext uri="{0D108BD9-81ED-4DB2-BD59-A6C34878D82A}">
                    <a16:rowId xmlns:a16="http://schemas.microsoft.com/office/drawing/2014/main" val="3369254471"/>
                  </a:ext>
                </a:extLst>
              </a:tr>
            </a:tbl>
          </a:graphicData>
        </a:graphic>
      </p:graphicFrame>
    </p:spTree>
    <p:extLst>
      <p:ext uri="{BB962C8B-B14F-4D97-AF65-F5344CB8AC3E}">
        <p14:creationId xmlns:p14="http://schemas.microsoft.com/office/powerpoint/2010/main" val="1296632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7761-A53B-429E-BD83-8D2D496FA88C}"/>
              </a:ext>
            </a:extLst>
          </p:cNvPr>
          <p:cNvSpPr>
            <a:spLocks noGrp="1"/>
          </p:cNvSpPr>
          <p:nvPr>
            <p:ph type="title"/>
          </p:nvPr>
        </p:nvSpPr>
        <p:spPr/>
        <p:txBody>
          <a:bodyPr/>
          <a:lstStyle/>
          <a:p>
            <a:r>
              <a:rPr lang="en-GB" dirty="0" err="1"/>
              <a:t>Thiết</a:t>
            </a:r>
            <a:r>
              <a:rPr lang="en-GB" dirty="0"/>
              <a:t> </a:t>
            </a:r>
            <a:r>
              <a:rPr lang="en-GB" dirty="0" err="1"/>
              <a:t>kế</a:t>
            </a:r>
            <a:r>
              <a:rPr lang="en-GB" dirty="0"/>
              <a:t> </a:t>
            </a:r>
            <a:r>
              <a:rPr lang="en-GB" dirty="0" err="1"/>
              <a:t>lưu</a:t>
            </a:r>
            <a:r>
              <a:rPr lang="en-GB" dirty="0"/>
              <a:t> </a:t>
            </a:r>
            <a:r>
              <a:rPr lang="en-GB" dirty="0" err="1"/>
              <a:t>trữ</a:t>
            </a:r>
            <a:r>
              <a:rPr lang="en-GB" dirty="0"/>
              <a:t> </a:t>
            </a:r>
            <a:r>
              <a:rPr lang="en-GB" dirty="0" err="1"/>
              <a:t>của</a:t>
            </a:r>
            <a:r>
              <a:rPr lang="en-GB" dirty="0"/>
              <a:t> </a:t>
            </a:r>
            <a:r>
              <a:rPr lang="en-GB" dirty="0" err="1"/>
              <a:t>quản</a:t>
            </a:r>
            <a:r>
              <a:rPr lang="en-GB" dirty="0"/>
              <a:t> </a:t>
            </a:r>
            <a:r>
              <a:rPr lang="en-GB" dirty="0" err="1"/>
              <a:t>lý</a:t>
            </a:r>
            <a:r>
              <a:rPr lang="en-GB" dirty="0"/>
              <a:t> </a:t>
            </a:r>
            <a:r>
              <a:rPr lang="en-GB" dirty="0" err="1"/>
              <a:t>bán</a:t>
            </a:r>
            <a:r>
              <a:rPr lang="en-GB" dirty="0"/>
              <a:t> </a:t>
            </a:r>
            <a:r>
              <a:rPr lang="en-GB" dirty="0" err="1"/>
              <a:t>hàng</a:t>
            </a:r>
            <a:endParaRPr lang="en-GB" dirty="0"/>
          </a:p>
        </p:txBody>
      </p:sp>
      <p:graphicFrame>
        <p:nvGraphicFramePr>
          <p:cNvPr id="4" name="Content Placeholder 3">
            <a:extLst>
              <a:ext uri="{FF2B5EF4-FFF2-40B4-BE49-F238E27FC236}">
                <a16:creationId xmlns:a16="http://schemas.microsoft.com/office/drawing/2014/main" id="{6DBA40CA-AB93-454B-AD01-8389BA1C6EF9}"/>
              </a:ext>
            </a:extLst>
          </p:cNvPr>
          <p:cNvGraphicFramePr>
            <a:graphicFrameLocks noGrp="1"/>
          </p:cNvGraphicFramePr>
          <p:nvPr>
            <p:ph idx="1"/>
            <p:extLst>
              <p:ext uri="{D42A27DB-BD31-4B8C-83A1-F6EECF244321}">
                <p14:modId xmlns:p14="http://schemas.microsoft.com/office/powerpoint/2010/main" val="3820303966"/>
              </p:ext>
            </p:extLst>
          </p:nvPr>
        </p:nvGraphicFramePr>
        <p:xfrm>
          <a:off x="680321" y="2446409"/>
          <a:ext cx="8537571" cy="3160062"/>
        </p:xfrm>
        <a:graphic>
          <a:graphicData uri="http://schemas.openxmlformats.org/drawingml/2006/table">
            <a:tbl>
              <a:tblPr firstRow="1" firstCol="1" bandRow="1">
                <a:tableStyleId>{5C22544A-7EE6-4342-B048-85BDC9FD1C3A}</a:tableStyleId>
              </a:tblPr>
              <a:tblGrid>
                <a:gridCol w="735539">
                  <a:extLst>
                    <a:ext uri="{9D8B030D-6E8A-4147-A177-3AD203B41FA5}">
                      <a16:colId xmlns:a16="http://schemas.microsoft.com/office/drawing/2014/main" val="2595116206"/>
                    </a:ext>
                  </a:extLst>
                </a:gridCol>
                <a:gridCol w="1540201">
                  <a:extLst>
                    <a:ext uri="{9D8B030D-6E8A-4147-A177-3AD203B41FA5}">
                      <a16:colId xmlns:a16="http://schemas.microsoft.com/office/drawing/2014/main" val="1304966299"/>
                    </a:ext>
                  </a:extLst>
                </a:gridCol>
                <a:gridCol w="1652748">
                  <a:extLst>
                    <a:ext uri="{9D8B030D-6E8A-4147-A177-3AD203B41FA5}">
                      <a16:colId xmlns:a16="http://schemas.microsoft.com/office/drawing/2014/main" val="597485277"/>
                    </a:ext>
                  </a:extLst>
                </a:gridCol>
                <a:gridCol w="1666040">
                  <a:extLst>
                    <a:ext uri="{9D8B030D-6E8A-4147-A177-3AD203B41FA5}">
                      <a16:colId xmlns:a16="http://schemas.microsoft.com/office/drawing/2014/main" val="1929478178"/>
                    </a:ext>
                  </a:extLst>
                </a:gridCol>
                <a:gridCol w="1907085">
                  <a:extLst>
                    <a:ext uri="{9D8B030D-6E8A-4147-A177-3AD203B41FA5}">
                      <a16:colId xmlns:a16="http://schemas.microsoft.com/office/drawing/2014/main" val="672708047"/>
                    </a:ext>
                  </a:extLst>
                </a:gridCol>
                <a:gridCol w="1035958">
                  <a:extLst>
                    <a:ext uri="{9D8B030D-6E8A-4147-A177-3AD203B41FA5}">
                      <a16:colId xmlns:a16="http://schemas.microsoft.com/office/drawing/2014/main" val="539472491"/>
                    </a:ext>
                  </a:extLst>
                </a:gridCol>
              </a:tblGrid>
              <a:tr h="299704">
                <a:tc>
                  <a:txBody>
                    <a:bodyPr/>
                    <a:lstStyle/>
                    <a:p>
                      <a:pPr algn="ctr">
                        <a:lnSpc>
                          <a:spcPct val="107000"/>
                        </a:lnSpc>
                        <a:spcAft>
                          <a:spcPts val="800"/>
                        </a:spcAft>
                      </a:pPr>
                      <a:r>
                        <a:rPr lang="en-US" sz="1400">
                          <a:effectLst/>
                        </a:rPr>
                        <a:t>STT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Thuộc tính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Kiểu</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Ràng buộc</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Giá trị khởi động</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Ghi chú</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5494312"/>
                  </a:ext>
                </a:extLst>
              </a:tr>
              <a:tr h="299704">
                <a:tc>
                  <a:txBody>
                    <a:bodyPr/>
                    <a:lstStyle/>
                    <a:p>
                      <a:pPr>
                        <a:lnSpc>
                          <a:spcPct val="107000"/>
                        </a:lnSpc>
                        <a:spcAft>
                          <a:spcPts val="800"/>
                        </a:spcAft>
                      </a:pPr>
                      <a:r>
                        <a:rPr lang="en-US" sz="1400">
                          <a:effectLst/>
                        </a:rPr>
                        <a:t>1</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Mã hóa đơn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Nvarchar(100)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Khóa chính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8068660"/>
                  </a:ext>
                </a:extLst>
              </a:tr>
              <a:tr h="299704">
                <a:tc>
                  <a:txBody>
                    <a:bodyPr/>
                    <a:lstStyle/>
                    <a:p>
                      <a:pPr>
                        <a:lnSpc>
                          <a:spcPct val="107000"/>
                        </a:lnSpc>
                        <a:spcAft>
                          <a:spcPts val="800"/>
                        </a:spcAft>
                      </a:pPr>
                      <a:r>
                        <a:rPr lang="en-US" sz="1400">
                          <a:effectLst/>
                        </a:rPr>
                        <a:t>2</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Mã nhân viên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Nvarchar(20)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Khóa phụ</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9563867"/>
                  </a:ext>
                </a:extLst>
              </a:tr>
              <a:tr h="299704">
                <a:tc>
                  <a:txBody>
                    <a:bodyPr/>
                    <a:lstStyle/>
                    <a:p>
                      <a:pPr>
                        <a:lnSpc>
                          <a:spcPct val="107000"/>
                        </a:lnSpc>
                        <a:spcAft>
                          <a:spcPts val="800"/>
                        </a:spcAft>
                      </a:pPr>
                      <a:r>
                        <a:rPr lang="en-US" sz="1400">
                          <a:effectLst/>
                        </a:rPr>
                        <a:t>3</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Mã bàn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Nvarchar(20)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Khóa phụ</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7958085"/>
                  </a:ext>
                </a:extLst>
              </a:tr>
              <a:tr h="299704">
                <a:tc>
                  <a:txBody>
                    <a:bodyPr/>
                    <a:lstStyle/>
                    <a:p>
                      <a:pPr>
                        <a:lnSpc>
                          <a:spcPct val="107000"/>
                        </a:lnSpc>
                        <a:spcAft>
                          <a:spcPts val="800"/>
                        </a:spcAft>
                      </a:pPr>
                      <a:r>
                        <a:rPr lang="en-US" sz="1400">
                          <a:effectLst/>
                        </a:rPr>
                        <a:t>4</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Thời gian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Time</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3754993"/>
                  </a:ext>
                </a:extLst>
              </a:tr>
              <a:tr h="299704">
                <a:tc>
                  <a:txBody>
                    <a:bodyPr/>
                    <a:lstStyle/>
                    <a:p>
                      <a:pPr>
                        <a:lnSpc>
                          <a:spcPct val="107000"/>
                        </a:lnSpc>
                        <a:spcAft>
                          <a:spcPts val="800"/>
                        </a:spcAft>
                      </a:pPr>
                      <a:r>
                        <a:rPr lang="en-US" sz="1400">
                          <a:effectLst/>
                        </a:rPr>
                        <a:t>5</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Ngày lập đơn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Date</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16791260"/>
                  </a:ext>
                </a:extLst>
              </a:tr>
              <a:tr h="299704">
                <a:tc>
                  <a:txBody>
                    <a:bodyPr/>
                    <a:lstStyle/>
                    <a:p>
                      <a:pPr>
                        <a:lnSpc>
                          <a:spcPct val="107000"/>
                        </a:lnSpc>
                        <a:spcAft>
                          <a:spcPts val="800"/>
                        </a:spcAft>
                      </a:pPr>
                      <a:r>
                        <a:rPr lang="en-US" sz="1400">
                          <a:effectLst/>
                        </a:rPr>
                        <a:t>6</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Tên hàng hóa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Khóa phụ</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7260912"/>
                  </a:ext>
                </a:extLst>
              </a:tr>
              <a:tr h="389774">
                <a:tc>
                  <a:txBody>
                    <a:bodyPr/>
                    <a:lstStyle/>
                    <a:p>
                      <a:pPr>
                        <a:lnSpc>
                          <a:spcPct val="107000"/>
                        </a:lnSpc>
                        <a:spcAft>
                          <a:spcPts val="800"/>
                        </a:spcAft>
                      </a:pPr>
                      <a:r>
                        <a:rPr lang="en-US" sz="1400">
                          <a:effectLst/>
                        </a:rPr>
                        <a:t>7</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Số lượng</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Int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851331"/>
                  </a:ext>
                </a:extLst>
              </a:tr>
              <a:tr h="379239">
                <a:tc>
                  <a:txBody>
                    <a:bodyPr/>
                    <a:lstStyle/>
                    <a:p>
                      <a:pPr>
                        <a:lnSpc>
                          <a:spcPct val="107000"/>
                        </a:lnSpc>
                        <a:spcAft>
                          <a:spcPts val="800"/>
                        </a:spcAft>
                      </a:pPr>
                      <a:r>
                        <a:rPr lang="en-US" sz="1400">
                          <a:effectLst/>
                        </a:rPr>
                        <a:t>8</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Thành tiền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Int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7977658"/>
                  </a:ext>
                </a:extLst>
              </a:tr>
              <a:tr h="293121">
                <a:tc>
                  <a:txBody>
                    <a:bodyPr/>
                    <a:lstStyle/>
                    <a:p>
                      <a:pPr>
                        <a:lnSpc>
                          <a:spcPct val="107000"/>
                        </a:lnSpc>
                        <a:spcAft>
                          <a:spcPts val="800"/>
                        </a:spcAft>
                      </a:pPr>
                      <a:r>
                        <a:rPr lang="en-US" sz="1400">
                          <a:effectLst/>
                        </a:rPr>
                        <a:t>9</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Total</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Int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6039425"/>
                  </a:ext>
                </a:extLst>
              </a:tr>
            </a:tbl>
          </a:graphicData>
        </a:graphic>
      </p:graphicFrame>
    </p:spTree>
    <p:extLst>
      <p:ext uri="{BB962C8B-B14F-4D97-AF65-F5344CB8AC3E}">
        <p14:creationId xmlns:p14="http://schemas.microsoft.com/office/powerpoint/2010/main" val="1858344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DB58E-6C69-4647-80DA-26A70966D3C0}"/>
              </a:ext>
            </a:extLst>
          </p:cNvPr>
          <p:cNvSpPr>
            <a:spLocks noGrp="1"/>
          </p:cNvSpPr>
          <p:nvPr>
            <p:ph type="title"/>
          </p:nvPr>
        </p:nvSpPr>
        <p:spPr/>
        <p:txBody>
          <a:bodyPr/>
          <a:lstStyle/>
          <a:p>
            <a:r>
              <a:rPr lang="en-GB" dirty="0"/>
              <a:t>- Giao </a:t>
            </a:r>
            <a:r>
              <a:rPr lang="en-GB" dirty="0" err="1"/>
              <a:t>diện</a:t>
            </a:r>
            <a:r>
              <a:rPr lang="en-GB" dirty="0"/>
              <a:t> </a:t>
            </a:r>
            <a:r>
              <a:rPr lang="en-GB" dirty="0" err="1"/>
              <a:t>nhà</a:t>
            </a:r>
            <a:r>
              <a:rPr lang="en-GB" dirty="0"/>
              <a:t> </a:t>
            </a:r>
            <a:r>
              <a:rPr lang="en-GB" dirty="0" err="1"/>
              <a:t>cung</a:t>
            </a:r>
            <a:r>
              <a:rPr lang="en-GB" dirty="0"/>
              <a:t> </a:t>
            </a:r>
            <a:r>
              <a:rPr lang="en-GB" dirty="0" err="1"/>
              <a:t>cấp</a:t>
            </a:r>
            <a:endParaRPr lang="en-GB" dirty="0"/>
          </a:p>
        </p:txBody>
      </p:sp>
      <p:pic>
        <p:nvPicPr>
          <p:cNvPr id="4" name="Content Placeholder 3">
            <a:extLst>
              <a:ext uri="{FF2B5EF4-FFF2-40B4-BE49-F238E27FC236}">
                <a16:creationId xmlns:a16="http://schemas.microsoft.com/office/drawing/2014/main" id="{CF79AB76-6FCF-47BF-8818-E6A219C6CC9F}"/>
              </a:ext>
            </a:extLst>
          </p:cNvPr>
          <p:cNvPicPr>
            <a:picLocks noGrp="1" noChangeAspect="1"/>
          </p:cNvPicPr>
          <p:nvPr>
            <p:ph idx="1"/>
          </p:nvPr>
        </p:nvPicPr>
        <p:blipFill>
          <a:blip r:embed="rId2"/>
          <a:stretch>
            <a:fillRect/>
          </a:stretch>
        </p:blipFill>
        <p:spPr>
          <a:xfrm>
            <a:off x="89482" y="2038133"/>
            <a:ext cx="3971925" cy="1943100"/>
          </a:xfrm>
          <a:prstGeom prst="rect">
            <a:avLst/>
          </a:prstGeom>
        </p:spPr>
      </p:pic>
      <p:pic>
        <p:nvPicPr>
          <p:cNvPr id="5" name="Picture 4">
            <a:extLst>
              <a:ext uri="{FF2B5EF4-FFF2-40B4-BE49-F238E27FC236}">
                <a16:creationId xmlns:a16="http://schemas.microsoft.com/office/drawing/2014/main" id="{E3653BB7-5C62-464D-B548-EA9194EA32EE}"/>
              </a:ext>
            </a:extLst>
          </p:cNvPr>
          <p:cNvPicPr>
            <a:picLocks noChangeAspect="1"/>
          </p:cNvPicPr>
          <p:nvPr/>
        </p:nvPicPr>
        <p:blipFill>
          <a:blip r:embed="rId3"/>
          <a:stretch>
            <a:fillRect/>
          </a:stretch>
        </p:blipFill>
        <p:spPr>
          <a:xfrm>
            <a:off x="4124325" y="2014320"/>
            <a:ext cx="3943350" cy="1952625"/>
          </a:xfrm>
          <a:prstGeom prst="rect">
            <a:avLst/>
          </a:prstGeom>
        </p:spPr>
      </p:pic>
      <p:pic>
        <p:nvPicPr>
          <p:cNvPr id="6" name="Picture 5">
            <a:extLst>
              <a:ext uri="{FF2B5EF4-FFF2-40B4-BE49-F238E27FC236}">
                <a16:creationId xmlns:a16="http://schemas.microsoft.com/office/drawing/2014/main" id="{DB98A7FD-CD94-4B38-A2FC-2E05A194D827}"/>
              </a:ext>
            </a:extLst>
          </p:cNvPr>
          <p:cNvPicPr>
            <a:picLocks noChangeAspect="1"/>
          </p:cNvPicPr>
          <p:nvPr/>
        </p:nvPicPr>
        <p:blipFill>
          <a:blip r:embed="rId4"/>
          <a:stretch>
            <a:fillRect/>
          </a:stretch>
        </p:blipFill>
        <p:spPr>
          <a:xfrm>
            <a:off x="8140118" y="2000033"/>
            <a:ext cx="3981450" cy="1981200"/>
          </a:xfrm>
          <a:prstGeom prst="rect">
            <a:avLst/>
          </a:prstGeom>
        </p:spPr>
      </p:pic>
      <p:pic>
        <p:nvPicPr>
          <p:cNvPr id="7" name="Picture 6">
            <a:extLst>
              <a:ext uri="{FF2B5EF4-FFF2-40B4-BE49-F238E27FC236}">
                <a16:creationId xmlns:a16="http://schemas.microsoft.com/office/drawing/2014/main" id="{8F8D7FA3-5C1A-4D08-80B9-7CA5FD6C5EC2}"/>
              </a:ext>
            </a:extLst>
          </p:cNvPr>
          <p:cNvPicPr>
            <a:picLocks noChangeAspect="1"/>
          </p:cNvPicPr>
          <p:nvPr/>
        </p:nvPicPr>
        <p:blipFill>
          <a:blip r:embed="rId5"/>
          <a:stretch>
            <a:fillRect/>
          </a:stretch>
        </p:blipFill>
        <p:spPr>
          <a:xfrm>
            <a:off x="89482" y="4109000"/>
            <a:ext cx="3962400" cy="1943100"/>
          </a:xfrm>
          <a:prstGeom prst="rect">
            <a:avLst/>
          </a:prstGeom>
        </p:spPr>
      </p:pic>
      <p:pic>
        <p:nvPicPr>
          <p:cNvPr id="8" name="Picture 7">
            <a:extLst>
              <a:ext uri="{FF2B5EF4-FFF2-40B4-BE49-F238E27FC236}">
                <a16:creationId xmlns:a16="http://schemas.microsoft.com/office/drawing/2014/main" id="{32141C2D-65D4-4BFC-BD87-8BEFEF10AF0F}"/>
              </a:ext>
            </a:extLst>
          </p:cNvPr>
          <p:cNvPicPr>
            <a:picLocks noChangeAspect="1"/>
          </p:cNvPicPr>
          <p:nvPr/>
        </p:nvPicPr>
        <p:blipFill>
          <a:blip r:embed="rId6"/>
          <a:stretch>
            <a:fillRect/>
          </a:stretch>
        </p:blipFill>
        <p:spPr>
          <a:xfrm>
            <a:off x="4110037" y="4104522"/>
            <a:ext cx="3971925" cy="2000250"/>
          </a:xfrm>
          <a:prstGeom prst="rect">
            <a:avLst/>
          </a:prstGeom>
        </p:spPr>
      </p:pic>
      <p:pic>
        <p:nvPicPr>
          <p:cNvPr id="9" name="Picture 8">
            <a:extLst>
              <a:ext uri="{FF2B5EF4-FFF2-40B4-BE49-F238E27FC236}">
                <a16:creationId xmlns:a16="http://schemas.microsoft.com/office/drawing/2014/main" id="{1175FC73-65E6-445E-8312-AA5111E05CC9}"/>
              </a:ext>
            </a:extLst>
          </p:cNvPr>
          <p:cNvPicPr>
            <a:picLocks noChangeAspect="1"/>
          </p:cNvPicPr>
          <p:nvPr/>
        </p:nvPicPr>
        <p:blipFill>
          <a:blip r:embed="rId7"/>
          <a:stretch>
            <a:fillRect/>
          </a:stretch>
        </p:blipFill>
        <p:spPr>
          <a:xfrm>
            <a:off x="8149643" y="4104522"/>
            <a:ext cx="3962400" cy="2000250"/>
          </a:xfrm>
          <a:prstGeom prst="rect">
            <a:avLst/>
          </a:prstGeom>
        </p:spPr>
      </p:pic>
    </p:spTree>
    <p:extLst>
      <p:ext uri="{BB962C8B-B14F-4D97-AF65-F5344CB8AC3E}">
        <p14:creationId xmlns:p14="http://schemas.microsoft.com/office/powerpoint/2010/main" val="934621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5D458-ACDF-48E7-8BD1-957E250FF921}"/>
              </a:ext>
            </a:extLst>
          </p:cNvPr>
          <p:cNvSpPr>
            <a:spLocks noGrp="1"/>
          </p:cNvSpPr>
          <p:nvPr>
            <p:ph type="title"/>
          </p:nvPr>
        </p:nvSpPr>
        <p:spPr/>
        <p:txBody>
          <a:bodyPr/>
          <a:lstStyle/>
          <a:p>
            <a:r>
              <a:rPr lang="en-GB" dirty="0" err="1"/>
              <a:t>Danh</a:t>
            </a:r>
            <a:r>
              <a:rPr lang="en-GB" dirty="0"/>
              <a:t> </a:t>
            </a:r>
            <a:r>
              <a:rPr lang="en-GB" dirty="0" err="1"/>
              <a:t>sách</a:t>
            </a:r>
            <a:r>
              <a:rPr lang="en-GB" dirty="0"/>
              <a:t> </a:t>
            </a:r>
            <a:r>
              <a:rPr lang="en-GB" dirty="0" err="1"/>
              <a:t>các</a:t>
            </a:r>
            <a:r>
              <a:rPr lang="en-GB" dirty="0"/>
              <a:t> </a:t>
            </a:r>
            <a:r>
              <a:rPr lang="en-GB" dirty="0" err="1"/>
              <a:t>biến</a:t>
            </a:r>
            <a:r>
              <a:rPr lang="en-GB" dirty="0"/>
              <a:t> </a:t>
            </a:r>
            <a:r>
              <a:rPr lang="en-GB" dirty="0" err="1"/>
              <a:t>cố</a:t>
            </a:r>
            <a:endParaRPr lang="en-GB" dirty="0"/>
          </a:p>
        </p:txBody>
      </p:sp>
      <p:graphicFrame>
        <p:nvGraphicFramePr>
          <p:cNvPr id="4" name="Content Placeholder 3">
            <a:extLst>
              <a:ext uri="{FF2B5EF4-FFF2-40B4-BE49-F238E27FC236}">
                <a16:creationId xmlns:a16="http://schemas.microsoft.com/office/drawing/2014/main" id="{24632238-CCA0-4FC5-94BE-1C0155AC8A19}"/>
              </a:ext>
            </a:extLst>
          </p:cNvPr>
          <p:cNvGraphicFramePr>
            <a:graphicFrameLocks noGrp="1"/>
          </p:cNvGraphicFramePr>
          <p:nvPr>
            <p:ph idx="1"/>
            <p:extLst>
              <p:ext uri="{D42A27DB-BD31-4B8C-83A1-F6EECF244321}">
                <p14:modId xmlns:p14="http://schemas.microsoft.com/office/powerpoint/2010/main" val="3968897215"/>
              </p:ext>
            </p:extLst>
          </p:nvPr>
        </p:nvGraphicFramePr>
        <p:xfrm>
          <a:off x="680321" y="2161309"/>
          <a:ext cx="9692115" cy="4458258"/>
        </p:xfrm>
        <a:graphic>
          <a:graphicData uri="http://schemas.openxmlformats.org/drawingml/2006/table">
            <a:tbl>
              <a:tblPr firstRow="1" firstCol="1" bandRow="1">
                <a:tableStyleId>{5C22544A-7EE6-4342-B048-85BDC9FD1C3A}</a:tableStyleId>
              </a:tblPr>
              <a:tblGrid>
                <a:gridCol w="585061">
                  <a:extLst>
                    <a:ext uri="{9D8B030D-6E8A-4147-A177-3AD203B41FA5}">
                      <a16:colId xmlns:a16="http://schemas.microsoft.com/office/drawing/2014/main" val="549327442"/>
                    </a:ext>
                  </a:extLst>
                </a:gridCol>
                <a:gridCol w="2312038">
                  <a:extLst>
                    <a:ext uri="{9D8B030D-6E8A-4147-A177-3AD203B41FA5}">
                      <a16:colId xmlns:a16="http://schemas.microsoft.com/office/drawing/2014/main" val="3900492718"/>
                    </a:ext>
                  </a:extLst>
                </a:gridCol>
                <a:gridCol w="5668180">
                  <a:extLst>
                    <a:ext uri="{9D8B030D-6E8A-4147-A177-3AD203B41FA5}">
                      <a16:colId xmlns:a16="http://schemas.microsoft.com/office/drawing/2014/main" val="397993603"/>
                    </a:ext>
                  </a:extLst>
                </a:gridCol>
                <a:gridCol w="1126836">
                  <a:extLst>
                    <a:ext uri="{9D8B030D-6E8A-4147-A177-3AD203B41FA5}">
                      <a16:colId xmlns:a16="http://schemas.microsoft.com/office/drawing/2014/main" val="671044365"/>
                    </a:ext>
                  </a:extLst>
                </a:gridCol>
              </a:tblGrid>
              <a:tr h="270833">
                <a:tc>
                  <a:txBody>
                    <a:bodyPr/>
                    <a:lstStyle/>
                    <a:p>
                      <a:pPr>
                        <a:lnSpc>
                          <a:spcPct val="107000"/>
                        </a:lnSpc>
                        <a:spcAft>
                          <a:spcPts val="800"/>
                        </a:spcAft>
                      </a:pPr>
                      <a:r>
                        <a:rPr lang="en-US" sz="1400">
                          <a:effectLst/>
                        </a:rPr>
                        <a:t>STT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Điều kiện kích hoạt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Xử lí</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Ghi chú</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81480972"/>
                  </a:ext>
                </a:extLst>
              </a:tr>
              <a:tr h="495895">
                <a:tc>
                  <a:txBody>
                    <a:bodyPr/>
                    <a:lstStyle/>
                    <a:p>
                      <a:pPr>
                        <a:lnSpc>
                          <a:spcPct val="107000"/>
                        </a:lnSpc>
                        <a:spcAft>
                          <a:spcPts val="800"/>
                        </a:spcAft>
                      </a:pPr>
                      <a:r>
                        <a:rPr lang="en-US" sz="1400">
                          <a:effectLst/>
                        </a:rPr>
                        <a:t>1</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Nhấn </a:t>
                      </a:r>
                      <a:r>
                        <a:rPr lang="en-US" sz="1400">
                          <a:effectLst/>
                        </a:rPr>
                        <a:t>Search box</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Nhận th</a:t>
                      </a:r>
                      <a:r>
                        <a:rPr lang="en-US" sz="1400">
                          <a:effectLst/>
                        </a:rPr>
                        <a:t>ông tin nhà cung cấp và tìm sản phẩm mà người dùng đã nhập</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4206718529"/>
                  </a:ext>
                </a:extLst>
              </a:tr>
              <a:tr h="737824">
                <a:tc>
                  <a:txBody>
                    <a:bodyPr/>
                    <a:lstStyle/>
                    <a:p>
                      <a:pPr>
                        <a:lnSpc>
                          <a:spcPct val="107000"/>
                        </a:lnSpc>
                        <a:spcAft>
                          <a:spcPts val="800"/>
                        </a:spcAft>
                      </a:pPr>
                      <a:r>
                        <a:rPr lang="en-US" sz="1400">
                          <a:effectLst/>
                        </a:rPr>
                        <a:t>2</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Nhấn nút “Thêm”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r>
                        <a:rPr lang="en-US" sz="1400">
                          <a:effectLst/>
                        </a:rPr>
                        <a:t>Hiển thị giao diện thêm nhà cung cấp.</a:t>
                      </a:r>
                      <a:endParaRPr lang="en-GB" sz="1400">
                        <a:effectLst/>
                      </a:endParaRPr>
                    </a:p>
                    <a:p>
                      <a:pPr>
                        <a:lnSpc>
                          <a:spcPct val="107000"/>
                        </a:lnSpc>
                        <a:spcAft>
                          <a:spcPts val="800"/>
                        </a:spcAft>
                      </a:pPr>
                      <a:r>
                        <a:rPr lang="vi-VN" sz="1400">
                          <a:effectLst/>
                        </a:rPr>
                        <a:t>+ Cho ph</a:t>
                      </a:r>
                      <a:r>
                        <a:rPr lang="en-US" sz="1400">
                          <a:effectLst/>
                        </a:rPr>
                        <a:t>ép người dùng nhập thông tin của nhà cung cấp mới</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3218565799"/>
                  </a:ext>
                </a:extLst>
              </a:tr>
              <a:tr h="284860">
                <a:tc>
                  <a:txBody>
                    <a:bodyPr/>
                    <a:lstStyle/>
                    <a:p>
                      <a:pPr>
                        <a:lnSpc>
                          <a:spcPct val="107000"/>
                        </a:lnSpc>
                        <a:spcAft>
                          <a:spcPts val="800"/>
                        </a:spcAft>
                      </a:pPr>
                      <a:r>
                        <a:rPr lang="en-US" sz="1400">
                          <a:effectLst/>
                        </a:rPr>
                        <a:t>3</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Nhấn nút “Chi tiết”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 Hiển thị thông tin chi tiết của nhà cung cấp</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4138335261"/>
                  </a:ext>
                </a:extLst>
              </a:tr>
              <a:tr h="282853">
                <a:tc>
                  <a:txBody>
                    <a:bodyPr/>
                    <a:lstStyle/>
                    <a:p>
                      <a:pPr>
                        <a:lnSpc>
                          <a:spcPct val="107000"/>
                        </a:lnSpc>
                        <a:spcAft>
                          <a:spcPts val="800"/>
                        </a:spcAft>
                      </a:pPr>
                      <a:r>
                        <a:rPr lang="en-US" sz="1400">
                          <a:effectLst/>
                        </a:rPr>
                        <a:t>4</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Nhấn nút “Kiểm phiếu”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Hiển th</a:t>
                      </a:r>
                      <a:r>
                        <a:rPr lang="en-US" sz="1400">
                          <a:effectLst/>
                        </a:rPr>
                        <a:t>ị thông tin phiếu đã lập của nhà cung cấp được chọn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1228167725"/>
                  </a:ext>
                </a:extLst>
              </a:tr>
              <a:tr h="298501">
                <a:tc>
                  <a:txBody>
                    <a:bodyPr/>
                    <a:lstStyle/>
                    <a:p>
                      <a:pPr>
                        <a:lnSpc>
                          <a:spcPct val="107000"/>
                        </a:lnSpc>
                        <a:spcAft>
                          <a:spcPts val="800"/>
                        </a:spcAft>
                      </a:pPr>
                      <a:r>
                        <a:rPr lang="en-US" sz="1400">
                          <a:effectLst/>
                        </a:rPr>
                        <a:t>5</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Nhấn nút “Chỉnh sửa”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 Lưu thông tin đã chỉnh sửa của nhà cung cấp.</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2625605251"/>
                  </a:ext>
                </a:extLst>
              </a:tr>
              <a:tr h="327387">
                <a:tc>
                  <a:txBody>
                    <a:bodyPr/>
                    <a:lstStyle/>
                    <a:p>
                      <a:pPr>
                        <a:lnSpc>
                          <a:spcPct val="107000"/>
                        </a:lnSpc>
                        <a:spcAft>
                          <a:spcPts val="800"/>
                        </a:spcAft>
                      </a:pPr>
                      <a:r>
                        <a:rPr lang="en-US" sz="1400">
                          <a:effectLst/>
                        </a:rPr>
                        <a:t>6</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Nhấn nút “Xóa”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 Hiển thị bảng yêu cầu xác nhận xóa nhà cung cấp.</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3620564120"/>
                  </a:ext>
                </a:extLst>
              </a:tr>
              <a:tr h="278640">
                <a:tc>
                  <a:txBody>
                    <a:bodyPr/>
                    <a:lstStyle/>
                    <a:p>
                      <a:pPr>
                        <a:lnSpc>
                          <a:spcPct val="107000"/>
                        </a:lnSpc>
                        <a:spcAft>
                          <a:spcPts val="800"/>
                        </a:spcAft>
                      </a:pPr>
                      <a:r>
                        <a:rPr lang="en-US" sz="1400">
                          <a:effectLst/>
                        </a:rPr>
                        <a:t>7</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Nhấn nút “No”</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 Quay về giao diện Chi tiết nhà cung cấp.</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4057501824"/>
                  </a:ext>
                </a:extLst>
              </a:tr>
              <a:tr h="289673">
                <a:tc>
                  <a:txBody>
                    <a:bodyPr/>
                    <a:lstStyle/>
                    <a:p>
                      <a:pPr>
                        <a:lnSpc>
                          <a:spcPct val="107000"/>
                        </a:lnSpc>
                        <a:spcAft>
                          <a:spcPts val="800"/>
                        </a:spcAft>
                      </a:pPr>
                      <a:r>
                        <a:rPr lang="en-US" sz="1400">
                          <a:effectLst/>
                        </a:rPr>
                        <a:t>8</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 Nhấn nút “Yes”</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 Quay về giao diện Danh sách nhà cung cấp.</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2621024152"/>
                  </a:ext>
                </a:extLst>
              </a:tr>
              <a:tr h="560488">
                <a:tc>
                  <a:txBody>
                    <a:bodyPr/>
                    <a:lstStyle/>
                    <a:p>
                      <a:pPr>
                        <a:lnSpc>
                          <a:spcPct val="107000"/>
                        </a:lnSpc>
                        <a:spcAft>
                          <a:spcPts val="800"/>
                        </a:spcAft>
                      </a:pPr>
                      <a:r>
                        <a:rPr lang="en-US" sz="1400">
                          <a:effectLst/>
                        </a:rPr>
                        <a:t>9</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Nhấn nút “Lập phiếu”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 Hiển thị khung thêm sản phẩm vào phiếu nhà cung cấp.</a:t>
                      </a:r>
                      <a:endParaRPr lang="en-GB" sz="1400">
                        <a:effectLst/>
                      </a:endParaRPr>
                    </a:p>
                    <a:p>
                      <a:pPr>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3473182168"/>
                  </a:ext>
                </a:extLst>
              </a:tr>
              <a:tr h="631304">
                <a:tc>
                  <a:txBody>
                    <a:bodyPr/>
                    <a:lstStyle/>
                    <a:p>
                      <a:pPr>
                        <a:lnSpc>
                          <a:spcPct val="107000"/>
                        </a:lnSpc>
                        <a:spcAft>
                          <a:spcPts val="800"/>
                        </a:spcAft>
                      </a:pPr>
                      <a:r>
                        <a:rPr lang="en-US" sz="1400">
                          <a:effectLst/>
                        </a:rPr>
                        <a:t>10</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Nhấn nút “Gửi đơn”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en-US" sz="1400">
                          <a:effectLst/>
                        </a:rPr>
                        <a:t>+ Gửi phiếu đã lập cho nhà cung cấp.</a:t>
                      </a:r>
                      <a:endParaRPr lang="en-GB" sz="1400">
                        <a:effectLst/>
                      </a:endParaRPr>
                    </a:p>
                    <a:p>
                      <a:pPr>
                        <a:lnSpc>
                          <a:spcPct val="107000"/>
                        </a:lnSpc>
                        <a:spcAft>
                          <a:spcPts val="800"/>
                        </a:spcAft>
                      </a:pPr>
                      <a:r>
                        <a:rPr lang="en-US" sz="1400">
                          <a:effectLst/>
                        </a:rPr>
                        <a:t>+Lưu thông tin phiếu đã lập qua chức năng kiểm phiếu.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tc>
                  <a:txBody>
                    <a:bodyPr/>
                    <a:lstStyle/>
                    <a:p>
                      <a:pPr>
                        <a:lnSpc>
                          <a:spcPct val="107000"/>
                        </a:lnSpc>
                        <a:spcAft>
                          <a:spcPts val="800"/>
                        </a:spcAft>
                      </a:pPr>
                      <a:r>
                        <a:rPr lang="vi-VN"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35500" marR="35500" marT="0" marB="0"/>
                </a:tc>
                <a:extLst>
                  <a:ext uri="{0D108BD9-81ED-4DB2-BD59-A6C34878D82A}">
                    <a16:rowId xmlns:a16="http://schemas.microsoft.com/office/drawing/2014/main" val="1196202910"/>
                  </a:ext>
                </a:extLst>
              </a:tr>
            </a:tbl>
          </a:graphicData>
        </a:graphic>
      </p:graphicFrame>
    </p:spTree>
    <p:extLst>
      <p:ext uri="{BB962C8B-B14F-4D97-AF65-F5344CB8AC3E}">
        <p14:creationId xmlns:p14="http://schemas.microsoft.com/office/powerpoint/2010/main" val="2101156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EDC5-F2A5-4175-AAD7-23A996658C36}"/>
              </a:ext>
            </a:extLst>
          </p:cNvPr>
          <p:cNvSpPr>
            <a:spLocks noGrp="1"/>
          </p:cNvSpPr>
          <p:nvPr>
            <p:ph type="title"/>
          </p:nvPr>
        </p:nvSpPr>
        <p:spPr/>
        <p:txBody>
          <a:bodyPr>
            <a:normAutofit/>
          </a:bodyPr>
          <a:lstStyle/>
          <a:p>
            <a:r>
              <a:rPr lang="en-GB" sz="2400" dirty="0" err="1"/>
              <a:t>Danh</a:t>
            </a:r>
            <a:r>
              <a:rPr lang="en-GB" sz="2400" dirty="0"/>
              <a:t> </a:t>
            </a:r>
            <a:r>
              <a:rPr lang="en-GB" sz="2400" dirty="0" err="1"/>
              <a:t>Sách</a:t>
            </a:r>
            <a:r>
              <a:rPr lang="en-GB" sz="2400" dirty="0"/>
              <a:t> </a:t>
            </a:r>
            <a:r>
              <a:rPr lang="en-GB" sz="2400" dirty="0" err="1"/>
              <a:t>các</a:t>
            </a:r>
            <a:r>
              <a:rPr lang="en-GB" sz="2400" dirty="0"/>
              <a:t> </a:t>
            </a:r>
            <a:r>
              <a:rPr lang="en-GB" sz="2400" dirty="0" err="1"/>
              <a:t>thành</a:t>
            </a:r>
            <a:r>
              <a:rPr lang="en-GB" sz="2400" dirty="0"/>
              <a:t> </a:t>
            </a:r>
            <a:r>
              <a:rPr lang="en-GB" sz="2400" dirty="0" err="1"/>
              <a:t>phần</a:t>
            </a:r>
            <a:r>
              <a:rPr lang="en-GB" sz="2400" dirty="0"/>
              <a:t> </a:t>
            </a:r>
            <a:r>
              <a:rPr lang="en-GB" sz="2400" dirty="0" err="1"/>
              <a:t>chính</a:t>
            </a:r>
            <a:r>
              <a:rPr lang="en-GB" sz="2400" dirty="0"/>
              <a:t> </a:t>
            </a:r>
            <a:r>
              <a:rPr lang="en-GB" sz="2400" dirty="0" err="1"/>
              <a:t>của</a:t>
            </a:r>
            <a:r>
              <a:rPr lang="en-GB" sz="2400" dirty="0"/>
              <a:t> </a:t>
            </a:r>
            <a:r>
              <a:rPr lang="en-GB" sz="2400" dirty="0" err="1"/>
              <a:t>giao</a:t>
            </a:r>
            <a:r>
              <a:rPr lang="en-GB" sz="2400" dirty="0"/>
              <a:t> </a:t>
            </a:r>
            <a:r>
              <a:rPr lang="en-GB" sz="2400" dirty="0" err="1"/>
              <a:t>diện</a:t>
            </a:r>
            <a:r>
              <a:rPr lang="en-GB" sz="2400" dirty="0"/>
              <a:t> </a:t>
            </a:r>
            <a:r>
              <a:rPr lang="en-GB" sz="2400" dirty="0" err="1"/>
              <a:t>nhà</a:t>
            </a:r>
            <a:r>
              <a:rPr lang="en-GB" sz="2400" dirty="0"/>
              <a:t> </a:t>
            </a:r>
            <a:r>
              <a:rPr lang="en-GB" sz="2400" dirty="0" err="1"/>
              <a:t>cung</a:t>
            </a:r>
            <a:r>
              <a:rPr lang="en-GB" sz="2400" dirty="0"/>
              <a:t> </a:t>
            </a:r>
            <a:r>
              <a:rPr lang="en-GB" sz="2400" dirty="0" err="1"/>
              <a:t>cấp</a:t>
            </a:r>
            <a:r>
              <a:rPr lang="en-GB" sz="2400" dirty="0"/>
              <a:t> </a:t>
            </a:r>
          </a:p>
        </p:txBody>
      </p:sp>
      <p:graphicFrame>
        <p:nvGraphicFramePr>
          <p:cNvPr id="4" name="Content Placeholder 3">
            <a:extLst>
              <a:ext uri="{FF2B5EF4-FFF2-40B4-BE49-F238E27FC236}">
                <a16:creationId xmlns:a16="http://schemas.microsoft.com/office/drawing/2014/main" id="{3EBAB880-FD5F-49EF-9C19-63DE88554C0F}"/>
              </a:ext>
            </a:extLst>
          </p:cNvPr>
          <p:cNvGraphicFramePr>
            <a:graphicFrameLocks noGrp="1"/>
          </p:cNvGraphicFramePr>
          <p:nvPr>
            <p:ph idx="1"/>
            <p:extLst>
              <p:ext uri="{D42A27DB-BD31-4B8C-83A1-F6EECF244321}">
                <p14:modId xmlns:p14="http://schemas.microsoft.com/office/powerpoint/2010/main" val="3374707621"/>
              </p:ext>
            </p:extLst>
          </p:nvPr>
        </p:nvGraphicFramePr>
        <p:xfrm>
          <a:off x="327890" y="1996545"/>
          <a:ext cx="11536220" cy="4695838"/>
        </p:xfrm>
        <a:graphic>
          <a:graphicData uri="http://schemas.openxmlformats.org/drawingml/2006/table">
            <a:tbl>
              <a:tblPr firstRow="1" firstCol="1" bandRow="1">
                <a:tableStyleId>{5C22544A-7EE6-4342-B048-85BDC9FD1C3A}</a:tableStyleId>
              </a:tblPr>
              <a:tblGrid>
                <a:gridCol w="868269">
                  <a:extLst>
                    <a:ext uri="{9D8B030D-6E8A-4147-A177-3AD203B41FA5}">
                      <a16:colId xmlns:a16="http://schemas.microsoft.com/office/drawing/2014/main" val="1109133975"/>
                    </a:ext>
                  </a:extLst>
                </a:gridCol>
                <a:gridCol w="1883710">
                  <a:extLst>
                    <a:ext uri="{9D8B030D-6E8A-4147-A177-3AD203B41FA5}">
                      <a16:colId xmlns:a16="http://schemas.microsoft.com/office/drawing/2014/main" val="3581504190"/>
                    </a:ext>
                  </a:extLst>
                </a:gridCol>
                <a:gridCol w="1845267">
                  <a:extLst>
                    <a:ext uri="{9D8B030D-6E8A-4147-A177-3AD203B41FA5}">
                      <a16:colId xmlns:a16="http://schemas.microsoft.com/office/drawing/2014/main" val="1888312581"/>
                    </a:ext>
                  </a:extLst>
                </a:gridCol>
                <a:gridCol w="3575205">
                  <a:extLst>
                    <a:ext uri="{9D8B030D-6E8A-4147-A177-3AD203B41FA5}">
                      <a16:colId xmlns:a16="http://schemas.microsoft.com/office/drawing/2014/main" val="2467080970"/>
                    </a:ext>
                  </a:extLst>
                </a:gridCol>
                <a:gridCol w="1124460">
                  <a:extLst>
                    <a:ext uri="{9D8B030D-6E8A-4147-A177-3AD203B41FA5}">
                      <a16:colId xmlns:a16="http://schemas.microsoft.com/office/drawing/2014/main" val="2087883615"/>
                    </a:ext>
                  </a:extLst>
                </a:gridCol>
                <a:gridCol w="1345507">
                  <a:extLst>
                    <a:ext uri="{9D8B030D-6E8A-4147-A177-3AD203B41FA5}">
                      <a16:colId xmlns:a16="http://schemas.microsoft.com/office/drawing/2014/main" val="320989249"/>
                    </a:ext>
                  </a:extLst>
                </a:gridCol>
                <a:gridCol w="893802">
                  <a:extLst>
                    <a:ext uri="{9D8B030D-6E8A-4147-A177-3AD203B41FA5}">
                      <a16:colId xmlns:a16="http://schemas.microsoft.com/office/drawing/2014/main" val="2248757001"/>
                    </a:ext>
                  </a:extLst>
                </a:gridCol>
              </a:tblGrid>
              <a:tr h="488037">
                <a:tc>
                  <a:txBody>
                    <a:bodyPr/>
                    <a:lstStyle/>
                    <a:p>
                      <a:pPr marL="457200">
                        <a:lnSpc>
                          <a:spcPct val="107000"/>
                        </a:lnSpc>
                      </a:pPr>
                      <a:r>
                        <a:rPr lang="en-US" sz="1400" dirty="0">
                          <a:effectLst/>
                        </a:rPr>
                        <a:t>STT</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Tên</a:t>
                      </a: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Kiểu</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Ý nghĩa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Miền giá trị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Giá trị mặc định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Ghi chú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1746976705"/>
                  </a:ext>
                </a:extLst>
              </a:tr>
              <a:tr h="350611">
                <a:tc>
                  <a:txBody>
                    <a:bodyPr/>
                    <a:lstStyle/>
                    <a:p>
                      <a:pPr>
                        <a:lnSpc>
                          <a:spcPct val="107000"/>
                        </a:lnSpc>
                        <a:spcAft>
                          <a:spcPts val="800"/>
                        </a:spcAft>
                      </a:pPr>
                      <a:r>
                        <a:rPr lang="en-US" sz="1400">
                          <a:effectLst/>
                        </a:rPr>
                        <a:t>1</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Lbl_Danh_sach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A_Fieldset</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Khung danh sách các nhà cung cấp.</a:t>
                      </a:r>
                      <a:endParaRPr lang="en-GB" sz="1400">
                        <a:effectLst/>
                      </a:endParaRPr>
                    </a:p>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1555676580"/>
                  </a:ext>
                </a:extLst>
              </a:tr>
              <a:tr h="279520">
                <a:tc>
                  <a:txBody>
                    <a:bodyPr/>
                    <a:lstStyle/>
                    <a:p>
                      <a:pPr>
                        <a:lnSpc>
                          <a:spcPct val="107000"/>
                        </a:lnSpc>
                        <a:spcAft>
                          <a:spcPts val="800"/>
                        </a:spcAft>
                      </a:pPr>
                      <a:r>
                        <a:rPr lang="en-US" sz="1400">
                          <a:effectLst/>
                        </a:rPr>
                        <a:t>2</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Search box</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A_searchbox</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Tìm kiếm nhà cung cấp.</a:t>
                      </a:r>
                      <a:endParaRPr lang="en-GB" sz="1400">
                        <a:effectLst/>
                      </a:endParaRPr>
                    </a:p>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2835444032"/>
                  </a:ext>
                </a:extLst>
              </a:tr>
              <a:tr h="208429">
                <a:tc>
                  <a:txBody>
                    <a:bodyPr/>
                    <a:lstStyle/>
                    <a:p>
                      <a:pPr>
                        <a:lnSpc>
                          <a:spcPct val="107000"/>
                        </a:lnSpc>
                        <a:spcAft>
                          <a:spcPts val="800"/>
                        </a:spcAft>
                      </a:pPr>
                      <a:r>
                        <a:rPr lang="en-US" sz="1400">
                          <a:effectLst/>
                        </a:rPr>
                        <a:t>3</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Btn_Thêm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A_Button</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Thêm nhà cung cấp</a:t>
                      </a:r>
                      <a:endParaRPr lang="en-GB" sz="1400">
                        <a:effectLst/>
                      </a:endParaRPr>
                    </a:p>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374700794"/>
                  </a:ext>
                </a:extLst>
              </a:tr>
              <a:tr h="350611">
                <a:tc>
                  <a:txBody>
                    <a:bodyPr/>
                    <a:lstStyle/>
                    <a:p>
                      <a:pPr>
                        <a:lnSpc>
                          <a:spcPct val="107000"/>
                        </a:lnSpc>
                        <a:spcAft>
                          <a:spcPts val="800"/>
                        </a:spcAft>
                      </a:pPr>
                      <a:r>
                        <a:rPr lang="en-US" sz="1400">
                          <a:effectLst/>
                        </a:rPr>
                        <a:t>4</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Btn_Chi_tiết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A_Button</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Hiển thị thông tin chi tiết của nhà cung cấp.</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34572225"/>
                  </a:ext>
                </a:extLst>
              </a:tr>
              <a:tr h="279520">
                <a:tc>
                  <a:txBody>
                    <a:bodyPr/>
                    <a:lstStyle/>
                    <a:p>
                      <a:pPr>
                        <a:lnSpc>
                          <a:spcPct val="107000"/>
                        </a:lnSpc>
                        <a:spcAft>
                          <a:spcPts val="800"/>
                        </a:spcAft>
                      </a:pPr>
                      <a:r>
                        <a:rPr lang="en-US" sz="1400">
                          <a:effectLst/>
                        </a:rPr>
                        <a:t>5</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Btn_Kiểm_phiếu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A_Button</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Kiểm tra phiếu đã lập cho nhà cung cấp.</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802452632"/>
                  </a:ext>
                </a:extLst>
              </a:tr>
              <a:tr h="350611">
                <a:tc>
                  <a:txBody>
                    <a:bodyPr/>
                    <a:lstStyle/>
                    <a:p>
                      <a:pPr>
                        <a:lnSpc>
                          <a:spcPct val="107000"/>
                        </a:lnSpc>
                        <a:spcAft>
                          <a:spcPts val="800"/>
                        </a:spcAft>
                      </a:pPr>
                      <a:r>
                        <a:rPr lang="en-US" sz="1400">
                          <a:effectLst/>
                        </a:rPr>
                        <a:t>6</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Btn_Thêm_nhà _cung_cấp</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Lưu</a:t>
                      </a:r>
                      <a:r>
                        <a:rPr lang="en-US" sz="1400" dirty="0">
                          <a:effectLst/>
                        </a:rPr>
                        <a:t> </a:t>
                      </a:r>
                      <a:r>
                        <a:rPr lang="en-US" sz="1400" dirty="0" err="1">
                          <a:effectLst/>
                        </a:rPr>
                        <a:t>thông</a:t>
                      </a:r>
                      <a:r>
                        <a:rPr lang="en-US" sz="1400" dirty="0">
                          <a:effectLst/>
                        </a:rPr>
                        <a:t> tin </a:t>
                      </a:r>
                      <a:r>
                        <a:rPr lang="en-US" sz="1400" dirty="0" err="1">
                          <a:effectLst/>
                        </a:rPr>
                        <a:t>đã</a:t>
                      </a:r>
                      <a:r>
                        <a:rPr lang="en-US" sz="1400" dirty="0">
                          <a:effectLst/>
                        </a:rPr>
                        <a:t> </a:t>
                      </a:r>
                      <a:r>
                        <a:rPr lang="en-US" sz="1400" dirty="0" err="1">
                          <a:effectLst/>
                        </a:rPr>
                        <a:t>nhập</a:t>
                      </a:r>
                      <a:r>
                        <a:rPr lang="en-US" sz="1400" dirty="0">
                          <a:effectLst/>
                        </a:rPr>
                        <a:t> </a:t>
                      </a:r>
                      <a:r>
                        <a:rPr lang="en-US" sz="1400" dirty="0" err="1">
                          <a:effectLst/>
                        </a:rPr>
                        <a:t>của</a:t>
                      </a:r>
                      <a:r>
                        <a:rPr lang="en-US" sz="1400" dirty="0">
                          <a:effectLst/>
                        </a:rPr>
                        <a:t> </a:t>
                      </a:r>
                      <a:r>
                        <a:rPr lang="en-US" sz="1400" dirty="0" err="1">
                          <a:effectLst/>
                        </a:rPr>
                        <a:t>nhà</a:t>
                      </a:r>
                      <a:r>
                        <a:rPr lang="en-US" sz="1400" dirty="0">
                          <a:effectLst/>
                        </a:rPr>
                        <a:t> </a:t>
                      </a:r>
                      <a:r>
                        <a:rPr lang="en-US" sz="1400" dirty="0" err="1">
                          <a:effectLst/>
                        </a:rPr>
                        <a:t>cung</a:t>
                      </a:r>
                      <a:r>
                        <a:rPr lang="en-US" sz="1400" dirty="0">
                          <a:effectLst/>
                        </a:rPr>
                        <a:t> </a:t>
                      </a:r>
                      <a:r>
                        <a:rPr lang="en-US" sz="1400" dirty="0" err="1">
                          <a:effectLst/>
                        </a:rPr>
                        <a:t>cấp</a:t>
                      </a:r>
                      <a:r>
                        <a:rPr lang="en-US" sz="1400" dirty="0">
                          <a:effectLst/>
                        </a:rPr>
                        <a:t> </a:t>
                      </a:r>
                      <a:r>
                        <a:rPr lang="en-US" sz="1400" dirty="0" err="1">
                          <a:effectLst/>
                        </a:rPr>
                        <a:t>mới</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1962782091"/>
                  </a:ext>
                </a:extLst>
              </a:tr>
              <a:tr h="279520">
                <a:tc>
                  <a:txBody>
                    <a:bodyPr/>
                    <a:lstStyle/>
                    <a:p>
                      <a:pPr>
                        <a:lnSpc>
                          <a:spcPct val="107000"/>
                        </a:lnSpc>
                        <a:spcAft>
                          <a:spcPts val="800"/>
                        </a:spcAft>
                      </a:pPr>
                      <a:r>
                        <a:rPr lang="en-US" sz="1400">
                          <a:effectLst/>
                        </a:rPr>
                        <a:t>7</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Btn_Hủy</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Thoát</a:t>
                      </a:r>
                      <a:r>
                        <a:rPr lang="en-US" sz="1400" dirty="0">
                          <a:effectLst/>
                        </a:rPr>
                        <a:t> </a:t>
                      </a:r>
                      <a:r>
                        <a:rPr lang="en-US" sz="1400" dirty="0" err="1">
                          <a:effectLst/>
                        </a:rPr>
                        <a:t>giao</a:t>
                      </a:r>
                      <a:r>
                        <a:rPr lang="en-US" sz="1400" dirty="0">
                          <a:effectLst/>
                        </a:rPr>
                        <a:t> </a:t>
                      </a:r>
                      <a:r>
                        <a:rPr lang="en-US" sz="1400" dirty="0" err="1">
                          <a:effectLst/>
                        </a:rPr>
                        <a:t>diện</a:t>
                      </a:r>
                      <a:r>
                        <a:rPr lang="en-US" sz="1400" dirty="0">
                          <a:effectLst/>
                        </a:rPr>
                        <a:t> </a:t>
                      </a:r>
                      <a:r>
                        <a:rPr lang="en-US" sz="1400" dirty="0" err="1">
                          <a:effectLst/>
                        </a:rPr>
                        <a:t>thêm</a:t>
                      </a:r>
                      <a:r>
                        <a:rPr lang="en-US" sz="1400" dirty="0">
                          <a:effectLst/>
                        </a:rPr>
                        <a:t> </a:t>
                      </a:r>
                      <a:r>
                        <a:rPr lang="en-US" sz="1400" dirty="0" err="1">
                          <a:effectLst/>
                        </a:rPr>
                        <a:t>nhà</a:t>
                      </a:r>
                      <a:r>
                        <a:rPr lang="en-US" sz="1400" dirty="0">
                          <a:effectLst/>
                        </a:rPr>
                        <a:t> </a:t>
                      </a:r>
                      <a:r>
                        <a:rPr lang="en-US" sz="1400" dirty="0" err="1">
                          <a:effectLst/>
                        </a:rPr>
                        <a:t>cung</a:t>
                      </a:r>
                      <a:r>
                        <a:rPr lang="en-US" sz="1400" dirty="0">
                          <a:effectLst/>
                        </a:rPr>
                        <a:t> </a:t>
                      </a:r>
                      <a:r>
                        <a:rPr lang="en-US" sz="1400" dirty="0" err="1">
                          <a:effectLst/>
                        </a:rPr>
                        <a:t>cấp</a:t>
                      </a:r>
                      <a:r>
                        <a:rPr lang="en-US" sz="1400" dirty="0">
                          <a:effectLst/>
                        </a:rPr>
                        <a:t>.</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639511367"/>
                  </a:ext>
                </a:extLst>
              </a:tr>
              <a:tr h="279520">
                <a:tc>
                  <a:txBody>
                    <a:bodyPr/>
                    <a:lstStyle/>
                    <a:p>
                      <a:pPr>
                        <a:lnSpc>
                          <a:spcPct val="107000"/>
                        </a:lnSpc>
                        <a:spcAft>
                          <a:spcPts val="800"/>
                        </a:spcAft>
                      </a:pPr>
                      <a:r>
                        <a:rPr lang="en-US" sz="1400">
                          <a:effectLst/>
                        </a:rPr>
                        <a:t>8</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Btn_Chỉnh_sửa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Lưu</a:t>
                      </a:r>
                      <a:r>
                        <a:rPr lang="en-US" sz="1400" dirty="0">
                          <a:effectLst/>
                        </a:rPr>
                        <a:t> </a:t>
                      </a:r>
                      <a:r>
                        <a:rPr lang="en-US" sz="1400" dirty="0" err="1">
                          <a:effectLst/>
                        </a:rPr>
                        <a:t>thông</a:t>
                      </a:r>
                      <a:r>
                        <a:rPr lang="en-US" sz="1400" dirty="0">
                          <a:effectLst/>
                        </a:rPr>
                        <a:t> tin </a:t>
                      </a:r>
                      <a:r>
                        <a:rPr lang="en-US" sz="1400" dirty="0" err="1">
                          <a:effectLst/>
                        </a:rPr>
                        <a:t>chỉnh</a:t>
                      </a:r>
                      <a:r>
                        <a:rPr lang="en-US" sz="1400" dirty="0">
                          <a:effectLst/>
                        </a:rPr>
                        <a:t> </a:t>
                      </a:r>
                      <a:r>
                        <a:rPr lang="en-US" sz="1400" dirty="0" err="1">
                          <a:effectLst/>
                        </a:rPr>
                        <a:t>sửa</a:t>
                      </a:r>
                      <a:r>
                        <a:rPr lang="en-US" sz="1400" dirty="0">
                          <a:effectLst/>
                        </a:rPr>
                        <a:t> </a:t>
                      </a:r>
                      <a:r>
                        <a:rPr lang="en-US" sz="1400" dirty="0" err="1">
                          <a:effectLst/>
                        </a:rPr>
                        <a:t>nhà</a:t>
                      </a:r>
                      <a:r>
                        <a:rPr lang="en-US" sz="1400" dirty="0">
                          <a:effectLst/>
                        </a:rPr>
                        <a:t> </a:t>
                      </a:r>
                      <a:r>
                        <a:rPr lang="en-US" sz="1400" dirty="0" err="1">
                          <a:effectLst/>
                        </a:rPr>
                        <a:t>cung</a:t>
                      </a:r>
                      <a:r>
                        <a:rPr lang="en-US" sz="1400" dirty="0">
                          <a:effectLst/>
                        </a:rPr>
                        <a:t> </a:t>
                      </a:r>
                      <a:r>
                        <a:rPr lang="en-US" sz="1400" dirty="0" err="1">
                          <a:effectLst/>
                        </a:rPr>
                        <a:t>cấp</a:t>
                      </a:r>
                      <a:r>
                        <a:rPr lang="en-US" sz="1400" dirty="0">
                          <a:effectLst/>
                        </a:rPr>
                        <a:t>.</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2194442158"/>
                  </a:ext>
                </a:extLst>
              </a:tr>
              <a:tr h="208429">
                <a:tc>
                  <a:txBody>
                    <a:bodyPr/>
                    <a:lstStyle/>
                    <a:p>
                      <a:pPr>
                        <a:lnSpc>
                          <a:spcPct val="107000"/>
                        </a:lnSpc>
                        <a:spcAft>
                          <a:spcPts val="800"/>
                        </a:spcAft>
                      </a:pPr>
                      <a:r>
                        <a:rPr lang="en-US" sz="1400">
                          <a:effectLst/>
                        </a:rPr>
                        <a:t>9</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Btn_Xóa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Xóa</a:t>
                      </a:r>
                      <a:r>
                        <a:rPr lang="en-US" sz="1400" dirty="0">
                          <a:effectLst/>
                        </a:rPr>
                        <a:t> </a:t>
                      </a:r>
                      <a:r>
                        <a:rPr lang="en-US" sz="1400" dirty="0" err="1">
                          <a:effectLst/>
                        </a:rPr>
                        <a:t>nhà</a:t>
                      </a:r>
                      <a:r>
                        <a:rPr lang="en-US" sz="1400" dirty="0">
                          <a:effectLst/>
                        </a:rPr>
                        <a:t> </a:t>
                      </a:r>
                      <a:r>
                        <a:rPr lang="en-US" sz="1400" dirty="0" err="1">
                          <a:effectLst/>
                        </a:rPr>
                        <a:t>cung</a:t>
                      </a:r>
                      <a:r>
                        <a:rPr lang="en-US" sz="1400" dirty="0">
                          <a:effectLst/>
                        </a:rPr>
                        <a:t> </a:t>
                      </a:r>
                      <a:r>
                        <a:rPr lang="en-US" sz="1400" dirty="0" err="1">
                          <a:effectLst/>
                        </a:rPr>
                        <a:t>cấp</a:t>
                      </a:r>
                      <a:r>
                        <a:rPr lang="en-US" sz="1400" dirty="0">
                          <a:effectLst/>
                        </a:rPr>
                        <a:t>.</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2073240547"/>
                  </a:ext>
                </a:extLst>
              </a:tr>
              <a:tr h="279520">
                <a:tc>
                  <a:txBody>
                    <a:bodyPr/>
                    <a:lstStyle/>
                    <a:p>
                      <a:pPr>
                        <a:lnSpc>
                          <a:spcPct val="107000"/>
                        </a:lnSpc>
                        <a:spcAft>
                          <a:spcPts val="800"/>
                        </a:spcAft>
                      </a:pPr>
                      <a:r>
                        <a:rPr lang="en-US" sz="1400">
                          <a:effectLst/>
                        </a:rPr>
                        <a:t>10</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Btn_Lập_phiếu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Lập</a:t>
                      </a:r>
                      <a:r>
                        <a:rPr lang="en-US" sz="1400" dirty="0">
                          <a:effectLst/>
                        </a:rPr>
                        <a:t> </a:t>
                      </a:r>
                      <a:r>
                        <a:rPr lang="en-US" sz="1400" dirty="0" err="1">
                          <a:effectLst/>
                        </a:rPr>
                        <a:t>phiếu</a:t>
                      </a:r>
                      <a:r>
                        <a:rPr lang="en-US" sz="1400" dirty="0">
                          <a:effectLst/>
                        </a:rPr>
                        <a:t> </a:t>
                      </a:r>
                      <a:r>
                        <a:rPr lang="en-US" sz="1400" dirty="0" err="1">
                          <a:effectLst/>
                        </a:rPr>
                        <a:t>mới</a:t>
                      </a:r>
                      <a:r>
                        <a:rPr lang="en-US" sz="1400" dirty="0">
                          <a:effectLst/>
                        </a:rPr>
                        <a:t> </a:t>
                      </a:r>
                      <a:r>
                        <a:rPr lang="en-US" sz="1400" dirty="0" err="1">
                          <a:effectLst/>
                        </a:rPr>
                        <a:t>cho</a:t>
                      </a:r>
                      <a:r>
                        <a:rPr lang="en-US" sz="1400" dirty="0">
                          <a:effectLst/>
                        </a:rPr>
                        <a:t> </a:t>
                      </a:r>
                      <a:r>
                        <a:rPr lang="en-US" sz="1400" dirty="0" err="1">
                          <a:effectLst/>
                        </a:rPr>
                        <a:t>nhà</a:t>
                      </a:r>
                      <a:r>
                        <a:rPr lang="en-US" sz="1400" dirty="0">
                          <a:effectLst/>
                        </a:rPr>
                        <a:t> </a:t>
                      </a:r>
                      <a:r>
                        <a:rPr lang="en-US" sz="1400" dirty="0" err="1">
                          <a:effectLst/>
                        </a:rPr>
                        <a:t>cung</a:t>
                      </a:r>
                      <a:r>
                        <a:rPr lang="en-US" sz="1400" dirty="0">
                          <a:effectLst/>
                        </a:rPr>
                        <a:t> </a:t>
                      </a:r>
                      <a:r>
                        <a:rPr lang="en-US" sz="1400" dirty="0" err="1">
                          <a:effectLst/>
                        </a:rPr>
                        <a:t>cấp</a:t>
                      </a:r>
                      <a:r>
                        <a:rPr lang="en-US" sz="1400" dirty="0">
                          <a:effectLst/>
                        </a:rPr>
                        <a:t>.</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994536636"/>
                  </a:ext>
                </a:extLst>
              </a:tr>
              <a:tr h="208429">
                <a:tc>
                  <a:txBody>
                    <a:bodyPr/>
                    <a:lstStyle/>
                    <a:p>
                      <a:pPr>
                        <a:lnSpc>
                          <a:spcPct val="107000"/>
                        </a:lnSpc>
                        <a:spcAft>
                          <a:spcPts val="800"/>
                        </a:spcAft>
                      </a:pPr>
                      <a:r>
                        <a:rPr lang="en-US" sz="1400">
                          <a:effectLst/>
                        </a:rPr>
                        <a:t>11</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IcnBack</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a:effectLst/>
                        </a:rPr>
                        <a:t>Quay </a:t>
                      </a:r>
                      <a:r>
                        <a:rPr lang="en-US" sz="1400" dirty="0" err="1">
                          <a:effectLst/>
                        </a:rPr>
                        <a:t>về</a:t>
                      </a:r>
                      <a:r>
                        <a:rPr lang="en-US" sz="1400" dirty="0">
                          <a:effectLst/>
                        </a:rPr>
                        <a:t> </a:t>
                      </a:r>
                      <a:r>
                        <a:rPr lang="en-US" sz="1400" dirty="0" err="1">
                          <a:effectLst/>
                        </a:rPr>
                        <a:t>giao</a:t>
                      </a:r>
                      <a:r>
                        <a:rPr lang="en-US" sz="1400" dirty="0">
                          <a:effectLst/>
                        </a:rPr>
                        <a:t> </a:t>
                      </a:r>
                      <a:r>
                        <a:rPr lang="en-US" sz="1400" dirty="0" err="1">
                          <a:effectLst/>
                        </a:rPr>
                        <a:t>diện</a:t>
                      </a:r>
                      <a:r>
                        <a:rPr lang="en-US" sz="1400" dirty="0">
                          <a:effectLst/>
                        </a:rPr>
                        <a:t> </a:t>
                      </a:r>
                      <a:r>
                        <a:rPr lang="en-US" sz="1400" dirty="0" err="1">
                          <a:effectLst/>
                        </a:rPr>
                        <a:t>trước</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1705220313"/>
                  </a:ext>
                </a:extLst>
              </a:tr>
              <a:tr h="279520">
                <a:tc>
                  <a:txBody>
                    <a:bodyPr/>
                    <a:lstStyle/>
                    <a:p>
                      <a:pPr>
                        <a:lnSpc>
                          <a:spcPct val="107000"/>
                        </a:lnSpc>
                        <a:spcAft>
                          <a:spcPts val="800"/>
                        </a:spcAft>
                      </a:pPr>
                      <a:r>
                        <a:rPr lang="en-US" sz="1400">
                          <a:effectLst/>
                        </a:rPr>
                        <a:t>12</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Btn_Gửi_đơn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err="1">
                          <a:effectLst/>
                        </a:rPr>
                        <a:t>Gửi</a:t>
                      </a:r>
                      <a:r>
                        <a:rPr lang="en-US" sz="1400" dirty="0">
                          <a:effectLst/>
                        </a:rPr>
                        <a:t> </a:t>
                      </a:r>
                      <a:r>
                        <a:rPr lang="en-US" sz="1400" dirty="0" err="1">
                          <a:effectLst/>
                        </a:rPr>
                        <a:t>phiếu</a:t>
                      </a:r>
                      <a:r>
                        <a:rPr lang="en-US" sz="1400" dirty="0">
                          <a:effectLst/>
                        </a:rPr>
                        <a:t> </a:t>
                      </a:r>
                      <a:r>
                        <a:rPr lang="en-US" sz="1400" dirty="0" err="1">
                          <a:effectLst/>
                        </a:rPr>
                        <a:t>đã</a:t>
                      </a:r>
                      <a:r>
                        <a:rPr lang="en-US" sz="1400" dirty="0">
                          <a:effectLst/>
                        </a:rPr>
                        <a:t> </a:t>
                      </a:r>
                      <a:r>
                        <a:rPr lang="en-US" sz="1400" dirty="0" err="1">
                          <a:effectLst/>
                        </a:rPr>
                        <a:t>lập</a:t>
                      </a:r>
                      <a:r>
                        <a:rPr lang="en-US" sz="1400" dirty="0">
                          <a:effectLst/>
                        </a:rPr>
                        <a:t> </a:t>
                      </a:r>
                      <a:r>
                        <a:rPr lang="en-US" sz="1400" dirty="0" err="1">
                          <a:effectLst/>
                        </a:rPr>
                        <a:t>cho</a:t>
                      </a:r>
                      <a:r>
                        <a:rPr lang="en-US" sz="1400" dirty="0">
                          <a:effectLst/>
                        </a:rPr>
                        <a:t> </a:t>
                      </a:r>
                      <a:r>
                        <a:rPr lang="en-US" sz="1400" dirty="0" err="1">
                          <a:effectLst/>
                        </a:rPr>
                        <a:t>nhà</a:t>
                      </a:r>
                      <a:r>
                        <a:rPr lang="en-US" sz="1400" dirty="0">
                          <a:effectLst/>
                        </a:rPr>
                        <a:t> </a:t>
                      </a:r>
                      <a:r>
                        <a:rPr lang="en-US" sz="1400" dirty="0" err="1">
                          <a:effectLst/>
                        </a:rPr>
                        <a:t>cung</a:t>
                      </a:r>
                      <a:r>
                        <a:rPr lang="en-US" sz="1400" dirty="0">
                          <a:effectLst/>
                        </a:rPr>
                        <a:t> </a:t>
                      </a:r>
                      <a:r>
                        <a:rPr lang="en-US" sz="1400" dirty="0" err="1">
                          <a:effectLst/>
                        </a:rPr>
                        <a:t>cấp</a:t>
                      </a:r>
                      <a:r>
                        <a:rPr lang="en-US" sz="1400" dirty="0">
                          <a:effectLst/>
                        </a:rPr>
                        <a:t>.</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tc>
                  <a:txBody>
                    <a:bodyPr/>
                    <a:lstStyle/>
                    <a:p>
                      <a:pPr marL="457200">
                        <a:lnSpc>
                          <a:spcPct val="107000"/>
                        </a:lnSpc>
                        <a:spcAft>
                          <a:spcPts val="800"/>
                        </a:spcAft>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7985" marR="17985" marT="0" marB="0"/>
                </a:tc>
                <a:extLst>
                  <a:ext uri="{0D108BD9-81ED-4DB2-BD59-A6C34878D82A}">
                    <a16:rowId xmlns:a16="http://schemas.microsoft.com/office/drawing/2014/main" val="1287043670"/>
                  </a:ext>
                </a:extLst>
              </a:tr>
            </a:tbl>
          </a:graphicData>
        </a:graphic>
      </p:graphicFrame>
    </p:spTree>
    <p:extLst>
      <p:ext uri="{BB962C8B-B14F-4D97-AF65-F5344CB8AC3E}">
        <p14:creationId xmlns:p14="http://schemas.microsoft.com/office/powerpoint/2010/main" val="1062715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A17CD-8E6D-45E8-A705-E4AACBEB05D1}"/>
              </a:ext>
            </a:extLst>
          </p:cNvPr>
          <p:cNvSpPr>
            <a:spLocks noGrp="1"/>
          </p:cNvSpPr>
          <p:nvPr>
            <p:ph type="title"/>
          </p:nvPr>
        </p:nvSpPr>
        <p:spPr/>
        <p:txBody>
          <a:bodyPr/>
          <a:lstStyle/>
          <a:p>
            <a:r>
              <a:rPr lang="en-GB" dirty="0" err="1"/>
              <a:t>Thiết</a:t>
            </a:r>
            <a:r>
              <a:rPr lang="en-GB" dirty="0"/>
              <a:t> </a:t>
            </a:r>
            <a:r>
              <a:rPr lang="en-GB" dirty="0" err="1"/>
              <a:t>kế</a:t>
            </a:r>
            <a:r>
              <a:rPr lang="en-GB" dirty="0"/>
              <a:t> </a:t>
            </a:r>
            <a:r>
              <a:rPr lang="en-GB" dirty="0" err="1"/>
              <a:t>lưu</a:t>
            </a:r>
            <a:r>
              <a:rPr lang="en-GB" dirty="0"/>
              <a:t> </a:t>
            </a:r>
            <a:r>
              <a:rPr lang="en-GB" dirty="0" err="1"/>
              <a:t>trữ</a:t>
            </a:r>
            <a:r>
              <a:rPr lang="en-GB" dirty="0"/>
              <a:t> </a:t>
            </a:r>
            <a:r>
              <a:rPr lang="en-GB" dirty="0" err="1"/>
              <a:t>của</a:t>
            </a:r>
            <a:r>
              <a:rPr lang="en-GB" dirty="0"/>
              <a:t> </a:t>
            </a:r>
            <a:r>
              <a:rPr lang="en-GB" dirty="0" err="1"/>
              <a:t>nhà</a:t>
            </a:r>
            <a:r>
              <a:rPr lang="en-GB" dirty="0"/>
              <a:t> </a:t>
            </a:r>
            <a:r>
              <a:rPr lang="en-GB" dirty="0" err="1"/>
              <a:t>cung</a:t>
            </a:r>
            <a:r>
              <a:rPr lang="en-GB" dirty="0"/>
              <a:t> </a:t>
            </a:r>
            <a:r>
              <a:rPr lang="en-GB" dirty="0" err="1"/>
              <a:t>cấp</a:t>
            </a:r>
            <a:endParaRPr lang="en-GB" dirty="0"/>
          </a:p>
        </p:txBody>
      </p:sp>
      <p:graphicFrame>
        <p:nvGraphicFramePr>
          <p:cNvPr id="4" name="Content Placeholder 3">
            <a:extLst>
              <a:ext uri="{FF2B5EF4-FFF2-40B4-BE49-F238E27FC236}">
                <a16:creationId xmlns:a16="http://schemas.microsoft.com/office/drawing/2014/main" id="{35FF90E7-A56B-4CD4-A35B-20DC3B07D989}"/>
              </a:ext>
            </a:extLst>
          </p:cNvPr>
          <p:cNvGraphicFramePr>
            <a:graphicFrameLocks noGrp="1"/>
          </p:cNvGraphicFramePr>
          <p:nvPr>
            <p:ph idx="1"/>
            <p:extLst>
              <p:ext uri="{D42A27DB-BD31-4B8C-83A1-F6EECF244321}">
                <p14:modId xmlns:p14="http://schemas.microsoft.com/office/powerpoint/2010/main" val="2948965618"/>
              </p:ext>
            </p:extLst>
          </p:nvPr>
        </p:nvGraphicFramePr>
        <p:xfrm>
          <a:off x="680320" y="2663666"/>
          <a:ext cx="9784478" cy="2516315"/>
        </p:xfrm>
        <a:graphic>
          <a:graphicData uri="http://schemas.openxmlformats.org/drawingml/2006/table">
            <a:tbl>
              <a:tblPr firstRow="1" firstCol="1" bandRow="1">
                <a:tableStyleId>{5C22544A-7EE6-4342-B048-85BDC9FD1C3A}</a:tableStyleId>
              </a:tblPr>
              <a:tblGrid>
                <a:gridCol w="843979">
                  <a:extLst>
                    <a:ext uri="{9D8B030D-6E8A-4147-A177-3AD203B41FA5}">
                      <a16:colId xmlns:a16="http://schemas.microsoft.com/office/drawing/2014/main" val="979473269"/>
                    </a:ext>
                  </a:extLst>
                </a:gridCol>
                <a:gridCol w="1773272">
                  <a:extLst>
                    <a:ext uri="{9D8B030D-6E8A-4147-A177-3AD203B41FA5}">
                      <a16:colId xmlns:a16="http://schemas.microsoft.com/office/drawing/2014/main" val="794000585"/>
                    </a:ext>
                  </a:extLst>
                </a:gridCol>
                <a:gridCol w="1856552">
                  <a:extLst>
                    <a:ext uri="{9D8B030D-6E8A-4147-A177-3AD203B41FA5}">
                      <a16:colId xmlns:a16="http://schemas.microsoft.com/office/drawing/2014/main" val="1082603875"/>
                    </a:ext>
                  </a:extLst>
                </a:gridCol>
                <a:gridCol w="1919521">
                  <a:extLst>
                    <a:ext uri="{9D8B030D-6E8A-4147-A177-3AD203B41FA5}">
                      <a16:colId xmlns:a16="http://schemas.microsoft.com/office/drawing/2014/main" val="2617243253"/>
                    </a:ext>
                  </a:extLst>
                </a:gridCol>
                <a:gridCol w="2198816">
                  <a:extLst>
                    <a:ext uri="{9D8B030D-6E8A-4147-A177-3AD203B41FA5}">
                      <a16:colId xmlns:a16="http://schemas.microsoft.com/office/drawing/2014/main" val="3971688016"/>
                    </a:ext>
                  </a:extLst>
                </a:gridCol>
                <a:gridCol w="1192338">
                  <a:extLst>
                    <a:ext uri="{9D8B030D-6E8A-4147-A177-3AD203B41FA5}">
                      <a16:colId xmlns:a16="http://schemas.microsoft.com/office/drawing/2014/main" val="2496059086"/>
                    </a:ext>
                  </a:extLst>
                </a:gridCol>
              </a:tblGrid>
              <a:tr h="0">
                <a:tc>
                  <a:txBody>
                    <a:bodyPr/>
                    <a:lstStyle/>
                    <a:p>
                      <a:pPr algn="ctr">
                        <a:lnSpc>
                          <a:spcPct val="107000"/>
                        </a:lnSpc>
                        <a:spcAft>
                          <a:spcPts val="800"/>
                        </a:spcAft>
                      </a:pPr>
                      <a:r>
                        <a:rPr lang="en-US" sz="1400">
                          <a:effectLst/>
                        </a:rPr>
                        <a:t>STT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Thuộc tính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Kiểu</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Ràng buộc</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Giá trị khởi động</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Ghi chú</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77844458"/>
                  </a:ext>
                </a:extLst>
              </a:tr>
              <a:tr h="0">
                <a:tc>
                  <a:txBody>
                    <a:bodyPr/>
                    <a:lstStyle/>
                    <a:p>
                      <a:pPr>
                        <a:lnSpc>
                          <a:spcPct val="107000"/>
                        </a:lnSpc>
                        <a:spcAft>
                          <a:spcPts val="800"/>
                        </a:spcAft>
                      </a:pPr>
                      <a:r>
                        <a:rPr lang="en-US" sz="1400">
                          <a:effectLst/>
                        </a:rPr>
                        <a:t>1</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STT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Int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Khóa chính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0596687"/>
                  </a:ext>
                </a:extLst>
              </a:tr>
              <a:tr h="0">
                <a:tc>
                  <a:txBody>
                    <a:bodyPr/>
                    <a:lstStyle/>
                    <a:p>
                      <a:pPr>
                        <a:lnSpc>
                          <a:spcPct val="107000"/>
                        </a:lnSpc>
                        <a:spcAft>
                          <a:spcPts val="800"/>
                        </a:spcAft>
                      </a:pPr>
                      <a:r>
                        <a:rPr lang="en-US" sz="1400">
                          <a:effectLst/>
                        </a:rPr>
                        <a:t>2</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Nhà cung cấp</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1707966"/>
                  </a:ext>
                </a:extLst>
              </a:tr>
              <a:tr h="0">
                <a:tc>
                  <a:txBody>
                    <a:bodyPr/>
                    <a:lstStyle/>
                    <a:p>
                      <a:pPr>
                        <a:lnSpc>
                          <a:spcPct val="107000"/>
                        </a:lnSpc>
                        <a:spcAft>
                          <a:spcPts val="800"/>
                        </a:spcAft>
                      </a:pPr>
                      <a:r>
                        <a:rPr lang="en-US" sz="1400">
                          <a:effectLst/>
                        </a:rPr>
                        <a:t>3</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Mã nhà cung cấp</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Khóa phụ</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4284671"/>
                  </a:ext>
                </a:extLst>
              </a:tr>
              <a:tr h="0">
                <a:tc>
                  <a:txBody>
                    <a:bodyPr/>
                    <a:lstStyle/>
                    <a:p>
                      <a:pPr>
                        <a:lnSpc>
                          <a:spcPct val="107000"/>
                        </a:lnSpc>
                        <a:spcAft>
                          <a:spcPts val="800"/>
                        </a:spcAft>
                      </a:pPr>
                      <a:r>
                        <a:rPr lang="en-US" sz="1400">
                          <a:effectLst/>
                        </a:rPr>
                        <a:t>4</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Liên lạc</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Int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48200977"/>
                  </a:ext>
                </a:extLst>
              </a:tr>
              <a:tr h="0">
                <a:tc>
                  <a:txBody>
                    <a:bodyPr/>
                    <a:lstStyle/>
                    <a:p>
                      <a:pPr>
                        <a:lnSpc>
                          <a:spcPct val="107000"/>
                        </a:lnSpc>
                        <a:spcAft>
                          <a:spcPts val="800"/>
                        </a:spcAft>
                      </a:pPr>
                      <a:r>
                        <a:rPr lang="en-US" sz="1400">
                          <a:effectLst/>
                        </a:rPr>
                        <a:t>5</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Địa chỉ</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Text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4207235"/>
                  </a:ext>
                </a:extLst>
              </a:tr>
              <a:tr h="0">
                <a:tc>
                  <a:txBody>
                    <a:bodyPr/>
                    <a:lstStyle/>
                    <a:p>
                      <a:pPr>
                        <a:lnSpc>
                          <a:spcPct val="107000"/>
                        </a:lnSpc>
                        <a:spcAft>
                          <a:spcPts val="800"/>
                        </a:spcAft>
                      </a:pPr>
                      <a:r>
                        <a:rPr lang="en-US" sz="1400">
                          <a:effectLst/>
                        </a:rPr>
                        <a:t>6</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Tên hàng hóa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Khóa phụ</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15102947"/>
                  </a:ext>
                </a:extLst>
              </a:tr>
              <a:tr h="281940">
                <a:tc>
                  <a:txBody>
                    <a:bodyPr/>
                    <a:lstStyle/>
                    <a:p>
                      <a:pPr>
                        <a:lnSpc>
                          <a:spcPct val="107000"/>
                        </a:lnSpc>
                        <a:spcAft>
                          <a:spcPts val="800"/>
                        </a:spcAft>
                      </a:pPr>
                      <a:r>
                        <a:rPr lang="en-US" sz="1400">
                          <a:effectLst/>
                        </a:rPr>
                        <a:t>7</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Số lượng</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Int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9809738"/>
                  </a:ext>
                </a:extLst>
              </a:tr>
              <a:tr h="274320">
                <a:tc>
                  <a:txBody>
                    <a:bodyPr/>
                    <a:lstStyle/>
                    <a:p>
                      <a:pPr>
                        <a:lnSpc>
                          <a:spcPct val="107000"/>
                        </a:lnSpc>
                        <a:spcAft>
                          <a:spcPts val="800"/>
                        </a:spcAft>
                      </a:pPr>
                      <a:r>
                        <a:rPr lang="en-US" sz="1400">
                          <a:effectLst/>
                        </a:rPr>
                        <a:t>8</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Mã hàng hóa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Khóa phụ</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8207965"/>
                  </a:ext>
                </a:extLst>
              </a:tr>
              <a:tr h="139065">
                <a:tc>
                  <a:txBody>
                    <a:bodyPr/>
                    <a:lstStyle/>
                    <a:p>
                      <a:pPr>
                        <a:lnSpc>
                          <a:spcPct val="107000"/>
                        </a:lnSpc>
                        <a:spcAft>
                          <a:spcPts val="800"/>
                        </a:spcAft>
                      </a:pPr>
                      <a:r>
                        <a:rPr lang="en-US" sz="1400">
                          <a:effectLst/>
                        </a:rPr>
                        <a:t>9</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Đơn giá</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Int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3856645"/>
                  </a:ext>
                </a:extLst>
              </a:tr>
              <a:tr h="230505">
                <a:tc>
                  <a:txBody>
                    <a:bodyPr/>
                    <a:lstStyle/>
                    <a:p>
                      <a:pPr>
                        <a:lnSpc>
                          <a:spcPct val="107000"/>
                        </a:lnSpc>
                        <a:spcAft>
                          <a:spcPts val="800"/>
                        </a:spcAft>
                      </a:pPr>
                      <a:r>
                        <a:rPr lang="en-US" sz="1400">
                          <a:effectLst/>
                        </a:rPr>
                        <a:t>10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Thành tiền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Int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5478014"/>
                  </a:ext>
                </a:extLst>
              </a:tr>
            </a:tbl>
          </a:graphicData>
        </a:graphic>
      </p:graphicFrame>
    </p:spTree>
    <p:extLst>
      <p:ext uri="{BB962C8B-B14F-4D97-AF65-F5344CB8AC3E}">
        <p14:creationId xmlns:p14="http://schemas.microsoft.com/office/powerpoint/2010/main" val="394692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DFD5F-CEF6-45D4-A1E4-F90F8848A0D7}"/>
              </a:ext>
            </a:extLst>
          </p:cNvPr>
          <p:cNvSpPr>
            <a:spLocks noGrp="1"/>
          </p:cNvSpPr>
          <p:nvPr>
            <p:ph type="title"/>
          </p:nvPr>
        </p:nvSpPr>
        <p:spPr/>
        <p:txBody>
          <a:bodyPr/>
          <a:lstStyle/>
          <a:p>
            <a:r>
              <a:rPr lang="en-GB" dirty="0"/>
              <a:t>- Giao </a:t>
            </a:r>
            <a:r>
              <a:rPr lang="en-GB" dirty="0" err="1"/>
              <a:t>diện</a:t>
            </a:r>
            <a:r>
              <a:rPr lang="en-GB" dirty="0"/>
              <a:t> </a:t>
            </a:r>
            <a:r>
              <a:rPr lang="en-GB" dirty="0" err="1"/>
              <a:t>sơ</a:t>
            </a:r>
            <a:r>
              <a:rPr lang="en-GB" dirty="0"/>
              <a:t> </a:t>
            </a:r>
            <a:r>
              <a:rPr lang="en-GB" dirty="0" err="1"/>
              <a:t>đồ</a:t>
            </a:r>
            <a:r>
              <a:rPr lang="en-GB" dirty="0"/>
              <a:t> </a:t>
            </a:r>
            <a:r>
              <a:rPr lang="en-GB" dirty="0" err="1"/>
              <a:t>chính</a:t>
            </a:r>
            <a:r>
              <a:rPr lang="en-GB" dirty="0"/>
              <a:t> </a:t>
            </a:r>
          </a:p>
        </p:txBody>
      </p:sp>
      <p:sp>
        <p:nvSpPr>
          <p:cNvPr id="3" name="Content Placeholder 2">
            <a:extLst>
              <a:ext uri="{FF2B5EF4-FFF2-40B4-BE49-F238E27FC236}">
                <a16:creationId xmlns:a16="http://schemas.microsoft.com/office/drawing/2014/main" id="{38770B58-6105-43EF-BE31-ADB9E3C6A052}"/>
              </a:ext>
            </a:extLst>
          </p:cNvPr>
          <p:cNvSpPr>
            <a:spLocks noGrp="1"/>
          </p:cNvSpPr>
          <p:nvPr>
            <p:ph idx="1"/>
          </p:nvPr>
        </p:nvSpPr>
        <p:spPr/>
        <p:txBody>
          <a:bodyPr/>
          <a:lstStyle/>
          <a:p>
            <a:endParaRPr lang="en-GB" dirty="0"/>
          </a:p>
        </p:txBody>
      </p:sp>
      <p:pic>
        <p:nvPicPr>
          <p:cNvPr id="4" name="Picture 3">
            <a:extLst>
              <a:ext uri="{FF2B5EF4-FFF2-40B4-BE49-F238E27FC236}">
                <a16:creationId xmlns:a16="http://schemas.microsoft.com/office/drawing/2014/main" id="{A7614BF9-A688-43B9-9238-8345A891E6DD}"/>
              </a:ext>
            </a:extLst>
          </p:cNvPr>
          <p:cNvPicPr>
            <a:picLocks noChangeAspect="1"/>
          </p:cNvPicPr>
          <p:nvPr/>
        </p:nvPicPr>
        <p:blipFill>
          <a:blip r:embed="rId2"/>
          <a:stretch>
            <a:fillRect/>
          </a:stretch>
        </p:blipFill>
        <p:spPr>
          <a:xfrm>
            <a:off x="142019" y="2027814"/>
            <a:ext cx="3952875" cy="2019300"/>
          </a:xfrm>
          <a:prstGeom prst="rect">
            <a:avLst/>
          </a:prstGeom>
        </p:spPr>
      </p:pic>
      <p:pic>
        <p:nvPicPr>
          <p:cNvPr id="6" name="Picture 5">
            <a:extLst>
              <a:ext uri="{FF2B5EF4-FFF2-40B4-BE49-F238E27FC236}">
                <a16:creationId xmlns:a16="http://schemas.microsoft.com/office/drawing/2014/main" id="{F45D6445-F34D-4720-A538-16ADDD039B2B}"/>
              </a:ext>
            </a:extLst>
          </p:cNvPr>
          <p:cNvPicPr>
            <a:picLocks noChangeAspect="1"/>
          </p:cNvPicPr>
          <p:nvPr/>
        </p:nvPicPr>
        <p:blipFill>
          <a:blip r:embed="rId3"/>
          <a:stretch>
            <a:fillRect/>
          </a:stretch>
        </p:blipFill>
        <p:spPr>
          <a:xfrm>
            <a:off x="4206718" y="2034957"/>
            <a:ext cx="3971925" cy="1990725"/>
          </a:xfrm>
          <a:prstGeom prst="rect">
            <a:avLst/>
          </a:prstGeom>
        </p:spPr>
      </p:pic>
      <p:pic>
        <p:nvPicPr>
          <p:cNvPr id="7" name="Picture 6">
            <a:extLst>
              <a:ext uri="{FF2B5EF4-FFF2-40B4-BE49-F238E27FC236}">
                <a16:creationId xmlns:a16="http://schemas.microsoft.com/office/drawing/2014/main" id="{0A475CBC-C12C-4BDB-A964-AA45D1A8A6A4}"/>
              </a:ext>
            </a:extLst>
          </p:cNvPr>
          <p:cNvPicPr>
            <a:picLocks noChangeAspect="1"/>
          </p:cNvPicPr>
          <p:nvPr/>
        </p:nvPicPr>
        <p:blipFill>
          <a:blip r:embed="rId4"/>
          <a:stretch>
            <a:fillRect/>
          </a:stretch>
        </p:blipFill>
        <p:spPr>
          <a:xfrm>
            <a:off x="8290467" y="2027814"/>
            <a:ext cx="3827642" cy="2005012"/>
          </a:xfrm>
          <a:prstGeom prst="rect">
            <a:avLst/>
          </a:prstGeom>
        </p:spPr>
      </p:pic>
      <p:pic>
        <p:nvPicPr>
          <p:cNvPr id="8" name="Picture 7">
            <a:extLst>
              <a:ext uri="{FF2B5EF4-FFF2-40B4-BE49-F238E27FC236}">
                <a16:creationId xmlns:a16="http://schemas.microsoft.com/office/drawing/2014/main" id="{90BBD74A-4066-4F97-8CEF-7968F89993C4}"/>
              </a:ext>
            </a:extLst>
          </p:cNvPr>
          <p:cNvPicPr>
            <a:picLocks noChangeAspect="1"/>
          </p:cNvPicPr>
          <p:nvPr/>
        </p:nvPicPr>
        <p:blipFill>
          <a:blip r:embed="rId5"/>
          <a:stretch>
            <a:fillRect/>
          </a:stretch>
        </p:blipFill>
        <p:spPr>
          <a:xfrm>
            <a:off x="680321" y="4326455"/>
            <a:ext cx="3952875" cy="1981200"/>
          </a:xfrm>
          <a:prstGeom prst="rect">
            <a:avLst/>
          </a:prstGeom>
        </p:spPr>
      </p:pic>
      <p:pic>
        <p:nvPicPr>
          <p:cNvPr id="9" name="Picture 8">
            <a:extLst>
              <a:ext uri="{FF2B5EF4-FFF2-40B4-BE49-F238E27FC236}">
                <a16:creationId xmlns:a16="http://schemas.microsoft.com/office/drawing/2014/main" id="{E6FB782C-8B7C-45D1-BA9D-8E1803362BF2}"/>
              </a:ext>
            </a:extLst>
          </p:cNvPr>
          <p:cNvPicPr>
            <a:picLocks noChangeAspect="1"/>
          </p:cNvPicPr>
          <p:nvPr/>
        </p:nvPicPr>
        <p:blipFill>
          <a:blip r:embed="rId6"/>
          <a:stretch>
            <a:fillRect/>
          </a:stretch>
        </p:blipFill>
        <p:spPr>
          <a:xfrm>
            <a:off x="5171498" y="4348678"/>
            <a:ext cx="3962400" cy="1990725"/>
          </a:xfrm>
          <a:prstGeom prst="rect">
            <a:avLst/>
          </a:prstGeom>
        </p:spPr>
      </p:pic>
    </p:spTree>
    <p:extLst>
      <p:ext uri="{BB962C8B-B14F-4D97-AF65-F5344CB8AC3E}">
        <p14:creationId xmlns:p14="http://schemas.microsoft.com/office/powerpoint/2010/main" val="858069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8D16-5A26-47B5-844F-FE00AAB2E692}"/>
              </a:ext>
            </a:extLst>
          </p:cNvPr>
          <p:cNvSpPr>
            <a:spLocks noGrp="1"/>
          </p:cNvSpPr>
          <p:nvPr>
            <p:ph type="title"/>
          </p:nvPr>
        </p:nvSpPr>
        <p:spPr/>
        <p:txBody>
          <a:bodyPr/>
          <a:lstStyle/>
          <a:p>
            <a:r>
              <a:rPr lang="en-GB" dirty="0" err="1"/>
              <a:t>Danh</a:t>
            </a:r>
            <a:r>
              <a:rPr lang="en-GB" dirty="0"/>
              <a:t> </a:t>
            </a:r>
            <a:r>
              <a:rPr lang="en-GB" dirty="0" err="1"/>
              <a:t>sách</a:t>
            </a:r>
            <a:r>
              <a:rPr lang="en-GB" dirty="0"/>
              <a:t> </a:t>
            </a:r>
            <a:r>
              <a:rPr lang="en-GB" dirty="0" err="1"/>
              <a:t>biến</a:t>
            </a:r>
            <a:r>
              <a:rPr lang="en-GB" dirty="0"/>
              <a:t> </a:t>
            </a:r>
            <a:r>
              <a:rPr lang="en-GB" dirty="0" err="1"/>
              <a:t>cố</a:t>
            </a:r>
            <a:endParaRPr lang="en-GB" dirty="0"/>
          </a:p>
        </p:txBody>
      </p:sp>
      <p:graphicFrame>
        <p:nvGraphicFramePr>
          <p:cNvPr id="4" name="Content Placeholder 3">
            <a:extLst>
              <a:ext uri="{FF2B5EF4-FFF2-40B4-BE49-F238E27FC236}">
                <a16:creationId xmlns:a16="http://schemas.microsoft.com/office/drawing/2014/main" id="{685D66F1-111C-4935-9EF8-E318A2707C95}"/>
              </a:ext>
            </a:extLst>
          </p:cNvPr>
          <p:cNvGraphicFramePr>
            <a:graphicFrameLocks noGrp="1"/>
          </p:cNvGraphicFramePr>
          <p:nvPr>
            <p:ph idx="1"/>
            <p:extLst>
              <p:ext uri="{D42A27DB-BD31-4B8C-83A1-F6EECF244321}">
                <p14:modId xmlns:p14="http://schemas.microsoft.com/office/powerpoint/2010/main" val="3095085940"/>
              </p:ext>
            </p:extLst>
          </p:nvPr>
        </p:nvGraphicFramePr>
        <p:xfrm>
          <a:off x="680320" y="2200369"/>
          <a:ext cx="8916260" cy="3559551"/>
        </p:xfrm>
        <a:graphic>
          <a:graphicData uri="http://schemas.openxmlformats.org/drawingml/2006/table">
            <a:tbl>
              <a:tblPr firstRow="1" firstCol="1" bandRow="1">
                <a:tableStyleId>{5C22544A-7EE6-4342-B048-85BDC9FD1C3A}</a:tableStyleId>
              </a:tblPr>
              <a:tblGrid>
                <a:gridCol w="707090">
                  <a:extLst>
                    <a:ext uri="{9D8B030D-6E8A-4147-A177-3AD203B41FA5}">
                      <a16:colId xmlns:a16="http://schemas.microsoft.com/office/drawing/2014/main" val="1928360610"/>
                    </a:ext>
                  </a:extLst>
                </a:gridCol>
                <a:gridCol w="1958096">
                  <a:extLst>
                    <a:ext uri="{9D8B030D-6E8A-4147-A177-3AD203B41FA5}">
                      <a16:colId xmlns:a16="http://schemas.microsoft.com/office/drawing/2014/main" val="4230599232"/>
                    </a:ext>
                  </a:extLst>
                </a:gridCol>
                <a:gridCol w="4022009">
                  <a:extLst>
                    <a:ext uri="{9D8B030D-6E8A-4147-A177-3AD203B41FA5}">
                      <a16:colId xmlns:a16="http://schemas.microsoft.com/office/drawing/2014/main" val="2929738195"/>
                    </a:ext>
                  </a:extLst>
                </a:gridCol>
                <a:gridCol w="2229065">
                  <a:extLst>
                    <a:ext uri="{9D8B030D-6E8A-4147-A177-3AD203B41FA5}">
                      <a16:colId xmlns:a16="http://schemas.microsoft.com/office/drawing/2014/main" val="1076269583"/>
                    </a:ext>
                  </a:extLst>
                </a:gridCol>
              </a:tblGrid>
              <a:tr h="363335">
                <a:tc>
                  <a:txBody>
                    <a:bodyPr/>
                    <a:lstStyle/>
                    <a:p>
                      <a:pPr>
                        <a:lnSpc>
                          <a:spcPct val="107000"/>
                        </a:lnSpc>
                        <a:spcAft>
                          <a:spcPts val="800"/>
                        </a:spcAft>
                      </a:pPr>
                      <a:r>
                        <a:rPr lang="en-US" sz="1800">
                          <a:effectLst/>
                        </a:rPr>
                        <a:t>STT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Điều kiện kích hoạt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Xử lí</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Ghi chú</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4465138"/>
                  </a:ext>
                </a:extLst>
              </a:tr>
              <a:tr h="731140">
                <a:tc>
                  <a:txBody>
                    <a:bodyPr/>
                    <a:lstStyle/>
                    <a:p>
                      <a:pPr>
                        <a:lnSpc>
                          <a:spcPct val="107000"/>
                        </a:lnSpc>
                        <a:spcAft>
                          <a:spcPts val="800"/>
                        </a:spcAft>
                      </a:pPr>
                      <a:r>
                        <a:rPr lang="en-US" sz="1800">
                          <a:effectLst/>
                        </a:rPr>
                        <a:t>1</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effectLst/>
                        </a:rPr>
                        <a:t>Nhấn n</a:t>
                      </a:r>
                      <a:r>
                        <a:rPr lang="en-US" sz="1800" dirty="0" err="1">
                          <a:effectLst/>
                        </a:rPr>
                        <a:t>út</a:t>
                      </a:r>
                      <a:r>
                        <a:rPr lang="en-US" sz="1800" dirty="0">
                          <a:effectLst/>
                        </a:rPr>
                        <a:t> “</a:t>
                      </a:r>
                      <a:r>
                        <a:rPr lang="en-US" sz="1800" dirty="0" err="1">
                          <a:effectLst/>
                        </a:rPr>
                        <a:t>Trệt</a:t>
                      </a:r>
                      <a:r>
                        <a:rPr lang="en-US" sz="1800" dirty="0">
                          <a:effectLst/>
                        </a:rPr>
                        <a: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r>
                        <a:rPr lang="en-US" sz="1800">
                          <a:effectLst/>
                        </a:rPr>
                        <a:t>Hiển thị sơ đồ tầng trệt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4538688"/>
                  </a:ext>
                </a:extLst>
              </a:tr>
              <a:tr h="750297">
                <a:tc>
                  <a:txBody>
                    <a:bodyPr/>
                    <a:lstStyle/>
                    <a:p>
                      <a:pPr>
                        <a:lnSpc>
                          <a:spcPct val="107000"/>
                        </a:lnSpc>
                        <a:spcAft>
                          <a:spcPts val="800"/>
                        </a:spcAft>
                      </a:pPr>
                      <a:r>
                        <a:rPr lang="en-US" sz="1800">
                          <a:effectLst/>
                        </a:rPr>
                        <a:t>2</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Nhấn nút “Lầu”</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r>
                        <a:rPr lang="en-US" sz="1800">
                          <a:effectLst/>
                        </a:rPr>
                        <a:t>Hiển thị sơ đồ của lầu</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7178771"/>
                  </a:ext>
                </a:extLst>
              </a:tr>
              <a:tr h="755618">
                <a:tc>
                  <a:txBody>
                    <a:bodyPr/>
                    <a:lstStyle/>
                    <a:p>
                      <a:pPr>
                        <a:lnSpc>
                          <a:spcPct val="107000"/>
                        </a:lnSpc>
                        <a:spcAft>
                          <a:spcPts val="800"/>
                        </a:spcAft>
                      </a:pPr>
                      <a:r>
                        <a:rPr lang="en-US" sz="1800">
                          <a:effectLst/>
                        </a:rPr>
                        <a:t>3</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Nhấn nút “</a:t>
                      </a:r>
                      <a:r>
                        <a:rPr lang="en-US" sz="1800">
                          <a:effectLst/>
                        </a:rPr>
                        <a:t>Ghép bàn</a:t>
                      </a:r>
                      <a:r>
                        <a:rPr lang="vi-VN" sz="1800">
                          <a:effectLst/>
                        </a:rPr>
                        <a: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Hiển thị danh sách các bàn có thể ghép trong tầng đó</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6269500"/>
                  </a:ext>
                </a:extLst>
              </a:tr>
              <a:tr h="750297">
                <a:tc>
                  <a:txBody>
                    <a:bodyPr/>
                    <a:lstStyle/>
                    <a:p>
                      <a:pPr>
                        <a:lnSpc>
                          <a:spcPct val="107000"/>
                        </a:lnSpc>
                        <a:spcAft>
                          <a:spcPts val="800"/>
                        </a:spcAft>
                      </a:pPr>
                      <a:r>
                        <a:rPr lang="en-US" sz="1800">
                          <a:effectLst/>
                        </a:rPr>
                        <a:t>4</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Nhấn nút “Chuyển bàn”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r>
                        <a:rPr lang="en-US" sz="1800">
                          <a:effectLst/>
                        </a:rPr>
                        <a:t>Hiển thị danh sách các bàn có thể chuyển được trong quán.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8997712"/>
                  </a:ext>
                </a:extLst>
              </a:tr>
            </a:tbl>
          </a:graphicData>
        </a:graphic>
      </p:graphicFrame>
    </p:spTree>
    <p:extLst>
      <p:ext uri="{BB962C8B-B14F-4D97-AF65-F5344CB8AC3E}">
        <p14:creationId xmlns:p14="http://schemas.microsoft.com/office/powerpoint/2010/main" val="2049504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D47A3-B63F-4186-BA2A-863B51B128FA}"/>
              </a:ext>
            </a:extLst>
          </p:cNvPr>
          <p:cNvSpPr>
            <a:spLocks noGrp="1"/>
          </p:cNvSpPr>
          <p:nvPr>
            <p:ph type="title"/>
          </p:nvPr>
        </p:nvSpPr>
        <p:spPr/>
        <p:txBody>
          <a:bodyPr/>
          <a:lstStyle/>
          <a:p>
            <a:r>
              <a:rPr lang="en-GB"/>
              <a:t>Các bảng giao diện</a:t>
            </a:r>
            <a:endParaRPr lang="en-GB" dirty="0"/>
          </a:p>
        </p:txBody>
      </p:sp>
      <p:sp>
        <p:nvSpPr>
          <p:cNvPr id="3" name="Content Placeholder 2">
            <a:extLst>
              <a:ext uri="{FF2B5EF4-FFF2-40B4-BE49-F238E27FC236}">
                <a16:creationId xmlns:a16="http://schemas.microsoft.com/office/drawing/2014/main" id="{483F18C1-8DB0-4E8B-935E-7BB0197A1E1F}"/>
              </a:ext>
            </a:extLst>
          </p:cNvPr>
          <p:cNvSpPr>
            <a:spLocks noGrp="1"/>
          </p:cNvSpPr>
          <p:nvPr>
            <p:ph sz="half" idx="1"/>
          </p:nvPr>
        </p:nvSpPr>
        <p:spPr>
          <a:xfrm>
            <a:off x="680320" y="1985818"/>
            <a:ext cx="4698358" cy="4636655"/>
          </a:xfrm>
        </p:spPr>
        <p:txBody>
          <a:bodyPr>
            <a:normAutofit lnSpcReduction="10000"/>
          </a:bodyPr>
          <a:lstStyle/>
          <a:p>
            <a:r>
              <a:rPr lang="en-GB" dirty="0"/>
              <a:t>1. Giao </a:t>
            </a:r>
            <a:r>
              <a:rPr lang="en-GB" dirty="0" err="1"/>
              <a:t>diện</a:t>
            </a:r>
            <a:r>
              <a:rPr lang="en-GB" dirty="0"/>
              <a:t> </a:t>
            </a:r>
            <a:r>
              <a:rPr lang="en-GB" dirty="0" err="1"/>
              <a:t>quản</a:t>
            </a:r>
            <a:r>
              <a:rPr lang="en-GB" dirty="0"/>
              <a:t> </a:t>
            </a:r>
            <a:r>
              <a:rPr lang="en-GB" dirty="0" err="1"/>
              <a:t>lý</a:t>
            </a:r>
            <a:r>
              <a:rPr lang="en-GB" dirty="0"/>
              <a:t> </a:t>
            </a:r>
            <a:r>
              <a:rPr lang="en-GB" dirty="0" err="1"/>
              <a:t>nhân</a:t>
            </a:r>
            <a:r>
              <a:rPr lang="en-GB" dirty="0"/>
              <a:t> </a:t>
            </a:r>
            <a:r>
              <a:rPr lang="en-GB" dirty="0" err="1"/>
              <a:t>viên</a:t>
            </a:r>
            <a:endParaRPr lang="en-GB" dirty="0"/>
          </a:p>
          <a:p>
            <a:r>
              <a:rPr lang="en-GB" dirty="0"/>
              <a:t>2. Giao </a:t>
            </a:r>
            <a:r>
              <a:rPr lang="en-GB" dirty="0" err="1"/>
              <a:t>diện</a:t>
            </a:r>
            <a:r>
              <a:rPr lang="en-GB" dirty="0"/>
              <a:t> </a:t>
            </a:r>
            <a:r>
              <a:rPr lang="en-GB" dirty="0" err="1"/>
              <a:t>quản</a:t>
            </a:r>
            <a:r>
              <a:rPr lang="en-GB" dirty="0"/>
              <a:t> </a:t>
            </a:r>
            <a:r>
              <a:rPr lang="en-GB" dirty="0" err="1"/>
              <a:t>lý</a:t>
            </a:r>
            <a:r>
              <a:rPr lang="en-GB" dirty="0"/>
              <a:t> </a:t>
            </a:r>
            <a:r>
              <a:rPr lang="en-GB" dirty="0" err="1"/>
              <a:t>kho</a:t>
            </a:r>
            <a:endParaRPr lang="en-GB" dirty="0"/>
          </a:p>
          <a:p>
            <a:r>
              <a:rPr lang="en-GB" dirty="0"/>
              <a:t>3. Giao </a:t>
            </a:r>
            <a:r>
              <a:rPr lang="en-GB" dirty="0" err="1"/>
              <a:t>diện</a:t>
            </a:r>
            <a:r>
              <a:rPr lang="en-GB" dirty="0"/>
              <a:t> </a:t>
            </a:r>
            <a:r>
              <a:rPr lang="en-GB" dirty="0" err="1"/>
              <a:t>bán</a:t>
            </a:r>
            <a:r>
              <a:rPr lang="en-GB" dirty="0"/>
              <a:t> </a:t>
            </a:r>
            <a:r>
              <a:rPr lang="en-GB" dirty="0" err="1"/>
              <a:t>Hàng</a:t>
            </a:r>
            <a:endParaRPr lang="en-GB" dirty="0"/>
          </a:p>
          <a:p>
            <a:r>
              <a:rPr lang="en-GB" dirty="0"/>
              <a:t>4. Giao </a:t>
            </a:r>
            <a:r>
              <a:rPr lang="en-GB" dirty="0" err="1"/>
              <a:t>diện</a:t>
            </a:r>
            <a:r>
              <a:rPr lang="en-GB" dirty="0"/>
              <a:t> </a:t>
            </a:r>
            <a:r>
              <a:rPr lang="en-GB" dirty="0" err="1"/>
              <a:t>nhà</a:t>
            </a:r>
            <a:r>
              <a:rPr lang="en-GB" dirty="0"/>
              <a:t> </a:t>
            </a:r>
            <a:r>
              <a:rPr lang="en-GB" dirty="0" err="1"/>
              <a:t>cung</a:t>
            </a:r>
            <a:r>
              <a:rPr lang="en-GB" dirty="0"/>
              <a:t> </a:t>
            </a:r>
            <a:r>
              <a:rPr lang="en-GB" dirty="0" err="1"/>
              <a:t>cấp</a:t>
            </a:r>
            <a:endParaRPr lang="en-GB" dirty="0"/>
          </a:p>
          <a:p>
            <a:r>
              <a:rPr lang="en-GB" dirty="0"/>
              <a:t>5. Giao </a:t>
            </a:r>
            <a:r>
              <a:rPr lang="en-GB" dirty="0" err="1"/>
              <a:t>diện</a:t>
            </a:r>
            <a:r>
              <a:rPr lang="en-GB" dirty="0"/>
              <a:t> </a:t>
            </a:r>
            <a:r>
              <a:rPr lang="en-GB" dirty="0" err="1"/>
              <a:t>sơ</a:t>
            </a:r>
            <a:r>
              <a:rPr lang="en-GB" dirty="0"/>
              <a:t> </a:t>
            </a:r>
            <a:r>
              <a:rPr lang="en-GB" dirty="0" err="1"/>
              <a:t>đồ</a:t>
            </a:r>
            <a:r>
              <a:rPr lang="en-GB" dirty="0"/>
              <a:t> </a:t>
            </a:r>
            <a:r>
              <a:rPr lang="en-GB" dirty="0" err="1"/>
              <a:t>chính</a:t>
            </a:r>
            <a:r>
              <a:rPr lang="en-GB" dirty="0"/>
              <a:t> </a:t>
            </a:r>
          </a:p>
          <a:p>
            <a:r>
              <a:rPr lang="en-GB" dirty="0"/>
              <a:t>6. Giao </a:t>
            </a:r>
            <a:r>
              <a:rPr lang="en-GB" dirty="0" err="1"/>
              <a:t>diện</a:t>
            </a:r>
            <a:r>
              <a:rPr lang="en-GB" dirty="0"/>
              <a:t> </a:t>
            </a:r>
            <a:r>
              <a:rPr lang="en-GB" dirty="0" err="1"/>
              <a:t>quản</a:t>
            </a:r>
            <a:r>
              <a:rPr lang="en-GB" dirty="0"/>
              <a:t> </a:t>
            </a:r>
            <a:r>
              <a:rPr lang="en-GB" dirty="0" err="1"/>
              <a:t>Lý</a:t>
            </a:r>
            <a:r>
              <a:rPr lang="en-GB" dirty="0"/>
              <a:t> </a:t>
            </a:r>
            <a:r>
              <a:rPr lang="en-GB" dirty="0" err="1"/>
              <a:t>thiết</a:t>
            </a:r>
            <a:r>
              <a:rPr lang="en-GB" dirty="0"/>
              <a:t> </a:t>
            </a:r>
            <a:r>
              <a:rPr lang="en-GB" dirty="0" err="1"/>
              <a:t>bị</a:t>
            </a:r>
            <a:endParaRPr lang="en-GB" dirty="0"/>
          </a:p>
          <a:p>
            <a:r>
              <a:rPr lang="en-GB" dirty="0"/>
              <a:t>7. Giao </a:t>
            </a:r>
            <a:r>
              <a:rPr lang="en-GB" dirty="0" err="1"/>
              <a:t>diện</a:t>
            </a:r>
            <a:r>
              <a:rPr lang="en-GB" dirty="0"/>
              <a:t> </a:t>
            </a:r>
            <a:r>
              <a:rPr lang="en-GB" dirty="0" err="1"/>
              <a:t>quản</a:t>
            </a:r>
            <a:r>
              <a:rPr lang="en-GB" dirty="0"/>
              <a:t> </a:t>
            </a:r>
            <a:r>
              <a:rPr lang="en-GB" dirty="0" err="1"/>
              <a:t>lý</a:t>
            </a:r>
            <a:r>
              <a:rPr lang="en-GB" dirty="0"/>
              <a:t> </a:t>
            </a:r>
            <a:r>
              <a:rPr lang="en-GB" dirty="0" err="1"/>
              <a:t>khách</a:t>
            </a:r>
            <a:r>
              <a:rPr lang="en-GB" dirty="0"/>
              <a:t> </a:t>
            </a:r>
            <a:r>
              <a:rPr lang="en-GB" dirty="0" err="1"/>
              <a:t>hàng</a:t>
            </a:r>
            <a:endParaRPr lang="en-GB" dirty="0"/>
          </a:p>
          <a:p>
            <a:r>
              <a:rPr lang="en-GB" dirty="0"/>
              <a:t>8. </a:t>
            </a:r>
            <a:r>
              <a:rPr lang="en-GB" dirty="0" err="1"/>
              <a:t>Quản</a:t>
            </a:r>
            <a:r>
              <a:rPr lang="en-GB" dirty="0"/>
              <a:t> </a:t>
            </a:r>
            <a:r>
              <a:rPr lang="en-GB" dirty="0" err="1"/>
              <a:t>lý</a:t>
            </a:r>
            <a:r>
              <a:rPr lang="en-GB" dirty="0"/>
              <a:t> </a:t>
            </a:r>
            <a:r>
              <a:rPr lang="en-GB" dirty="0" err="1"/>
              <a:t>sản</a:t>
            </a:r>
            <a:r>
              <a:rPr lang="en-GB" dirty="0"/>
              <a:t> </a:t>
            </a:r>
            <a:r>
              <a:rPr lang="en-GB" dirty="0" err="1"/>
              <a:t>phẩm</a:t>
            </a:r>
            <a:endParaRPr lang="en-GB" dirty="0"/>
          </a:p>
          <a:p>
            <a:r>
              <a:rPr lang="en-GB" dirty="0"/>
              <a:t>9. Giao </a:t>
            </a:r>
            <a:r>
              <a:rPr lang="en-GB" dirty="0" err="1"/>
              <a:t>diện</a:t>
            </a:r>
            <a:r>
              <a:rPr lang="en-GB" dirty="0"/>
              <a:t> </a:t>
            </a:r>
            <a:r>
              <a:rPr lang="en-GB" dirty="0" err="1"/>
              <a:t>chức</a:t>
            </a:r>
            <a:r>
              <a:rPr lang="en-GB" dirty="0"/>
              <a:t> </a:t>
            </a:r>
            <a:r>
              <a:rPr lang="en-GB" dirty="0" err="1"/>
              <a:t>năng</a:t>
            </a:r>
            <a:endParaRPr lang="en-GB" dirty="0"/>
          </a:p>
          <a:p>
            <a:r>
              <a:rPr lang="en-GB" dirty="0"/>
              <a:t>10. Giao </a:t>
            </a:r>
            <a:r>
              <a:rPr lang="en-GB" dirty="0" err="1"/>
              <a:t>diện</a:t>
            </a:r>
            <a:r>
              <a:rPr lang="en-GB" dirty="0"/>
              <a:t> </a:t>
            </a:r>
            <a:r>
              <a:rPr lang="en-GB" dirty="0" err="1"/>
              <a:t>báo</a:t>
            </a:r>
            <a:r>
              <a:rPr lang="en-GB" dirty="0"/>
              <a:t> </a:t>
            </a:r>
            <a:r>
              <a:rPr lang="en-GB" dirty="0" err="1"/>
              <a:t>cáo</a:t>
            </a:r>
            <a:r>
              <a:rPr lang="en-GB" dirty="0"/>
              <a:t> </a:t>
            </a:r>
            <a:r>
              <a:rPr lang="en-GB" dirty="0" err="1"/>
              <a:t>thống</a:t>
            </a:r>
            <a:r>
              <a:rPr lang="en-GB" dirty="0"/>
              <a:t> </a:t>
            </a:r>
            <a:r>
              <a:rPr lang="en-GB" dirty="0" err="1"/>
              <a:t>kê</a:t>
            </a:r>
            <a:endParaRPr lang="en-GB" dirty="0"/>
          </a:p>
        </p:txBody>
      </p:sp>
      <p:sp>
        <p:nvSpPr>
          <p:cNvPr id="4" name="Content Placeholder 3">
            <a:extLst>
              <a:ext uri="{FF2B5EF4-FFF2-40B4-BE49-F238E27FC236}">
                <a16:creationId xmlns:a16="http://schemas.microsoft.com/office/drawing/2014/main" id="{B5384487-916F-451C-B854-64A4C76D684A}"/>
              </a:ext>
            </a:extLst>
          </p:cNvPr>
          <p:cNvSpPr>
            <a:spLocks noGrp="1"/>
          </p:cNvSpPr>
          <p:nvPr>
            <p:ph sz="half" idx="2"/>
          </p:nvPr>
        </p:nvSpPr>
        <p:spPr>
          <a:xfrm>
            <a:off x="5227782" y="1985818"/>
            <a:ext cx="5066399" cy="4636655"/>
          </a:xfrm>
        </p:spPr>
        <p:txBody>
          <a:bodyPr>
            <a:normAutofit lnSpcReduction="10000"/>
          </a:bodyPr>
          <a:lstStyle/>
          <a:p>
            <a:endParaRPr lang="en-GB" dirty="0"/>
          </a:p>
          <a:p>
            <a:pPr marL="457200" lvl="1" indent="0">
              <a:buNone/>
            </a:pPr>
            <a:r>
              <a:rPr lang="en-GB" dirty="0"/>
              <a:t>   </a:t>
            </a:r>
            <a:r>
              <a:rPr lang="en-GB" dirty="0" err="1"/>
              <a:t>Bùi</a:t>
            </a:r>
            <a:r>
              <a:rPr lang="en-GB" dirty="0"/>
              <a:t> </a:t>
            </a:r>
            <a:r>
              <a:rPr lang="en-GB" dirty="0" err="1"/>
              <a:t>Huỳnh</a:t>
            </a:r>
            <a:r>
              <a:rPr lang="en-GB" dirty="0"/>
              <a:t> </a:t>
            </a:r>
            <a:r>
              <a:rPr lang="en-GB" dirty="0" err="1"/>
              <a:t>Quốc</a:t>
            </a:r>
            <a:r>
              <a:rPr lang="en-GB" dirty="0"/>
              <a:t> </a:t>
            </a:r>
            <a:r>
              <a:rPr lang="en-GB" dirty="0" err="1"/>
              <a:t>Vĩnh</a:t>
            </a:r>
            <a:endParaRPr lang="en-GB" dirty="0"/>
          </a:p>
          <a:p>
            <a:pPr lvl="1"/>
            <a:endParaRPr lang="en-GB" dirty="0"/>
          </a:p>
          <a:p>
            <a:pPr lvl="1"/>
            <a:endParaRPr lang="en-GB" dirty="0"/>
          </a:p>
          <a:p>
            <a:pPr marL="457200" lvl="1" indent="0">
              <a:buNone/>
            </a:pPr>
            <a:r>
              <a:rPr lang="en-GB" dirty="0"/>
              <a:t>   </a:t>
            </a:r>
            <a:r>
              <a:rPr lang="en-GB" dirty="0" err="1"/>
              <a:t>Ochiai</a:t>
            </a:r>
            <a:r>
              <a:rPr lang="en-GB" dirty="0"/>
              <a:t> Shigeru</a:t>
            </a:r>
          </a:p>
          <a:p>
            <a:pPr lvl="1"/>
            <a:endParaRPr lang="en-GB" dirty="0"/>
          </a:p>
          <a:p>
            <a:pPr lvl="1"/>
            <a:endParaRPr lang="en-GB" dirty="0"/>
          </a:p>
          <a:p>
            <a:pPr lvl="1"/>
            <a:endParaRPr lang="en-GB" dirty="0"/>
          </a:p>
          <a:p>
            <a:pPr marL="457200" lvl="1" indent="0">
              <a:buNone/>
            </a:pPr>
            <a:r>
              <a:rPr lang="en-GB" dirty="0"/>
              <a:t>   </a:t>
            </a:r>
            <a:r>
              <a:rPr lang="en-GB" dirty="0" err="1"/>
              <a:t>Võ</a:t>
            </a:r>
            <a:r>
              <a:rPr lang="en-GB" dirty="0"/>
              <a:t> Duy </a:t>
            </a:r>
            <a:r>
              <a:rPr lang="en-GB" dirty="0" err="1"/>
              <a:t>Tân</a:t>
            </a:r>
            <a:endParaRPr lang="en-GB" dirty="0"/>
          </a:p>
          <a:p>
            <a:pPr lvl="1"/>
            <a:endParaRPr lang="en-GB" dirty="0"/>
          </a:p>
          <a:p>
            <a:pPr lvl="1"/>
            <a:endParaRPr lang="en-GB" dirty="0"/>
          </a:p>
          <a:p>
            <a:pPr marL="457200" lvl="1" indent="0">
              <a:buNone/>
            </a:pPr>
            <a:r>
              <a:rPr lang="en-GB" dirty="0"/>
              <a:t>   </a:t>
            </a:r>
          </a:p>
          <a:p>
            <a:pPr marL="457200" lvl="1" indent="0">
              <a:buNone/>
            </a:pPr>
            <a:r>
              <a:rPr lang="en-GB" dirty="0"/>
              <a:t>   </a:t>
            </a:r>
            <a:r>
              <a:rPr lang="en-GB" dirty="0" err="1"/>
              <a:t>Nguyễn</a:t>
            </a:r>
            <a:r>
              <a:rPr lang="en-GB" dirty="0"/>
              <a:t> </a:t>
            </a:r>
            <a:r>
              <a:rPr lang="en-GB" dirty="0" err="1"/>
              <a:t>Thế</a:t>
            </a:r>
            <a:r>
              <a:rPr lang="en-GB" dirty="0"/>
              <a:t> </a:t>
            </a:r>
            <a:r>
              <a:rPr lang="en-GB" dirty="0" err="1"/>
              <a:t>Hải</a:t>
            </a:r>
            <a:endParaRPr lang="en-GB" dirty="0"/>
          </a:p>
        </p:txBody>
      </p:sp>
      <p:sp>
        <p:nvSpPr>
          <p:cNvPr id="5" name="Right Brace 4">
            <a:extLst>
              <a:ext uri="{FF2B5EF4-FFF2-40B4-BE49-F238E27FC236}">
                <a16:creationId xmlns:a16="http://schemas.microsoft.com/office/drawing/2014/main" id="{838234C5-7B55-4FE1-8DC9-A1BA74328F85}"/>
              </a:ext>
            </a:extLst>
          </p:cNvPr>
          <p:cNvSpPr/>
          <p:nvPr/>
        </p:nvSpPr>
        <p:spPr>
          <a:xfrm>
            <a:off x="5227782" y="2050473"/>
            <a:ext cx="617279" cy="69272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dirty="0"/>
          </a:p>
        </p:txBody>
      </p:sp>
      <p:sp>
        <p:nvSpPr>
          <p:cNvPr id="6" name="Right Brace 5">
            <a:extLst>
              <a:ext uri="{FF2B5EF4-FFF2-40B4-BE49-F238E27FC236}">
                <a16:creationId xmlns:a16="http://schemas.microsoft.com/office/drawing/2014/main" id="{17C823E5-6FFF-41C0-B0FF-4526CD2276F8}"/>
              </a:ext>
            </a:extLst>
          </p:cNvPr>
          <p:cNvSpPr/>
          <p:nvPr/>
        </p:nvSpPr>
        <p:spPr>
          <a:xfrm>
            <a:off x="5227782" y="2894852"/>
            <a:ext cx="617280" cy="1049076"/>
          </a:xfrm>
          <a:prstGeom prst="rightBrace">
            <a:avLst>
              <a:gd name="adj1" fmla="val 852"/>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7" name="Right Brace 6">
            <a:extLst>
              <a:ext uri="{FF2B5EF4-FFF2-40B4-BE49-F238E27FC236}">
                <a16:creationId xmlns:a16="http://schemas.microsoft.com/office/drawing/2014/main" id="{95C56803-456A-4D98-815C-D11AC4B1322C}"/>
              </a:ext>
            </a:extLst>
          </p:cNvPr>
          <p:cNvSpPr/>
          <p:nvPr/>
        </p:nvSpPr>
        <p:spPr>
          <a:xfrm>
            <a:off x="5227782" y="4095580"/>
            <a:ext cx="617279" cy="104907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8" name="Right Brace 7">
            <a:extLst>
              <a:ext uri="{FF2B5EF4-FFF2-40B4-BE49-F238E27FC236}">
                <a16:creationId xmlns:a16="http://schemas.microsoft.com/office/drawing/2014/main" id="{82A59F47-1DB4-453E-AFE4-F562C9C2A402}"/>
              </a:ext>
            </a:extLst>
          </p:cNvPr>
          <p:cNvSpPr/>
          <p:nvPr/>
        </p:nvSpPr>
        <p:spPr>
          <a:xfrm>
            <a:off x="5227781" y="5296307"/>
            <a:ext cx="617279" cy="1122965"/>
          </a:xfrm>
          <a:prstGeom prst="rightBrace">
            <a:avLst>
              <a:gd name="adj1" fmla="val 0"/>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86780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14F93-FB4F-4379-9E2F-7325CA038183}"/>
              </a:ext>
            </a:extLst>
          </p:cNvPr>
          <p:cNvSpPr>
            <a:spLocks noGrp="1"/>
          </p:cNvSpPr>
          <p:nvPr>
            <p:ph type="title"/>
          </p:nvPr>
        </p:nvSpPr>
        <p:spPr/>
        <p:txBody>
          <a:bodyPr/>
          <a:lstStyle/>
          <a:p>
            <a:r>
              <a:rPr lang="en-GB" dirty="0" err="1"/>
              <a:t>Danh</a:t>
            </a:r>
            <a:r>
              <a:rPr lang="en-GB" dirty="0"/>
              <a:t> </a:t>
            </a:r>
            <a:r>
              <a:rPr lang="en-GB" dirty="0" err="1"/>
              <a:t>sách</a:t>
            </a:r>
            <a:r>
              <a:rPr lang="en-GB" dirty="0"/>
              <a:t> </a:t>
            </a:r>
            <a:r>
              <a:rPr lang="en-GB" dirty="0" err="1"/>
              <a:t>thành</a:t>
            </a:r>
            <a:r>
              <a:rPr lang="en-GB" dirty="0"/>
              <a:t> </a:t>
            </a:r>
            <a:r>
              <a:rPr lang="en-GB" dirty="0" err="1"/>
              <a:t>phần</a:t>
            </a:r>
            <a:r>
              <a:rPr lang="en-GB" dirty="0"/>
              <a:t> </a:t>
            </a:r>
            <a:r>
              <a:rPr lang="en-GB" dirty="0" err="1"/>
              <a:t>giao</a:t>
            </a:r>
            <a:r>
              <a:rPr lang="en-GB" dirty="0"/>
              <a:t> </a:t>
            </a:r>
            <a:r>
              <a:rPr lang="en-GB" dirty="0" err="1"/>
              <a:t>diện</a:t>
            </a:r>
            <a:r>
              <a:rPr lang="en-GB" dirty="0"/>
              <a:t> </a:t>
            </a:r>
            <a:r>
              <a:rPr lang="en-GB" dirty="0" err="1"/>
              <a:t>sơ</a:t>
            </a:r>
            <a:r>
              <a:rPr lang="en-GB" dirty="0"/>
              <a:t> </a:t>
            </a:r>
            <a:r>
              <a:rPr lang="en-GB" dirty="0" err="1"/>
              <a:t>đồ</a:t>
            </a:r>
            <a:r>
              <a:rPr lang="en-GB" dirty="0"/>
              <a:t> </a:t>
            </a:r>
            <a:r>
              <a:rPr lang="en-GB" dirty="0" err="1"/>
              <a:t>chính</a:t>
            </a:r>
            <a:endParaRPr lang="en-GB" dirty="0"/>
          </a:p>
        </p:txBody>
      </p:sp>
      <p:graphicFrame>
        <p:nvGraphicFramePr>
          <p:cNvPr id="4" name="Content Placeholder 3">
            <a:extLst>
              <a:ext uri="{FF2B5EF4-FFF2-40B4-BE49-F238E27FC236}">
                <a16:creationId xmlns:a16="http://schemas.microsoft.com/office/drawing/2014/main" id="{5775D674-E8C9-4246-B8DD-5DCAA9F846E4}"/>
              </a:ext>
            </a:extLst>
          </p:cNvPr>
          <p:cNvGraphicFramePr>
            <a:graphicFrameLocks noGrp="1"/>
          </p:cNvGraphicFramePr>
          <p:nvPr>
            <p:ph idx="1"/>
            <p:extLst>
              <p:ext uri="{D42A27DB-BD31-4B8C-83A1-F6EECF244321}">
                <p14:modId xmlns:p14="http://schemas.microsoft.com/office/powerpoint/2010/main" val="4202771555"/>
              </p:ext>
            </p:extLst>
          </p:nvPr>
        </p:nvGraphicFramePr>
        <p:xfrm>
          <a:off x="495594" y="2047074"/>
          <a:ext cx="11132988" cy="4586291"/>
        </p:xfrm>
        <a:graphic>
          <a:graphicData uri="http://schemas.openxmlformats.org/drawingml/2006/table">
            <a:tbl>
              <a:tblPr firstRow="1" firstCol="1" bandRow="1">
                <a:tableStyleId>{5C22544A-7EE6-4342-B048-85BDC9FD1C3A}</a:tableStyleId>
              </a:tblPr>
              <a:tblGrid>
                <a:gridCol w="1029911">
                  <a:extLst>
                    <a:ext uri="{9D8B030D-6E8A-4147-A177-3AD203B41FA5}">
                      <a16:colId xmlns:a16="http://schemas.microsoft.com/office/drawing/2014/main" val="1246113135"/>
                    </a:ext>
                  </a:extLst>
                </a:gridCol>
                <a:gridCol w="2571343">
                  <a:extLst>
                    <a:ext uri="{9D8B030D-6E8A-4147-A177-3AD203B41FA5}">
                      <a16:colId xmlns:a16="http://schemas.microsoft.com/office/drawing/2014/main" val="3233552345"/>
                    </a:ext>
                  </a:extLst>
                </a:gridCol>
                <a:gridCol w="1765400">
                  <a:extLst>
                    <a:ext uri="{9D8B030D-6E8A-4147-A177-3AD203B41FA5}">
                      <a16:colId xmlns:a16="http://schemas.microsoft.com/office/drawing/2014/main" val="4110882224"/>
                    </a:ext>
                  </a:extLst>
                </a:gridCol>
                <a:gridCol w="2341074">
                  <a:extLst>
                    <a:ext uri="{9D8B030D-6E8A-4147-A177-3AD203B41FA5}">
                      <a16:colId xmlns:a16="http://schemas.microsoft.com/office/drawing/2014/main" val="3309218324"/>
                    </a:ext>
                  </a:extLst>
                </a:gridCol>
                <a:gridCol w="1103374">
                  <a:extLst>
                    <a:ext uri="{9D8B030D-6E8A-4147-A177-3AD203B41FA5}">
                      <a16:colId xmlns:a16="http://schemas.microsoft.com/office/drawing/2014/main" val="1496624922"/>
                    </a:ext>
                  </a:extLst>
                </a:gridCol>
                <a:gridCol w="1343239">
                  <a:extLst>
                    <a:ext uri="{9D8B030D-6E8A-4147-A177-3AD203B41FA5}">
                      <a16:colId xmlns:a16="http://schemas.microsoft.com/office/drawing/2014/main" val="2233229995"/>
                    </a:ext>
                  </a:extLst>
                </a:gridCol>
                <a:gridCol w="978647">
                  <a:extLst>
                    <a:ext uri="{9D8B030D-6E8A-4147-A177-3AD203B41FA5}">
                      <a16:colId xmlns:a16="http://schemas.microsoft.com/office/drawing/2014/main" val="740993008"/>
                    </a:ext>
                  </a:extLst>
                </a:gridCol>
              </a:tblGrid>
              <a:tr h="723835">
                <a:tc>
                  <a:txBody>
                    <a:bodyPr/>
                    <a:lstStyle/>
                    <a:p>
                      <a:pPr marL="457200">
                        <a:lnSpc>
                          <a:spcPct val="107000"/>
                        </a:lnSpc>
                      </a:pPr>
                      <a:r>
                        <a:rPr lang="en-US" sz="1800">
                          <a:effectLst/>
                        </a:rPr>
                        <a:t>STT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Tên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Kiểu</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Ý nghĩa</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dirty="0" err="1">
                          <a:effectLst/>
                        </a:rPr>
                        <a:t>Miền</a:t>
                      </a:r>
                      <a:r>
                        <a:rPr lang="en-US" sz="1800" dirty="0">
                          <a:effectLst/>
                        </a:rPr>
                        <a:t> </a:t>
                      </a:r>
                      <a:r>
                        <a:rPr lang="en-US" sz="1800" dirty="0" err="1">
                          <a:effectLst/>
                        </a:rPr>
                        <a:t>giá</a:t>
                      </a:r>
                      <a:r>
                        <a:rPr lang="en-US" sz="1800" dirty="0">
                          <a:effectLst/>
                        </a:rPr>
                        <a:t> </a:t>
                      </a:r>
                      <a:r>
                        <a:rPr lang="en-US" sz="1800" dirty="0" err="1">
                          <a:effectLst/>
                        </a:rPr>
                        <a:t>trị</a:t>
                      </a: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Giá trị mặc định</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spcAft>
                          <a:spcPts val="800"/>
                        </a:spcAft>
                      </a:pPr>
                      <a:r>
                        <a:rPr lang="en-US" sz="1800">
                          <a:effectLst/>
                        </a:rPr>
                        <a:t>Ghi chú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extLst>
                  <a:ext uri="{0D108BD9-81ED-4DB2-BD59-A6C34878D82A}">
                    <a16:rowId xmlns:a16="http://schemas.microsoft.com/office/drawing/2014/main" val="1346305299"/>
                  </a:ext>
                </a:extLst>
              </a:tr>
              <a:tr h="554161">
                <a:tc>
                  <a:txBody>
                    <a:bodyPr/>
                    <a:lstStyle/>
                    <a:p>
                      <a:pPr>
                        <a:lnSpc>
                          <a:spcPct val="107000"/>
                        </a:lnSpc>
                        <a:spcAft>
                          <a:spcPts val="800"/>
                        </a:spcAft>
                      </a:pPr>
                      <a:r>
                        <a:rPr lang="en-US" sz="1800">
                          <a:effectLst/>
                        </a:rPr>
                        <a:t>1</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Lbl_Chọn_khu_vực</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dirty="0" err="1">
                          <a:effectLst/>
                        </a:rPr>
                        <a:t>A_Fieldset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Khung chọn khu vực để quan sát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extLst>
                  <a:ext uri="{0D108BD9-81ED-4DB2-BD59-A6C34878D82A}">
                    <a16:rowId xmlns:a16="http://schemas.microsoft.com/office/drawing/2014/main" val="3839627235"/>
                  </a:ext>
                </a:extLst>
              </a:tr>
              <a:tr h="460740">
                <a:tc>
                  <a:txBody>
                    <a:bodyPr/>
                    <a:lstStyle/>
                    <a:p>
                      <a:pPr>
                        <a:lnSpc>
                          <a:spcPct val="107000"/>
                        </a:lnSpc>
                        <a:spcAft>
                          <a:spcPts val="800"/>
                        </a:spcAft>
                      </a:pPr>
                      <a:r>
                        <a:rPr lang="en-US" sz="1800">
                          <a:effectLst/>
                        </a:rPr>
                        <a:t>2</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Btn_Trệt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A_Button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Chọn khu vực tầng Trệt.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extLst>
                  <a:ext uri="{0D108BD9-81ED-4DB2-BD59-A6C34878D82A}">
                    <a16:rowId xmlns:a16="http://schemas.microsoft.com/office/drawing/2014/main" val="3273647980"/>
                  </a:ext>
                </a:extLst>
              </a:tr>
              <a:tr h="460740">
                <a:tc>
                  <a:txBody>
                    <a:bodyPr/>
                    <a:lstStyle/>
                    <a:p>
                      <a:pPr>
                        <a:lnSpc>
                          <a:spcPct val="107000"/>
                        </a:lnSpc>
                        <a:spcAft>
                          <a:spcPts val="800"/>
                        </a:spcAft>
                      </a:pPr>
                      <a:r>
                        <a:rPr lang="en-US" sz="1800">
                          <a:effectLst/>
                        </a:rPr>
                        <a:t>3</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Btn_Lầu</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A_Button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Chọn khu vực trên lầu.</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extLst>
                  <a:ext uri="{0D108BD9-81ED-4DB2-BD59-A6C34878D82A}">
                    <a16:rowId xmlns:a16="http://schemas.microsoft.com/office/drawing/2014/main" val="2749845091"/>
                  </a:ext>
                </a:extLst>
              </a:tr>
              <a:tr h="273897">
                <a:tc>
                  <a:txBody>
                    <a:bodyPr/>
                    <a:lstStyle/>
                    <a:p>
                      <a:pPr>
                        <a:lnSpc>
                          <a:spcPct val="107000"/>
                        </a:lnSpc>
                        <a:spcAft>
                          <a:spcPts val="800"/>
                        </a:spcAft>
                      </a:pPr>
                      <a:r>
                        <a:rPr lang="en-US" sz="1800">
                          <a:effectLst/>
                        </a:rPr>
                        <a:t>4</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Btn_Ghép_bàn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A_Button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Ghép các bàn đã chọn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extLst>
                  <a:ext uri="{0D108BD9-81ED-4DB2-BD59-A6C34878D82A}">
                    <a16:rowId xmlns:a16="http://schemas.microsoft.com/office/drawing/2014/main" val="1936632951"/>
                  </a:ext>
                </a:extLst>
              </a:tr>
              <a:tr h="273897">
                <a:tc>
                  <a:txBody>
                    <a:bodyPr/>
                    <a:lstStyle/>
                    <a:p>
                      <a:pPr>
                        <a:lnSpc>
                          <a:spcPct val="107000"/>
                        </a:lnSpc>
                        <a:spcAft>
                          <a:spcPts val="800"/>
                        </a:spcAft>
                      </a:pPr>
                      <a:r>
                        <a:rPr lang="en-US" sz="1800">
                          <a:effectLst/>
                        </a:rPr>
                        <a:t>5</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Btn_Chuyển_bàn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A_Button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Chuyển bàn đã chọn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extLst>
                  <a:ext uri="{0D108BD9-81ED-4DB2-BD59-A6C34878D82A}">
                    <a16:rowId xmlns:a16="http://schemas.microsoft.com/office/drawing/2014/main" val="1264875111"/>
                  </a:ext>
                </a:extLst>
              </a:tr>
              <a:tr h="647582">
                <a:tc>
                  <a:txBody>
                    <a:bodyPr/>
                    <a:lstStyle/>
                    <a:p>
                      <a:pPr>
                        <a:lnSpc>
                          <a:spcPct val="107000"/>
                        </a:lnSpc>
                        <a:spcAft>
                          <a:spcPts val="800"/>
                        </a:spcAft>
                      </a:pPr>
                      <a:r>
                        <a:rPr lang="en-US" sz="1800">
                          <a:effectLst/>
                        </a:rPr>
                        <a:t>6</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IaL_Maban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A_Button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Chọn bàn để thực hiện các thao tác khác.</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tc>
                  <a:txBody>
                    <a:bodyPr/>
                    <a:lstStyle/>
                    <a:p>
                      <a:pPr marL="457200">
                        <a:lnSpc>
                          <a:spcPct val="107000"/>
                        </a:lnSpc>
                        <a:spcAft>
                          <a:spcPts val="800"/>
                        </a:spcAft>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28065" marR="28065" marT="0" marB="0"/>
                </a:tc>
                <a:extLst>
                  <a:ext uri="{0D108BD9-81ED-4DB2-BD59-A6C34878D82A}">
                    <a16:rowId xmlns:a16="http://schemas.microsoft.com/office/drawing/2014/main" val="118716645"/>
                  </a:ext>
                </a:extLst>
              </a:tr>
            </a:tbl>
          </a:graphicData>
        </a:graphic>
      </p:graphicFrame>
    </p:spTree>
    <p:extLst>
      <p:ext uri="{BB962C8B-B14F-4D97-AF65-F5344CB8AC3E}">
        <p14:creationId xmlns:p14="http://schemas.microsoft.com/office/powerpoint/2010/main" val="321999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BC8B6-FCCD-456C-AA39-73D0A3D22E5C}"/>
              </a:ext>
            </a:extLst>
          </p:cNvPr>
          <p:cNvSpPr>
            <a:spLocks noGrp="1"/>
          </p:cNvSpPr>
          <p:nvPr>
            <p:ph type="title"/>
          </p:nvPr>
        </p:nvSpPr>
        <p:spPr/>
        <p:txBody>
          <a:bodyPr/>
          <a:lstStyle/>
          <a:p>
            <a:r>
              <a:rPr lang="en-GB" dirty="0" err="1"/>
              <a:t>Thiết</a:t>
            </a:r>
            <a:r>
              <a:rPr lang="en-GB" dirty="0"/>
              <a:t> </a:t>
            </a:r>
            <a:r>
              <a:rPr lang="en-GB" dirty="0" err="1"/>
              <a:t>kế</a:t>
            </a:r>
            <a:r>
              <a:rPr lang="en-GB" dirty="0"/>
              <a:t> </a:t>
            </a:r>
            <a:r>
              <a:rPr lang="en-GB" dirty="0" err="1"/>
              <a:t>lưu</a:t>
            </a:r>
            <a:r>
              <a:rPr lang="en-GB" dirty="0"/>
              <a:t> </a:t>
            </a:r>
            <a:r>
              <a:rPr lang="en-GB" dirty="0" err="1"/>
              <a:t>trữ</a:t>
            </a:r>
            <a:r>
              <a:rPr lang="en-GB" dirty="0"/>
              <a:t> </a:t>
            </a:r>
            <a:r>
              <a:rPr lang="en-GB" dirty="0" err="1"/>
              <a:t>của</a:t>
            </a:r>
            <a:r>
              <a:rPr lang="en-GB" dirty="0"/>
              <a:t> </a:t>
            </a:r>
            <a:r>
              <a:rPr lang="en-GB" dirty="0" err="1"/>
              <a:t>sơ</a:t>
            </a:r>
            <a:r>
              <a:rPr lang="en-GB" dirty="0"/>
              <a:t> </a:t>
            </a:r>
            <a:r>
              <a:rPr lang="en-GB" dirty="0" err="1"/>
              <a:t>đồ</a:t>
            </a:r>
            <a:r>
              <a:rPr lang="en-GB" dirty="0"/>
              <a:t> </a:t>
            </a:r>
            <a:r>
              <a:rPr lang="en-GB" dirty="0" err="1"/>
              <a:t>chính</a:t>
            </a:r>
            <a:endParaRPr lang="en-GB" dirty="0"/>
          </a:p>
        </p:txBody>
      </p:sp>
      <p:graphicFrame>
        <p:nvGraphicFramePr>
          <p:cNvPr id="4" name="Content Placeholder 3">
            <a:extLst>
              <a:ext uri="{FF2B5EF4-FFF2-40B4-BE49-F238E27FC236}">
                <a16:creationId xmlns:a16="http://schemas.microsoft.com/office/drawing/2014/main" id="{D21C822D-2E82-4BA3-80D8-F9DC332A090B}"/>
              </a:ext>
            </a:extLst>
          </p:cNvPr>
          <p:cNvGraphicFramePr>
            <a:graphicFrameLocks noGrp="1"/>
          </p:cNvGraphicFramePr>
          <p:nvPr>
            <p:ph idx="1"/>
            <p:extLst>
              <p:ext uri="{D42A27DB-BD31-4B8C-83A1-F6EECF244321}">
                <p14:modId xmlns:p14="http://schemas.microsoft.com/office/powerpoint/2010/main" val="2775040197"/>
              </p:ext>
            </p:extLst>
          </p:nvPr>
        </p:nvGraphicFramePr>
        <p:xfrm>
          <a:off x="680321" y="2368203"/>
          <a:ext cx="9461205" cy="2933470"/>
        </p:xfrm>
        <a:graphic>
          <a:graphicData uri="http://schemas.openxmlformats.org/drawingml/2006/table">
            <a:tbl>
              <a:tblPr firstRow="1" firstCol="1" bandRow="1">
                <a:tableStyleId>{5C22544A-7EE6-4342-B048-85BDC9FD1C3A}</a:tableStyleId>
              </a:tblPr>
              <a:tblGrid>
                <a:gridCol w="816095">
                  <a:extLst>
                    <a:ext uri="{9D8B030D-6E8A-4147-A177-3AD203B41FA5}">
                      <a16:colId xmlns:a16="http://schemas.microsoft.com/office/drawing/2014/main" val="2158723618"/>
                    </a:ext>
                  </a:extLst>
                </a:gridCol>
                <a:gridCol w="1714684">
                  <a:extLst>
                    <a:ext uri="{9D8B030D-6E8A-4147-A177-3AD203B41FA5}">
                      <a16:colId xmlns:a16="http://schemas.microsoft.com/office/drawing/2014/main" val="1552973360"/>
                    </a:ext>
                  </a:extLst>
                </a:gridCol>
                <a:gridCol w="1795213">
                  <a:extLst>
                    <a:ext uri="{9D8B030D-6E8A-4147-A177-3AD203B41FA5}">
                      <a16:colId xmlns:a16="http://schemas.microsoft.com/office/drawing/2014/main" val="3301328192"/>
                    </a:ext>
                  </a:extLst>
                </a:gridCol>
                <a:gridCol w="1856101">
                  <a:extLst>
                    <a:ext uri="{9D8B030D-6E8A-4147-A177-3AD203B41FA5}">
                      <a16:colId xmlns:a16="http://schemas.microsoft.com/office/drawing/2014/main" val="3653053266"/>
                    </a:ext>
                  </a:extLst>
                </a:gridCol>
                <a:gridCol w="2126169">
                  <a:extLst>
                    <a:ext uri="{9D8B030D-6E8A-4147-A177-3AD203B41FA5}">
                      <a16:colId xmlns:a16="http://schemas.microsoft.com/office/drawing/2014/main" val="1917281048"/>
                    </a:ext>
                  </a:extLst>
                </a:gridCol>
                <a:gridCol w="1152943">
                  <a:extLst>
                    <a:ext uri="{9D8B030D-6E8A-4147-A177-3AD203B41FA5}">
                      <a16:colId xmlns:a16="http://schemas.microsoft.com/office/drawing/2014/main" val="282872019"/>
                    </a:ext>
                  </a:extLst>
                </a:gridCol>
              </a:tblGrid>
              <a:tr h="737417">
                <a:tc>
                  <a:txBody>
                    <a:bodyPr/>
                    <a:lstStyle/>
                    <a:p>
                      <a:pPr algn="ctr">
                        <a:lnSpc>
                          <a:spcPct val="107000"/>
                        </a:lnSpc>
                        <a:spcAft>
                          <a:spcPts val="800"/>
                        </a:spcAft>
                      </a:pPr>
                      <a:r>
                        <a:rPr lang="en-US" sz="1800">
                          <a:effectLst/>
                        </a:rPr>
                        <a:t>STT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Thuộc tính</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Kiểu</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Ràng buộc</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Giá trị khởi động</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a:effectLst/>
                        </a:rPr>
                        <a:t>Ghi chú</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4431898"/>
                  </a:ext>
                </a:extLst>
              </a:tr>
              <a:tr h="721219">
                <a:tc>
                  <a:txBody>
                    <a:bodyPr/>
                    <a:lstStyle/>
                    <a:p>
                      <a:pPr>
                        <a:lnSpc>
                          <a:spcPct val="107000"/>
                        </a:lnSpc>
                        <a:spcAft>
                          <a:spcPts val="800"/>
                        </a:spcAft>
                      </a:pPr>
                      <a:r>
                        <a:rPr lang="en-US" sz="1800">
                          <a:effectLst/>
                        </a:rPr>
                        <a:t>1</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Mã bàn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Nvarchar(50)</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Khóa chính</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0703010"/>
                  </a:ext>
                </a:extLst>
              </a:tr>
              <a:tr h="737417">
                <a:tc>
                  <a:txBody>
                    <a:bodyPr/>
                    <a:lstStyle/>
                    <a:p>
                      <a:pPr>
                        <a:lnSpc>
                          <a:spcPct val="107000"/>
                        </a:lnSpc>
                        <a:spcAft>
                          <a:spcPts val="800"/>
                        </a:spcAft>
                      </a:pPr>
                      <a:r>
                        <a:rPr lang="en-US" sz="1800">
                          <a:effectLst/>
                        </a:rPr>
                        <a:t>2</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Mã nhân viên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Nvarchar(50)</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Khóa phụ</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5394849"/>
                  </a:ext>
                </a:extLst>
              </a:tr>
              <a:tr h="737417">
                <a:tc>
                  <a:txBody>
                    <a:bodyPr/>
                    <a:lstStyle/>
                    <a:p>
                      <a:pPr>
                        <a:lnSpc>
                          <a:spcPct val="107000"/>
                        </a:lnSpc>
                        <a:spcAft>
                          <a:spcPts val="800"/>
                        </a:spcAft>
                      </a:pPr>
                      <a:r>
                        <a:rPr lang="en-US" sz="1800">
                          <a:effectLst/>
                        </a:rPr>
                        <a:t>3</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Mã hóa đơn</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Nvarchar(50)</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Khóa phụ</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6037228"/>
                  </a:ext>
                </a:extLst>
              </a:tr>
            </a:tbl>
          </a:graphicData>
        </a:graphic>
      </p:graphicFrame>
    </p:spTree>
    <p:extLst>
      <p:ext uri="{BB962C8B-B14F-4D97-AF65-F5344CB8AC3E}">
        <p14:creationId xmlns:p14="http://schemas.microsoft.com/office/powerpoint/2010/main" val="35066878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25F-A09F-4253-A82D-25474A987E8B}"/>
              </a:ext>
            </a:extLst>
          </p:cNvPr>
          <p:cNvSpPr>
            <a:spLocks noGrp="1"/>
          </p:cNvSpPr>
          <p:nvPr>
            <p:ph type="title"/>
          </p:nvPr>
        </p:nvSpPr>
        <p:spPr/>
        <p:txBody>
          <a:bodyPr/>
          <a:lstStyle/>
          <a:p>
            <a:r>
              <a:rPr lang="en-GB" dirty="0"/>
              <a:t> -</a:t>
            </a:r>
            <a:r>
              <a:rPr lang="en-GB" dirty="0" err="1"/>
              <a:t>Quản</a:t>
            </a:r>
            <a:r>
              <a:rPr lang="en-GB" dirty="0"/>
              <a:t> </a:t>
            </a:r>
            <a:r>
              <a:rPr lang="en-GB" dirty="0" err="1"/>
              <a:t>lý</a:t>
            </a:r>
            <a:r>
              <a:rPr lang="en-GB" dirty="0"/>
              <a:t> </a:t>
            </a:r>
            <a:r>
              <a:rPr lang="en-GB" dirty="0" err="1"/>
              <a:t>thiết</a:t>
            </a:r>
            <a:r>
              <a:rPr lang="en-GB" dirty="0"/>
              <a:t> </a:t>
            </a:r>
            <a:r>
              <a:rPr lang="en-GB" dirty="0" err="1"/>
              <a:t>bị</a:t>
            </a:r>
            <a:endParaRPr lang="en-GB" dirty="0"/>
          </a:p>
        </p:txBody>
      </p:sp>
      <p:pic>
        <p:nvPicPr>
          <p:cNvPr id="4" name="Content Placeholder 3" descr="Graphical user interface, application&#10;&#10;Description automatically generated">
            <a:extLst>
              <a:ext uri="{FF2B5EF4-FFF2-40B4-BE49-F238E27FC236}">
                <a16:creationId xmlns:a16="http://schemas.microsoft.com/office/drawing/2014/main" id="{2281D1E3-AD4C-47B4-B6EE-0F626D6A5F00}"/>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964" y="2540000"/>
            <a:ext cx="5315617" cy="2770909"/>
          </a:xfrm>
          <a:prstGeom prst="rect">
            <a:avLst/>
          </a:prstGeom>
          <a:noFill/>
          <a:ln>
            <a:noFill/>
          </a:ln>
        </p:spPr>
      </p:pic>
      <p:graphicFrame>
        <p:nvGraphicFramePr>
          <p:cNvPr id="5" name="Table 4">
            <a:extLst>
              <a:ext uri="{FF2B5EF4-FFF2-40B4-BE49-F238E27FC236}">
                <a16:creationId xmlns:a16="http://schemas.microsoft.com/office/drawing/2014/main" id="{265EB8D9-6D72-45D1-AD67-3D939B89C97A}"/>
              </a:ext>
            </a:extLst>
          </p:cNvPr>
          <p:cNvGraphicFramePr>
            <a:graphicFrameLocks noGrp="1"/>
          </p:cNvGraphicFramePr>
          <p:nvPr>
            <p:extLst>
              <p:ext uri="{D42A27DB-BD31-4B8C-83A1-F6EECF244321}">
                <p14:modId xmlns:p14="http://schemas.microsoft.com/office/powerpoint/2010/main" val="2324360203"/>
              </p:ext>
            </p:extLst>
          </p:nvPr>
        </p:nvGraphicFramePr>
        <p:xfrm>
          <a:off x="5717309" y="2087418"/>
          <a:ext cx="6257729" cy="4602488"/>
        </p:xfrm>
        <a:graphic>
          <a:graphicData uri="http://schemas.openxmlformats.org/drawingml/2006/table">
            <a:tbl>
              <a:tblPr firstRow="1" firstCol="1" bandRow="1">
                <a:tableStyleId>{5C22544A-7EE6-4342-B048-85BDC9FD1C3A}</a:tableStyleId>
              </a:tblPr>
              <a:tblGrid>
                <a:gridCol w="813249">
                  <a:extLst>
                    <a:ext uri="{9D8B030D-6E8A-4147-A177-3AD203B41FA5}">
                      <a16:colId xmlns:a16="http://schemas.microsoft.com/office/drawing/2014/main" val="1192487703"/>
                    </a:ext>
                  </a:extLst>
                </a:gridCol>
                <a:gridCol w="2315615">
                  <a:extLst>
                    <a:ext uri="{9D8B030D-6E8A-4147-A177-3AD203B41FA5}">
                      <a16:colId xmlns:a16="http://schemas.microsoft.com/office/drawing/2014/main" val="35047988"/>
                    </a:ext>
                  </a:extLst>
                </a:gridCol>
                <a:gridCol w="2220560">
                  <a:extLst>
                    <a:ext uri="{9D8B030D-6E8A-4147-A177-3AD203B41FA5}">
                      <a16:colId xmlns:a16="http://schemas.microsoft.com/office/drawing/2014/main" val="3617609749"/>
                    </a:ext>
                  </a:extLst>
                </a:gridCol>
                <a:gridCol w="908305">
                  <a:extLst>
                    <a:ext uri="{9D8B030D-6E8A-4147-A177-3AD203B41FA5}">
                      <a16:colId xmlns:a16="http://schemas.microsoft.com/office/drawing/2014/main" val="3827067128"/>
                    </a:ext>
                  </a:extLst>
                </a:gridCol>
              </a:tblGrid>
              <a:tr h="134239">
                <a:tc>
                  <a:txBody>
                    <a:bodyPr/>
                    <a:lstStyle/>
                    <a:p>
                      <a:pPr>
                        <a:lnSpc>
                          <a:spcPct val="107000"/>
                        </a:lnSpc>
                        <a:spcAft>
                          <a:spcPts val="800"/>
                        </a:spcAft>
                      </a:pPr>
                      <a:r>
                        <a:rPr lang="vi-VN" sz="1100">
                          <a:effectLst/>
                        </a:rPr>
                        <a:t>STT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Điều kiện kích hoạt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Xử lí</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Ghi chú</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extLst>
                  <a:ext uri="{0D108BD9-81ED-4DB2-BD59-A6C34878D82A}">
                    <a16:rowId xmlns:a16="http://schemas.microsoft.com/office/drawing/2014/main" val="3589160782"/>
                  </a:ext>
                </a:extLst>
              </a:tr>
              <a:tr h="928420">
                <a:tc>
                  <a:txBody>
                    <a:bodyPr/>
                    <a:lstStyle/>
                    <a:p>
                      <a:pPr marL="342900" lvl="0" indent="-342900">
                        <a:lnSpc>
                          <a:spcPct val="107000"/>
                        </a:lnSpc>
                        <a:spcAft>
                          <a:spcPts val="800"/>
                        </a:spcAft>
                        <a:buFont typeface="+mj-lt"/>
                        <a:buAutoNum type="arabicPeriod"/>
                      </a:pP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Nhấn nút chỉnh sửa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dirty="0">
                          <a:effectLst/>
                        </a:rPr>
                        <a:t>+ Hiện ra màn hình thêm thiết bị, yêu cầu nhập thông tin thiết bị.</a:t>
                      </a:r>
                      <a:endParaRPr lang="en-GB" sz="1100" dirty="0">
                        <a:effectLst/>
                      </a:endParaRPr>
                    </a:p>
                    <a:p>
                      <a:pPr>
                        <a:lnSpc>
                          <a:spcPct val="107000"/>
                        </a:lnSpc>
                        <a:spcAft>
                          <a:spcPts val="800"/>
                        </a:spcAft>
                      </a:pPr>
                      <a:r>
                        <a:rPr lang="vi-VN" sz="1100" dirty="0">
                          <a:effectLst/>
                        </a:rPr>
                        <a:t>+ Lưu thông tin thiết bị vào CSDL</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extLst>
                  <a:ext uri="{0D108BD9-81ED-4DB2-BD59-A6C34878D82A}">
                    <a16:rowId xmlns:a16="http://schemas.microsoft.com/office/drawing/2014/main" val="1185928972"/>
                  </a:ext>
                </a:extLst>
              </a:tr>
              <a:tr h="1643268">
                <a:tc>
                  <a:txBody>
                    <a:bodyPr/>
                    <a:lstStyle/>
                    <a:p>
                      <a:pPr marL="0" lvl="0" indent="0">
                        <a:lnSpc>
                          <a:spcPct val="107000"/>
                        </a:lnSpc>
                        <a:spcAft>
                          <a:spcPts val="800"/>
                        </a:spcAft>
                        <a:buFont typeface="+mj-lt"/>
                        <a:buNone/>
                      </a:pPr>
                      <a:r>
                        <a:rPr lang="en-GB" sz="1100" dirty="0">
                          <a:effectLst/>
                        </a:rPr>
                        <a:t>2.</a:t>
                      </a: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Nháy vào dòng thông tin thiết bị trong bảng danh sách thiết bị</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dirty="0">
                          <a:effectLst/>
                        </a:rPr>
                        <a:t>+ Hiện ra màn hình xóa hoặc cập nhật thiết bị.</a:t>
                      </a:r>
                      <a:endParaRPr lang="en-GB" sz="1100" dirty="0">
                        <a:effectLst/>
                      </a:endParaRPr>
                    </a:p>
                    <a:p>
                      <a:pPr>
                        <a:lnSpc>
                          <a:spcPct val="107000"/>
                        </a:lnSpc>
                        <a:spcAft>
                          <a:spcPts val="800"/>
                        </a:spcAft>
                      </a:pPr>
                      <a:r>
                        <a:rPr lang="vi-VN" sz="1100" dirty="0">
                          <a:effectLst/>
                        </a:rPr>
                        <a:t>+ Lưu lại thông tin thiết bị lại CSDL nếu người dùng chỉnh sửa hoặc xóa thông tin thiết bị khỏi CSDL nếu người dùng thao tác xóa thiết bị</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extLst>
                  <a:ext uri="{0D108BD9-81ED-4DB2-BD59-A6C34878D82A}">
                    <a16:rowId xmlns:a16="http://schemas.microsoft.com/office/drawing/2014/main" val="649078000"/>
                  </a:ext>
                </a:extLst>
              </a:tr>
              <a:tr h="1438303">
                <a:tc>
                  <a:txBody>
                    <a:bodyPr/>
                    <a:lstStyle/>
                    <a:p>
                      <a:pPr marL="0" lvl="0" indent="0">
                        <a:lnSpc>
                          <a:spcPct val="107000"/>
                        </a:lnSpc>
                        <a:spcAft>
                          <a:spcPts val="800"/>
                        </a:spcAft>
                        <a:buFont typeface="+mj-lt"/>
                        <a:buNone/>
                      </a:pPr>
                      <a:r>
                        <a:rPr lang="en-GB" sz="1100" dirty="0">
                          <a:effectLst/>
                        </a:rPr>
                        <a:t>3.</a:t>
                      </a: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Nhập thông tin tìm kiếm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 Truy vấn thông tin tìm kiếm trong CSDL</a:t>
                      </a:r>
                      <a:endParaRPr lang="en-GB" sz="1100">
                        <a:effectLst/>
                      </a:endParaRPr>
                    </a:p>
                    <a:p>
                      <a:pPr>
                        <a:lnSpc>
                          <a:spcPct val="107000"/>
                        </a:lnSpc>
                        <a:spcAft>
                          <a:spcPts val="800"/>
                        </a:spcAft>
                      </a:pPr>
                      <a:r>
                        <a:rPr lang="vi-VN" sz="1100">
                          <a:effectLst/>
                        </a:rPr>
                        <a:t>+ Nếu hợp lệ thì xuất ra danh sách thiết bị có thông tin liên quan đến tìm kiếm </a:t>
                      </a:r>
                      <a:endParaRPr lang="en-GB" sz="1100">
                        <a:effectLst/>
                      </a:endParaRPr>
                    </a:p>
                    <a:p>
                      <a:pPr>
                        <a:lnSpc>
                          <a:spcPct val="107000"/>
                        </a:lnSpc>
                        <a:spcAft>
                          <a:spcPts val="800"/>
                        </a:spcAft>
                      </a:pPr>
                      <a:r>
                        <a:rPr lang="vi-VN" sz="1100">
                          <a:effectLst/>
                        </a:rPr>
                        <a:t>+ Nếu không hợp lệ sẽ xuất ra thông báo</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Tìm kiếm theo,tên nhân viên, số điện thoại…</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extLst>
                  <a:ext uri="{0D108BD9-81ED-4DB2-BD59-A6C34878D82A}">
                    <a16:rowId xmlns:a16="http://schemas.microsoft.com/office/drawing/2014/main" val="4110622500"/>
                  </a:ext>
                </a:extLst>
              </a:tr>
              <a:tr h="418535">
                <a:tc>
                  <a:txBody>
                    <a:bodyPr/>
                    <a:lstStyle/>
                    <a:p>
                      <a:pPr marL="0" lvl="0" indent="0">
                        <a:lnSpc>
                          <a:spcPct val="107000"/>
                        </a:lnSpc>
                        <a:spcAft>
                          <a:spcPts val="800"/>
                        </a:spcAft>
                        <a:buFont typeface="+mj-lt"/>
                        <a:buNone/>
                      </a:pPr>
                      <a:r>
                        <a:rPr lang="en-GB" sz="1100" dirty="0">
                          <a:effectLst/>
                        </a:rPr>
                        <a:t>4.</a:t>
                      </a: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Nhấn nút bàn,ghế , thiết bị điện tử, thiết bị pha chế.</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a:effectLst/>
                        </a:rPr>
                        <a:t>+ truy vấn thông tin cần chọn lọc trong CSDL</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tc>
                  <a:txBody>
                    <a:bodyPr/>
                    <a:lstStyle/>
                    <a:p>
                      <a:pPr>
                        <a:lnSpc>
                          <a:spcPct val="107000"/>
                        </a:lnSpc>
                        <a:spcAft>
                          <a:spcPts val="800"/>
                        </a:spcAft>
                      </a:pP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43126" marR="43126" marT="0" marB="0"/>
                </a:tc>
                <a:extLst>
                  <a:ext uri="{0D108BD9-81ED-4DB2-BD59-A6C34878D82A}">
                    <a16:rowId xmlns:a16="http://schemas.microsoft.com/office/drawing/2014/main" val="1369850617"/>
                  </a:ext>
                </a:extLst>
              </a:tr>
            </a:tbl>
          </a:graphicData>
        </a:graphic>
      </p:graphicFrame>
    </p:spTree>
    <p:extLst>
      <p:ext uri="{BB962C8B-B14F-4D97-AF65-F5344CB8AC3E}">
        <p14:creationId xmlns:p14="http://schemas.microsoft.com/office/powerpoint/2010/main" val="3625220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5ADCA-6638-41F8-BD2B-32FD8951B389}"/>
              </a:ext>
            </a:extLst>
          </p:cNvPr>
          <p:cNvSpPr>
            <a:spLocks noGrp="1"/>
          </p:cNvSpPr>
          <p:nvPr>
            <p:ph type="title"/>
          </p:nvPr>
        </p:nvSpPr>
        <p:spPr/>
        <p:txBody>
          <a:bodyPr>
            <a:normAutofit/>
          </a:bodyPr>
          <a:lstStyle/>
          <a:p>
            <a:r>
              <a:rPr lang="en-GB" sz="2400" dirty="0" err="1"/>
              <a:t>Danh</a:t>
            </a:r>
            <a:r>
              <a:rPr lang="en-GB" sz="2400" dirty="0"/>
              <a:t> </a:t>
            </a:r>
            <a:r>
              <a:rPr lang="en-GB" sz="2400" dirty="0" err="1"/>
              <a:t>sách</a:t>
            </a:r>
            <a:r>
              <a:rPr lang="en-GB" sz="2400" dirty="0"/>
              <a:t> </a:t>
            </a:r>
            <a:r>
              <a:rPr lang="en-GB" sz="2400" dirty="0" err="1"/>
              <a:t>thành</a:t>
            </a:r>
            <a:r>
              <a:rPr lang="en-GB" sz="2400" dirty="0"/>
              <a:t> </a:t>
            </a:r>
            <a:r>
              <a:rPr lang="en-GB" sz="2400" dirty="0" err="1"/>
              <a:t>phần</a:t>
            </a:r>
            <a:r>
              <a:rPr lang="en-GB" sz="2400" dirty="0"/>
              <a:t> </a:t>
            </a:r>
            <a:r>
              <a:rPr lang="en-GB" sz="2400" dirty="0" err="1"/>
              <a:t>giao</a:t>
            </a:r>
            <a:r>
              <a:rPr lang="en-GB" sz="2400" dirty="0"/>
              <a:t> </a:t>
            </a:r>
            <a:r>
              <a:rPr lang="en-GB" sz="2400" dirty="0" err="1"/>
              <a:t>diện</a:t>
            </a:r>
            <a:r>
              <a:rPr lang="en-GB" sz="2400" dirty="0"/>
              <a:t> </a:t>
            </a:r>
            <a:r>
              <a:rPr lang="en-GB" sz="2400" dirty="0" err="1"/>
              <a:t>quản</a:t>
            </a:r>
            <a:r>
              <a:rPr lang="en-GB" sz="2400" dirty="0"/>
              <a:t> </a:t>
            </a:r>
            <a:r>
              <a:rPr lang="en-GB" sz="2400" dirty="0" err="1"/>
              <a:t>lý</a:t>
            </a:r>
            <a:r>
              <a:rPr lang="en-GB" sz="2400" dirty="0"/>
              <a:t> </a:t>
            </a:r>
            <a:r>
              <a:rPr lang="en-GB" sz="2400" dirty="0" err="1"/>
              <a:t>thiết</a:t>
            </a:r>
            <a:r>
              <a:rPr lang="en-GB" sz="2400" dirty="0"/>
              <a:t> </a:t>
            </a:r>
            <a:r>
              <a:rPr lang="en-GB" sz="2400" dirty="0" err="1"/>
              <a:t>bị</a:t>
            </a:r>
            <a:endParaRPr lang="en-GB" sz="2400" dirty="0"/>
          </a:p>
        </p:txBody>
      </p:sp>
      <p:graphicFrame>
        <p:nvGraphicFramePr>
          <p:cNvPr id="4" name="Content Placeholder 3">
            <a:extLst>
              <a:ext uri="{FF2B5EF4-FFF2-40B4-BE49-F238E27FC236}">
                <a16:creationId xmlns:a16="http://schemas.microsoft.com/office/drawing/2014/main" id="{7DFDF203-F840-4992-A018-A7E61E7AF6E7}"/>
              </a:ext>
            </a:extLst>
          </p:cNvPr>
          <p:cNvGraphicFramePr>
            <a:graphicFrameLocks noGrp="1"/>
          </p:cNvGraphicFramePr>
          <p:nvPr>
            <p:ph idx="1"/>
            <p:extLst>
              <p:ext uri="{D42A27DB-BD31-4B8C-83A1-F6EECF244321}">
                <p14:modId xmlns:p14="http://schemas.microsoft.com/office/powerpoint/2010/main" val="535589055"/>
              </p:ext>
            </p:extLst>
          </p:nvPr>
        </p:nvGraphicFramePr>
        <p:xfrm>
          <a:off x="680321" y="2036437"/>
          <a:ext cx="9613860" cy="4194313"/>
        </p:xfrm>
        <a:graphic>
          <a:graphicData uri="http://schemas.openxmlformats.org/drawingml/2006/table">
            <a:tbl>
              <a:tblPr firstRow="1" firstCol="1" bandRow="1">
                <a:tableStyleId>{5C22544A-7EE6-4342-B048-85BDC9FD1C3A}</a:tableStyleId>
              </a:tblPr>
              <a:tblGrid>
                <a:gridCol w="834443">
                  <a:extLst>
                    <a:ext uri="{9D8B030D-6E8A-4147-A177-3AD203B41FA5}">
                      <a16:colId xmlns:a16="http://schemas.microsoft.com/office/drawing/2014/main" val="1667791319"/>
                    </a:ext>
                  </a:extLst>
                </a:gridCol>
                <a:gridCol w="1607127">
                  <a:extLst>
                    <a:ext uri="{9D8B030D-6E8A-4147-A177-3AD203B41FA5}">
                      <a16:colId xmlns:a16="http://schemas.microsoft.com/office/drawing/2014/main" val="1600536942"/>
                    </a:ext>
                  </a:extLst>
                </a:gridCol>
                <a:gridCol w="1579418">
                  <a:extLst>
                    <a:ext uri="{9D8B030D-6E8A-4147-A177-3AD203B41FA5}">
                      <a16:colId xmlns:a16="http://schemas.microsoft.com/office/drawing/2014/main" val="3812443060"/>
                    </a:ext>
                  </a:extLst>
                </a:gridCol>
                <a:gridCol w="2512291">
                  <a:extLst>
                    <a:ext uri="{9D8B030D-6E8A-4147-A177-3AD203B41FA5}">
                      <a16:colId xmlns:a16="http://schemas.microsoft.com/office/drawing/2014/main" val="480616938"/>
                    </a:ext>
                  </a:extLst>
                </a:gridCol>
                <a:gridCol w="998165">
                  <a:extLst>
                    <a:ext uri="{9D8B030D-6E8A-4147-A177-3AD203B41FA5}">
                      <a16:colId xmlns:a16="http://schemas.microsoft.com/office/drawing/2014/main" val="3663339346"/>
                    </a:ext>
                  </a:extLst>
                </a:gridCol>
                <a:gridCol w="1056131">
                  <a:extLst>
                    <a:ext uri="{9D8B030D-6E8A-4147-A177-3AD203B41FA5}">
                      <a16:colId xmlns:a16="http://schemas.microsoft.com/office/drawing/2014/main" val="3212217700"/>
                    </a:ext>
                  </a:extLst>
                </a:gridCol>
                <a:gridCol w="1026285">
                  <a:extLst>
                    <a:ext uri="{9D8B030D-6E8A-4147-A177-3AD203B41FA5}">
                      <a16:colId xmlns:a16="http://schemas.microsoft.com/office/drawing/2014/main" val="4138636405"/>
                    </a:ext>
                  </a:extLst>
                </a:gridCol>
              </a:tblGrid>
              <a:tr h="449177">
                <a:tc>
                  <a:txBody>
                    <a:bodyPr/>
                    <a:lstStyle/>
                    <a:p>
                      <a:pPr marL="457200">
                        <a:lnSpc>
                          <a:spcPct val="107000"/>
                        </a:lnSpc>
                      </a:pPr>
                      <a:r>
                        <a:rPr lang="en-US" sz="1400">
                          <a:effectLst/>
                        </a:rPr>
                        <a:t>STT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Tên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Kiểu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Ý nghĩa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Miền giá trị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Giá trị mặc định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spcAft>
                          <a:spcPts val="800"/>
                        </a:spcAft>
                      </a:pPr>
                      <a:r>
                        <a:rPr lang="en-US" sz="1400">
                          <a:effectLst/>
                        </a:rPr>
                        <a:t>Ghi chú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extLst>
                  <a:ext uri="{0D108BD9-81ED-4DB2-BD59-A6C34878D82A}">
                    <a16:rowId xmlns:a16="http://schemas.microsoft.com/office/drawing/2014/main" val="3314048850"/>
                  </a:ext>
                </a:extLst>
              </a:tr>
              <a:tr h="607144">
                <a:tc>
                  <a:txBody>
                    <a:bodyPr/>
                    <a:lstStyle/>
                    <a:p>
                      <a:pPr marL="342900" lvl="0" indent="-342900">
                        <a:lnSpc>
                          <a:spcPct val="107000"/>
                        </a:lnSpc>
                        <a:buFont typeface="+mj-lt"/>
                        <a:buAutoNum type="arabicPeriod"/>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Lbl_tieu_de</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A_Field set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Tiêu đề của màn hình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extLst>
                  <a:ext uri="{0D108BD9-81ED-4DB2-BD59-A6C34878D82A}">
                    <a16:rowId xmlns:a16="http://schemas.microsoft.com/office/drawing/2014/main" val="465777439"/>
                  </a:ext>
                </a:extLst>
              </a:tr>
              <a:tr h="737925">
                <a:tc>
                  <a:txBody>
                    <a:bodyPr/>
                    <a:lstStyle/>
                    <a:p>
                      <a:pPr marL="0" lvl="0" indent="0">
                        <a:lnSpc>
                          <a:spcPct val="107000"/>
                        </a:lnSpc>
                        <a:buFont typeface="+mj-lt"/>
                        <a:buNone/>
                      </a:pPr>
                      <a:r>
                        <a:rPr lang="en-US" sz="1400" dirty="0">
                          <a:effectLst/>
                          <a:latin typeface="Arial" panose="020B0604020202020204" pitchFamily="34" charset="0"/>
                          <a:ea typeface="Arial" panose="020B0604020202020204" pitchFamily="34" charset="0"/>
                          <a:cs typeface="Times New Roman" panose="02020603050405020304" pitchFamily="18" charset="0"/>
                        </a:rPr>
                        <a:t>2.</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btnChinhsua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dirty="0" err="1">
                          <a:effectLst/>
                        </a:rPr>
                        <a:t>A_Button</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Xử lí thêm, xóa, sửa thiết bị</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extLst>
                  <a:ext uri="{0D108BD9-81ED-4DB2-BD59-A6C34878D82A}">
                    <a16:rowId xmlns:a16="http://schemas.microsoft.com/office/drawing/2014/main" val="3267030890"/>
                  </a:ext>
                </a:extLst>
              </a:tr>
              <a:tr h="1135976">
                <a:tc>
                  <a:txBody>
                    <a:bodyPr/>
                    <a:lstStyle/>
                    <a:p>
                      <a:pPr marL="0" lvl="0" indent="0">
                        <a:lnSpc>
                          <a:spcPct val="107000"/>
                        </a:lnSpc>
                        <a:buFont typeface="+mj-lt"/>
                        <a:buNone/>
                      </a:pPr>
                      <a:r>
                        <a:rPr lang="en-US" sz="1400" dirty="0">
                          <a:effectLst/>
                          <a:latin typeface="Arial" panose="020B0604020202020204" pitchFamily="34" charset="0"/>
                          <a:ea typeface="Arial" panose="020B0604020202020204" pitchFamily="34" charset="0"/>
                          <a:cs typeface="Times New Roman" panose="02020603050405020304" pitchFamily="18" charset="0"/>
                        </a:rPr>
                        <a:t>3.</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dirty="0" err="1">
                          <a:effectLst/>
                        </a:rPr>
                        <a:t>sbThietBi</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dirty="0" err="1">
                          <a:effectLst/>
                        </a:rPr>
                        <a:t>A_SearchBox</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Tìm kiếm danh sách các thiết bị dựa vào điều kiện tìm kiếm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extLst>
                  <a:ext uri="{0D108BD9-81ED-4DB2-BD59-A6C34878D82A}">
                    <a16:rowId xmlns:a16="http://schemas.microsoft.com/office/drawing/2014/main" val="3526481839"/>
                  </a:ext>
                </a:extLst>
              </a:tr>
              <a:tr h="650737">
                <a:tc>
                  <a:txBody>
                    <a:bodyPr/>
                    <a:lstStyle/>
                    <a:p>
                      <a:pPr marL="0" lvl="0" indent="0">
                        <a:lnSpc>
                          <a:spcPct val="107000"/>
                        </a:lnSpc>
                        <a:buFont typeface="+mj-lt"/>
                        <a:buNone/>
                      </a:pPr>
                      <a:r>
                        <a:rPr lang="en-US" sz="1400" dirty="0">
                          <a:effectLst/>
                          <a:latin typeface="Arial" panose="020B0604020202020204" pitchFamily="34" charset="0"/>
                          <a:ea typeface="Arial" panose="020B0604020202020204" pitchFamily="34" charset="0"/>
                          <a:cs typeface="Times New Roman" panose="02020603050405020304" pitchFamily="18" charset="0"/>
                        </a:rPr>
                        <a:t>4.</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dgNhanvien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A_DataGrid</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Danh sách nhân viên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extLst>
                  <a:ext uri="{0D108BD9-81ED-4DB2-BD59-A6C34878D82A}">
                    <a16:rowId xmlns:a16="http://schemas.microsoft.com/office/drawing/2014/main" val="3865704196"/>
                  </a:ext>
                </a:extLst>
              </a:tr>
              <a:tr h="389177">
                <a:tc>
                  <a:txBody>
                    <a:bodyPr/>
                    <a:lstStyle/>
                    <a:p>
                      <a:pPr marL="0" lvl="0" indent="0">
                        <a:lnSpc>
                          <a:spcPct val="107000"/>
                        </a:lnSpc>
                        <a:buFont typeface="+mj-lt"/>
                        <a:buNone/>
                      </a:pPr>
                      <a:r>
                        <a:rPr lang="en-US" sz="1400" dirty="0">
                          <a:effectLst/>
                          <a:latin typeface="Arial" panose="020B0604020202020204" pitchFamily="34" charset="0"/>
                          <a:ea typeface="Arial" panose="020B0604020202020204" pitchFamily="34" charset="0"/>
                          <a:cs typeface="Times New Roman" panose="02020603050405020304" pitchFamily="18" charset="0"/>
                        </a:rPr>
                        <a:t>5.</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sbNV</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A_ScrollBar</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Thanh cuộn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tc>
                  <a:txBody>
                    <a:bodyPr/>
                    <a:lstStyle/>
                    <a:p>
                      <a:pPr marL="457200">
                        <a:lnSpc>
                          <a:spcPct val="107000"/>
                        </a:lnSpc>
                        <a:spcAft>
                          <a:spcPts val="800"/>
                        </a:spcAft>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13158" marR="13158" marT="0" marB="0"/>
                </a:tc>
                <a:extLst>
                  <a:ext uri="{0D108BD9-81ED-4DB2-BD59-A6C34878D82A}">
                    <a16:rowId xmlns:a16="http://schemas.microsoft.com/office/drawing/2014/main" val="789132658"/>
                  </a:ext>
                </a:extLst>
              </a:tr>
            </a:tbl>
          </a:graphicData>
        </a:graphic>
      </p:graphicFrame>
    </p:spTree>
    <p:extLst>
      <p:ext uri="{BB962C8B-B14F-4D97-AF65-F5344CB8AC3E}">
        <p14:creationId xmlns:p14="http://schemas.microsoft.com/office/powerpoint/2010/main" val="902813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3B34C-7FA4-4670-9A17-95A1F04D9F20}"/>
              </a:ext>
            </a:extLst>
          </p:cNvPr>
          <p:cNvSpPr>
            <a:spLocks noGrp="1"/>
          </p:cNvSpPr>
          <p:nvPr>
            <p:ph type="title"/>
          </p:nvPr>
        </p:nvSpPr>
        <p:spPr/>
        <p:txBody>
          <a:bodyPr/>
          <a:lstStyle/>
          <a:p>
            <a:r>
              <a:rPr lang="en-GB" dirty="0" err="1"/>
              <a:t>Thiết</a:t>
            </a:r>
            <a:r>
              <a:rPr lang="en-GB" dirty="0"/>
              <a:t> </a:t>
            </a:r>
            <a:r>
              <a:rPr lang="en-GB" dirty="0" err="1"/>
              <a:t>kế</a:t>
            </a:r>
            <a:r>
              <a:rPr lang="en-GB" dirty="0"/>
              <a:t> </a:t>
            </a:r>
            <a:r>
              <a:rPr lang="en-GB" dirty="0" err="1"/>
              <a:t>lưu</a:t>
            </a:r>
            <a:r>
              <a:rPr lang="en-GB" dirty="0"/>
              <a:t> </a:t>
            </a:r>
            <a:r>
              <a:rPr lang="en-GB" dirty="0" err="1"/>
              <a:t>trữ</a:t>
            </a:r>
            <a:r>
              <a:rPr lang="en-GB" dirty="0"/>
              <a:t> </a:t>
            </a:r>
            <a:r>
              <a:rPr lang="en-GB" dirty="0" err="1"/>
              <a:t>của</a:t>
            </a:r>
            <a:r>
              <a:rPr lang="en-GB" dirty="0"/>
              <a:t> </a:t>
            </a:r>
            <a:r>
              <a:rPr lang="en-GB" dirty="0" err="1"/>
              <a:t>quản</a:t>
            </a:r>
            <a:r>
              <a:rPr lang="en-GB" dirty="0"/>
              <a:t> </a:t>
            </a:r>
            <a:r>
              <a:rPr lang="en-GB" dirty="0" err="1"/>
              <a:t>lý</a:t>
            </a:r>
            <a:r>
              <a:rPr lang="en-GB" dirty="0"/>
              <a:t> </a:t>
            </a:r>
            <a:r>
              <a:rPr lang="en-GB" dirty="0" err="1"/>
              <a:t>thiết</a:t>
            </a:r>
            <a:r>
              <a:rPr lang="en-GB" dirty="0"/>
              <a:t> </a:t>
            </a:r>
            <a:r>
              <a:rPr lang="en-GB" dirty="0" err="1"/>
              <a:t>bị</a:t>
            </a:r>
            <a:endParaRPr lang="en-GB" dirty="0"/>
          </a:p>
        </p:txBody>
      </p:sp>
      <p:graphicFrame>
        <p:nvGraphicFramePr>
          <p:cNvPr id="4" name="Content Placeholder 3">
            <a:extLst>
              <a:ext uri="{FF2B5EF4-FFF2-40B4-BE49-F238E27FC236}">
                <a16:creationId xmlns:a16="http://schemas.microsoft.com/office/drawing/2014/main" id="{7CF310B6-4E2A-4D97-BD88-B34D07CC6BC8}"/>
              </a:ext>
            </a:extLst>
          </p:cNvPr>
          <p:cNvGraphicFramePr>
            <a:graphicFrameLocks noGrp="1"/>
          </p:cNvGraphicFramePr>
          <p:nvPr>
            <p:ph idx="1"/>
            <p:extLst>
              <p:ext uri="{D42A27DB-BD31-4B8C-83A1-F6EECF244321}">
                <p14:modId xmlns:p14="http://schemas.microsoft.com/office/powerpoint/2010/main" val="1554665388"/>
              </p:ext>
            </p:extLst>
          </p:nvPr>
        </p:nvGraphicFramePr>
        <p:xfrm>
          <a:off x="680321" y="2235200"/>
          <a:ext cx="9613859" cy="4267200"/>
        </p:xfrm>
        <a:graphic>
          <a:graphicData uri="http://schemas.openxmlformats.org/drawingml/2006/table">
            <a:tbl>
              <a:tblPr firstRow="1" firstCol="1" bandRow="1">
                <a:tableStyleId>{5C22544A-7EE6-4342-B048-85BDC9FD1C3A}</a:tableStyleId>
              </a:tblPr>
              <a:tblGrid>
                <a:gridCol w="875586">
                  <a:extLst>
                    <a:ext uri="{9D8B030D-6E8A-4147-A177-3AD203B41FA5}">
                      <a16:colId xmlns:a16="http://schemas.microsoft.com/office/drawing/2014/main" val="1973291029"/>
                    </a:ext>
                  </a:extLst>
                </a:gridCol>
                <a:gridCol w="1907455">
                  <a:extLst>
                    <a:ext uri="{9D8B030D-6E8A-4147-A177-3AD203B41FA5}">
                      <a16:colId xmlns:a16="http://schemas.microsoft.com/office/drawing/2014/main" val="438243249"/>
                    </a:ext>
                  </a:extLst>
                </a:gridCol>
                <a:gridCol w="1613522">
                  <a:extLst>
                    <a:ext uri="{9D8B030D-6E8A-4147-A177-3AD203B41FA5}">
                      <a16:colId xmlns:a16="http://schemas.microsoft.com/office/drawing/2014/main" val="3207707827"/>
                    </a:ext>
                  </a:extLst>
                </a:gridCol>
                <a:gridCol w="1403423">
                  <a:extLst>
                    <a:ext uri="{9D8B030D-6E8A-4147-A177-3AD203B41FA5}">
                      <a16:colId xmlns:a16="http://schemas.microsoft.com/office/drawing/2014/main" val="3739507300"/>
                    </a:ext>
                  </a:extLst>
                </a:gridCol>
                <a:gridCol w="2532578">
                  <a:extLst>
                    <a:ext uri="{9D8B030D-6E8A-4147-A177-3AD203B41FA5}">
                      <a16:colId xmlns:a16="http://schemas.microsoft.com/office/drawing/2014/main" val="2920415559"/>
                    </a:ext>
                  </a:extLst>
                </a:gridCol>
                <a:gridCol w="1281295">
                  <a:extLst>
                    <a:ext uri="{9D8B030D-6E8A-4147-A177-3AD203B41FA5}">
                      <a16:colId xmlns:a16="http://schemas.microsoft.com/office/drawing/2014/main" val="1272648586"/>
                    </a:ext>
                  </a:extLst>
                </a:gridCol>
              </a:tblGrid>
              <a:tr h="533400">
                <a:tc>
                  <a:txBody>
                    <a:bodyPr/>
                    <a:lstStyle/>
                    <a:p>
                      <a:pPr algn="ctr">
                        <a:lnSpc>
                          <a:spcPct val="107000"/>
                        </a:lnSpc>
                        <a:spcAft>
                          <a:spcPts val="800"/>
                        </a:spcAft>
                      </a:pPr>
                      <a:r>
                        <a:rPr lang="vi-VN" sz="1800">
                          <a:effectLst/>
                        </a:rPr>
                        <a:t>STT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1800">
                          <a:effectLst/>
                        </a:rPr>
                        <a:t>Thuộc tính</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1800">
                          <a:effectLst/>
                        </a:rPr>
                        <a:t>Kiểu</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1800">
                          <a:effectLst/>
                        </a:rPr>
                        <a:t>Ràng buộc</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1800">
                          <a:effectLst/>
                        </a:rPr>
                        <a:t>Giá trị khởi động</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vi-VN" sz="1800">
                          <a:effectLst/>
                        </a:rPr>
                        <a:t>Ghi chú</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18076420"/>
                  </a:ext>
                </a:extLst>
              </a:tr>
              <a:tr h="533400">
                <a:tc>
                  <a:txBody>
                    <a:bodyPr/>
                    <a:lstStyle/>
                    <a:p>
                      <a:pPr>
                        <a:lnSpc>
                          <a:spcPct val="107000"/>
                        </a:lnSpc>
                        <a:spcAft>
                          <a:spcPts val="800"/>
                        </a:spcAft>
                      </a:pPr>
                      <a:r>
                        <a:rPr lang="vi-VN" sz="1800">
                          <a:effectLst/>
                        </a:rPr>
                        <a:t>1</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Mã thiết bị</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Nvarchar(50)</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Khóa chính</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10416861"/>
                  </a:ext>
                </a:extLst>
              </a:tr>
              <a:tr h="533400">
                <a:tc>
                  <a:txBody>
                    <a:bodyPr/>
                    <a:lstStyle/>
                    <a:p>
                      <a:pPr>
                        <a:lnSpc>
                          <a:spcPct val="107000"/>
                        </a:lnSpc>
                        <a:spcAft>
                          <a:spcPts val="800"/>
                        </a:spcAft>
                      </a:pPr>
                      <a:r>
                        <a:rPr lang="vi-VN" sz="1800">
                          <a:effectLst/>
                        </a:rPr>
                        <a:t>2</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Tên thiết bị</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Nvarchar(50)</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7612729"/>
                  </a:ext>
                </a:extLst>
              </a:tr>
              <a:tr h="533400">
                <a:tc>
                  <a:txBody>
                    <a:bodyPr/>
                    <a:lstStyle/>
                    <a:p>
                      <a:pPr>
                        <a:lnSpc>
                          <a:spcPct val="107000"/>
                        </a:lnSpc>
                        <a:spcAft>
                          <a:spcPts val="800"/>
                        </a:spcAft>
                      </a:pPr>
                      <a:r>
                        <a:rPr lang="vi-VN" sz="1800">
                          <a:effectLst/>
                        </a:rPr>
                        <a:t>3</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Số lượng</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int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30004792"/>
                  </a:ext>
                </a:extLst>
              </a:tr>
              <a:tr h="533400">
                <a:tc>
                  <a:txBody>
                    <a:bodyPr/>
                    <a:lstStyle/>
                    <a:p>
                      <a:pPr>
                        <a:lnSpc>
                          <a:spcPct val="107000"/>
                        </a:lnSpc>
                        <a:spcAft>
                          <a:spcPts val="800"/>
                        </a:spcAft>
                      </a:pPr>
                      <a:r>
                        <a:rPr lang="vi-VN" sz="1800">
                          <a:effectLst/>
                        </a:rPr>
                        <a:t>4</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Trạng thái</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Char(50)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5650389"/>
                  </a:ext>
                </a:extLst>
              </a:tr>
              <a:tr h="533400">
                <a:tc>
                  <a:txBody>
                    <a:bodyPr/>
                    <a:lstStyle/>
                    <a:p>
                      <a:pPr>
                        <a:lnSpc>
                          <a:spcPct val="107000"/>
                        </a:lnSpc>
                        <a:spcAft>
                          <a:spcPts val="800"/>
                        </a:spcAft>
                      </a:pPr>
                      <a:r>
                        <a:rPr lang="vi-VN" sz="1800">
                          <a:effectLst/>
                        </a:rPr>
                        <a:t>5</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Ngày nhâp hàng</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Date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184327"/>
                  </a:ext>
                </a:extLst>
              </a:tr>
              <a:tr h="533400">
                <a:tc>
                  <a:txBody>
                    <a:bodyPr/>
                    <a:lstStyle/>
                    <a:p>
                      <a:pPr>
                        <a:lnSpc>
                          <a:spcPct val="107000"/>
                        </a:lnSpc>
                        <a:spcAft>
                          <a:spcPts val="800"/>
                        </a:spcAft>
                      </a:pPr>
                      <a:r>
                        <a:rPr lang="vi-VN" sz="1800">
                          <a:effectLst/>
                        </a:rPr>
                        <a:t>6</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Ngày bảo trì</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Date</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1573778"/>
                  </a:ext>
                </a:extLst>
              </a:tr>
              <a:tr h="533400">
                <a:tc>
                  <a:txBody>
                    <a:bodyPr/>
                    <a:lstStyle/>
                    <a:p>
                      <a:pPr>
                        <a:lnSpc>
                          <a:spcPct val="107000"/>
                        </a:lnSpc>
                        <a:spcAft>
                          <a:spcPts val="800"/>
                        </a:spcAft>
                      </a:pPr>
                      <a:r>
                        <a:rPr lang="vi-VN" sz="1800">
                          <a:effectLst/>
                        </a:rPr>
                        <a:t>7</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Ghi chú</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Nvarchar(50)</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13662998"/>
                  </a:ext>
                </a:extLst>
              </a:tr>
            </a:tbl>
          </a:graphicData>
        </a:graphic>
      </p:graphicFrame>
    </p:spTree>
    <p:extLst>
      <p:ext uri="{BB962C8B-B14F-4D97-AF65-F5344CB8AC3E}">
        <p14:creationId xmlns:p14="http://schemas.microsoft.com/office/powerpoint/2010/main" val="4006212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DFCC-B0C5-4960-81F5-C8CEE2096910}"/>
              </a:ext>
            </a:extLst>
          </p:cNvPr>
          <p:cNvSpPr>
            <a:spLocks noGrp="1"/>
          </p:cNvSpPr>
          <p:nvPr>
            <p:ph type="title"/>
          </p:nvPr>
        </p:nvSpPr>
        <p:spPr>
          <a:xfrm>
            <a:off x="223213" y="790936"/>
            <a:ext cx="9613861" cy="1080938"/>
          </a:xfrm>
        </p:spPr>
        <p:txBody>
          <a:bodyPr/>
          <a:lstStyle/>
          <a:p>
            <a:r>
              <a:rPr lang="en-GB" dirty="0"/>
              <a:t>-Giao </a:t>
            </a:r>
            <a:r>
              <a:rPr lang="en-GB" dirty="0" err="1"/>
              <a:t>diện</a:t>
            </a:r>
            <a:r>
              <a:rPr lang="en-GB" dirty="0"/>
              <a:t> </a:t>
            </a:r>
            <a:r>
              <a:rPr lang="en-GB" dirty="0" err="1"/>
              <a:t>quản</a:t>
            </a:r>
            <a:r>
              <a:rPr lang="en-GB" dirty="0"/>
              <a:t> </a:t>
            </a:r>
            <a:r>
              <a:rPr lang="en-GB" dirty="0" err="1"/>
              <a:t>lý</a:t>
            </a:r>
            <a:r>
              <a:rPr lang="en-GB" dirty="0"/>
              <a:t> </a:t>
            </a:r>
            <a:r>
              <a:rPr lang="en-GB" dirty="0" err="1"/>
              <a:t>khách</a:t>
            </a:r>
            <a:r>
              <a:rPr lang="en-GB" dirty="0"/>
              <a:t> </a:t>
            </a:r>
            <a:r>
              <a:rPr lang="en-GB" dirty="0" err="1"/>
              <a:t>hàng</a:t>
            </a:r>
            <a:br>
              <a:rPr lang="en-GB" dirty="0"/>
            </a:br>
            <a:endParaRPr lang="en-GB" dirty="0"/>
          </a:p>
        </p:txBody>
      </p:sp>
      <p:pic>
        <p:nvPicPr>
          <p:cNvPr id="4" name="Content Placeholder 3" descr="Graphical user interface, application&#10;&#10;Description automatically generated">
            <a:extLst>
              <a:ext uri="{FF2B5EF4-FFF2-40B4-BE49-F238E27FC236}">
                <a16:creationId xmlns:a16="http://schemas.microsoft.com/office/drawing/2014/main" id="{8B8C61BC-CDB2-4FD9-B812-C5FE15F1A7C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0836" y="2881745"/>
            <a:ext cx="5392497" cy="2567709"/>
          </a:xfrm>
          <a:prstGeom prst="rect">
            <a:avLst/>
          </a:prstGeom>
          <a:noFill/>
          <a:ln>
            <a:noFill/>
          </a:ln>
        </p:spPr>
      </p:pic>
      <p:graphicFrame>
        <p:nvGraphicFramePr>
          <p:cNvPr id="5" name="Table 4">
            <a:extLst>
              <a:ext uri="{FF2B5EF4-FFF2-40B4-BE49-F238E27FC236}">
                <a16:creationId xmlns:a16="http://schemas.microsoft.com/office/drawing/2014/main" id="{6997E9CE-9AAA-4214-8277-97F6DE540525}"/>
              </a:ext>
            </a:extLst>
          </p:cNvPr>
          <p:cNvGraphicFramePr>
            <a:graphicFrameLocks noGrp="1"/>
          </p:cNvGraphicFramePr>
          <p:nvPr>
            <p:extLst>
              <p:ext uri="{D42A27DB-BD31-4B8C-83A1-F6EECF244321}">
                <p14:modId xmlns:p14="http://schemas.microsoft.com/office/powerpoint/2010/main" val="1864975958"/>
              </p:ext>
            </p:extLst>
          </p:nvPr>
        </p:nvGraphicFramePr>
        <p:xfrm>
          <a:off x="5703852" y="2063014"/>
          <a:ext cx="6284948" cy="4573548"/>
        </p:xfrm>
        <a:graphic>
          <a:graphicData uri="http://schemas.openxmlformats.org/drawingml/2006/table">
            <a:tbl>
              <a:tblPr firstRow="1" firstCol="1" bandRow="1">
                <a:tableStyleId>{5C22544A-7EE6-4342-B048-85BDC9FD1C3A}</a:tableStyleId>
              </a:tblPr>
              <a:tblGrid>
                <a:gridCol w="484511">
                  <a:extLst>
                    <a:ext uri="{9D8B030D-6E8A-4147-A177-3AD203B41FA5}">
                      <a16:colId xmlns:a16="http://schemas.microsoft.com/office/drawing/2014/main" val="3385601963"/>
                    </a:ext>
                  </a:extLst>
                </a:gridCol>
                <a:gridCol w="2216728">
                  <a:extLst>
                    <a:ext uri="{9D8B030D-6E8A-4147-A177-3AD203B41FA5}">
                      <a16:colId xmlns:a16="http://schemas.microsoft.com/office/drawing/2014/main" val="1681343576"/>
                    </a:ext>
                  </a:extLst>
                </a:gridCol>
                <a:gridCol w="2780145">
                  <a:extLst>
                    <a:ext uri="{9D8B030D-6E8A-4147-A177-3AD203B41FA5}">
                      <a16:colId xmlns:a16="http://schemas.microsoft.com/office/drawing/2014/main" val="3084167547"/>
                    </a:ext>
                  </a:extLst>
                </a:gridCol>
                <a:gridCol w="803564">
                  <a:extLst>
                    <a:ext uri="{9D8B030D-6E8A-4147-A177-3AD203B41FA5}">
                      <a16:colId xmlns:a16="http://schemas.microsoft.com/office/drawing/2014/main" val="52424904"/>
                    </a:ext>
                  </a:extLst>
                </a:gridCol>
              </a:tblGrid>
              <a:tr h="86763">
                <a:tc>
                  <a:txBody>
                    <a:bodyPr/>
                    <a:lstStyle/>
                    <a:p>
                      <a:pPr>
                        <a:lnSpc>
                          <a:spcPct val="107000"/>
                        </a:lnSpc>
                        <a:spcAft>
                          <a:spcPts val="800"/>
                        </a:spcAft>
                      </a:pPr>
                      <a:r>
                        <a:rPr lang="vi-VN" sz="1200">
                          <a:effectLst/>
                        </a:rPr>
                        <a:t>STT</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a:effectLst/>
                        </a:rPr>
                        <a:t>Điều kiện kích hoạt</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a:effectLst/>
                        </a:rPr>
                        <a:t>Xử lí</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a:effectLst/>
                        </a:rPr>
                        <a:t>Ghi chú</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extLst>
                  <a:ext uri="{0D108BD9-81ED-4DB2-BD59-A6C34878D82A}">
                    <a16:rowId xmlns:a16="http://schemas.microsoft.com/office/drawing/2014/main" val="631345908"/>
                  </a:ext>
                </a:extLst>
              </a:tr>
              <a:tr h="701062">
                <a:tc>
                  <a:txBody>
                    <a:bodyPr/>
                    <a:lstStyle/>
                    <a:p>
                      <a:pPr marL="342900" lvl="0" indent="-342900">
                        <a:lnSpc>
                          <a:spcPct val="107000"/>
                        </a:lnSpc>
                        <a:spcAft>
                          <a:spcPts val="800"/>
                        </a:spcAft>
                        <a:buFont typeface="+mj-lt"/>
                        <a:buAutoNum type="arabicPeriod"/>
                      </a:pPr>
                      <a:r>
                        <a:rPr lang="vi-VN" sz="1200" dirty="0">
                          <a:effectLst/>
                        </a:rPr>
                        <a:t>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a:effectLst/>
                        </a:rPr>
                        <a:t>Nhấn nút thêm khách hàng</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a:effectLst/>
                        </a:rPr>
                        <a:t>+ Hiện ra màn hình thêm khách hàng yêu cầu người dùng nhập thông tin</a:t>
                      </a:r>
                      <a:endParaRPr lang="en-GB" sz="1200">
                        <a:effectLst/>
                      </a:endParaRPr>
                    </a:p>
                    <a:p>
                      <a:pPr>
                        <a:lnSpc>
                          <a:spcPct val="107000"/>
                        </a:lnSpc>
                        <a:spcAft>
                          <a:spcPts val="800"/>
                        </a:spcAft>
                      </a:pPr>
                      <a:r>
                        <a:rPr lang="vi-VN" sz="1200">
                          <a:effectLst/>
                        </a:rPr>
                        <a:t>+ Lưu thông tin khách hàng  vào CSDL</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marL="457200">
                        <a:lnSpc>
                          <a:spcPct val="107000"/>
                        </a:lnSpc>
                        <a:spcAft>
                          <a:spcPts val="800"/>
                        </a:spcAft>
                      </a:pPr>
                      <a:r>
                        <a:rPr lang="vi-VN" sz="1200" dirty="0">
                          <a:effectLst/>
                        </a:rPr>
                        <a:t>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extLst>
                  <a:ext uri="{0D108BD9-81ED-4DB2-BD59-A6C34878D82A}">
                    <a16:rowId xmlns:a16="http://schemas.microsoft.com/office/drawing/2014/main" val="1295289194"/>
                  </a:ext>
                </a:extLst>
              </a:tr>
              <a:tr h="1168823">
                <a:tc>
                  <a:txBody>
                    <a:bodyPr/>
                    <a:lstStyle/>
                    <a:p>
                      <a:pPr marL="0" lvl="0" indent="0">
                        <a:lnSpc>
                          <a:spcPct val="107000"/>
                        </a:lnSpc>
                        <a:spcAft>
                          <a:spcPts val="800"/>
                        </a:spcAft>
                        <a:buFont typeface="+mj-lt"/>
                        <a:buNone/>
                      </a:pPr>
                      <a:r>
                        <a:rPr lang="en-GB" sz="1200" dirty="0">
                          <a:effectLst/>
                        </a:rPr>
                        <a:t>2.</a:t>
                      </a:r>
                      <a:r>
                        <a:rPr lang="vi-VN" sz="1200" dirty="0">
                          <a:effectLst/>
                        </a:rPr>
                        <a:t>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dirty="0">
                          <a:effectLst/>
                        </a:rPr>
                        <a:t>Nháy đúp vào dòng thông tin khách hàng trong danh sách khách hàng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dirty="0">
                          <a:effectLst/>
                        </a:rPr>
                        <a:t>+ Hiện ra màn hình xóa hoặc cập nhật thông tin khách hàng </a:t>
                      </a:r>
                      <a:endParaRPr lang="en-GB" sz="1200" dirty="0">
                        <a:effectLst/>
                      </a:endParaRPr>
                    </a:p>
                    <a:p>
                      <a:pPr>
                        <a:lnSpc>
                          <a:spcPct val="107000"/>
                        </a:lnSpc>
                        <a:spcAft>
                          <a:spcPts val="800"/>
                        </a:spcAft>
                      </a:pPr>
                      <a:r>
                        <a:rPr lang="vi-VN" sz="1200" dirty="0">
                          <a:effectLst/>
                        </a:rPr>
                        <a:t>+ Lưu lại thông tin khách hàng vào CSDL nếu người dùng chỉnh sửa hoặc xóa thông tin khách hàng khỏi CSDL nếu người dùng thao tác xóa</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marL="457200">
                        <a:lnSpc>
                          <a:spcPct val="107000"/>
                        </a:lnSpc>
                        <a:spcAft>
                          <a:spcPts val="800"/>
                        </a:spcAft>
                      </a:pPr>
                      <a:r>
                        <a:rPr lang="vi-VN" sz="1200" dirty="0">
                          <a:effectLst/>
                        </a:rPr>
                        <a:t>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extLst>
                  <a:ext uri="{0D108BD9-81ED-4DB2-BD59-A6C34878D82A}">
                    <a16:rowId xmlns:a16="http://schemas.microsoft.com/office/drawing/2014/main" val="2647707098"/>
                  </a:ext>
                </a:extLst>
              </a:tr>
              <a:tr h="1368346">
                <a:tc>
                  <a:txBody>
                    <a:bodyPr/>
                    <a:lstStyle/>
                    <a:p>
                      <a:pPr marL="0" lvl="0" indent="0">
                        <a:lnSpc>
                          <a:spcPct val="107000"/>
                        </a:lnSpc>
                        <a:spcAft>
                          <a:spcPts val="800"/>
                        </a:spcAft>
                        <a:buFont typeface="+mj-lt"/>
                        <a:buNone/>
                      </a:pPr>
                      <a:r>
                        <a:rPr lang="en-GB" sz="1200" dirty="0">
                          <a:effectLst/>
                        </a:rPr>
                        <a:t>3.</a:t>
                      </a:r>
                      <a:r>
                        <a:rPr lang="vi-VN" sz="1200" dirty="0">
                          <a:effectLst/>
                        </a:rPr>
                        <a:t>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dirty="0">
                          <a:effectLst/>
                        </a:rPr>
                        <a:t>Nhập thông tin tìm kiếm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dirty="0">
                          <a:effectLst/>
                        </a:rPr>
                        <a:t>+ Truy vấn thông tin tìm kiếm trong CSDL</a:t>
                      </a:r>
                      <a:endParaRPr lang="en-GB" sz="1200" dirty="0">
                        <a:effectLst/>
                      </a:endParaRPr>
                    </a:p>
                    <a:p>
                      <a:pPr>
                        <a:lnSpc>
                          <a:spcPct val="107000"/>
                        </a:lnSpc>
                        <a:spcAft>
                          <a:spcPts val="800"/>
                        </a:spcAft>
                      </a:pPr>
                      <a:r>
                        <a:rPr lang="vi-VN" sz="1200" dirty="0">
                          <a:effectLst/>
                        </a:rPr>
                        <a:t>+ Nếu hợp lệ thì xuất ra danh sách khách hàng có thông tin liên quan cần tìm kiếm </a:t>
                      </a:r>
                      <a:endParaRPr lang="en-GB" sz="1200" dirty="0">
                        <a:effectLst/>
                      </a:endParaRPr>
                    </a:p>
                    <a:p>
                      <a:pPr>
                        <a:lnSpc>
                          <a:spcPct val="107000"/>
                        </a:lnSpc>
                        <a:spcAft>
                          <a:spcPts val="800"/>
                        </a:spcAft>
                      </a:pPr>
                      <a:r>
                        <a:rPr lang="vi-VN" sz="1200" dirty="0">
                          <a:effectLst/>
                        </a:rPr>
                        <a:t>+ Nếu không hợp lệ sẽ xuất ra thông báo</a:t>
                      </a:r>
                      <a:endParaRPr lang="en-GB" sz="1200" dirty="0">
                        <a:effectLst/>
                      </a:endParaRPr>
                    </a:p>
                    <a:p>
                      <a:pPr>
                        <a:lnSpc>
                          <a:spcPct val="107000"/>
                        </a:lnSpc>
                        <a:spcAft>
                          <a:spcPts val="800"/>
                        </a:spcAft>
                      </a:pPr>
                      <a:r>
                        <a:rPr lang="vi-VN" sz="1200" dirty="0">
                          <a:effectLst/>
                        </a:rPr>
                        <a:t>+Xuất danh sách khách hàng theo bộ lọc : mã khách hàng, tên khách hàng,…</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marL="457200">
                        <a:lnSpc>
                          <a:spcPct val="107000"/>
                        </a:lnSpc>
                        <a:spcAft>
                          <a:spcPts val="800"/>
                        </a:spcAft>
                      </a:pPr>
                      <a:r>
                        <a:rPr lang="en-US" sz="1200">
                          <a:effectLst/>
                        </a:rPr>
                        <a:t> </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extLst>
                  <a:ext uri="{0D108BD9-81ED-4DB2-BD59-A6C34878D82A}">
                    <a16:rowId xmlns:a16="http://schemas.microsoft.com/office/drawing/2014/main" val="974659918"/>
                  </a:ext>
                </a:extLst>
              </a:tr>
              <a:tr h="273868">
                <a:tc>
                  <a:txBody>
                    <a:bodyPr/>
                    <a:lstStyle/>
                    <a:p>
                      <a:pPr marL="0" lvl="0" indent="0">
                        <a:lnSpc>
                          <a:spcPct val="107000"/>
                        </a:lnSpc>
                        <a:spcAft>
                          <a:spcPts val="800"/>
                        </a:spcAft>
                        <a:buFont typeface="+mj-lt"/>
                        <a:buNone/>
                      </a:pPr>
                      <a:r>
                        <a:rPr lang="en-GB" sz="1200" dirty="0">
                          <a:effectLst/>
                        </a:rPr>
                        <a:t>4.</a:t>
                      </a:r>
                      <a:r>
                        <a:rPr lang="vi-VN" sz="1200" dirty="0">
                          <a:effectLst/>
                        </a:rPr>
                        <a:t>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a:effectLst/>
                        </a:rPr>
                        <a:t>Nhấn nút trả lời</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a:lnSpc>
                          <a:spcPct val="107000"/>
                        </a:lnSpc>
                        <a:spcAft>
                          <a:spcPts val="800"/>
                        </a:spcAft>
                      </a:pPr>
                      <a:r>
                        <a:rPr lang="vi-VN" sz="1200">
                          <a:effectLst/>
                        </a:rPr>
                        <a:t>Hiện ra màng hình bảng phản hồi của khách hàng </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tc>
                  <a:txBody>
                    <a:bodyPr/>
                    <a:lstStyle/>
                    <a:p>
                      <a:pPr marL="457200">
                        <a:lnSpc>
                          <a:spcPct val="107000"/>
                        </a:lnSpc>
                        <a:spcAft>
                          <a:spcPts val="800"/>
                        </a:spcAft>
                      </a:pPr>
                      <a:r>
                        <a:rPr lang="vi-VN" sz="1200" dirty="0">
                          <a:effectLst/>
                        </a:rPr>
                        <a:t>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35765" marR="35765" marT="0" marB="0"/>
                </a:tc>
                <a:extLst>
                  <a:ext uri="{0D108BD9-81ED-4DB2-BD59-A6C34878D82A}">
                    <a16:rowId xmlns:a16="http://schemas.microsoft.com/office/drawing/2014/main" val="1202578963"/>
                  </a:ext>
                </a:extLst>
              </a:tr>
            </a:tbl>
          </a:graphicData>
        </a:graphic>
      </p:graphicFrame>
    </p:spTree>
    <p:extLst>
      <p:ext uri="{BB962C8B-B14F-4D97-AF65-F5344CB8AC3E}">
        <p14:creationId xmlns:p14="http://schemas.microsoft.com/office/powerpoint/2010/main" val="21335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210E-C467-49B8-A3B4-9E88995D3D01}"/>
              </a:ext>
            </a:extLst>
          </p:cNvPr>
          <p:cNvSpPr>
            <a:spLocks noGrp="1"/>
          </p:cNvSpPr>
          <p:nvPr>
            <p:ph type="title"/>
          </p:nvPr>
        </p:nvSpPr>
        <p:spPr/>
        <p:txBody>
          <a:bodyPr>
            <a:normAutofit/>
          </a:bodyPr>
          <a:lstStyle/>
          <a:p>
            <a:r>
              <a:rPr lang="en-GB" sz="2400" dirty="0" err="1"/>
              <a:t>Danh</a:t>
            </a:r>
            <a:r>
              <a:rPr lang="en-GB" sz="2400" dirty="0"/>
              <a:t> </a:t>
            </a:r>
            <a:r>
              <a:rPr lang="en-GB" sz="2400" dirty="0" err="1"/>
              <a:t>sách</a:t>
            </a:r>
            <a:r>
              <a:rPr lang="en-GB" sz="2400" dirty="0"/>
              <a:t> </a:t>
            </a:r>
            <a:r>
              <a:rPr lang="en-GB" sz="2400" dirty="0" err="1"/>
              <a:t>thành</a:t>
            </a:r>
            <a:r>
              <a:rPr lang="en-GB" sz="2400" dirty="0"/>
              <a:t> </a:t>
            </a:r>
            <a:r>
              <a:rPr lang="en-GB" sz="2400" dirty="0" err="1"/>
              <a:t>phần</a:t>
            </a:r>
            <a:r>
              <a:rPr lang="en-GB" sz="2400" dirty="0"/>
              <a:t> </a:t>
            </a:r>
            <a:r>
              <a:rPr lang="en-GB" sz="2400" dirty="0" err="1"/>
              <a:t>giao</a:t>
            </a:r>
            <a:r>
              <a:rPr lang="en-GB" sz="2400" dirty="0"/>
              <a:t> </a:t>
            </a:r>
            <a:r>
              <a:rPr lang="en-GB" sz="2400" dirty="0" err="1"/>
              <a:t>diện</a:t>
            </a:r>
            <a:r>
              <a:rPr lang="en-GB" sz="2400" dirty="0"/>
              <a:t> </a:t>
            </a:r>
            <a:r>
              <a:rPr lang="en-GB" sz="2400" dirty="0" err="1"/>
              <a:t>quản</a:t>
            </a:r>
            <a:r>
              <a:rPr lang="en-GB" sz="2400" dirty="0"/>
              <a:t> </a:t>
            </a:r>
            <a:r>
              <a:rPr lang="en-GB" sz="2400" dirty="0" err="1"/>
              <a:t>lý</a:t>
            </a:r>
            <a:r>
              <a:rPr lang="en-GB" sz="2400" dirty="0"/>
              <a:t> </a:t>
            </a:r>
            <a:r>
              <a:rPr lang="en-GB" sz="2400" dirty="0" err="1"/>
              <a:t>khách</a:t>
            </a:r>
            <a:r>
              <a:rPr lang="en-GB" sz="2400" dirty="0"/>
              <a:t> </a:t>
            </a:r>
            <a:r>
              <a:rPr lang="en-GB" sz="2400" dirty="0" err="1"/>
              <a:t>hàng</a:t>
            </a:r>
            <a:endParaRPr lang="en-GB" sz="2400" dirty="0"/>
          </a:p>
        </p:txBody>
      </p:sp>
      <p:graphicFrame>
        <p:nvGraphicFramePr>
          <p:cNvPr id="4" name="Content Placeholder 3">
            <a:extLst>
              <a:ext uri="{FF2B5EF4-FFF2-40B4-BE49-F238E27FC236}">
                <a16:creationId xmlns:a16="http://schemas.microsoft.com/office/drawing/2014/main" id="{D501E9F5-D6EF-4B5A-8434-58D45604DB67}"/>
              </a:ext>
            </a:extLst>
          </p:cNvPr>
          <p:cNvGraphicFramePr>
            <a:graphicFrameLocks noGrp="1"/>
          </p:cNvGraphicFramePr>
          <p:nvPr>
            <p:ph idx="1"/>
            <p:extLst>
              <p:ext uri="{D42A27DB-BD31-4B8C-83A1-F6EECF244321}">
                <p14:modId xmlns:p14="http://schemas.microsoft.com/office/powerpoint/2010/main" val="269227544"/>
              </p:ext>
            </p:extLst>
          </p:nvPr>
        </p:nvGraphicFramePr>
        <p:xfrm>
          <a:off x="369453" y="2137024"/>
          <a:ext cx="11591636" cy="4503921"/>
        </p:xfrm>
        <a:graphic>
          <a:graphicData uri="http://schemas.openxmlformats.org/drawingml/2006/table">
            <a:tbl>
              <a:tblPr firstRow="1" firstCol="1" bandRow="1">
                <a:tableStyleId>{5C22544A-7EE6-4342-B048-85BDC9FD1C3A}</a:tableStyleId>
              </a:tblPr>
              <a:tblGrid>
                <a:gridCol w="895929">
                  <a:extLst>
                    <a:ext uri="{9D8B030D-6E8A-4147-A177-3AD203B41FA5}">
                      <a16:colId xmlns:a16="http://schemas.microsoft.com/office/drawing/2014/main" val="3492411027"/>
                    </a:ext>
                  </a:extLst>
                </a:gridCol>
                <a:gridCol w="2068945">
                  <a:extLst>
                    <a:ext uri="{9D8B030D-6E8A-4147-A177-3AD203B41FA5}">
                      <a16:colId xmlns:a16="http://schemas.microsoft.com/office/drawing/2014/main" val="520550656"/>
                    </a:ext>
                  </a:extLst>
                </a:gridCol>
                <a:gridCol w="1431637">
                  <a:extLst>
                    <a:ext uri="{9D8B030D-6E8A-4147-A177-3AD203B41FA5}">
                      <a16:colId xmlns:a16="http://schemas.microsoft.com/office/drawing/2014/main" val="4113989983"/>
                    </a:ext>
                  </a:extLst>
                </a:gridCol>
                <a:gridCol w="3462825">
                  <a:extLst>
                    <a:ext uri="{9D8B030D-6E8A-4147-A177-3AD203B41FA5}">
                      <a16:colId xmlns:a16="http://schemas.microsoft.com/office/drawing/2014/main" val="2241815038"/>
                    </a:ext>
                  </a:extLst>
                </a:gridCol>
                <a:gridCol w="1274657">
                  <a:extLst>
                    <a:ext uri="{9D8B030D-6E8A-4147-A177-3AD203B41FA5}">
                      <a16:colId xmlns:a16="http://schemas.microsoft.com/office/drawing/2014/main" val="326876719"/>
                    </a:ext>
                  </a:extLst>
                </a:gridCol>
                <a:gridCol w="1376990">
                  <a:extLst>
                    <a:ext uri="{9D8B030D-6E8A-4147-A177-3AD203B41FA5}">
                      <a16:colId xmlns:a16="http://schemas.microsoft.com/office/drawing/2014/main" val="2861997621"/>
                    </a:ext>
                  </a:extLst>
                </a:gridCol>
                <a:gridCol w="1080653">
                  <a:extLst>
                    <a:ext uri="{9D8B030D-6E8A-4147-A177-3AD203B41FA5}">
                      <a16:colId xmlns:a16="http://schemas.microsoft.com/office/drawing/2014/main" val="1300235748"/>
                    </a:ext>
                  </a:extLst>
                </a:gridCol>
              </a:tblGrid>
              <a:tr h="551352">
                <a:tc>
                  <a:txBody>
                    <a:bodyPr/>
                    <a:lstStyle/>
                    <a:p>
                      <a:pPr marL="457200">
                        <a:lnSpc>
                          <a:spcPct val="107000"/>
                        </a:lnSpc>
                      </a:pPr>
                      <a:r>
                        <a:rPr lang="en-US" sz="1600">
                          <a:effectLst/>
                        </a:rPr>
                        <a:t>STT</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Tên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Kiểu</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Ý nghĩa</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Miền giá trị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Giá trị mặc định</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spcAft>
                          <a:spcPts val="800"/>
                        </a:spcAft>
                      </a:pPr>
                      <a:r>
                        <a:rPr lang="en-US" sz="1600">
                          <a:effectLst/>
                        </a:rPr>
                        <a:t>Ghi chú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extLst>
                  <a:ext uri="{0D108BD9-81ED-4DB2-BD59-A6C34878D82A}">
                    <a16:rowId xmlns:a16="http://schemas.microsoft.com/office/drawing/2014/main" val="3355869538"/>
                  </a:ext>
                </a:extLst>
              </a:tr>
              <a:tr h="545502">
                <a:tc>
                  <a:txBody>
                    <a:bodyPr/>
                    <a:lstStyle/>
                    <a:p>
                      <a:pPr marL="342900" lvl="0" indent="-342900">
                        <a:lnSpc>
                          <a:spcPct val="107000"/>
                        </a:lnSpc>
                        <a:buFont typeface="+mj-lt"/>
                        <a:buAutoNum type="arabicPeriod"/>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Lbl_tieu_de</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A_Field set</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Tiêu đề của màn hình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spcAft>
                          <a:spcPts val="800"/>
                        </a:spcAft>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extLst>
                  <a:ext uri="{0D108BD9-81ED-4DB2-BD59-A6C34878D82A}">
                    <a16:rowId xmlns:a16="http://schemas.microsoft.com/office/drawing/2014/main" val="2824151946"/>
                  </a:ext>
                </a:extLst>
              </a:tr>
              <a:tr h="915060">
                <a:tc>
                  <a:txBody>
                    <a:bodyPr/>
                    <a:lstStyle/>
                    <a:p>
                      <a:pPr marL="0" lvl="0" indent="0">
                        <a:lnSpc>
                          <a:spcPct val="107000"/>
                        </a:lnSpc>
                        <a:buFont typeface="+mj-lt"/>
                        <a:buNone/>
                      </a:pPr>
                      <a:r>
                        <a:rPr lang="en-US" sz="1600" dirty="0">
                          <a:effectLst/>
                          <a:latin typeface="Arial" panose="020B0604020202020204" pitchFamily="34" charset="0"/>
                          <a:ea typeface="Arial" panose="020B0604020202020204" pitchFamily="34" charset="0"/>
                          <a:cs typeface="Times New Roman" panose="02020603050405020304" pitchFamily="18" charset="0"/>
                        </a:rPr>
                        <a:t>2</a:t>
                      </a:r>
                      <a:endParaRPr lang="en-GB" sz="1600" dirty="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btntraloi</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A_Button</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Xử lí trả lời các phản hồi của khách hàng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spcAft>
                          <a:spcPts val="800"/>
                        </a:spcAft>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extLst>
                  <a:ext uri="{0D108BD9-81ED-4DB2-BD59-A6C34878D82A}">
                    <a16:rowId xmlns:a16="http://schemas.microsoft.com/office/drawing/2014/main" val="1056441280"/>
                  </a:ext>
                </a:extLst>
              </a:tr>
              <a:tr h="489106">
                <a:tc>
                  <a:txBody>
                    <a:bodyPr/>
                    <a:lstStyle/>
                    <a:p>
                      <a:pPr marL="0" lvl="0" indent="0">
                        <a:lnSpc>
                          <a:spcPct val="107000"/>
                        </a:lnSpc>
                        <a:buFont typeface="+mj-lt"/>
                        <a:buNone/>
                      </a:pPr>
                      <a:r>
                        <a:rPr lang="en-US" sz="1600" dirty="0">
                          <a:effectLst/>
                          <a:latin typeface="Arial" panose="020B0604020202020204" pitchFamily="34" charset="0"/>
                          <a:ea typeface="Arial" panose="020B0604020202020204" pitchFamily="34" charset="0"/>
                          <a:cs typeface="Times New Roman" panose="02020603050405020304" pitchFamily="18" charset="0"/>
                        </a:rPr>
                        <a:t>3.</a:t>
                      </a:r>
                      <a:endParaRPr lang="en-GB" sz="1600" dirty="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btnTaoThanhVien</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A_Button</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Xử lí thêm khách hàng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spcAft>
                          <a:spcPts val="800"/>
                        </a:spcAft>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extLst>
                  <a:ext uri="{0D108BD9-81ED-4DB2-BD59-A6C34878D82A}">
                    <a16:rowId xmlns:a16="http://schemas.microsoft.com/office/drawing/2014/main" val="3497784738"/>
                  </a:ext>
                </a:extLst>
              </a:tr>
              <a:tr h="675777">
                <a:tc>
                  <a:txBody>
                    <a:bodyPr/>
                    <a:lstStyle/>
                    <a:p>
                      <a:pPr marL="0" lvl="0" indent="0">
                        <a:lnSpc>
                          <a:spcPct val="107000"/>
                        </a:lnSpc>
                        <a:buFont typeface="+mj-lt"/>
                        <a:buNone/>
                      </a:pPr>
                      <a:r>
                        <a:rPr lang="en-US" sz="1600" dirty="0">
                          <a:effectLst/>
                          <a:latin typeface="Arial" panose="020B0604020202020204" pitchFamily="34" charset="0"/>
                          <a:ea typeface="Arial" panose="020B0604020202020204" pitchFamily="34" charset="0"/>
                          <a:cs typeface="Times New Roman" panose="02020603050405020304" pitchFamily="18" charset="0"/>
                        </a:rPr>
                        <a:t>4.</a:t>
                      </a:r>
                      <a:endParaRPr lang="en-GB" sz="1600" dirty="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sbKhachHang</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A_SearchBox</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Tìm kiếm danh sách các khách hàng dựa vào điều kiện tìm kiếm</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spcAft>
                          <a:spcPts val="800"/>
                        </a:spcAft>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extLst>
                  <a:ext uri="{0D108BD9-81ED-4DB2-BD59-A6C34878D82A}">
                    <a16:rowId xmlns:a16="http://schemas.microsoft.com/office/drawing/2014/main" val="550844950"/>
                  </a:ext>
                </a:extLst>
              </a:tr>
              <a:tr h="390811">
                <a:tc>
                  <a:txBody>
                    <a:bodyPr/>
                    <a:lstStyle/>
                    <a:p>
                      <a:pPr marL="0" lvl="0" indent="0">
                        <a:lnSpc>
                          <a:spcPct val="107000"/>
                        </a:lnSpc>
                        <a:buFont typeface="+mj-lt"/>
                        <a:buNone/>
                      </a:pPr>
                      <a:r>
                        <a:rPr lang="en-US" sz="1600" dirty="0">
                          <a:effectLst/>
                        </a:rPr>
                        <a:t>5. </a:t>
                      </a:r>
                      <a:endParaRPr lang="en-GB" sz="1600" dirty="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btnXoa</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A_Button</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Xóa khách hàng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spcAft>
                          <a:spcPts val="800"/>
                        </a:spcAft>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extLst>
                  <a:ext uri="{0D108BD9-81ED-4DB2-BD59-A6C34878D82A}">
                    <a16:rowId xmlns:a16="http://schemas.microsoft.com/office/drawing/2014/main" val="3615321959"/>
                  </a:ext>
                </a:extLst>
              </a:tr>
              <a:tr h="390811">
                <a:tc>
                  <a:txBody>
                    <a:bodyPr/>
                    <a:lstStyle/>
                    <a:p>
                      <a:pPr marL="0" lvl="0" indent="0">
                        <a:lnSpc>
                          <a:spcPct val="107000"/>
                        </a:lnSpc>
                        <a:buFont typeface="+mj-lt"/>
                        <a:buNone/>
                      </a:pPr>
                      <a:r>
                        <a:rPr lang="en-US" sz="1600" dirty="0">
                          <a:effectLst/>
                          <a:latin typeface="Arial" panose="020B0604020202020204" pitchFamily="34" charset="0"/>
                          <a:ea typeface="Arial" panose="020B0604020202020204" pitchFamily="34" charset="0"/>
                          <a:cs typeface="Times New Roman" panose="02020603050405020304" pitchFamily="18" charset="0"/>
                        </a:rPr>
                        <a:t>6.</a:t>
                      </a:r>
                      <a:endParaRPr lang="en-GB" sz="1600" dirty="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btnSua</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A_Button</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Sửa khách hàng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spcAft>
                          <a:spcPts val="800"/>
                        </a:spcAft>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extLst>
                  <a:ext uri="{0D108BD9-81ED-4DB2-BD59-A6C34878D82A}">
                    <a16:rowId xmlns:a16="http://schemas.microsoft.com/office/drawing/2014/main" val="1243457420"/>
                  </a:ext>
                </a:extLst>
              </a:tr>
              <a:tr h="545502">
                <a:tc>
                  <a:txBody>
                    <a:bodyPr/>
                    <a:lstStyle/>
                    <a:p>
                      <a:pPr marL="0" lvl="0" indent="0">
                        <a:lnSpc>
                          <a:spcPct val="107000"/>
                        </a:lnSpc>
                        <a:buFont typeface="+mj-lt"/>
                        <a:buNone/>
                      </a:pPr>
                      <a:r>
                        <a:rPr lang="en-US" sz="1600" dirty="0">
                          <a:effectLst/>
                          <a:latin typeface="Arial" panose="020B0604020202020204" pitchFamily="34" charset="0"/>
                          <a:ea typeface="Arial" panose="020B0604020202020204" pitchFamily="34" charset="0"/>
                          <a:cs typeface="Times New Roman" panose="02020603050405020304" pitchFamily="18" charset="0"/>
                        </a:rPr>
                        <a:t>7.</a:t>
                      </a:r>
                      <a:endParaRPr lang="en-GB" sz="1600" dirty="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sbHH</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A_ScrollBar</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Thanh cuộn</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dirty="0">
                          <a:effectLst/>
                        </a:rPr>
                        <a:t> </a:t>
                      </a:r>
                      <a:endParaRPr lang="en-GB" sz="1600" dirty="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pPr>
                      <a:r>
                        <a:rPr lang="en-US" sz="1600">
                          <a:effectLst/>
                        </a:rPr>
                        <a:t> </a:t>
                      </a:r>
                      <a:endParaRPr lang="en-GB" sz="160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tc>
                  <a:txBody>
                    <a:bodyPr/>
                    <a:lstStyle/>
                    <a:p>
                      <a:pPr marL="457200">
                        <a:lnSpc>
                          <a:spcPct val="107000"/>
                        </a:lnSpc>
                        <a:spcAft>
                          <a:spcPts val="800"/>
                        </a:spcAft>
                      </a:pPr>
                      <a:r>
                        <a:rPr lang="en-US" sz="1600" dirty="0">
                          <a:effectLst/>
                        </a:rPr>
                        <a:t> </a:t>
                      </a:r>
                      <a:endParaRPr lang="en-GB" sz="1600" dirty="0">
                        <a:effectLst/>
                        <a:latin typeface="Arial" panose="020B0604020202020204" pitchFamily="34" charset="0"/>
                        <a:ea typeface="Arial" panose="020B0604020202020204" pitchFamily="34" charset="0"/>
                        <a:cs typeface="Times New Roman" panose="02020603050405020304" pitchFamily="18" charset="0"/>
                      </a:endParaRPr>
                    </a:p>
                  </a:txBody>
                  <a:tcPr marL="9527" marR="9527" marT="0" marB="0"/>
                </a:tc>
                <a:extLst>
                  <a:ext uri="{0D108BD9-81ED-4DB2-BD59-A6C34878D82A}">
                    <a16:rowId xmlns:a16="http://schemas.microsoft.com/office/drawing/2014/main" val="2076443458"/>
                  </a:ext>
                </a:extLst>
              </a:tr>
            </a:tbl>
          </a:graphicData>
        </a:graphic>
      </p:graphicFrame>
    </p:spTree>
    <p:extLst>
      <p:ext uri="{BB962C8B-B14F-4D97-AF65-F5344CB8AC3E}">
        <p14:creationId xmlns:p14="http://schemas.microsoft.com/office/powerpoint/2010/main" val="16261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B8805-5861-4974-ACA0-3BAB2100D0B9}"/>
              </a:ext>
            </a:extLst>
          </p:cNvPr>
          <p:cNvSpPr>
            <a:spLocks noGrp="1"/>
          </p:cNvSpPr>
          <p:nvPr>
            <p:ph type="title"/>
          </p:nvPr>
        </p:nvSpPr>
        <p:spPr/>
        <p:txBody>
          <a:bodyPr/>
          <a:lstStyle/>
          <a:p>
            <a:r>
              <a:rPr lang="en-GB" dirty="0" err="1"/>
              <a:t>Thiết</a:t>
            </a:r>
            <a:r>
              <a:rPr lang="en-GB" dirty="0"/>
              <a:t> </a:t>
            </a:r>
            <a:r>
              <a:rPr lang="en-GB" dirty="0" err="1"/>
              <a:t>kế</a:t>
            </a:r>
            <a:r>
              <a:rPr lang="en-GB" dirty="0"/>
              <a:t> </a:t>
            </a:r>
            <a:r>
              <a:rPr lang="en-GB" dirty="0" err="1"/>
              <a:t>lưu</a:t>
            </a:r>
            <a:r>
              <a:rPr lang="en-GB" dirty="0"/>
              <a:t> </a:t>
            </a:r>
            <a:r>
              <a:rPr lang="en-GB" dirty="0" err="1"/>
              <a:t>trữ</a:t>
            </a:r>
            <a:r>
              <a:rPr lang="en-GB" dirty="0"/>
              <a:t> </a:t>
            </a:r>
            <a:r>
              <a:rPr lang="en-GB" dirty="0" err="1"/>
              <a:t>của</a:t>
            </a:r>
            <a:r>
              <a:rPr lang="en-GB" dirty="0"/>
              <a:t> </a:t>
            </a:r>
            <a:r>
              <a:rPr lang="en-GB" dirty="0" err="1"/>
              <a:t>quản</a:t>
            </a:r>
            <a:r>
              <a:rPr lang="en-GB" dirty="0"/>
              <a:t> </a:t>
            </a:r>
            <a:r>
              <a:rPr lang="en-GB" dirty="0" err="1"/>
              <a:t>lý</a:t>
            </a:r>
            <a:r>
              <a:rPr lang="en-GB" dirty="0"/>
              <a:t> </a:t>
            </a:r>
            <a:r>
              <a:rPr lang="en-GB" dirty="0" err="1"/>
              <a:t>khách</a:t>
            </a:r>
            <a:r>
              <a:rPr lang="en-GB" dirty="0"/>
              <a:t> </a:t>
            </a:r>
            <a:r>
              <a:rPr lang="en-GB" dirty="0" err="1"/>
              <a:t>hàng</a:t>
            </a:r>
            <a:endParaRPr lang="en-GB" dirty="0"/>
          </a:p>
        </p:txBody>
      </p:sp>
      <p:graphicFrame>
        <p:nvGraphicFramePr>
          <p:cNvPr id="4" name="Content Placeholder 3">
            <a:extLst>
              <a:ext uri="{FF2B5EF4-FFF2-40B4-BE49-F238E27FC236}">
                <a16:creationId xmlns:a16="http://schemas.microsoft.com/office/drawing/2014/main" id="{25B2B0D0-F576-45F9-8AFE-54F593B636A1}"/>
              </a:ext>
            </a:extLst>
          </p:cNvPr>
          <p:cNvGraphicFramePr>
            <a:graphicFrameLocks noGrp="1"/>
          </p:cNvGraphicFramePr>
          <p:nvPr>
            <p:ph idx="1"/>
            <p:extLst>
              <p:ext uri="{D42A27DB-BD31-4B8C-83A1-F6EECF244321}">
                <p14:modId xmlns:p14="http://schemas.microsoft.com/office/powerpoint/2010/main" val="3301983215"/>
              </p:ext>
            </p:extLst>
          </p:nvPr>
        </p:nvGraphicFramePr>
        <p:xfrm>
          <a:off x="680321" y="2263748"/>
          <a:ext cx="10929788" cy="3991324"/>
        </p:xfrm>
        <a:graphic>
          <a:graphicData uri="http://schemas.openxmlformats.org/drawingml/2006/table">
            <a:tbl>
              <a:tblPr firstRow="1" firstCol="1" bandRow="1">
                <a:tableStyleId>{5C22544A-7EE6-4342-B048-85BDC9FD1C3A}</a:tableStyleId>
              </a:tblPr>
              <a:tblGrid>
                <a:gridCol w="1000778">
                  <a:extLst>
                    <a:ext uri="{9D8B030D-6E8A-4147-A177-3AD203B41FA5}">
                      <a16:colId xmlns:a16="http://schemas.microsoft.com/office/drawing/2014/main" val="1395433485"/>
                    </a:ext>
                  </a:extLst>
                </a:gridCol>
                <a:gridCol w="2167375">
                  <a:extLst>
                    <a:ext uri="{9D8B030D-6E8A-4147-A177-3AD203B41FA5}">
                      <a16:colId xmlns:a16="http://schemas.microsoft.com/office/drawing/2014/main" val="37368522"/>
                    </a:ext>
                  </a:extLst>
                </a:gridCol>
                <a:gridCol w="2229053">
                  <a:extLst>
                    <a:ext uri="{9D8B030D-6E8A-4147-A177-3AD203B41FA5}">
                      <a16:colId xmlns:a16="http://schemas.microsoft.com/office/drawing/2014/main" val="305169240"/>
                    </a:ext>
                  </a:extLst>
                </a:gridCol>
                <a:gridCol w="1976582">
                  <a:extLst>
                    <a:ext uri="{9D8B030D-6E8A-4147-A177-3AD203B41FA5}">
                      <a16:colId xmlns:a16="http://schemas.microsoft.com/office/drawing/2014/main" val="2706276964"/>
                    </a:ext>
                  </a:extLst>
                </a:gridCol>
                <a:gridCol w="2040131">
                  <a:extLst>
                    <a:ext uri="{9D8B030D-6E8A-4147-A177-3AD203B41FA5}">
                      <a16:colId xmlns:a16="http://schemas.microsoft.com/office/drawing/2014/main" val="872818350"/>
                    </a:ext>
                  </a:extLst>
                </a:gridCol>
                <a:gridCol w="1515869">
                  <a:extLst>
                    <a:ext uri="{9D8B030D-6E8A-4147-A177-3AD203B41FA5}">
                      <a16:colId xmlns:a16="http://schemas.microsoft.com/office/drawing/2014/main" val="1188317466"/>
                    </a:ext>
                  </a:extLst>
                </a:gridCol>
              </a:tblGrid>
              <a:tr h="719597">
                <a:tc>
                  <a:txBody>
                    <a:bodyPr/>
                    <a:lstStyle/>
                    <a:p>
                      <a:pPr marL="457200" algn="ctr">
                        <a:lnSpc>
                          <a:spcPct val="107000"/>
                        </a:lnSpc>
                      </a:pPr>
                      <a:r>
                        <a:rPr lang="en-US" sz="1800" dirty="0">
                          <a:effectLst/>
                        </a:rPr>
                        <a:t>STT</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gn="ctr">
                        <a:lnSpc>
                          <a:spcPct val="107000"/>
                        </a:lnSpc>
                      </a:pPr>
                      <a:r>
                        <a:rPr lang="en-US" sz="1800" dirty="0" err="1">
                          <a:effectLst/>
                        </a:rPr>
                        <a:t>Thuộc</a:t>
                      </a:r>
                      <a:r>
                        <a:rPr lang="en-US" sz="1800" dirty="0">
                          <a:effectLst/>
                        </a:rPr>
                        <a:t> </a:t>
                      </a:r>
                      <a:r>
                        <a:rPr lang="en-US" sz="1800" dirty="0" err="1">
                          <a:effectLst/>
                        </a:rPr>
                        <a:t>tính</a:t>
                      </a: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gn="ctr">
                        <a:lnSpc>
                          <a:spcPct val="107000"/>
                        </a:lnSpc>
                      </a:pPr>
                      <a:r>
                        <a:rPr lang="en-US" sz="1800">
                          <a:effectLst/>
                        </a:rPr>
                        <a:t>Kiểu</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gn="ctr">
                        <a:lnSpc>
                          <a:spcPct val="107000"/>
                        </a:lnSpc>
                      </a:pPr>
                      <a:r>
                        <a:rPr lang="en-US" sz="1800">
                          <a:effectLst/>
                        </a:rPr>
                        <a:t>Ràng buộc</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gn="ctr">
                        <a:lnSpc>
                          <a:spcPct val="107000"/>
                        </a:lnSpc>
                      </a:pPr>
                      <a:r>
                        <a:rPr lang="en-US" sz="1800">
                          <a:effectLst/>
                        </a:rPr>
                        <a:t>Giá trị khởi động</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gn="ctr">
                        <a:lnSpc>
                          <a:spcPct val="107000"/>
                        </a:lnSpc>
                        <a:spcAft>
                          <a:spcPts val="800"/>
                        </a:spcAft>
                      </a:pPr>
                      <a:r>
                        <a:rPr lang="en-US" sz="1800">
                          <a:effectLst/>
                        </a:rPr>
                        <a:t>Ghi chú</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extLst>
                  <a:ext uri="{0D108BD9-81ED-4DB2-BD59-A6C34878D82A}">
                    <a16:rowId xmlns:a16="http://schemas.microsoft.com/office/drawing/2014/main" val="1984779160"/>
                  </a:ext>
                </a:extLst>
              </a:tr>
              <a:tr h="564371">
                <a:tc>
                  <a:txBody>
                    <a:bodyPr/>
                    <a:lstStyle/>
                    <a:p>
                      <a:pPr marL="457200">
                        <a:lnSpc>
                          <a:spcPct val="107000"/>
                        </a:lnSpc>
                      </a:pPr>
                      <a:r>
                        <a:rPr lang="en-US" sz="1800">
                          <a:effectLst/>
                        </a:rPr>
                        <a:t>1</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err="1">
                          <a:effectLst/>
                        </a:rPr>
                        <a:t>Mã</a:t>
                      </a:r>
                      <a:r>
                        <a:rPr lang="en-US" sz="1800" dirty="0">
                          <a:effectLst/>
                        </a:rPr>
                        <a:t> </a:t>
                      </a:r>
                      <a:r>
                        <a:rPr lang="en-US" sz="1800" dirty="0" err="1">
                          <a:effectLst/>
                        </a:rPr>
                        <a:t>khách</a:t>
                      </a:r>
                      <a:r>
                        <a:rPr lang="en-US" sz="1800" dirty="0">
                          <a:effectLst/>
                        </a:rPr>
                        <a:t> </a:t>
                      </a:r>
                      <a:r>
                        <a:rPr lang="en-US" sz="1800" dirty="0" err="1">
                          <a:effectLst/>
                        </a:rPr>
                        <a:t>hàng</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err="1">
                          <a:effectLst/>
                        </a:rPr>
                        <a:t>Nvarchar</a:t>
                      </a:r>
                      <a:r>
                        <a:rPr lang="en-US" sz="1800" dirty="0">
                          <a:effectLst/>
                        </a:rPr>
                        <a:t>(50)</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Khóa chính</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extLst>
                  <a:ext uri="{0D108BD9-81ED-4DB2-BD59-A6C34878D82A}">
                    <a16:rowId xmlns:a16="http://schemas.microsoft.com/office/drawing/2014/main" val="2374875609"/>
                  </a:ext>
                </a:extLst>
              </a:tr>
              <a:tr h="490986">
                <a:tc>
                  <a:txBody>
                    <a:bodyPr/>
                    <a:lstStyle/>
                    <a:p>
                      <a:pPr marL="457200">
                        <a:lnSpc>
                          <a:spcPct val="107000"/>
                        </a:lnSpc>
                      </a:pPr>
                      <a:r>
                        <a:rPr lang="en-US" sz="1800">
                          <a:effectLst/>
                        </a:rPr>
                        <a:t>2</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Tên khách hàng</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err="1">
                          <a:effectLst/>
                        </a:rPr>
                        <a:t>Nvarchar</a:t>
                      </a:r>
                      <a:r>
                        <a:rPr lang="en-US" sz="1800" dirty="0">
                          <a:effectLst/>
                        </a:rPr>
                        <a:t>(50)</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extLst>
                  <a:ext uri="{0D108BD9-81ED-4DB2-BD59-A6C34878D82A}">
                    <a16:rowId xmlns:a16="http://schemas.microsoft.com/office/drawing/2014/main" val="3234937534"/>
                  </a:ext>
                </a:extLst>
              </a:tr>
              <a:tr h="328725">
                <a:tc>
                  <a:txBody>
                    <a:bodyPr/>
                    <a:lstStyle/>
                    <a:p>
                      <a:pPr marL="457200">
                        <a:lnSpc>
                          <a:spcPct val="107000"/>
                        </a:lnSpc>
                      </a:pPr>
                      <a:r>
                        <a:rPr lang="en-US" sz="1800">
                          <a:effectLst/>
                        </a:rPr>
                        <a:t>3</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Giới tính</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Bit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extLst>
                  <a:ext uri="{0D108BD9-81ED-4DB2-BD59-A6C34878D82A}">
                    <a16:rowId xmlns:a16="http://schemas.microsoft.com/office/drawing/2014/main" val="3722883926"/>
                  </a:ext>
                </a:extLst>
              </a:tr>
              <a:tr h="462736">
                <a:tc>
                  <a:txBody>
                    <a:bodyPr/>
                    <a:lstStyle/>
                    <a:p>
                      <a:pPr marL="457200">
                        <a:lnSpc>
                          <a:spcPct val="107000"/>
                        </a:lnSpc>
                      </a:pPr>
                      <a:r>
                        <a:rPr lang="en-US" sz="1800">
                          <a:effectLst/>
                        </a:rPr>
                        <a:t>4</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Số điểm tích lũy</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int(5)</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extLst>
                  <a:ext uri="{0D108BD9-81ED-4DB2-BD59-A6C34878D82A}">
                    <a16:rowId xmlns:a16="http://schemas.microsoft.com/office/drawing/2014/main" val="2439193177"/>
                  </a:ext>
                </a:extLst>
              </a:tr>
              <a:tr h="344915">
                <a:tc>
                  <a:txBody>
                    <a:bodyPr/>
                    <a:lstStyle/>
                    <a:p>
                      <a:pPr marL="457200">
                        <a:lnSpc>
                          <a:spcPct val="107000"/>
                        </a:lnSpc>
                      </a:pPr>
                      <a:r>
                        <a:rPr lang="en-US" sz="1800">
                          <a:effectLst/>
                        </a:rPr>
                        <a:t>5</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Ngày làm thẻ</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Date</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spcAft>
                          <a:spcPts val="800"/>
                        </a:spcAft>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extLst>
                  <a:ext uri="{0D108BD9-81ED-4DB2-BD59-A6C34878D82A}">
                    <a16:rowId xmlns:a16="http://schemas.microsoft.com/office/drawing/2014/main" val="700805409"/>
                  </a:ext>
                </a:extLst>
              </a:tr>
              <a:tr h="344915">
                <a:tc>
                  <a:txBody>
                    <a:bodyPr/>
                    <a:lstStyle/>
                    <a:p>
                      <a:pPr marL="457200">
                        <a:lnSpc>
                          <a:spcPct val="107000"/>
                        </a:lnSpc>
                      </a:pPr>
                      <a:r>
                        <a:rPr lang="en-US" sz="1800">
                          <a:effectLst/>
                        </a:rPr>
                        <a:t>6</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Số điện thoại</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Int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spcAft>
                          <a:spcPts val="800"/>
                        </a:spcAft>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extLst>
                  <a:ext uri="{0D108BD9-81ED-4DB2-BD59-A6C34878D82A}">
                    <a16:rowId xmlns:a16="http://schemas.microsoft.com/office/drawing/2014/main" val="829153852"/>
                  </a:ext>
                </a:extLst>
              </a:tr>
              <a:tr h="413544">
                <a:tc>
                  <a:txBody>
                    <a:bodyPr/>
                    <a:lstStyle/>
                    <a:p>
                      <a:pPr marL="457200">
                        <a:lnSpc>
                          <a:spcPct val="107000"/>
                        </a:lnSpc>
                        <a:spcAft>
                          <a:spcPts val="800"/>
                        </a:spcAft>
                      </a:pPr>
                      <a:r>
                        <a:rPr lang="en-US" sz="1800">
                          <a:effectLst/>
                        </a:rPr>
                        <a:t>7</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a:lnSpc>
                          <a:spcPct val="107000"/>
                        </a:lnSpc>
                        <a:spcAft>
                          <a:spcPts val="800"/>
                        </a:spcAft>
                      </a:pPr>
                      <a:r>
                        <a:rPr lang="vi-VN" sz="1800">
                          <a:effectLst/>
                        </a:rPr>
                        <a:t>Địa chỉ</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Nvarchar(50)</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spcAft>
                          <a:spcPts val="800"/>
                        </a:spcAft>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extLst>
                  <a:ext uri="{0D108BD9-81ED-4DB2-BD59-A6C34878D82A}">
                    <a16:rowId xmlns:a16="http://schemas.microsoft.com/office/drawing/2014/main" val="3842757301"/>
                  </a:ext>
                </a:extLst>
              </a:tr>
              <a:tr h="321535">
                <a:tc>
                  <a:txBody>
                    <a:bodyPr/>
                    <a:lstStyle/>
                    <a:p>
                      <a:pPr marL="457200">
                        <a:lnSpc>
                          <a:spcPct val="107000"/>
                        </a:lnSpc>
                        <a:spcAft>
                          <a:spcPts val="800"/>
                        </a:spcAft>
                      </a:pPr>
                      <a:r>
                        <a:rPr lang="en-US" sz="1800">
                          <a:effectLst/>
                        </a:rPr>
                        <a:t>8</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a:lnSpc>
                          <a:spcPct val="107000"/>
                        </a:lnSpc>
                        <a:spcAft>
                          <a:spcPts val="800"/>
                        </a:spcAft>
                      </a:pPr>
                      <a:r>
                        <a:rPr lang="vi-VN" sz="1800">
                          <a:effectLst/>
                        </a:rPr>
                        <a:t>Phản hồi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Text</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pPr>
                      <a:r>
                        <a:rPr lang="en-US" sz="1800">
                          <a:effectLst/>
                        </a:rPr>
                        <a:t> </a:t>
                      </a:r>
                      <a:endParaRPr lang="en-GB" sz="180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tc>
                  <a:txBody>
                    <a:bodyPr/>
                    <a:lstStyle/>
                    <a:p>
                      <a:pPr marL="457200">
                        <a:lnSpc>
                          <a:spcPct val="107000"/>
                        </a:lnSpc>
                        <a:spcAft>
                          <a:spcPts val="800"/>
                        </a:spcAft>
                      </a:pPr>
                      <a:r>
                        <a:rPr lang="en-US" sz="1800" dirty="0">
                          <a:effectLst/>
                        </a:rPr>
                        <a:t> </a:t>
                      </a:r>
                      <a:endParaRPr lang="en-GB" sz="1800" dirty="0">
                        <a:effectLst/>
                        <a:latin typeface="Arial" panose="020B0604020202020204" pitchFamily="34" charset="0"/>
                        <a:ea typeface="Arial" panose="020B0604020202020204" pitchFamily="34" charset="0"/>
                        <a:cs typeface="Times New Roman" panose="02020603050405020304" pitchFamily="18" charset="0"/>
                      </a:endParaRPr>
                    </a:p>
                  </a:txBody>
                  <a:tcPr marL="33147" marR="33147" marT="0" marB="0"/>
                </a:tc>
                <a:extLst>
                  <a:ext uri="{0D108BD9-81ED-4DB2-BD59-A6C34878D82A}">
                    <a16:rowId xmlns:a16="http://schemas.microsoft.com/office/drawing/2014/main" val="2598362692"/>
                  </a:ext>
                </a:extLst>
              </a:tr>
            </a:tbl>
          </a:graphicData>
        </a:graphic>
      </p:graphicFrame>
    </p:spTree>
    <p:extLst>
      <p:ext uri="{BB962C8B-B14F-4D97-AF65-F5344CB8AC3E}">
        <p14:creationId xmlns:p14="http://schemas.microsoft.com/office/powerpoint/2010/main" val="21971562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F6464-328E-4A53-BEF9-60038FB71989}"/>
              </a:ext>
            </a:extLst>
          </p:cNvPr>
          <p:cNvSpPr>
            <a:spLocks noGrp="1"/>
          </p:cNvSpPr>
          <p:nvPr>
            <p:ph type="title"/>
          </p:nvPr>
        </p:nvSpPr>
        <p:spPr/>
        <p:txBody>
          <a:bodyPr/>
          <a:lstStyle/>
          <a:p>
            <a:r>
              <a:rPr lang="en-GB" dirty="0"/>
              <a:t>- </a:t>
            </a:r>
            <a:r>
              <a:rPr lang="en-GB" dirty="0" err="1"/>
              <a:t>Quản</a:t>
            </a:r>
            <a:r>
              <a:rPr lang="en-GB" dirty="0"/>
              <a:t> </a:t>
            </a:r>
            <a:r>
              <a:rPr lang="en-GB" dirty="0" err="1"/>
              <a:t>lý</a:t>
            </a:r>
            <a:r>
              <a:rPr lang="en-GB" dirty="0"/>
              <a:t> </a:t>
            </a:r>
            <a:r>
              <a:rPr lang="en-GB" dirty="0" err="1"/>
              <a:t>sản</a:t>
            </a:r>
            <a:r>
              <a:rPr lang="en-GB" dirty="0"/>
              <a:t> </a:t>
            </a:r>
            <a:r>
              <a:rPr lang="en-GB" dirty="0" err="1"/>
              <a:t>phẩm</a:t>
            </a:r>
            <a:endParaRPr lang="en-GB" dirty="0"/>
          </a:p>
        </p:txBody>
      </p:sp>
      <p:graphicFrame>
        <p:nvGraphicFramePr>
          <p:cNvPr id="5" name="Content Placeholder 4">
            <a:extLst>
              <a:ext uri="{FF2B5EF4-FFF2-40B4-BE49-F238E27FC236}">
                <a16:creationId xmlns:a16="http://schemas.microsoft.com/office/drawing/2014/main" id="{D786EE6A-E3DE-496B-941C-0FA4DB81FC70}"/>
              </a:ext>
            </a:extLst>
          </p:cNvPr>
          <p:cNvGraphicFramePr>
            <a:graphicFrameLocks noGrp="1"/>
          </p:cNvGraphicFramePr>
          <p:nvPr>
            <p:ph idx="1"/>
            <p:extLst>
              <p:ext uri="{D42A27DB-BD31-4B8C-83A1-F6EECF244321}">
                <p14:modId xmlns:p14="http://schemas.microsoft.com/office/powerpoint/2010/main" val="2959582499"/>
              </p:ext>
            </p:extLst>
          </p:nvPr>
        </p:nvGraphicFramePr>
        <p:xfrm>
          <a:off x="4553527" y="2134500"/>
          <a:ext cx="7499926" cy="4409580"/>
        </p:xfrm>
        <a:graphic>
          <a:graphicData uri="http://schemas.openxmlformats.org/drawingml/2006/table">
            <a:tbl>
              <a:tblPr firstRow="1" firstCol="1" bandRow="1">
                <a:tableStyleId>{5C22544A-7EE6-4342-B048-85BDC9FD1C3A}</a:tableStyleId>
              </a:tblPr>
              <a:tblGrid>
                <a:gridCol w="420754">
                  <a:extLst>
                    <a:ext uri="{9D8B030D-6E8A-4147-A177-3AD203B41FA5}">
                      <a16:colId xmlns:a16="http://schemas.microsoft.com/office/drawing/2014/main" val="1053841235"/>
                    </a:ext>
                  </a:extLst>
                </a:gridCol>
                <a:gridCol w="2012371">
                  <a:extLst>
                    <a:ext uri="{9D8B030D-6E8A-4147-A177-3AD203B41FA5}">
                      <a16:colId xmlns:a16="http://schemas.microsoft.com/office/drawing/2014/main" val="2414477771"/>
                    </a:ext>
                  </a:extLst>
                </a:gridCol>
                <a:gridCol w="4072323">
                  <a:extLst>
                    <a:ext uri="{9D8B030D-6E8A-4147-A177-3AD203B41FA5}">
                      <a16:colId xmlns:a16="http://schemas.microsoft.com/office/drawing/2014/main" val="2391596305"/>
                    </a:ext>
                  </a:extLst>
                </a:gridCol>
                <a:gridCol w="994478">
                  <a:extLst>
                    <a:ext uri="{9D8B030D-6E8A-4147-A177-3AD203B41FA5}">
                      <a16:colId xmlns:a16="http://schemas.microsoft.com/office/drawing/2014/main" val="1266842702"/>
                    </a:ext>
                  </a:extLst>
                </a:gridCol>
              </a:tblGrid>
              <a:tr h="132538">
                <a:tc>
                  <a:txBody>
                    <a:bodyPr/>
                    <a:lstStyle/>
                    <a:p>
                      <a:pPr>
                        <a:lnSpc>
                          <a:spcPct val="107000"/>
                        </a:lnSpc>
                        <a:spcAft>
                          <a:spcPts val="800"/>
                        </a:spcAft>
                      </a:pPr>
                      <a:r>
                        <a:rPr lang="vi-VN" sz="1400">
                          <a:effectLst/>
                        </a:rPr>
                        <a:t>Stt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Điều kiện kích hoạt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Xử lý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Ghi chú</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extLst>
                  <a:ext uri="{0D108BD9-81ED-4DB2-BD59-A6C34878D82A}">
                    <a16:rowId xmlns:a16="http://schemas.microsoft.com/office/drawing/2014/main" val="109089250"/>
                  </a:ext>
                </a:extLst>
              </a:tr>
              <a:tr h="999981">
                <a:tc>
                  <a:txBody>
                    <a:bodyPr/>
                    <a:lstStyle/>
                    <a:p>
                      <a:pPr>
                        <a:lnSpc>
                          <a:spcPct val="107000"/>
                        </a:lnSpc>
                        <a:spcAft>
                          <a:spcPts val="800"/>
                        </a:spcAft>
                      </a:pPr>
                      <a:r>
                        <a:rPr lang="vi-VN" sz="1400">
                          <a:effectLst/>
                        </a:rPr>
                        <a:t>1</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Nhấn nút thêm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 Hiện ra màn hình thêm sản phẩm.</a:t>
                      </a:r>
                      <a:endParaRPr lang="en-GB" sz="1400">
                        <a:effectLst/>
                      </a:endParaRPr>
                    </a:p>
                    <a:p>
                      <a:pPr>
                        <a:lnSpc>
                          <a:spcPct val="107000"/>
                        </a:lnSpc>
                        <a:spcAft>
                          <a:spcPts val="800"/>
                        </a:spcAft>
                      </a:pPr>
                      <a:r>
                        <a:rPr lang="vi-VN" sz="1400">
                          <a:effectLst/>
                        </a:rPr>
                        <a:t>+ Nhập thông tin món mới rồi chọn thêm món.</a:t>
                      </a:r>
                      <a:endParaRPr lang="en-GB" sz="1400">
                        <a:effectLst/>
                      </a:endParaRPr>
                    </a:p>
                    <a:p>
                      <a:pPr>
                        <a:lnSpc>
                          <a:spcPct val="107000"/>
                        </a:lnSpc>
                        <a:spcAft>
                          <a:spcPts val="800"/>
                        </a:spcAft>
                      </a:pPr>
                      <a:r>
                        <a:rPr lang="vi-VN" sz="1400">
                          <a:effectLst/>
                        </a:rPr>
                        <a:t>+ Lưu món mới vào CSDL.</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extLst>
                  <a:ext uri="{0D108BD9-81ED-4DB2-BD59-A6C34878D82A}">
                    <a16:rowId xmlns:a16="http://schemas.microsoft.com/office/drawing/2014/main" val="4220823367"/>
                  </a:ext>
                </a:extLst>
              </a:tr>
              <a:tr h="1362873">
                <a:tc>
                  <a:txBody>
                    <a:bodyPr/>
                    <a:lstStyle/>
                    <a:p>
                      <a:pPr>
                        <a:lnSpc>
                          <a:spcPct val="107000"/>
                        </a:lnSpc>
                        <a:spcAft>
                          <a:spcPts val="800"/>
                        </a:spcAft>
                      </a:pPr>
                      <a:r>
                        <a:rPr lang="vi-VN" sz="1400">
                          <a:effectLst/>
                        </a:rPr>
                        <a:t> </a:t>
                      </a:r>
                      <a:endParaRPr lang="en-GB" sz="1400">
                        <a:effectLst/>
                      </a:endParaRPr>
                    </a:p>
                    <a:p>
                      <a:pPr>
                        <a:lnSpc>
                          <a:spcPct val="107000"/>
                        </a:lnSpc>
                        <a:spcAft>
                          <a:spcPts val="800"/>
                        </a:spcAft>
                      </a:pPr>
                      <a:r>
                        <a:rPr lang="vi-VN" sz="1400">
                          <a:effectLst/>
                        </a:rPr>
                        <a:t> </a:t>
                      </a:r>
                      <a:endParaRPr lang="en-GB" sz="1400">
                        <a:effectLst/>
                      </a:endParaRPr>
                    </a:p>
                    <a:p>
                      <a:pPr>
                        <a:lnSpc>
                          <a:spcPct val="107000"/>
                        </a:lnSpc>
                        <a:spcAft>
                          <a:spcPts val="800"/>
                        </a:spcAft>
                      </a:pPr>
                      <a:r>
                        <a:rPr lang="vi-VN" sz="1400">
                          <a:effectLst/>
                        </a:rPr>
                        <a:t>2</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Nhấn nút xoá</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 Hiên ra giao diện các món có trong Menu. Bấm chọn món cần xoá. Hệ thống hiện ra khung cảnh báo, chọn Yes để hoàn thành thao tác, No để huỷ thao tác.</a:t>
                      </a:r>
                      <a:endParaRPr lang="en-GB" sz="1400">
                        <a:effectLst/>
                      </a:endParaRPr>
                    </a:p>
                    <a:p>
                      <a:pPr>
                        <a:lnSpc>
                          <a:spcPct val="107000"/>
                        </a:lnSpc>
                        <a:spcAft>
                          <a:spcPts val="800"/>
                        </a:spcAft>
                      </a:pPr>
                      <a:r>
                        <a:rPr lang="vi-VN" sz="1400">
                          <a:effectLst/>
                        </a:rPr>
                        <a:t>+ Cập nhật lại CSDL</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extLst>
                  <a:ext uri="{0D108BD9-81ED-4DB2-BD59-A6C34878D82A}">
                    <a16:rowId xmlns:a16="http://schemas.microsoft.com/office/drawing/2014/main" val="1024228530"/>
                  </a:ext>
                </a:extLst>
              </a:tr>
              <a:tr h="1045467">
                <a:tc>
                  <a:txBody>
                    <a:bodyPr/>
                    <a:lstStyle/>
                    <a:p>
                      <a:pPr>
                        <a:lnSpc>
                          <a:spcPct val="107000"/>
                        </a:lnSpc>
                        <a:spcAft>
                          <a:spcPts val="800"/>
                        </a:spcAft>
                      </a:pPr>
                      <a:r>
                        <a:rPr lang="vi-VN" sz="1400">
                          <a:effectLst/>
                        </a:rPr>
                        <a:t>3</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Nhấn chỉnh sửa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 Hiện ra màn hình chỉnh sửa sản phẩm.</a:t>
                      </a:r>
                      <a:endParaRPr lang="en-GB" sz="1400">
                        <a:effectLst/>
                      </a:endParaRPr>
                    </a:p>
                    <a:p>
                      <a:pPr>
                        <a:lnSpc>
                          <a:spcPct val="107000"/>
                        </a:lnSpc>
                        <a:spcAft>
                          <a:spcPts val="800"/>
                        </a:spcAft>
                      </a:pPr>
                      <a:r>
                        <a:rPr lang="vi-VN" sz="1400">
                          <a:effectLst/>
                        </a:rPr>
                        <a:t>+ Nhập thông tin món cần chỉnh sửa rồi chọn Edit.</a:t>
                      </a:r>
                      <a:endParaRPr lang="en-GB" sz="1400">
                        <a:effectLst/>
                      </a:endParaRPr>
                    </a:p>
                    <a:p>
                      <a:pPr>
                        <a:lnSpc>
                          <a:spcPct val="107000"/>
                        </a:lnSpc>
                        <a:spcAft>
                          <a:spcPts val="800"/>
                        </a:spcAft>
                      </a:pPr>
                      <a:r>
                        <a:rPr lang="vi-VN" sz="1400">
                          <a:effectLst/>
                        </a:rPr>
                        <a:t>+ Lưu thông tin vào CSDL.</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extLst>
                  <a:ext uri="{0D108BD9-81ED-4DB2-BD59-A6C34878D82A}">
                    <a16:rowId xmlns:a16="http://schemas.microsoft.com/office/drawing/2014/main" val="3253460548"/>
                  </a:ext>
                </a:extLst>
              </a:tr>
              <a:tr h="561267">
                <a:tc>
                  <a:txBody>
                    <a:bodyPr/>
                    <a:lstStyle/>
                    <a:p>
                      <a:pPr>
                        <a:lnSpc>
                          <a:spcPct val="107000"/>
                        </a:lnSpc>
                        <a:spcAft>
                          <a:spcPts val="800"/>
                        </a:spcAft>
                      </a:pPr>
                      <a:r>
                        <a:rPr lang="vi-VN" sz="1400">
                          <a:effectLst/>
                        </a:rPr>
                        <a:t>4</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Nhấn vào thanh tìm kiếm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a:effectLst/>
                        </a:rPr>
                        <a:t>+Combo box sẽ thả xuống các danh mục khác nhau để lựa chọn, quản lý.</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tc>
                  <a:txBody>
                    <a:bodyPr/>
                    <a:lstStyle/>
                    <a:p>
                      <a:pPr>
                        <a:lnSpc>
                          <a:spcPct val="107000"/>
                        </a:lnSpc>
                        <a:spcAft>
                          <a:spcPts val="800"/>
                        </a:spcAft>
                      </a:pPr>
                      <a:r>
                        <a:rPr lang="vi-VN"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43721" marR="43721" marT="0" marB="0"/>
                </a:tc>
                <a:extLst>
                  <a:ext uri="{0D108BD9-81ED-4DB2-BD59-A6C34878D82A}">
                    <a16:rowId xmlns:a16="http://schemas.microsoft.com/office/drawing/2014/main" val="3103399418"/>
                  </a:ext>
                </a:extLst>
              </a:tr>
            </a:tbl>
          </a:graphicData>
        </a:graphic>
      </p:graphicFrame>
      <p:pic>
        <p:nvPicPr>
          <p:cNvPr id="4" name="Picture 3">
            <a:extLst>
              <a:ext uri="{FF2B5EF4-FFF2-40B4-BE49-F238E27FC236}">
                <a16:creationId xmlns:a16="http://schemas.microsoft.com/office/drawing/2014/main" id="{037A9820-0C41-402F-B56A-A25E0E4D532C}"/>
              </a:ext>
            </a:extLst>
          </p:cNvPr>
          <p:cNvPicPr>
            <a:picLocks noChangeAspect="1"/>
          </p:cNvPicPr>
          <p:nvPr/>
        </p:nvPicPr>
        <p:blipFill>
          <a:blip r:embed="rId2"/>
          <a:stretch>
            <a:fillRect/>
          </a:stretch>
        </p:blipFill>
        <p:spPr>
          <a:xfrm>
            <a:off x="274637" y="2658629"/>
            <a:ext cx="4124325" cy="2076450"/>
          </a:xfrm>
          <a:prstGeom prst="rect">
            <a:avLst/>
          </a:prstGeom>
        </p:spPr>
      </p:pic>
    </p:spTree>
    <p:extLst>
      <p:ext uri="{BB962C8B-B14F-4D97-AF65-F5344CB8AC3E}">
        <p14:creationId xmlns:p14="http://schemas.microsoft.com/office/powerpoint/2010/main" val="3810227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8585B-47F9-4AF0-89E1-F412D3CD8270}"/>
              </a:ext>
            </a:extLst>
          </p:cNvPr>
          <p:cNvSpPr>
            <a:spLocks noGrp="1"/>
          </p:cNvSpPr>
          <p:nvPr>
            <p:ph type="title"/>
          </p:nvPr>
        </p:nvSpPr>
        <p:spPr/>
        <p:txBody>
          <a:bodyPr>
            <a:normAutofit/>
          </a:bodyPr>
          <a:lstStyle/>
          <a:p>
            <a:r>
              <a:rPr lang="en-GB" sz="3200" dirty="0" err="1"/>
              <a:t>Danh</a:t>
            </a:r>
            <a:r>
              <a:rPr lang="en-GB" sz="3200" dirty="0"/>
              <a:t> </a:t>
            </a:r>
            <a:r>
              <a:rPr lang="en-GB" sz="3200" dirty="0" err="1"/>
              <a:t>sách</a:t>
            </a:r>
            <a:r>
              <a:rPr lang="en-GB" sz="3200" dirty="0"/>
              <a:t> </a:t>
            </a:r>
            <a:r>
              <a:rPr lang="en-GB" sz="3200" dirty="0" err="1"/>
              <a:t>thành</a:t>
            </a:r>
            <a:r>
              <a:rPr lang="en-GB" sz="3200" dirty="0"/>
              <a:t> </a:t>
            </a:r>
            <a:r>
              <a:rPr lang="en-GB" sz="3200" dirty="0" err="1"/>
              <a:t>phần</a:t>
            </a:r>
            <a:r>
              <a:rPr lang="en-GB" sz="3200" dirty="0"/>
              <a:t> </a:t>
            </a:r>
            <a:r>
              <a:rPr lang="en-GB" sz="3200" dirty="0" err="1"/>
              <a:t>giao</a:t>
            </a:r>
            <a:r>
              <a:rPr lang="en-GB" sz="3200" dirty="0"/>
              <a:t> </a:t>
            </a:r>
            <a:r>
              <a:rPr lang="en-GB" sz="3200" dirty="0" err="1"/>
              <a:t>diện</a:t>
            </a:r>
            <a:r>
              <a:rPr lang="en-GB" sz="3200" dirty="0"/>
              <a:t> </a:t>
            </a:r>
            <a:r>
              <a:rPr lang="en-GB" sz="3200" dirty="0" err="1"/>
              <a:t>quản</a:t>
            </a:r>
            <a:r>
              <a:rPr lang="en-GB" sz="3200" dirty="0"/>
              <a:t> </a:t>
            </a:r>
            <a:r>
              <a:rPr lang="en-GB" sz="3200" dirty="0" err="1"/>
              <a:t>lý</a:t>
            </a:r>
            <a:r>
              <a:rPr lang="en-GB" sz="3200" dirty="0"/>
              <a:t> </a:t>
            </a:r>
            <a:r>
              <a:rPr lang="en-GB" sz="3200" dirty="0" err="1"/>
              <a:t>sản</a:t>
            </a:r>
            <a:r>
              <a:rPr lang="en-GB" sz="3200" dirty="0"/>
              <a:t> </a:t>
            </a:r>
            <a:r>
              <a:rPr lang="en-GB" sz="3200" dirty="0" err="1"/>
              <a:t>phẩm</a:t>
            </a:r>
            <a:endParaRPr lang="en-GB" sz="3200" dirty="0"/>
          </a:p>
        </p:txBody>
      </p:sp>
      <p:graphicFrame>
        <p:nvGraphicFramePr>
          <p:cNvPr id="4" name="Content Placeholder 3">
            <a:extLst>
              <a:ext uri="{FF2B5EF4-FFF2-40B4-BE49-F238E27FC236}">
                <a16:creationId xmlns:a16="http://schemas.microsoft.com/office/drawing/2014/main" id="{459131C0-2BE0-4B38-8027-8B8E3A0B4610}"/>
              </a:ext>
            </a:extLst>
          </p:cNvPr>
          <p:cNvGraphicFramePr>
            <a:graphicFrameLocks noGrp="1"/>
          </p:cNvGraphicFramePr>
          <p:nvPr>
            <p:ph idx="1"/>
            <p:extLst>
              <p:ext uri="{D42A27DB-BD31-4B8C-83A1-F6EECF244321}">
                <p14:modId xmlns:p14="http://schemas.microsoft.com/office/powerpoint/2010/main" val="103276686"/>
              </p:ext>
            </p:extLst>
          </p:nvPr>
        </p:nvGraphicFramePr>
        <p:xfrm>
          <a:off x="680321" y="2133601"/>
          <a:ext cx="9692116" cy="4433455"/>
        </p:xfrm>
        <a:graphic>
          <a:graphicData uri="http://schemas.openxmlformats.org/drawingml/2006/table">
            <a:tbl>
              <a:tblPr firstRow="1" firstCol="1" bandRow="1">
                <a:tableStyleId>{5C22544A-7EE6-4342-B048-85BDC9FD1C3A}</a:tableStyleId>
              </a:tblPr>
              <a:tblGrid>
                <a:gridCol w="575823">
                  <a:extLst>
                    <a:ext uri="{9D8B030D-6E8A-4147-A177-3AD203B41FA5}">
                      <a16:colId xmlns:a16="http://schemas.microsoft.com/office/drawing/2014/main" val="1986885301"/>
                    </a:ext>
                  </a:extLst>
                </a:gridCol>
                <a:gridCol w="1477819">
                  <a:extLst>
                    <a:ext uri="{9D8B030D-6E8A-4147-A177-3AD203B41FA5}">
                      <a16:colId xmlns:a16="http://schemas.microsoft.com/office/drawing/2014/main" val="1282552970"/>
                    </a:ext>
                  </a:extLst>
                </a:gridCol>
                <a:gridCol w="1496291">
                  <a:extLst>
                    <a:ext uri="{9D8B030D-6E8A-4147-A177-3AD203B41FA5}">
                      <a16:colId xmlns:a16="http://schemas.microsoft.com/office/drawing/2014/main" val="3911192788"/>
                    </a:ext>
                  </a:extLst>
                </a:gridCol>
                <a:gridCol w="1987531">
                  <a:extLst>
                    <a:ext uri="{9D8B030D-6E8A-4147-A177-3AD203B41FA5}">
                      <a16:colId xmlns:a16="http://schemas.microsoft.com/office/drawing/2014/main" val="2560095755"/>
                    </a:ext>
                  </a:extLst>
                </a:gridCol>
                <a:gridCol w="1384884">
                  <a:extLst>
                    <a:ext uri="{9D8B030D-6E8A-4147-A177-3AD203B41FA5}">
                      <a16:colId xmlns:a16="http://schemas.microsoft.com/office/drawing/2014/main" val="289175006"/>
                    </a:ext>
                  </a:extLst>
                </a:gridCol>
                <a:gridCol w="1781475">
                  <a:extLst>
                    <a:ext uri="{9D8B030D-6E8A-4147-A177-3AD203B41FA5}">
                      <a16:colId xmlns:a16="http://schemas.microsoft.com/office/drawing/2014/main" val="417042150"/>
                    </a:ext>
                  </a:extLst>
                </a:gridCol>
                <a:gridCol w="988293">
                  <a:extLst>
                    <a:ext uri="{9D8B030D-6E8A-4147-A177-3AD203B41FA5}">
                      <a16:colId xmlns:a16="http://schemas.microsoft.com/office/drawing/2014/main" val="2283118835"/>
                    </a:ext>
                  </a:extLst>
                </a:gridCol>
              </a:tblGrid>
              <a:tr h="310824">
                <a:tc>
                  <a:txBody>
                    <a:bodyPr/>
                    <a:lstStyle/>
                    <a:p>
                      <a:pPr>
                        <a:lnSpc>
                          <a:spcPct val="107000"/>
                        </a:lnSpc>
                        <a:spcAft>
                          <a:spcPts val="800"/>
                        </a:spcAft>
                      </a:pPr>
                      <a:r>
                        <a:rPr lang="en-US" sz="1400">
                          <a:effectLst/>
                        </a:rPr>
                        <a:t>STT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Tên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Kiểu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Ý nghĩa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Miền giá trị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Giá trị mặc định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Ghi chú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extLst>
                  <a:ext uri="{0D108BD9-81ED-4DB2-BD59-A6C34878D82A}">
                    <a16:rowId xmlns:a16="http://schemas.microsoft.com/office/drawing/2014/main" val="686549627"/>
                  </a:ext>
                </a:extLst>
              </a:tr>
              <a:tr h="472087">
                <a:tc>
                  <a:txBody>
                    <a:bodyPr/>
                    <a:lstStyle/>
                    <a:p>
                      <a:pPr>
                        <a:lnSpc>
                          <a:spcPct val="107000"/>
                        </a:lnSpc>
                        <a:spcAft>
                          <a:spcPts val="800"/>
                        </a:spcAft>
                      </a:pPr>
                      <a:r>
                        <a:rPr lang="vi-VN" sz="1400">
                          <a:effectLst/>
                        </a:rPr>
                        <a:t>1</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Lbl_tieu_de</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A_Field text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Phục</a:t>
                      </a:r>
                      <a:r>
                        <a:rPr lang="vi-VN" sz="1400">
                          <a:effectLst/>
                        </a:rPr>
                        <a:t> vụ việc bố trí màn hình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extLst>
                  <a:ext uri="{0D108BD9-81ED-4DB2-BD59-A6C34878D82A}">
                    <a16:rowId xmlns:a16="http://schemas.microsoft.com/office/drawing/2014/main" val="2880399609"/>
                  </a:ext>
                </a:extLst>
              </a:tr>
              <a:tr h="472087">
                <a:tc>
                  <a:txBody>
                    <a:bodyPr/>
                    <a:lstStyle/>
                    <a:p>
                      <a:pPr>
                        <a:lnSpc>
                          <a:spcPct val="107000"/>
                        </a:lnSpc>
                        <a:spcAft>
                          <a:spcPts val="800"/>
                        </a:spcAft>
                      </a:pPr>
                      <a:r>
                        <a:rPr lang="vi-VN" sz="1400">
                          <a:effectLst/>
                        </a:rPr>
                        <a:t>2</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Lbl_chuc_vu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A_Label</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en-US" sz="1400">
                          <a:effectLst/>
                        </a:rPr>
                        <a:t>Phục</a:t>
                      </a:r>
                      <a:r>
                        <a:rPr lang="vi-VN" sz="1400">
                          <a:effectLst/>
                        </a:rPr>
                        <a:t> vụ việc bố trí màn hình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extLst>
                  <a:ext uri="{0D108BD9-81ED-4DB2-BD59-A6C34878D82A}">
                    <a16:rowId xmlns:a16="http://schemas.microsoft.com/office/drawing/2014/main" val="672118497"/>
                  </a:ext>
                </a:extLst>
              </a:tr>
              <a:tr h="633351">
                <a:tc>
                  <a:txBody>
                    <a:bodyPr/>
                    <a:lstStyle/>
                    <a:p>
                      <a:pPr>
                        <a:lnSpc>
                          <a:spcPct val="107000"/>
                        </a:lnSpc>
                        <a:spcAft>
                          <a:spcPts val="800"/>
                        </a:spcAft>
                      </a:pPr>
                      <a:r>
                        <a:rPr lang="vi-VN" sz="1400">
                          <a:effectLst/>
                        </a:rPr>
                        <a:t>3</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Cb_search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A_combo box</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Khung danh mục chọn loại sản phẩm.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extLst>
                  <a:ext uri="{0D108BD9-81ED-4DB2-BD59-A6C34878D82A}">
                    <a16:rowId xmlns:a16="http://schemas.microsoft.com/office/drawing/2014/main" val="3868556894"/>
                  </a:ext>
                </a:extLst>
              </a:tr>
              <a:tr h="1278404">
                <a:tc>
                  <a:txBody>
                    <a:bodyPr/>
                    <a:lstStyle/>
                    <a:p>
                      <a:pPr>
                        <a:lnSpc>
                          <a:spcPct val="107000"/>
                        </a:lnSpc>
                        <a:spcAft>
                          <a:spcPts val="800"/>
                        </a:spcAft>
                      </a:pPr>
                      <a:r>
                        <a:rPr lang="vi-VN" sz="1400">
                          <a:effectLst/>
                        </a:rPr>
                        <a:t>4</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Bt_them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Nút nhấn để mở ra giao diện thêm sản phẩm. Xử lý thông tin thêm sản phẩm.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extLst>
                  <a:ext uri="{0D108BD9-81ED-4DB2-BD59-A6C34878D82A}">
                    <a16:rowId xmlns:a16="http://schemas.microsoft.com/office/drawing/2014/main" val="842346466"/>
                  </a:ext>
                </a:extLst>
              </a:tr>
              <a:tr h="633351">
                <a:tc>
                  <a:txBody>
                    <a:bodyPr/>
                    <a:lstStyle/>
                    <a:p>
                      <a:pPr>
                        <a:lnSpc>
                          <a:spcPct val="107000"/>
                        </a:lnSpc>
                        <a:spcAft>
                          <a:spcPts val="800"/>
                        </a:spcAft>
                      </a:pPr>
                      <a:r>
                        <a:rPr lang="vi-VN" sz="1400">
                          <a:effectLst/>
                        </a:rPr>
                        <a:t>5</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Bt_xoa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Xử lý thông tin xoá sản phẩm.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extLst>
                  <a:ext uri="{0D108BD9-81ED-4DB2-BD59-A6C34878D82A}">
                    <a16:rowId xmlns:a16="http://schemas.microsoft.com/office/drawing/2014/main" val="2325504028"/>
                  </a:ext>
                </a:extLst>
              </a:tr>
              <a:tr h="633351">
                <a:tc>
                  <a:txBody>
                    <a:bodyPr/>
                    <a:lstStyle/>
                    <a:p>
                      <a:pPr>
                        <a:lnSpc>
                          <a:spcPct val="107000"/>
                        </a:lnSpc>
                        <a:spcAft>
                          <a:spcPts val="800"/>
                        </a:spcAft>
                      </a:pPr>
                      <a:r>
                        <a:rPr lang="vi-VN" sz="1400">
                          <a:effectLst/>
                        </a:rPr>
                        <a:t>6</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Bt_chinhsua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Xử lý thông tin sửa sản phẩm.</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tc>
                  <a:txBody>
                    <a:bodyPr/>
                    <a:lstStyle/>
                    <a:p>
                      <a:pPr>
                        <a:lnSpc>
                          <a:spcPct val="107000"/>
                        </a:lnSpc>
                        <a:spcAft>
                          <a:spcPts val="800"/>
                        </a:spcAft>
                      </a:pPr>
                      <a:r>
                        <a:rPr lang="vi-VN"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50045" marR="50045" marT="0" marB="0"/>
                </a:tc>
                <a:extLst>
                  <a:ext uri="{0D108BD9-81ED-4DB2-BD59-A6C34878D82A}">
                    <a16:rowId xmlns:a16="http://schemas.microsoft.com/office/drawing/2014/main" val="321653250"/>
                  </a:ext>
                </a:extLst>
              </a:tr>
            </a:tbl>
          </a:graphicData>
        </a:graphic>
      </p:graphicFrame>
    </p:spTree>
    <p:extLst>
      <p:ext uri="{BB962C8B-B14F-4D97-AF65-F5344CB8AC3E}">
        <p14:creationId xmlns:p14="http://schemas.microsoft.com/office/powerpoint/2010/main" val="14442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C5F33-A8DD-4CC3-9964-D5BCBE794707}"/>
              </a:ext>
            </a:extLst>
          </p:cNvPr>
          <p:cNvSpPr>
            <a:spLocks noGrp="1"/>
          </p:cNvSpPr>
          <p:nvPr>
            <p:ph type="title"/>
          </p:nvPr>
        </p:nvSpPr>
        <p:spPr/>
        <p:txBody>
          <a:bodyPr/>
          <a:lstStyle/>
          <a:p>
            <a:r>
              <a:rPr lang="en-GB" dirty="0"/>
              <a:t> - Giao </a:t>
            </a:r>
            <a:r>
              <a:rPr lang="en-GB" dirty="0" err="1"/>
              <a:t>diện</a:t>
            </a:r>
            <a:r>
              <a:rPr lang="en-GB" dirty="0"/>
              <a:t> </a:t>
            </a:r>
            <a:r>
              <a:rPr lang="en-GB" dirty="0" err="1"/>
              <a:t>chức</a:t>
            </a:r>
            <a:r>
              <a:rPr lang="en-GB" dirty="0"/>
              <a:t> </a:t>
            </a:r>
            <a:r>
              <a:rPr lang="en-GB" dirty="0" err="1"/>
              <a:t>năng</a:t>
            </a:r>
            <a:br>
              <a:rPr lang="en-GB" dirty="0"/>
            </a:br>
            <a:endParaRPr lang="en-GB" dirty="0"/>
          </a:p>
        </p:txBody>
      </p:sp>
      <p:pic>
        <p:nvPicPr>
          <p:cNvPr id="4" name="Content Placeholder 3" descr="Graphical user interface&#10;&#10;Description automatically generated">
            <a:extLst>
              <a:ext uri="{FF2B5EF4-FFF2-40B4-BE49-F238E27FC236}">
                <a16:creationId xmlns:a16="http://schemas.microsoft.com/office/drawing/2014/main" id="{24D6BECD-0CA6-4989-BECD-AA3630D9F32B}"/>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6928" y="2669070"/>
            <a:ext cx="4742236" cy="2354765"/>
          </a:xfrm>
          <a:prstGeom prst="rect">
            <a:avLst/>
          </a:prstGeom>
        </p:spPr>
      </p:pic>
      <p:graphicFrame>
        <p:nvGraphicFramePr>
          <p:cNvPr id="5" name="Table 4">
            <a:extLst>
              <a:ext uri="{FF2B5EF4-FFF2-40B4-BE49-F238E27FC236}">
                <a16:creationId xmlns:a16="http://schemas.microsoft.com/office/drawing/2014/main" id="{B7E4D302-AD3F-4E40-8EAD-10AD75CCE199}"/>
              </a:ext>
            </a:extLst>
          </p:cNvPr>
          <p:cNvGraphicFramePr>
            <a:graphicFrameLocks noGrp="1"/>
          </p:cNvGraphicFramePr>
          <p:nvPr>
            <p:extLst>
              <p:ext uri="{D42A27DB-BD31-4B8C-83A1-F6EECF244321}">
                <p14:modId xmlns:p14="http://schemas.microsoft.com/office/powerpoint/2010/main" val="1214264743"/>
              </p:ext>
            </p:extLst>
          </p:nvPr>
        </p:nvGraphicFramePr>
        <p:xfrm>
          <a:off x="5227782" y="2198254"/>
          <a:ext cx="6834910" cy="4461164"/>
        </p:xfrm>
        <a:graphic>
          <a:graphicData uri="http://schemas.openxmlformats.org/drawingml/2006/table">
            <a:tbl>
              <a:tblPr firstRow="1" firstCol="1" bandRow="1">
                <a:tableStyleId>{5C22544A-7EE6-4342-B048-85BDC9FD1C3A}</a:tableStyleId>
              </a:tblPr>
              <a:tblGrid>
                <a:gridCol w="1708362">
                  <a:extLst>
                    <a:ext uri="{9D8B030D-6E8A-4147-A177-3AD203B41FA5}">
                      <a16:colId xmlns:a16="http://schemas.microsoft.com/office/drawing/2014/main" val="410403087"/>
                    </a:ext>
                  </a:extLst>
                </a:gridCol>
                <a:gridCol w="1708362">
                  <a:extLst>
                    <a:ext uri="{9D8B030D-6E8A-4147-A177-3AD203B41FA5}">
                      <a16:colId xmlns:a16="http://schemas.microsoft.com/office/drawing/2014/main" val="1589210208"/>
                    </a:ext>
                  </a:extLst>
                </a:gridCol>
                <a:gridCol w="1848003">
                  <a:extLst>
                    <a:ext uri="{9D8B030D-6E8A-4147-A177-3AD203B41FA5}">
                      <a16:colId xmlns:a16="http://schemas.microsoft.com/office/drawing/2014/main" val="3566453291"/>
                    </a:ext>
                  </a:extLst>
                </a:gridCol>
                <a:gridCol w="1570183">
                  <a:extLst>
                    <a:ext uri="{9D8B030D-6E8A-4147-A177-3AD203B41FA5}">
                      <a16:colId xmlns:a16="http://schemas.microsoft.com/office/drawing/2014/main" val="585788813"/>
                    </a:ext>
                  </a:extLst>
                </a:gridCol>
              </a:tblGrid>
              <a:tr h="205004">
                <a:tc>
                  <a:txBody>
                    <a:bodyPr/>
                    <a:lstStyle/>
                    <a:p>
                      <a:pPr>
                        <a:lnSpc>
                          <a:spcPct val="107000"/>
                        </a:lnSpc>
                        <a:spcAft>
                          <a:spcPts val="800"/>
                        </a:spcAft>
                      </a:pPr>
                      <a:r>
                        <a:rPr lang="vi-VN" sz="1200">
                          <a:effectLst/>
                        </a:rPr>
                        <a:t>Stt</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a:effectLst/>
                        </a:rPr>
                        <a:t>Điều kiện kích hoạt</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a:effectLst/>
                        </a:rPr>
                        <a:t>Xử lý</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a:effectLst/>
                        </a:rPr>
                        <a:t>Ghi chú</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extLst>
                  <a:ext uri="{0D108BD9-81ED-4DB2-BD59-A6C34878D82A}">
                    <a16:rowId xmlns:a16="http://schemas.microsoft.com/office/drawing/2014/main" val="3146441318"/>
                  </a:ext>
                </a:extLst>
              </a:tr>
              <a:tr h="2298850">
                <a:tc>
                  <a:txBody>
                    <a:bodyPr/>
                    <a:lstStyle/>
                    <a:p>
                      <a:pPr>
                        <a:lnSpc>
                          <a:spcPct val="107000"/>
                        </a:lnSpc>
                        <a:spcAft>
                          <a:spcPts val="800"/>
                        </a:spcAft>
                      </a:pPr>
                      <a:r>
                        <a:rPr lang="vi-VN" sz="1200">
                          <a:effectLst/>
                        </a:rPr>
                        <a:t>1</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a:effectLst/>
                        </a:rPr>
                        <a:t>Đăng nhập vào hệ thống</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dirty="0">
                          <a:effectLst/>
                        </a:rPr>
                        <a:t>+ Hiện ra bảng đăng nhập vào hệ thống.</a:t>
                      </a:r>
                      <a:endParaRPr lang="en-GB" sz="1200" dirty="0">
                        <a:effectLst/>
                      </a:endParaRPr>
                    </a:p>
                    <a:p>
                      <a:pPr>
                        <a:lnSpc>
                          <a:spcPct val="107000"/>
                        </a:lnSpc>
                        <a:spcAft>
                          <a:spcPts val="800"/>
                        </a:spcAft>
                      </a:pPr>
                      <a:r>
                        <a:rPr lang="vi-VN" sz="1200" dirty="0">
                          <a:effectLst/>
                        </a:rPr>
                        <a:t>+ Tuỳ vào quyền của mỗi tài khoản mà hệ thống sẽ đăng nhập với giao diện khác nhau.</a:t>
                      </a:r>
                      <a:endParaRPr lang="en-GB" sz="1200" dirty="0">
                        <a:effectLst/>
                      </a:endParaRPr>
                    </a:p>
                    <a:p>
                      <a:pPr>
                        <a:lnSpc>
                          <a:spcPct val="107000"/>
                        </a:lnSpc>
                        <a:spcAft>
                          <a:spcPts val="800"/>
                        </a:spcAft>
                      </a:pPr>
                      <a:r>
                        <a:rPr lang="vi-VN" sz="1200" dirty="0">
                          <a:effectLst/>
                        </a:rPr>
                        <a:t>+ 2 loại giao diện: giao diện cho Quản lý, giao diện cho nhân viên.</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dirty="0">
                          <a:effectLst/>
                        </a:rPr>
                        <a:t>+ Đăng nhập sai sẽ hiện ra bảng cảnh báo buộc đăng nhập lại.</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extLst>
                  <a:ext uri="{0D108BD9-81ED-4DB2-BD59-A6C34878D82A}">
                    <a16:rowId xmlns:a16="http://schemas.microsoft.com/office/drawing/2014/main" val="3355797928"/>
                  </a:ext>
                </a:extLst>
              </a:tr>
              <a:tr h="647090">
                <a:tc>
                  <a:txBody>
                    <a:bodyPr/>
                    <a:lstStyle/>
                    <a:p>
                      <a:pPr>
                        <a:lnSpc>
                          <a:spcPct val="107000"/>
                        </a:lnSpc>
                        <a:spcAft>
                          <a:spcPts val="800"/>
                        </a:spcAft>
                      </a:pPr>
                      <a:r>
                        <a:rPr lang="vi-VN" sz="1200" dirty="0">
                          <a:effectLst/>
                        </a:rPr>
                        <a:t>2</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a:effectLst/>
                        </a:rPr>
                        <a:t>Giao diện quản lý</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a:effectLst/>
                        </a:rPr>
                        <a:t>+ Bao gồm toàn bộ các chức năng quản lý hiện trên màn hình.</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a:effectLst/>
                        </a:rPr>
                        <a:t> </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extLst>
                  <a:ext uri="{0D108BD9-81ED-4DB2-BD59-A6C34878D82A}">
                    <a16:rowId xmlns:a16="http://schemas.microsoft.com/office/drawing/2014/main" val="3348235725"/>
                  </a:ext>
                </a:extLst>
              </a:tr>
              <a:tr h="1310220">
                <a:tc>
                  <a:txBody>
                    <a:bodyPr/>
                    <a:lstStyle/>
                    <a:p>
                      <a:pPr>
                        <a:lnSpc>
                          <a:spcPct val="107000"/>
                        </a:lnSpc>
                        <a:spcAft>
                          <a:spcPts val="800"/>
                        </a:spcAft>
                      </a:pPr>
                      <a:r>
                        <a:rPr lang="vi-VN" sz="1200">
                          <a:effectLst/>
                        </a:rPr>
                        <a:t>3 </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a:effectLst/>
                        </a:rPr>
                        <a:t>Giao diện nhân viên</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a:effectLst/>
                        </a:rPr>
                        <a:t>+ Hạn chế các chức năng quản lý khác, giao diện chỉ bao gồm: Bán hàng, Quản lý khách hàng, Menu, khu vực bàn.</a:t>
                      </a:r>
                      <a:endParaRPr lang="en-GB" sz="120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tc>
                  <a:txBody>
                    <a:bodyPr/>
                    <a:lstStyle/>
                    <a:p>
                      <a:pPr>
                        <a:lnSpc>
                          <a:spcPct val="107000"/>
                        </a:lnSpc>
                        <a:spcAft>
                          <a:spcPts val="800"/>
                        </a:spcAft>
                      </a:pPr>
                      <a:r>
                        <a:rPr lang="vi-VN" sz="1200" dirty="0">
                          <a:effectLst/>
                        </a:rPr>
                        <a:t> </a:t>
                      </a:r>
                      <a:endParaRPr lang="en-GB" sz="1200" dirty="0">
                        <a:effectLst/>
                        <a:latin typeface="Arial" panose="020B0604020202020204" pitchFamily="34" charset="0"/>
                        <a:ea typeface="Arial" panose="020B0604020202020204" pitchFamily="34" charset="0"/>
                        <a:cs typeface="Times New Roman" panose="02020603050405020304" pitchFamily="18" charset="0"/>
                      </a:endParaRPr>
                    </a:p>
                  </a:txBody>
                  <a:tcPr marL="62990" marR="62990" marT="0" marB="0"/>
                </a:tc>
                <a:extLst>
                  <a:ext uri="{0D108BD9-81ED-4DB2-BD59-A6C34878D82A}">
                    <a16:rowId xmlns:a16="http://schemas.microsoft.com/office/drawing/2014/main" val="1202868029"/>
                  </a:ext>
                </a:extLst>
              </a:tr>
            </a:tbl>
          </a:graphicData>
        </a:graphic>
      </p:graphicFrame>
    </p:spTree>
    <p:extLst>
      <p:ext uri="{BB962C8B-B14F-4D97-AF65-F5344CB8AC3E}">
        <p14:creationId xmlns:p14="http://schemas.microsoft.com/office/powerpoint/2010/main" val="1331262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5FAC-A71B-4B89-A19B-27E573719844}"/>
              </a:ext>
            </a:extLst>
          </p:cNvPr>
          <p:cNvSpPr>
            <a:spLocks noGrp="1"/>
          </p:cNvSpPr>
          <p:nvPr>
            <p:ph type="title"/>
          </p:nvPr>
        </p:nvSpPr>
        <p:spPr/>
        <p:txBody>
          <a:bodyPr/>
          <a:lstStyle/>
          <a:p>
            <a:r>
              <a:rPr lang="en-GB" dirty="0" err="1"/>
              <a:t>Thiết</a:t>
            </a:r>
            <a:r>
              <a:rPr lang="en-GB" dirty="0"/>
              <a:t> </a:t>
            </a:r>
            <a:r>
              <a:rPr lang="en-GB" dirty="0" err="1"/>
              <a:t>kế</a:t>
            </a:r>
            <a:r>
              <a:rPr lang="en-GB" dirty="0"/>
              <a:t> </a:t>
            </a:r>
            <a:r>
              <a:rPr lang="en-GB" dirty="0" err="1"/>
              <a:t>lưu</a:t>
            </a:r>
            <a:r>
              <a:rPr lang="en-GB" dirty="0"/>
              <a:t> </a:t>
            </a:r>
            <a:r>
              <a:rPr lang="en-GB" dirty="0" err="1"/>
              <a:t>trữ</a:t>
            </a:r>
            <a:r>
              <a:rPr lang="en-GB" dirty="0"/>
              <a:t> </a:t>
            </a:r>
            <a:r>
              <a:rPr lang="en-GB" dirty="0" err="1"/>
              <a:t>của</a:t>
            </a:r>
            <a:r>
              <a:rPr lang="en-GB" dirty="0"/>
              <a:t> </a:t>
            </a:r>
            <a:r>
              <a:rPr lang="en-GB" dirty="0" err="1"/>
              <a:t>quản</a:t>
            </a:r>
            <a:r>
              <a:rPr lang="en-GB" dirty="0"/>
              <a:t> </a:t>
            </a:r>
            <a:r>
              <a:rPr lang="en-GB" dirty="0" err="1"/>
              <a:t>lý</a:t>
            </a:r>
            <a:r>
              <a:rPr lang="en-GB" dirty="0"/>
              <a:t> </a:t>
            </a:r>
            <a:r>
              <a:rPr lang="en-GB" dirty="0" err="1"/>
              <a:t>sản</a:t>
            </a:r>
            <a:r>
              <a:rPr lang="en-GB" dirty="0"/>
              <a:t> </a:t>
            </a:r>
            <a:r>
              <a:rPr lang="en-GB" dirty="0" err="1"/>
              <a:t>phẩm</a:t>
            </a:r>
            <a:endParaRPr lang="en-GB" dirty="0"/>
          </a:p>
        </p:txBody>
      </p:sp>
      <p:graphicFrame>
        <p:nvGraphicFramePr>
          <p:cNvPr id="4" name="Content Placeholder 3">
            <a:extLst>
              <a:ext uri="{FF2B5EF4-FFF2-40B4-BE49-F238E27FC236}">
                <a16:creationId xmlns:a16="http://schemas.microsoft.com/office/drawing/2014/main" id="{B17CBA04-041C-409B-81F5-B5BA6977A48E}"/>
              </a:ext>
            </a:extLst>
          </p:cNvPr>
          <p:cNvGraphicFramePr>
            <a:graphicFrameLocks noGrp="1"/>
          </p:cNvGraphicFramePr>
          <p:nvPr>
            <p:ph idx="1"/>
            <p:extLst>
              <p:ext uri="{D42A27DB-BD31-4B8C-83A1-F6EECF244321}">
                <p14:modId xmlns:p14="http://schemas.microsoft.com/office/powerpoint/2010/main" val="1611849691"/>
              </p:ext>
            </p:extLst>
          </p:nvPr>
        </p:nvGraphicFramePr>
        <p:xfrm>
          <a:off x="509701" y="2383685"/>
          <a:ext cx="10139826" cy="2760686"/>
        </p:xfrm>
        <a:graphic>
          <a:graphicData uri="http://schemas.openxmlformats.org/drawingml/2006/table">
            <a:tbl>
              <a:tblPr firstRow="1" firstCol="1" bandRow="1">
                <a:tableStyleId>{5C22544A-7EE6-4342-B048-85BDC9FD1C3A}</a:tableStyleId>
              </a:tblPr>
              <a:tblGrid>
                <a:gridCol w="737208">
                  <a:extLst>
                    <a:ext uri="{9D8B030D-6E8A-4147-A177-3AD203B41FA5}">
                      <a16:colId xmlns:a16="http://schemas.microsoft.com/office/drawing/2014/main" val="4132420634"/>
                    </a:ext>
                  </a:extLst>
                </a:gridCol>
                <a:gridCol w="2198090">
                  <a:extLst>
                    <a:ext uri="{9D8B030D-6E8A-4147-A177-3AD203B41FA5}">
                      <a16:colId xmlns:a16="http://schemas.microsoft.com/office/drawing/2014/main" val="3816167607"/>
                    </a:ext>
                  </a:extLst>
                </a:gridCol>
                <a:gridCol w="1958274">
                  <a:extLst>
                    <a:ext uri="{9D8B030D-6E8A-4147-A177-3AD203B41FA5}">
                      <a16:colId xmlns:a16="http://schemas.microsoft.com/office/drawing/2014/main" val="2591331880"/>
                    </a:ext>
                  </a:extLst>
                </a:gridCol>
                <a:gridCol w="1487054">
                  <a:extLst>
                    <a:ext uri="{9D8B030D-6E8A-4147-A177-3AD203B41FA5}">
                      <a16:colId xmlns:a16="http://schemas.microsoft.com/office/drawing/2014/main" val="2679887217"/>
                    </a:ext>
                  </a:extLst>
                </a:gridCol>
                <a:gridCol w="2407806">
                  <a:extLst>
                    <a:ext uri="{9D8B030D-6E8A-4147-A177-3AD203B41FA5}">
                      <a16:colId xmlns:a16="http://schemas.microsoft.com/office/drawing/2014/main" val="1948870168"/>
                    </a:ext>
                  </a:extLst>
                </a:gridCol>
                <a:gridCol w="1351394">
                  <a:extLst>
                    <a:ext uri="{9D8B030D-6E8A-4147-A177-3AD203B41FA5}">
                      <a16:colId xmlns:a16="http://schemas.microsoft.com/office/drawing/2014/main" val="814268571"/>
                    </a:ext>
                  </a:extLst>
                </a:gridCol>
              </a:tblGrid>
              <a:tr h="701732">
                <a:tc>
                  <a:txBody>
                    <a:bodyPr/>
                    <a:lstStyle/>
                    <a:p>
                      <a:pPr algn="ctr">
                        <a:lnSpc>
                          <a:spcPct val="107000"/>
                        </a:lnSpc>
                        <a:spcAft>
                          <a:spcPts val="800"/>
                        </a:spcAft>
                      </a:pPr>
                      <a:r>
                        <a:rPr lang="en-US" sz="2000">
                          <a:effectLst/>
                        </a:rPr>
                        <a:t>STT</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000">
                          <a:effectLst/>
                        </a:rPr>
                        <a:t>Thuộc tính</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000">
                          <a:effectLst/>
                        </a:rPr>
                        <a:t>Kiểu</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000">
                          <a:effectLst/>
                        </a:rPr>
                        <a:t>Ràng buộc</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000">
                          <a:effectLst/>
                        </a:rPr>
                        <a:t>Giá trị khởi động</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2000">
                          <a:effectLst/>
                        </a:rPr>
                        <a:t>Ghi chú</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92127627"/>
                  </a:ext>
                </a:extLst>
              </a:tr>
              <a:tr h="686318">
                <a:tc>
                  <a:txBody>
                    <a:bodyPr/>
                    <a:lstStyle/>
                    <a:p>
                      <a:pPr>
                        <a:lnSpc>
                          <a:spcPct val="107000"/>
                        </a:lnSpc>
                        <a:spcAft>
                          <a:spcPts val="800"/>
                        </a:spcAft>
                      </a:pPr>
                      <a:r>
                        <a:rPr lang="en-US" sz="2000">
                          <a:effectLst/>
                        </a:rPr>
                        <a:t>1</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Mã loại </a:t>
                      </a:r>
                      <a:r>
                        <a:rPr lang="vi-VN" sz="2000">
                          <a:effectLst/>
                        </a:rPr>
                        <a:t>hàng</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varchar(50)</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Khóa chính</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 </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 </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4873297"/>
                  </a:ext>
                </a:extLst>
              </a:tr>
              <a:tr h="686318">
                <a:tc>
                  <a:txBody>
                    <a:bodyPr/>
                    <a:lstStyle/>
                    <a:p>
                      <a:pPr>
                        <a:lnSpc>
                          <a:spcPct val="107000"/>
                        </a:lnSpc>
                        <a:spcAft>
                          <a:spcPts val="800"/>
                        </a:spcAft>
                      </a:pPr>
                      <a:r>
                        <a:rPr lang="en-US" sz="2000">
                          <a:effectLst/>
                        </a:rPr>
                        <a:t>2</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Tên loại hàng</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Nvarchar(</a:t>
                      </a:r>
                      <a:r>
                        <a:rPr lang="vi-VN" sz="2000">
                          <a:effectLst/>
                        </a:rPr>
                        <a:t>1</a:t>
                      </a:r>
                      <a:r>
                        <a:rPr lang="en-US" sz="2000">
                          <a:effectLst/>
                        </a:rPr>
                        <a:t>50)</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 </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 </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 </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1798314"/>
                  </a:ext>
                </a:extLst>
              </a:tr>
              <a:tr h="686318">
                <a:tc>
                  <a:txBody>
                    <a:bodyPr/>
                    <a:lstStyle/>
                    <a:p>
                      <a:pPr>
                        <a:lnSpc>
                          <a:spcPct val="107000"/>
                        </a:lnSpc>
                        <a:spcAft>
                          <a:spcPts val="800"/>
                        </a:spcAft>
                      </a:pPr>
                      <a:r>
                        <a:rPr lang="en-US" sz="2000">
                          <a:effectLst/>
                        </a:rPr>
                        <a:t>3</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Mô</a:t>
                      </a:r>
                      <a:r>
                        <a:rPr lang="vi-VN" sz="2000">
                          <a:effectLst/>
                        </a:rPr>
                        <a:t> tả</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Nvarchar</a:t>
                      </a:r>
                      <a:r>
                        <a:rPr lang="vi-VN" sz="2000">
                          <a:effectLst/>
                        </a:rPr>
                        <a:t>(150)</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 </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a:effectLst/>
                        </a:rPr>
                        <a:t> </a:t>
                      </a:r>
                      <a:endParaRPr lang="en-GB" sz="20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2000" dirty="0">
                          <a:effectLst/>
                        </a:rPr>
                        <a:t> </a:t>
                      </a:r>
                      <a:endParaRPr lang="en-GB" sz="20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370809"/>
                  </a:ext>
                </a:extLst>
              </a:tr>
            </a:tbl>
          </a:graphicData>
        </a:graphic>
      </p:graphicFrame>
    </p:spTree>
    <p:extLst>
      <p:ext uri="{BB962C8B-B14F-4D97-AF65-F5344CB8AC3E}">
        <p14:creationId xmlns:p14="http://schemas.microsoft.com/office/powerpoint/2010/main" val="24120976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9538-EA94-467E-9029-50EB4CCC756E}"/>
              </a:ext>
            </a:extLst>
          </p:cNvPr>
          <p:cNvSpPr>
            <a:spLocks noGrp="1"/>
          </p:cNvSpPr>
          <p:nvPr>
            <p:ph type="title"/>
          </p:nvPr>
        </p:nvSpPr>
        <p:spPr/>
        <p:txBody>
          <a:bodyPr/>
          <a:lstStyle/>
          <a:p>
            <a:r>
              <a:rPr lang="en-GB" dirty="0"/>
              <a:t>- Giao </a:t>
            </a:r>
            <a:r>
              <a:rPr lang="en-GB" dirty="0" err="1"/>
              <a:t>diện</a:t>
            </a:r>
            <a:r>
              <a:rPr lang="en-GB" dirty="0"/>
              <a:t> </a:t>
            </a:r>
            <a:r>
              <a:rPr lang="en-GB" dirty="0" err="1"/>
              <a:t>báo</a:t>
            </a:r>
            <a:r>
              <a:rPr lang="en-GB" dirty="0"/>
              <a:t> </a:t>
            </a:r>
            <a:r>
              <a:rPr lang="en-GB" dirty="0" err="1"/>
              <a:t>cáo</a:t>
            </a:r>
            <a:r>
              <a:rPr lang="en-GB" dirty="0"/>
              <a:t> </a:t>
            </a:r>
            <a:r>
              <a:rPr lang="en-GB" dirty="0" err="1"/>
              <a:t>thống</a:t>
            </a:r>
            <a:r>
              <a:rPr lang="en-GB" dirty="0"/>
              <a:t> </a:t>
            </a:r>
            <a:r>
              <a:rPr lang="en-GB" dirty="0" err="1"/>
              <a:t>kê</a:t>
            </a:r>
            <a:endParaRPr lang="en-GB" dirty="0"/>
          </a:p>
        </p:txBody>
      </p:sp>
      <p:pic>
        <p:nvPicPr>
          <p:cNvPr id="5" name="Content Placeholder 4" descr="Graphical user interface, text, application&#10;&#10;Description automatically generated">
            <a:extLst>
              <a:ext uri="{FF2B5EF4-FFF2-40B4-BE49-F238E27FC236}">
                <a16:creationId xmlns:a16="http://schemas.microsoft.com/office/drawing/2014/main" id="{4661B809-395E-4B7E-B6F3-66232DE99F0C}"/>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5083" y="2722353"/>
            <a:ext cx="5048882" cy="2800992"/>
          </a:xfrm>
          <a:prstGeom prst="rect">
            <a:avLst/>
          </a:prstGeom>
        </p:spPr>
      </p:pic>
      <p:graphicFrame>
        <p:nvGraphicFramePr>
          <p:cNvPr id="6" name="Table 5">
            <a:extLst>
              <a:ext uri="{FF2B5EF4-FFF2-40B4-BE49-F238E27FC236}">
                <a16:creationId xmlns:a16="http://schemas.microsoft.com/office/drawing/2014/main" id="{E0B7BA6C-9C54-41D7-A72B-1C7761F4BCA5}"/>
              </a:ext>
            </a:extLst>
          </p:cNvPr>
          <p:cNvGraphicFramePr>
            <a:graphicFrameLocks noGrp="1"/>
          </p:cNvGraphicFramePr>
          <p:nvPr>
            <p:extLst>
              <p:ext uri="{D42A27DB-BD31-4B8C-83A1-F6EECF244321}">
                <p14:modId xmlns:p14="http://schemas.microsoft.com/office/powerpoint/2010/main" val="3746626274"/>
              </p:ext>
            </p:extLst>
          </p:nvPr>
        </p:nvGraphicFramePr>
        <p:xfrm>
          <a:off x="5715145" y="2241502"/>
          <a:ext cx="5937250" cy="4271074"/>
        </p:xfrm>
        <a:graphic>
          <a:graphicData uri="http://schemas.openxmlformats.org/drawingml/2006/table">
            <a:tbl>
              <a:tblPr firstRow="1" firstCol="1" bandRow="1">
                <a:tableStyleId>{5C22544A-7EE6-4342-B048-85BDC9FD1C3A}</a:tableStyleId>
              </a:tblPr>
              <a:tblGrid>
                <a:gridCol w="1483995">
                  <a:extLst>
                    <a:ext uri="{9D8B030D-6E8A-4147-A177-3AD203B41FA5}">
                      <a16:colId xmlns:a16="http://schemas.microsoft.com/office/drawing/2014/main" val="4290130403"/>
                    </a:ext>
                  </a:extLst>
                </a:gridCol>
                <a:gridCol w="1483995">
                  <a:extLst>
                    <a:ext uri="{9D8B030D-6E8A-4147-A177-3AD203B41FA5}">
                      <a16:colId xmlns:a16="http://schemas.microsoft.com/office/drawing/2014/main" val="3922773736"/>
                    </a:ext>
                  </a:extLst>
                </a:gridCol>
                <a:gridCol w="1892501">
                  <a:extLst>
                    <a:ext uri="{9D8B030D-6E8A-4147-A177-3AD203B41FA5}">
                      <a16:colId xmlns:a16="http://schemas.microsoft.com/office/drawing/2014/main" val="2843073533"/>
                    </a:ext>
                  </a:extLst>
                </a:gridCol>
                <a:gridCol w="1076759">
                  <a:extLst>
                    <a:ext uri="{9D8B030D-6E8A-4147-A177-3AD203B41FA5}">
                      <a16:colId xmlns:a16="http://schemas.microsoft.com/office/drawing/2014/main" val="3435412797"/>
                    </a:ext>
                  </a:extLst>
                </a:gridCol>
              </a:tblGrid>
              <a:tr h="0">
                <a:tc>
                  <a:txBody>
                    <a:bodyPr/>
                    <a:lstStyle/>
                    <a:p>
                      <a:pPr>
                        <a:lnSpc>
                          <a:spcPct val="107000"/>
                        </a:lnSpc>
                        <a:spcAft>
                          <a:spcPts val="800"/>
                        </a:spcAft>
                      </a:pPr>
                      <a:r>
                        <a:rPr lang="vi-VN" sz="1400">
                          <a:effectLst/>
                        </a:rPr>
                        <a:t>Stt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Điều kiện kích hoạt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Xử lý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Ghi chú</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197126"/>
                  </a:ext>
                </a:extLst>
              </a:tr>
              <a:tr h="0">
                <a:tc>
                  <a:txBody>
                    <a:bodyPr/>
                    <a:lstStyle/>
                    <a:p>
                      <a:pPr>
                        <a:lnSpc>
                          <a:spcPct val="107000"/>
                        </a:lnSpc>
                        <a:spcAft>
                          <a:spcPts val="800"/>
                        </a:spcAft>
                      </a:pPr>
                      <a:r>
                        <a:rPr lang="vi-VN" sz="1400">
                          <a:effectLst/>
                        </a:rPr>
                        <a:t>1</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Nhập ngày tháng vào Date chooser, chọn ngày bắt đầu và kết thúc</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+Từ CSDL chuẩn bị các thông tin liên quan từ ngày nhập bắt đầu và ngày nhập kết thúc.</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7664043"/>
                  </a:ext>
                </a:extLst>
              </a:tr>
              <a:tr h="0">
                <a:tc>
                  <a:txBody>
                    <a:bodyPr/>
                    <a:lstStyle/>
                    <a:p>
                      <a:pPr>
                        <a:lnSpc>
                          <a:spcPct val="107000"/>
                        </a:lnSpc>
                        <a:spcAft>
                          <a:spcPts val="800"/>
                        </a:spcAft>
                      </a:pPr>
                      <a:r>
                        <a:rPr lang="vi-VN" sz="1400">
                          <a:effectLst/>
                        </a:rPr>
                        <a:t>2</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Chọn xem Thống kê doanh thu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 Từ bảng chọn ngày trên, hệ thống xuất ra thông tin theo yêu cầu ngày bắt đầu và kết thúc.</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25782747"/>
                  </a:ext>
                </a:extLst>
              </a:tr>
              <a:tr h="0">
                <a:tc>
                  <a:txBody>
                    <a:bodyPr/>
                    <a:lstStyle/>
                    <a:p>
                      <a:pPr>
                        <a:lnSpc>
                          <a:spcPct val="107000"/>
                        </a:lnSpc>
                        <a:spcAft>
                          <a:spcPts val="800"/>
                        </a:spcAft>
                      </a:pPr>
                      <a:r>
                        <a:rPr lang="vi-VN" sz="1400">
                          <a:effectLst/>
                        </a:rPr>
                        <a:t>3</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Chọn xem Sản phẩm bán chạy nhất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a:effectLst/>
                        </a:rPr>
                        <a:t>+ Từ bảng chọn ngày trên, hệ thống xuất ra thông tin các sản phẩm được lặp lại lớn nhất trong thời gian mà người dùng nhập bắt đầu và kết thúc.</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vi-VN"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40991285"/>
                  </a:ext>
                </a:extLst>
              </a:tr>
            </a:tbl>
          </a:graphicData>
        </a:graphic>
      </p:graphicFrame>
    </p:spTree>
    <p:extLst>
      <p:ext uri="{BB962C8B-B14F-4D97-AF65-F5344CB8AC3E}">
        <p14:creationId xmlns:p14="http://schemas.microsoft.com/office/powerpoint/2010/main" val="3347489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F9A0-2A95-4F97-B4D2-D65A7D4190E2}"/>
              </a:ext>
            </a:extLst>
          </p:cNvPr>
          <p:cNvSpPr>
            <a:spLocks noGrp="1"/>
          </p:cNvSpPr>
          <p:nvPr>
            <p:ph type="title"/>
          </p:nvPr>
        </p:nvSpPr>
        <p:spPr/>
        <p:txBody>
          <a:bodyPr>
            <a:normAutofit/>
          </a:bodyPr>
          <a:lstStyle/>
          <a:p>
            <a:r>
              <a:rPr lang="en-GB" sz="3200" dirty="0" err="1"/>
              <a:t>Danh</a:t>
            </a:r>
            <a:r>
              <a:rPr lang="en-GB" sz="3200" dirty="0"/>
              <a:t> </a:t>
            </a:r>
            <a:r>
              <a:rPr lang="en-GB" sz="3200" dirty="0" err="1"/>
              <a:t>sách</a:t>
            </a:r>
            <a:r>
              <a:rPr lang="en-GB" sz="3200" dirty="0"/>
              <a:t> </a:t>
            </a:r>
            <a:r>
              <a:rPr lang="en-GB" sz="3200" dirty="0" err="1"/>
              <a:t>thành</a:t>
            </a:r>
            <a:r>
              <a:rPr lang="en-GB" sz="3200" dirty="0"/>
              <a:t> </a:t>
            </a:r>
            <a:r>
              <a:rPr lang="en-GB" sz="3200" dirty="0" err="1"/>
              <a:t>phần</a:t>
            </a:r>
            <a:r>
              <a:rPr lang="en-GB" sz="3200" dirty="0"/>
              <a:t> </a:t>
            </a:r>
            <a:r>
              <a:rPr lang="en-GB" sz="3200" dirty="0" err="1"/>
              <a:t>giao</a:t>
            </a:r>
            <a:r>
              <a:rPr lang="en-GB" sz="3200" dirty="0"/>
              <a:t> </a:t>
            </a:r>
            <a:r>
              <a:rPr lang="en-GB" sz="3200" dirty="0" err="1"/>
              <a:t>diện</a:t>
            </a:r>
            <a:r>
              <a:rPr lang="en-GB" sz="3200" dirty="0"/>
              <a:t> </a:t>
            </a:r>
            <a:r>
              <a:rPr lang="en-GB" sz="3200" dirty="0" err="1"/>
              <a:t>quản</a:t>
            </a:r>
            <a:r>
              <a:rPr lang="en-GB" sz="3200" dirty="0"/>
              <a:t> </a:t>
            </a:r>
            <a:r>
              <a:rPr lang="en-GB" sz="3200" dirty="0" err="1"/>
              <a:t>lý</a:t>
            </a:r>
            <a:r>
              <a:rPr lang="en-GB" sz="3200" dirty="0"/>
              <a:t> </a:t>
            </a:r>
            <a:r>
              <a:rPr lang="en-GB" sz="3200" dirty="0" err="1"/>
              <a:t>chức</a:t>
            </a:r>
            <a:r>
              <a:rPr lang="en-GB" sz="3200" dirty="0"/>
              <a:t> </a:t>
            </a:r>
            <a:r>
              <a:rPr lang="en-GB" sz="3200" dirty="0" err="1"/>
              <a:t>năng</a:t>
            </a:r>
            <a:endParaRPr lang="en-GB" sz="3200" dirty="0"/>
          </a:p>
        </p:txBody>
      </p:sp>
      <p:graphicFrame>
        <p:nvGraphicFramePr>
          <p:cNvPr id="4" name="Content Placeholder 3">
            <a:extLst>
              <a:ext uri="{FF2B5EF4-FFF2-40B4-BE49-F238E27FC236}">
                <a16:creationId xmlns:a16="http://schemas.microsoft.com/office/drawing/2014/main" id="{1B1349B0-22D5-4523-8B44-7E8BDE65D9D5}"/>
              </a:ext>
            </a:extLst>
          </p:cNvPr>
          <p:cNvGraphicFramePr>
            <a:graphicFrameLocks noGrp="1"/>
          </p:cNvGraphicFramePr>
          <p:nvPr>
            <p:ph idx="1"/>
            <p:extLst>
              <p:ext uri="{D42A27DB-BD31-4B8C-83A1-F6EECF244321}">
                <p14:modId xmlns:p14="http://schemas.microsoft.com/office/powerpoint/2010/main" val="1131235542"/>
              </p:ext>
            </p:extLst>
          </p:nvPr>
        </p:nvGraphicFramePr>
        <p:xfrm>
          <a:off x="430938" y="2064789"/>
          <a:ext cx="11096043" cy="4409902"/>
        </p:xfrm>
        <a:graphic>
          <a:graphicData uri="http://schemas.openxmlformats.org/drawingml/2006/table">
            <a:tbl>
              <a:tblPr firstRow="1" firstCol="1" bandRow="1">
                <a:tableStyleId>{5C22544A-7EE6-4342-B048-85BDC9FD1C3A}</a:tableStyleId>
              </a:tblPr>
              <a:tblGrid>
                <a:gridCol w="1069693">
                  <a:extLst>
                    <a:ext uri="{9D8B030D-6E8A-4147-A177-3AD203B41FA5}">
                      <a16:colId xmlns:a16="http://schemas.microsoft.com/office/drawing/2014/main" val="1970652131"/>
                    </a:ext>
                  </a:extLst>
                </a:gridCol>
                <a:gridCol w="2387918">
                  <a:extLst>
                    <a:ext uri="{9D8B030D-6E8A-4147-A177-3AD203B41FA5}">
                      <a16:colId xmlns:a16="http://schemas.microsoft.com/office/drawing/2014/main" val="135323612"/>
                    </a:ext>
                  </a:extLst>
                </a:gridCol>
                <a:gridCol w="2022724">
                  <a:extLst>
                    <a:ext uri="{9D8B030D-6E8A-4147-A177-3AD203B41FA5}">
                      <a16:colId xmlns:a16="http://schemas.microsoft.com/office/drawing/2014/main" val="3519796922"/>
                    </a:ext>
                  </a:extLst>
                </a:gridCol>
                <a:gridCol w="2392218">
                  <a:extLst>
                    <a:ext uri="{9D8B030D-6E8A-4147-A177-3AD203B41FA5}">
                      <a16:colId xmlns:a16="http://schemas.microsoft.com/office/drawing/2014/main" val="30669655"/>
                    </a:ext>
                  </a:extLst>
                </a:gridCol>
                <a:gridCol w="1062182">
                  <a:extLst>
                    <a:ext uri="{9D8B030D-6E8A-4147-A177-3AD203B41FA5}">
                      <a16:colId xmlns:a16="http://schemas.microsoft.com/office/drawing/2014/main" val="1367505030"/>
                    </a:ext>
                  </a:extLst>
                </a:gridCol>
                <a:gridCol w="1237672">
                  <a:extLst>
                    <a:ext uri="{9D8B030D-6E8A-4147-A177-3AD203B41FA5}">
                      <a16:colId xmlns:a16="http://schemas.microsoft.com/office/drawing/2014/main" val="1328665733"/>
                    </a:ext>
                  </a:extLst>
                </a:gridCol>
                <a:gridCol w="923636">
                  <a:extLst>
                    <a:ext uri="{9D8B030D-6E8A-4147-A177-3AD203B41FA5}">
                      <a16:colId xmlns:a16="http://schemas.microsoft.com/office/drawing/2014/main" val="1571486667"/>
                    </a:ext>
                  </a:extLst>
                </a:gridCol>
              </a:tblGrid>
              <a:tr h="497656">
                <a:tc>
                  <a:txBody>
                    <a:bodyPr/>
                    <a:lstStyle/>
                    <a:p>
                      <a:pPr marL="457200">
                        <a:lnSpc>
                          <a:spcPct val="107000"/>
                        </a:lnSpc>
                      </a:pPr>
                      <a:r>
                        <a:rPr lang="en-US" sz="1400">
                          <a:effectLst/>
                        </a:rPr>
                        <a:t>STT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Tên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Kiểu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Ý nghĩa</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Miền giá trị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Giá trị mặc định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spcAft>
                          <a:spcPts val="800"/>
                        </a:spcAft>
                      </a:pPr>
                      <a:r>
                        <a:rPr lang="en-US" sz="1400">
                          <a:effectLst/>
                        </a:rPr>
                        <a:t>Ghi chú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extLst>
                  <a:ext uri="{0D108BD9-81ED-4DB2-BD59-A6C34878D82A}">
                    <a16:rowId xmlns:a16="http://schemas.microsoft.com/office/drawing/2014/main" val="3879329379"/>
                  </a:ext>
                </a:extLst>
              </a:tr>
              <a:tr h="491976">
                <a:tc>
                  <a:txBody>
                    <a:bodyPr/>
                    <a:lstStyle/>
                    <a:p>
                      <a:pPr marL="342900" lvl="0" indent="-342900">
                        <a:lnSpc>
                          <a:spcPct val="107000"/>
                        </a:lnSpc>
                        <a:buFont typeface="+mj-lt"/>
                        <a:buAutoNum type="arabicPeriod"/>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Lbl_tieu_de</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A_Field set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Phục</a:t>
                      </a:r>
                      <a:r>
                        <a:rPr lang="vi-VN" sz="1400">
                          <a:effectLst/>
                        </a:rPr>
                        <a:t> vụ việc bố trí màn hình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extLst>
                  <a:ext uri="{0D108BD9-81ED-4DB2-BD59-A6C34878D82A}">
                    <a16:rowId xmlns:a16="http://schemas.microsoft.com/office/drawing/2014/main" val="14095511"/>
                  </a:ext>
                </a:extLst>
              </a:tr>
              <a:tr h="491976">
                <a:tc>
                  <a:txBody>
                    <a:bodyPr/>
                    <a:lstStyle/>
                    <a:p>
                      <a:pPr marL="0" lvl="0" indent="0">
                        <a:lnSpc>
                          <a:spcPct val="107000"/>
                        </a:lnSpc>
                        <a:buFont typeface="+mj-lt"/>
                        <a:buNone/>
                      </a:pPr>
                      <a:r>
                        <a:rPr lang="en-US" sz="1400" dirty="0">
                          <a:effectLst/>
                          <a:latin typeface="Arial" panose="020B0604020202020204" pitchFamily="34" charset="0"/>
                          <a:ea typeface="Arial" panose="020B0604020202020204" pitchFamily="34" charset="0"/>
                          <a:cs typeface="Times New Roman" panose="02020603050405020304" pitchFamily="18" charset="0"/>
                        </a:rPr>
                        <a:t>2.</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Lbl_chuc_vu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A_Label</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Phục</a:t>
                      </a:r>
                      <a:r>
                        <a:rPr lang="vi-VN" sz="1400">
                          <a:effectLst/>
                        </a:rPr>
                        <a:t> vụ việc bố trí màn hình</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extLst>
                  <a:ext uri="{0D108BD9-81ED-4DB2-BD59-A6C34878D82A}">
                    <a16:rowId xmlns:a16="http://schemas.microsoft.com/office/drawing/2014/main" val="765687739"/>
                  </a:ext>
                </a:extLst>
              </a:tr>
              <a:tr h="581030">
                <a:tc>
                  <a:txBody>
                    <a:bodyPr/>
                    <a:lstStyle/>
                    <a:p>
                      <a:pPr marL="0" lvl="0" indent="0">
                        <a:lnSpc>
                          <a:spcPct val="107000"/>
                        </a:lnSpc>
                        <a:buFont typeface="+mj-lt"/>
                        <a:buNone/>
                      </a:pPr>
                      <a:r>
                        <a:rPr lang="en-US" sz="1400" dirty="0">
                          <a:effectLst/>
                        </a:rPr>
                        <a:t>3. 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btnXem</a:t>
                      </a:r>
                      <a:r>
                        <a:rPr lang="vi-VN" sz="1400">
                          <a:effectLst/>
                        </a:rPr>
                        <a:t>_thong_</a:t>
                      </a:r>
                      <a:endParaRPr lang="en-GB" sz="1400">
                        <a:effectLst/>
                      </a:endParaRPr>
                    </a:p>
                    <a:p>
                      <a:pPr marL="457200">
                        <a:lnSpc>
                          <a:spcPct val="107000"/>
                        </a:lnSpc>
                      </a:pPr>
                      <a:r>
                        <a:rPr lang="vi-VN" sz="1400">
                          <a:effectLst/>
                        </a:rPr>
                        <a:t>ke_doanh_thu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Xử</a:t>
                      </a:r>
                      <a:r>
                        <a:rPr lang="vi-VN" sz="1400">
                          <a:effectLst/>
                        </a:rPr>
                        <a:t> lý thông tin, xuất thông tin theo yêu cầu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extLst>
                  <a:ext uri="{0D108BD9-81ED-4DB2-BD59-A6C34878D82A}">
                    <a16:rowId xmlns:a16="http://schemas.microsoft.com/office/drawing/2014/main" val="209511908"/>
                  </a:ext>
                </a:extLst>
              </a:tr>
              <a:tr h="581030">
                <a:tc>
                  <a:txBody>
                    <a:bodyPr/>
                    <a:lstStyle/>
                    <a:p>
                      <a:pPr marL="0" lvl="0" indent="0">
                        <a:lnSpc>
                          <a:spcPct val="107000"/>
                        </a:lnSpc>
                        <a:buFont typeface="+mj-lt"/>
                        <a:buNone/>
                      </a:pPr>
                      <a:r>
                        <a:rPr lang="en-US" sz="1400" dirty="0">
                          <a:effectLst/>
                        </a:rPr>
                        <a:t>4. 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btnSan</a:t>
                      </a:r>
                      <a:r>
                        <a:rPr lang="vi-VN" sz="1400">
                          <a:effectLst/>
                        </a:rPr>
                        <a:t>_pham_ban</a:t>
                      </a:r>
                      <a:endParaRPr lang="en-GB" sz="1400">
                        <a:effectLst/>
                      </a:endParaRPr>
                    </a:p>
                    <a:p>
                      <a:pPr marL="457200">
                        <a:lnSpc>
                          <a:spcPct val="107000"/>
                        </a:lnSpc>
                      </a:pPr>
                      <a:r>
                        <a:rPr lang="vi-VN" sz="1400">
                          <a:effectLst/>
                        </a:rPr>
                        <a:t>_chay_nhat</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A_Button</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Xử</a:t>
                      </a:r>
                      <a:r>
                        <a:rPr lang="vi-VN" sz="1400">
                          <a:effectLst/>
                        </a:rPr>
                        <a:t> lý thông tin, xuất thông tin theo yêu cầu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extLst>
                  <a:ext uri="{0D108BD9-81ED-4DB2-BD59-A6C34878D82A}">
                    <a16:rowId xmlns:a16="http://schemas.microsoft.com/office/drawing/2014/main" val="944654700"/>
                  </a:ext>
                </a:extLst>
              </a:tr>
              <a:tr h="883117">
                <a:tc>
                  <a:txBody>
                    <a:bodyPr/>
                    <a:lstStyle/>
                    <a:p>
                      <a:pPr marL="0" lvl="0" indent="0">
                        <a:lnSpc>
                          <a:spcPct val="107000"/>
                        </a:lnSpc>
                        <a:buFont typeface="+mj-lt"/>
                        <a:buNone/>
                      </a:pPr>
                      <a:r>
                        <a:rPr lang="en-US" sz="1400" dirty="0">
                          <a:effectLst/>
                        </a:rPr>
                        <a:t>5. 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DcCHonngaybatdau</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A_Date</a:t>
                      </a:r>
                      <a:r>
                        <a:rPr lang="vi-VN" sz="1400">
                          <a:effectLst/>
                        </a:rPr>
                        <a:t> chooser</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Người</a:t>
                      </a:r>
                      <a:r>
                        <a:rPr lang="vi-VN" sz="1400">
                          <a:effectLst/>
                        </a:rPr>
                        <a:t> dùng nhập ngày bắt đầu của tháng muốn coi thống kê</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spcAft>
                          <a:spcPts val="800"/>
                        </a:spcAft>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extLst>
                  <a:ext uri="{0D108BD9-81ED-4DB2-BD59-A6C34878D82A}">
                    <a16:rowId xmlns:a16="http://schemas.microsoft.com/office/drawing/2014/main" val="3446240660"/>
                  </a:ext>
                </a:extLst>
              </a:tr>
              <a:tr h="883117">
                <a:tc>
                  <a:txBody>
                    <a:bodyPr/>
                    <a:lstStyle/>
                    <a:p>
                      <a:pPr marL="0" lvl="0" indent="0">
                        <a:lnSpc>
                          <a:spcPct val="107000"/>
                        </a:lnSpc>
                        <a:buFont typeface="+mj-lt"/>
                        <a:buNone/>
                      </a:pPr>
                      <a:r>
                        <a:rPr lang="en-US" sz="1400" dirty="0">
                          <a:effectLst/>
                        </a:rPr>
                        <a:t>6. 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Dcchonngayketthuc</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A_Date</a:t>
                      </a:r>
                      <a:r>
                        <a:rPr lang="vi-VN" sz="1400">
                          <a:effectLst/>
                        </a:rPr>
                        <a:t> chooser</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Người</a:t>
                      </a:r>
                      <a:r>
                        <a:rPr lang="vi-VN" sz="1400">
                          <a:effectLst/>
                        </a:rPr>
                        <a:t> dùng nhập ngày kết thúc của tháng muốn coi thống kê</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pPr>
                      <a:r>
                        <a:rPr lang="en-US" sz="1400">
                          <a:effectLst/>
                        </a:rPr>
                        <a:t> </a:t>
                      </a:r>
                      <a:endParaRPr lang="en-GB" sz="140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tc>
                  <a:txBody>
                    <a:bodyPr/>
                    <a:lstStyle/>
                    <a:p>
                      <a:pPr marL="457200">
                        <a:lnSpc>
                          <a:spcPct val="107000"/>
                        </a:lnSpc>
                        <a:spcAft>
                          <a:spcPts val="800"/>
                        </a:spcAft>
                      </a:pPr>
                      <a:r>
                        <a:rPr lang="en-US" sz="1400" dirty="0">
                          <a:effectLst/>
                        </a:rPr>
                        <a:t> </a:t>
                      </a:r>
                      <a:endParaRPr lang="en-GB" sz="1400" dirty="0">
                        <a:effectLst/>
                        <a:latin typeface="Arial" panose="020B0604020202020204" pitchFamily="34" charset="0"/>
                        <a:ea typeface="Arial" panose="020B0604020202020204" pitchFamily="34" charset="0"/>
                        <a:cs typeface="Times New Roman" panose="02020603050405020304" pitchFamily="18" charset="0"/>
                      </a:endParaRPr>
                    </a:p>
                  </a:txBody>
                  <a:tcPr marL="7378" marR="7378" marT="0" marB="0"/>
                </a:tc>
                <a:extLst>
                  <a:ext uri="{0D108BD9-81ED-4DB2-BD59-A6C34878D82A}">
                    <a16:rowId xmlns:a16="http://schemas.microsoft.com/office/drawing/2014/main" val="3734972150"/>
                  </a:ext>
                </a:extLst>
              </a:tr>
            </a:tbl>
          </a:graphicData>
        </a:graphic>
      </p:graphicFrame>
    </p:spTree>
    <p:extLst>
      <p:ext uri="{BB962C8B-B14F-4D97-AF65-F5344CB8AC3E}">
        <p14:creationId xmlns:p14="http://schemas.microsoft.com/office/powerpoint/2010/main" val="424191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71E71-EEA6-427B-B505-75465A886CC3}"/>
              </a:ext>
            </a:extLst>
          </p:cNvPr>
          <p:cNvSpPr>
            <a:spLocks noGrp="1"/>
          </p:cNvSpPr>
          <p:nvPr>
            <p:ph type="title"/>
          </p:nvPr>
        </p:nvSpPr>
        <p:spPr/>
        <p:txBody>
          <a:bodyPr/>
          <a:lstStyle/>
          <a:p>
            <a:r>
              <a:rPr lang="en-GB" dirty="0"/>
              <a:t> - Giao </a:t>
            </a:r>
            <a:r>
              <a:rPr lang="en-GB" dirty="0" err="1"/>
              <a:t>diện</a:t>
            </a:r>
            <a:r>
              <a:rPr lang="en-GB" dirty="0"/>
              <a:t> </a:t>
            </a:r>
            <a:r>
              <a:rPr lang="en-GB" dirty="0" err="1"/>
              <a:t>quản</a:t>
            </a:r>
            <a:r>
              <a:rPr lang="en-GB" dirty="0"/>
              <a:t> </a:t>
            </a:r>
            <a:r>
              <a:rPr lang="en-GB" dirty="0" err="1"/>
              <a:t>lý</a:t>
            </a:r>
            <a:r>
              <a:rPr lang="en-GB" dirty="0"/>
              <a:t> </a:t>
            </a:r>
            <a:r>
              <a:rPr lang="en-GB" dirty="0" err="1"/>
              <a:t>nhân</a:t>
            </a:r>
            <a:r>
              <a:rPr lang="en-GB" dirty="0"/>
              <a:t> </a:t>
            </a:r>
            <a:r>
              <a:rPr lang="en-GB" dirty="0" err="1"/>
              <a:t>viên</a:t>
            </a:r>
            <a:br>
              <a:rPr lang="en-GB" dirty="0"/>
            </a:br>
            <a:endParaRPr lang="en-GB" dirty="0"/>
          </a:p>
        </p:txBody>
      </p:sp>
      <p:graphicFrame>
        <p:nvGraphicFramePr>
          <p:cNvPr id="6" name="Content Placeholder 5">
            <a:extLst>
              <a:ext uri="{FF2B5EF4-FFF2-40B4-BE49-F238E27FC236}">
                <a16:creationId xmlns:a16="http://schemas.microsoft.com/office/drawing/2014/main" id="{D78A3252-7F39-4485-B103-1A59E89D9D4D}"/>
              </a:ext>
            </a:extLst>
          </p:cNvPr>
          <p:cNvGraphicFramePr>
            <a:graphicFrameLocks noGrp="1"/>
          </p:cNvGraphicFramePr>
          <p:nvPr>
            <p:ph sz="half" idx="2"/>
            <p:extLst>
              <p:ext uri="{D42A27DB-BD31-4B8C-83A1-F6EECF244321}">
                <p14:modId xmlns:p14="http://schemas.microsoft.com/office/powerpoint/2010/main" val="2171525271"/>
              </p:ext>
            </p:extLst>
          </p:nvPr>
        </p:nvGraphicFramePr>
        <p:xfrm>
          <a:off x="6299200" y="2050473"/>
          <a:ext cx="5809676" cy="4682837"/>
        </p:xfrm>
        <a:graphic>
          <a:graphicData uri="http://schemas.openxmlformats.org/drawingml/2006/table">
            <a:tbl>
              <a:tblPr firstRow="1" firstCol="1" bandRow="1">
                <a:tableStyleId>{5C22544A-7EE6-4342-B048-85BDC9FD1C3A}</a:tableStyleId>
              </a:tblPr>
              <a:tblGrid>
                <a:gridCol w="1452419">
                  <a:extLst>
                    <a:ext uri="{9D8B030D-6E8A-4147-A177-3AD203B41FA5}">
                      <a16:colId xmlns:a16="http://schemas.microsoft.com/office/drawing/2014/main" val="496527898"/>
                    </a:ext>
                  </a:extLst>
                </a:gridCol>
                <a:gridCol w="1452419">
                  <a:extLst>
                    <a:ext uri="{9D8B030D-6E8A-4147-A177-3AD203B41FA5}">
                      <a16:colId xmlns:a16="http://schemas.microsoft.com/office/drawing/2014/main" val="2735577571"/>
                    </a:ext>
                  </a:extLst>
                </a:gridCol>
                <a:gridCol w="1452419">
                  <a:extLst>
                    <a:ext uri="{9D8B030D-6E8A-4147-A177-3AD203B41FA5}">
                      <a16:colId xmlns:a16="http://schemas.microsoft.com/office/drawing/2014/main" val="3797930294"/>
                    </a:ext>
                  </a:extLst>
                </a:gridCol>
                <a:gridCol w="1452419">
                  <a:extLst>
                    <a:ext uri="{9D8B030D-6E8A-4147-A177-3AD203B41FA5}">
                      <a16:colId xmlns:a16="http://schemas.microsoft.com/office/drawing/2014/main" val="42325380"/>
                    </a:ext>
                  </a:extLst>
                </a:gridCol>
              </a:tblGrid>
              <a:tr h="248274">
                <a:tc>
                  <a:txBody>
                    <a:bodyPr/>
                    <a:lstStyle/>
                    <a:p>
                      <a:pPr>
                        <a:lnSpc>
                          <a:spcPct val="107000"/>
                        </a:lnSpc>
                        <a:spcAft>
                          <a:spcPts val="800"/>
                        </a:spcAft>
                      </a:pPr>
                      <a:r>
                        <a:rPr lang="en-US" sz="800">
                          <a:effectLst/>
                        </a:rPr>
                        <a:t>STT</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en-US" sz="800">
                          <a:effectLst/>
                        </a:rPr>
                        <a:t>Điều kiện kích hoạt</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en-US" sz="800">
                          <a:effectLst/>
                        </a:rPr>
                        <a:t>Xử lí</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en-US" sz="800">
                          <a:effectLst/>
                        </a:rPr>
                        <a:t>Ghi chú</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extLst>
                  <a:ext uri="{0D108BD9-81ED-4DB2-BD59-A6C34878D82A}">
                    <a16:rowId xmlns:a16="http://schemas.microsoft.com/office/drawing/2014/main" val="223619855"/>
                  </a:ext>
                </a:extLst>
              </a:tr>
              <a:tr h="981250">
                <a:tc>
                  <a:txBody>
                    <a:bodyPr/>
                    <a:lstStyle/>
                    <a:p>
                      <a:pPr marL="342900" lvl="0" indent="-342900">
                        <a:lnSpc>
                          <a:spcPct val="107000"/>
                        </a:lnSpc>
                        <a:spcAft>
                          <a:spcPts val="800"/>
                        </a:spcAft>
                        <a:buFont typeface="+mj-lt"/>
                        <a:buAutoNum type="arabicPeriod"/>
                      </a:pPr>
                      <a:r>
                        <a:rPr lang="vi-VN" sz="800" dirty="0">
                          <a:effectLst/>
                        </a:rPr>
                        <a:t> </a:t>
                      </a:r>
                      <a:endParaRPr lang="en-GB" sz="600" dirty="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vi-VN" sz="800">
                          <a:effectLst/>
                        </a:rPr>
                        <a:t>Nhấn nút thêm khách hàng</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vi-VN" sz="800">
                          <a:effectLst/>
                        </a:rPr>
                        <a:t>+ Hiện ra màn hình thêm khách hàng yêu cầu nhập thông tin nhân viên</a:t>
                      </a:r>
                      <a:endParaRPr lang="en-GB" sz="600">
                        <a:effectLst/>
                      </a:endParaRPr>
                    </a:p>
                    <a:p>
                      <a:pPr>
                        <a:lnSpc>
                          <a:spcPct val="107000"/>
                        </a:lnSpc>
                        <a:spcAft>
                          <a:spcPts val="800"/>
                        </a:spcAft>
                      </a:pPr>
                      <a:r>
                        <a:rPr lang="vi-VN" sz="800">
                          <a:effectLst/>
                        </a:rPr>
                        <a:t>+ Lưu thông tin nhân viên vào CSDL</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vi-VN" sz="800">
                          <a:effectLst/>
                        </a:rPr>
                        <a:t> </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extLst>
                  <a:ext uri="{0D108BD9-81ED-4DB2-BD59-A6C34878D82A}">
                    <a16:rowId xmlns:a16="http://schemas.microsoft.com/office/drawing/2014/main" val="3220389871"/>
                  </a:ext>
                </a:extLst>
              </a:tr>
              <a:tr h="1617894">
                <a:tc>
                  <a:txBody>
                    <a:bodyPr/>
                    <a:lstStyle/>
                    <a:p>
                      <a:pPr marL="0" lvl="0" indent="0">
                        <a:lnSpc>
                          <a:spcPct val="107000"/>
                        </a:lnSpc>
                        <a:spcAft>
                          <a:spcPts val="800"/>
                        </a:spcAft>
                        <a:buFont typeface="+mj-lt"/>
                        <a:buNone/>
                      </a:pPr>
                      <a:r>
                        <a:rPr lang="en-GB" sz="800" dirty="0">
                          <a:effectLst/>
                        </a:rPr>
                        <a:t>2</a:t>
                      </a:r>
                      <a:r>
                        <a:rPr lang="vi-VN" sz="800" dirty="0">
                          <a:effectLst/>
                        </a:rPr>
                        <a:t> </a:t>
                      </a:r>
                      <a:r>
                        <a:rPr lang="en-GB" sz="800" dirty="0">
                          <a:effectLst/>
                        </a:rPr>
                        <a:t>.</a:t>
                      </a:r>
                      <a:endParaRPr lang="en-GB" sz="600" dirty="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vi-VN" sz="800" dirty="0">
                          <a:effectLst/>
                        </a:rPr>
                        <a:t>Nháy vào dòng thông tin của nhân viên</a:t>
                      </a:r>
                      <a:r>
                        <a:rPr lang="en-GB" sz="800" dirty="0">
                          <a:effectLst/>
                        </a:rPr>
                        <a:t> </a:t>
                      </a:r>
                      <a:r>
                        <a:rPr lang="vi-VN" sz="800" dirty="0">
                          <a:effectLst/>
                        </a:rPr>
                        <a:t>trong danh sách nhân viên</a:t>
                      </a:r>
                      <a:endParaRPr lang="en-GB" sz="600" dirty="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vi-VN" sz="800" dirty="0">
                          <a:effectLst/>
                        </a:rPr>
                        <a:t>+ Hiện ra màn hình xóa hoặc cập nhật nhân viên</a:t>
                      </a:r>
                      <a:endParaRPr lang="en-GB" sz="600" dirty="0">
                        <a:effectLst/>
                      </a:endParaRPr>
                    </a:p>
                    <a:p>
                      <a:pPr>
                        <a:lnSpc>
                          <a:spcPct val="107000"/>
                        </a:lnSpc>
                        <a:spcAft>
                          <a:spcPts val="800"/>
                        </a:spcAft>
                      </a:pPr>
                      <a:r>
                        <a:rPr lang="vi-VN" sz="800" dirty="0">
                          <a:effectLst/>
                        </a:rPr>
                        <a:t>+ Lưu lại thông tin khách hàng lại CSDL nếu người dùng chỉnh sửa hoặc xóa thông tin nhân viên khỏi CSDL nếu người dùng thao tác xóa nhân viên</a:t>
                      </a:r>
                      <a:endParaRPr lang="en-GB" sz="600" dirty="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vi-VN" sz="800">
                          <a:effectLst/>
                        </a:rPr>
                        <a:t> </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extLst>
                  <a:ext uri="{0D108BD9-81ED-4DB2-BD59-A6C34878D82A}">
                    <a16:rowId xmlns:a16="http://schemas.microsoft.com/office/drawing/2014/main" val="4153752409"/>
                  </a:ext>
                </a:extLst>
              </a:tr>
              <a:tr h="1589874">
                <a:tc>
                  <a:txBody>
                    <a:bodyPr/>
                    <a:lstStyle/>
                    <a:p>
                      <a:pPr marL="0" lvl="0" indent="0">
                        <a:lnSpc>
                          <a:spcPct val="107000"/>
                        </a:lnSpc>
                        <a:spcAft>
                          <a:spcPts val="800"/>
                        </a:spcAft>
                        <a:buFont typeface="+mj-lt"/>
                        <a:buNone/>
                      </a:pPr>
                      <a:r>
                        <a:rPr lang="en-GB" sz="800" dirty="0">
                          <a:effectLst/>
                        </a:rPr>
                        <a:t>3.</a:t>
                      </a:r>
                      <a:r>
                        <a:rPr lang="vi-VN" sz="800" dirty="0">
                          <a:effectLst/>
                        </a:rPr>
                        <a:t> </a:t>
                      </a:r>
                      <a:endParaRPr lang="en-GB" sz="600" dirty="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en-US" sz="800">
                          <a:effectLst/>
                        </a:rPr>
                        <a:t>Nhập thông tin tìm kiếm </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en-US" sz="800">
                          <a:effectLst/>
                        </a:rPr>
                        <a:t>+ Truy vấn thông tin tìm kiếm trong CSDL</a:t>
                      </a:r>
                      <a:endParaRPr lang="en-GB" sz="600">
                        <a:effectLst/>
                      </a:endParaRPr>
                    </a:p>
                    <a:p>
                      <a:pPr>
                        <a:lnSpc>
                          <a:spcPct val="107000"/>
                        </a:lnSpc>
                        <a:spcAft>
                          <a:spcPts val="800"/>
                        </a:spcAft>
                      </a:pPr>
                      <a:r>
                        <a:rPr lang="en-US" sz="800">
                          <a:effectLst/>
                        </a:rPr>
                        <a:t>+ Nếu hợp lệ thì xuất ra danh sách nhân viên có thông tin liên quan đến tìm kiếm </a:t>
                      </a:r>
                      <a:endParaRPr lang="en-GB" sz="600">
                        <a:effectLst/>
                      </a:endParaRPr>
                    </a:p>
                    <a:p>
                      <a:pPr>
                        <a:lnSpc>
                          <a:spcPct val="107000"/>
                        </a:lnSpc>
                        <a:spcAft>
                          <a:spcPts val="800"/>
                        </a:spcAft>
                      </a:pPr>
                      <a:r>
                        <a:rPr lang="en-US" sz="800">
                          <a:effectLst/>
                        </a:rPr>
                        <a:t>+ Nếu không hợp lệ sẽ xuất ra thông báo</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en-US" sz="800">
                          <a:effectLst/>
                        </a:rPr>
                        <a:t>Tìm kiếm theo,tên nhân viên, số điện thoại…</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extLst>
                  <a:ext uri="{0D108BD9-81ED-4DB2-BD59-A6C34878D82A}">
                    <a16:rowId xmlns:a16="http://schemas.microsoft.com/office/drawing/2014/main" val="303762205"/>
                  </a:ext>
                </a:extLst>
              </a:tr>
              <a:tr h="245545">
                <a:tc>
                  <a:txBody>
                    <a:bodyPr/>
                    <a:lstStyle/>
                    <a:p>
                      <a:pPr marL="0" lvl="0" indent="0">
                        <a:lnSpc>
                          <a:spcPct val="107000"/>
                        </a:lnSpc>
                        <a:spcAft>
                          <a:spcPts val="800"/>
                        </a:spcAft>
                        <a:buFont typeface="+mj-lt"/>
                        <a:buNone/>
                      </a:pPr>
                      <a:r>
                        <a:rPr lang="en-GB" sz="800" dirty="0">
                          <a:effectLst/>
                        </a:rPr>
                        <a:t>4.</a:t>
                      </a:r>
                      <a:r>
                        <a:rPr lang="vi-VN" sz="800" dirty="0">
                          <a:effectLst/>
                        </a:rPr>
                        <a:t> </a:t>
                      </a:r>
                      <a:endParaRPr lang="en-GB" sz="600" dirty="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en-US" sz="800">
                          <a:effectLst/>
                        </a:rPr>
                        <a:t>Nhấn nút đăng xuất</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en-US" sz="800">
                          <a:effectLst/>
                        </a:rPr>
                        <a:t>+ Đăng xuất thông tin </a:t>
                      </a:r>
                      <a:endParaRPr lang="en-GB" sz="60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tc>
                  <a:txBody>
                    <a:bodyPr/>
                    <a:lstStyle/>
                    <a:p>
                      <a:pPr>
                        <a:lnSpc>
                          <a:spcPct val="107000"/>
                        </a:lnSpc>
                        <a:spcAft>
                          <a:spcPts val="800"/>
                        </a:spcAft>
                      </a:pPr>
                      <a:r>
                        <a:rPr lang="vi-VN" sz="800" dirty="0">
                          <a:effectLst/>
                        </a:rPr>
                        <a:t> </a:t>
                      </a:r>
                      <a:endParaRPr lang="en-GB" sz="600" dirty="0">
                        <a:effectLst/>
                        <a:latin typeface="Arial" panose="020B0604020202020204" pitchFamily="34" charset="0"/>
                        <a:ea typeface="Arial" panose="020B0604020202020204" pitchFamily="34" charset="0"/>
                        <a:cs typeface="Times New Roman" panose="02020603050405020304" pitchFamily="18" charset="0"/>
                      </a:endParaRPr>
                    </a:p>
                  </a:txBody>
                  <a:tcPr marL="37578" marR="37578" marT="0" marB="0"/>
                </a:tc>
                <a:extLst>
                  <a:ext uri="{0D108BD9-81ED-4DB2-BD59-A6C34878D82A}">
                    <a16:rowId xmlns:a16="http://schemas.microsoft.com/office/drawing/2014/main" val="3187110209"/>
                  </a:ext>
                </a:extLst>
              </a:tr>
            </a:tbl>
          </a:graphicData>
        </a:graphic>
      </p:graphicFrame>
      <p:pic>
        <p:nvPicPr>
          <p:cNvPr id="5" name="Content Placeholder 4">
            <a:extLst>
              <a:ext uri="{FF2B5EF4-FFF2-40B4-BE49-F238E27FC236}">
                <a16:creationId xmlns:a16="http://schemas.microsoft.com/office/drawing/2014/main" id="{7168978E-C447-4CF9-BA73-61E8881601A5}"/>
              </a:ext>
            </a:extLst>
          </p:cNvPr>
          <p:cNvPicPr>
            <a:picLocks noGrp="1"/>
          </p:cNvPicPr>
          <p:nvPr>
            <p:ph sz="half" idx="1"/>
          </p:nvPr>
        </p:nvPicPr>
        <p:blipFill>
          <a:blip r:embed="rId2"/>
          <a:stretch>
            <a:fillRect/>
          </a:stretch>
        </p:blipFill>
        <p:spPr>
          <a:xfrm>
            <a:off x="83127" y="2770909"/>
            <a:ext cx="6086764" cy="2807855"/>
          </a:xfrm>
          <a:prstGeom prst="rect">
            <a:avLst/>
          </a:prstGeom>
        </p:spPr>
      </p:pic>
    </p:spTree>
    <p:extLst>
      <p:ext uri="{BB962C8B-B14F-4D97-AF65-F5344CB8AC3E}">
        <p14:creationId xmlns:p14="http://schemas.microsoft.com/office/powerpoint/2010/main" val="2352659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0392-DA18-4116-BED1-F5B69D489CAA}"/>
              </a:ext>
            </a:extLst>
          </p:cNvPr>
          <p:cNvSpPr>
            <a:spLocks noGrp="1"/>
          </p:cNvSpPr>
          <p:nvPr>
            <p:ph type="title"/>
          </p:nvPr>
        </p:nvSpPr>
        <p:spPr/>
        <p:txBody>
          <a:bodyPr>
            <a:normAutofit/>
          </a:bodyPr>
          <a:lstStyle/>
          <a:p>
            <a:r>
              <a:rPr lang="en-GB" sz="2400" dirty="0" err="1"/>
              <a:t>Danh</a:t>
            </a:r>
            <a:r>
              <a:rPr lang="en-GB" sz="2400" dirty="0"/>
              <a:t> </a:t>
            </a:r>
            <a:r>
              <a:rPr lang="en-GB" sz="2400" dirty="0" err="1"/>
              <a:t>Sách</a:t>
            </a:r>
            <a:r>
              <a:rPr lang="en-GB" sz="2400" dirty="0"/>
              <a:t> </a:t>
            </a:r>
            <a:r>
              <a:rPr lang="en-GB" sz="2400" dirty="0" err="1"/>
              <a:t>các</a:t>
            </a:r>
            <a:r>
              <a:rPr lang="en-GB" sz="2400" dirty="0"/>
              <a:t> </a:t>
            </a:r>
            <a:r>
              <a:rPr lang="en-GB" sz="2400" dirty="0" err="1"/>
              <a:t>thành</a:t>
            </a:r>
            <a:r>
              <a:rPr lang="en-GB" sz="2400" dirty="0"/>
              <a:t> </a:t>
            </a:r>
            <a:r>
              <a:rPr lang="en-GB" sz="2400" dirty="0" err="1"/>
              <a:t>phần</a:t>
            </a:r>
            <a:r>
              <a:rPr lang="en-GB" sz="2400" dirty="0"/>
              <a:t> </a:t>
            </a:r>
            <a:r>
              <a:rPr lang="en-GB" sz="2400" dirty="0" err="1"/>
              <a:t>chính</a:t>
            </a:r>
            <a:r>
              <a:rPr lang="en-GB" sz="2400" dirty="0"/>
              <a:t> </a:t>
            </a:r>
            <a:r>
              <a:rPr lang="en-GB" sz="2400" dirty="0" err="1"/>
              <a:t>của</a:t>
            </a:r>
            <a:r>
              <a:rPr lang="en-GB" sz="2400" dirty="0"/>
              <a:t> </a:t>
            </a:r>
            <a:r>
              <a:rPr lang="en-GB" sz="2400" dirty="0" err="1"/>
              <a:t>giao</a:t>
            </a:r>
            <a:r>
              <a:rPr lang="en-GB" sz="2400" dirty="0"/>
              <a:t> </a:t>
            </a:r>
            <a:r>
              <a:rPr lang="en-GB" sz="2400" dirty="0" err="1"/>
              <a:t>diện</a:t>
            </a:r>
            <a:r>
              <a:rPr lang="en-GB" sz="2400" dirty="0"/>
              <a:t> </a:t>
            </a:r>
            <a:r>
              <a:rPr lang="en-GB" sz="2400" dirty="0" err="1"/>
              <a:t>quản</a:t>
            </a:r>
            <a:r>
              <a:rPr lang="en-GB" sz="2400" dirty="0"/>
              <a:t> </a:t>
            </a:r>
            <a:r>
              <a:rPr lang="en-GB" sz="2400" dirty="0" err="1"/>
              <a:t>lý</a:t>
            </a:r>
            <a:r>
              <a:rPr lang="en-GB" sz="2400" dirty="0"/>
              <a:t> </a:t>
            </a:r>
            <a:r>
              <a:rPr lang="en-GB" sz="2400" dirty="0" err="1"/>
              <a:t>nhân</a:t>
            </a:r>
            <a:r>
              <a:rPr lang="en-GB" sz="2400" dirty="0"/>
              <a:t> </a:t>
            </a:r>
            <a:r>
              <a:rPr lang="en-GB" sz="2400" dirty="0" err="1"/>
              <a:t>viên</a:t>
            </a:r>
            <a:endParaRPr lang="en-GB" sz="2400" dirty="0"/>
          </a:p>
        </p:txBody>
      </p:sp>
      <p:graphicFrame>
        <p:nvGraphicFramePr>
          <p:cNvPr id="4" name="Content Placeholder 3">
            <a:extLst>
              <a:ext uri="{FF2B5EF4-FFF2-40B4-BE49-F238E27FC236}">
                <a16:creationId xmlns:a16="http://schemas.microsoft.com/office/drawing/2014/main" id="{2EFEBD71-1507-4B8B-B145-A70DE8B689D6}"/>
              </a:ext>
            </a:extLst>
          </p:cNvPr>
          <p:cNvGraphicFramePr>
            <a:graphicFrameLocks noGrp="1"/>
          </p:cNvGraphicFramePr>
          <p:nvPr>
            <p:ph idx="1"/>
            <p:extLst>
              <p:ext uri="{D42A27DB-BD31-4B8C-83A1-F6EECF244321}">
                <p14:modId xmlns:p14="http://schemas.microsoft.com/office/powerpoint/2010/main" val="1385355907"/>
              </p:ext>
            </p:extLst>
          </p:nvPr>
        </p:nvGraphicFramePr>
        <p:xfrm>
          <a:off x="680322" y="1976582"/>
          <a:ext cx="11022152" cy="4738254"/>
        </p:xfrm>
        <a:graphic>
          <a:graphicData uri="http://schemas.openxmlformats.org/drawingml/2006/table">
            <a:tbl>
              <a:tblPr firstRow="1" firstCol="1" bandRow="1">
                <a:tableStyleId>{5C22544A-7EE6-4342-B048-85BDC9FD1C3A}</a:tableStyleId>
              </a:tblPr>
              <a:tblGrid>
                <a:gridCol w="982223">
                  <a:extLst>
                    <a:ext uri="{9D8B030D-6E8A-4147-A177-3AD203B41FA5}">
                      <a16:colId xmlns:a16="http://schemas.microsoft.com/office/drawing/2014/main" val="1616921867"/>
                    </a:ext>
                  </a:extLst>
                </a:gridCol>
                <a:gridCol w="1865746">
                  <a:extLst>
                    <a:ext uri="{9D8B030D-6E8A-4147-A177-3AD203B41FA5}">
                      <a16:colId xmlns:a16="http://schemas.microsoft.com/office/drawing/2014/main" val="1510795611"/>
                    </a:ext>
                  </a:extLst>
                </a:gridCol>
                <a:gridCol w="3141455">
                  <a:extLst>
                    <a:ext uri="{9D8B030D-6E8A-4147-A177-3AD203B41FA5}">
                      <a16:colId xmlns:a16="http://schemas.microsoft.com/office/drawing/2014/main" val="1798663566"/>
                    </a:ext>
                  </a:extLst>
                </a:gridCol>
                <a:gridCol w="1400215">
                  <a:extLst>
                    <a:ext uri="{9D8B030D-6E8A-4147-A177-3AD203B41FA5}">
                      <a16:colId xmlns:a16="http://schemas.microsoft.com/office/drawing/2014/main" val="367321295"/>
                    </a:ext>
                  </a:extLst>
                </a:gridCol>
                <a:gridCol w="1245042">
                  <a:extLst>
                    <a:ext uri="{9D8B030D-6E8A-4147-A177-3AD203B41FA5}">
                      <a16:colId xmlns:a16="http://schemas.microsoft.com/office/drawing/2014/main" val="2782145180"/>
                    </a:ext>
                  </a:extLst>
                </a:gridCol>
                <a:gridCol w="1210845">
                  <a:extLst>
                    <a:ext uri="{9D8B030D-6E8A-4147-A177-3AD203B41FA5}">
                      <a16:colId xmlns:a16="http://schemas.microsoft.com/office/drawing/2014/main" val="1951414430"/>
                    </a:ext>
                  </a:extLst>
                </a:gridCol>
                <a:gridCol w="1176626">
                  <a:extLst>
                    <a:ext uri="{9D8B030D-6E8A-4147-A177-3AD203B41FA5}">
                      <a16:colId xmlns:a16="http://schemas.microsoft.com/office/drawing/2014/main" val="1156910893"/>
                    </a:ext>
                  </a:extLst>
                </a:gridCol>
              </a:tblGrid>
              <a:tr h="367311">
                <a:tc>
                  <a:txBody>
                    <a:bodyPr/>
                    <a:lstStyle/>
                    <a:p>
                      <a:pPr marL="457200">
                        <a:lnSpc>
                          <a:spcPct val="107000"/>
                        </a:lnSpc>
                      </a:pPr>
                      <a:r>
                        <a:rPr lang="en-US" sz="1100" dirty="0">
                          <a:effectLst/>
                        </a:rPr>
                        <a:t>STT</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Tên</a:t>
                      </a: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Kiểu</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Ý nghĩa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Miền giá trị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Giá trị mặc định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a:effectLst/>
                        </a:rPr>
                        <a:t>Ghi chú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2237131165"/>
                  </a:ext>
                </a:extLst>
              </a:tr>
              <a:tr h="400398">
                <a:tc>
                  <a:txBody>
                    <a:bodyPr/>
                    <a:lstStyle/>
                    <a:p>
                      <a:pPr marL="342900" lvl="0" indent="-342900">
                        <a:lnSpc>
                          <a:spcPct val="107000"/>
                        </a:lnSpc>
                        <a:buFont typeface="+mj-lt"/>
                        <a:buAutoNum type="arabicPeriod"/>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Lbl_tieu_de</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A_Field set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Tiêu đề của màn hình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4230830312"/>
                  </a:ext>
                </a:extLst>
              </a:tr>
              <a:tr h="534474">
                <a:tc>
                  <a:txBody>
                    <a:bodyPr/>
                    <a:lstStyle/>
                    <a:p>
                      <a:pPr marL="0" lvl="0" indent="0">
                        <a:lnSpc>
                          <a:spcPct val="107000"/>
                        </a:lnSpc>
                        <a:buFont typeface="+mj-lt"/>
                        <a:buNone/>
                      </a:pPr>
                      <a:r>
                        <a:rPr lang="en-US" sz="1100" dirty="0">
                          <a:effectLst/>
                          <a:latin typeface="Arial" panose="020B0604020202020204" pitchFamily="34" charset="0"/>
                          <a:ea typeface="Arial" panose="020B0604020202020204" pitchFamily="34" charset="0"/>
                          <a:cs typeface="Times New Roman" panose="02020603050405020304" pitchFamily="18" charset="0"/>
                        </a:rPr>
                        <a:t>2.</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Lbl_chuc_vu</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A_Label</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Màn hình chức vụ nhân viên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3092057637"/>
                  </a:ext>
                </a:extLst>
              </a:tr>
              <a:tr h="641733">
                <a:tc>
                  <a:txBody>
                    <a:bodyPr/>
                    <a:lstStyle/>
                    <a:p>
                      <a:pPr marL="0" lvl="0" indent="0">
                        <a:lnSpc>
                          <a:spcPct val="107000"/>
                        </a:lnSpc>
                        <a:buFont typeface="+mj-lt"/>
                        <a:buNone/>
                      </a:pPr>
                      <a:r>
                        <a:rPr lang="en-US" sz="1100" dirty="0">
                          <a:effectLst/>
                        </a:rPr>
                        <a:t>3.</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btnDangXuat</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A_Button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Xử lí đăng xuất thông tin tài khoản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2920147684"/>
                  </a:ext>
                </a:extLst>
              </a:tr>
              <a:tr h="373583">
                <a:tc>
                  <a:txBody>
                    <a:bodyPr/>
                    <a:lstStyle/>
                    <a:p>
                      <a:pPr marL="0" lvl="0" indent="0">
                        <a:lnSpc>
                          <a:spcPct val="107000"/>
                        </a:lnSpc>
                        <a:buFont typeface="+mj-lt"/>
                        <a:buNone/>
                      </a:pPr>
                      <a:r>
                        <a:rPr lang="en-US" sz="1100" dirty="0">
                          <a:effectLst/>
                        </a:rPr>
                        <a:t>4. 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btnThemNV</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A_Button</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Xử lí thêm nhân viên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3910648818"/>
                  </a:ext>
                </a:extLst>
              </a:tr>
              <a:tr h="1151218">
                <a:tc>
                  <a:txBody>
                    <a:bodyPr/>
                    <a:lstStyle/>
                    <a:p>
                      <a:pPr marL="0" lvl="0" indent="0">
                        <a:lnSpc>
                          <a:spcPct val="107000"/>
                        </a:lnSpc>
                        <a:buFont typeface="+mj-lt"/>
                        <a:buNone/>
                      </a:pPr>
                      <a:r>
                        <a:rPr lang="en-US" sz="1100" dirty="0">
                          <a:effectLst/>
                        </a:rPr>
                        <a:t>5. 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sbNhanvien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A_SearchBox</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Tìm kiếm danh sách các khách hàng dựa vào điều kiện tìm kiếm</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389346993"/>
                  </a:ext>
                </a:extLst>
              </a:tr>
              <a:tr h="266323">
                <a:tc>
                  <a:txBody>
                    <a:bodyPr/>
                    <a:lstStyle/>
                    <a:p>
                      <a:pPr marL="0" lvl="0" indent="0">
                        <a:lnSpc>
                          <a:spcPct val="107000"/>
                        </a:lnSpc>
                        <a:buFont typeface="+mj-lt"/>
                        <a:buNone/>
                      </a:pPr>
                      <a:r>
                        <a:rPr lang="en-US" sz="1100" dirty="0">
                          <a:effectLst/>
                        </a:rPr>
                        <a:t>6. 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btnSuaNV</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A_Button</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err="1">
                          <a:effectLst/>
                        </a:rPr>
                        <a:t>Sửa</a:t>
                      </a:r>
                      <a:r>
                        <a:rPr lang="en-US" sz="1100" dirty="0">
                          <a:effectLst/>
                        </a:rPr>
                        <a:t> </a:t>
                      </a:r>
                      <a:r>
                        <a:rPr lang="en-US" sz="1100" dirty="0" err="1">
                          <a:effectLst/>
                        </a:rPr>
                        <a:t>nhân</a:t>
                      </a:r>
                      <a:r>
                        <a:rPr lang="en-US" sz="1100" dirty="0">
                          <a:effectLst/>
                        </a:rPr>
                        <a:t> </a:t>
                      </a:r>
                      <a:r>
                        <a:rPr lang="en-US" sz="1100" dirty="0" err="1">
                          <a:effectLst/>
                        </a:rPr>
                        <a:t>viên</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2510911917"/>
                  </a:ext>
                </a:extLst>
              </a:tr>
              <a:tr h="363309">
                <a:tc>
                  <a:txBody>
                    <a:bodyPr/>
                    <a:lstStyle/>
                    <a:p>
                      <a:pPr marL="0" lvl="0" indent="0">
                        <a:lnSpc>
                          <a:spcPct val="107000"/>
                        </a:lnSpc>
                        <a:buFont typeface="+mj-lt"/>
                        <a:buNone/>
                      </a:pPr>
                      <a:r>
                        <a:rPr lang="en-US" sz="1100" dirty="0">
                          <a:effectLst/>
                        </a:rPr>
                        <a:t>7. 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btnXoaNV</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A_Button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Xóa</a:t>
                      </a:r>
                      <a:endParaRPr lang="en-GB" sz="1100">
                        <a:effectLst/>
                      </a:endParaRPr>
                    </a:p>
                    <a:p>
                      <a:pPr marL="457200">
                        <a:lnSpc>
                          <a:spcPct val="107000"/>
                        </a:lnSpc>
                      </a:pPr>
                      <a:r>
                        <a:rPr lang="en-US" sz="1100">
                          <a:effectLst/>
                        </a:rPr>
                        <a:t>Nhân viên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2050357553"/>
                  </a:ext>
                </a:extLst>
              </a:tr>
              <a:tr h="400398">
                <a:tc>
                  <a:txBody>
                    <a:bodyPr/>
                    <a:lstStyle/>
                    <a:p>
                      <a:pPr marL="0" lvl="0" indent="0">
                        <a:lnSpc>
                          <a:spcPct val="107000"/>
                        </a:lnSpc>
                        <a:buFont typeface="+mj-lt"/>
                        <a:buNone/>
                      </a:pPr>
                      <a:r>
                        <a:rPr lang="en-US" sz="1100" dirty="0">
                          <a:effectLst/>
                        </a:rPr>
                        <a:t>8. 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dgNhanvien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A_DataGrid</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Danh sách nhân viên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2274456712"/>
                  </a:ext>
                </a:extLst>
              </a:tr>
              <a:tr h="239507">
                <a:tc>
                  <a:txBody>
                    <a:bodyPr/>
                    <a:lstStyle/>
                    <a:p>
                      <a:pPr marL="0" lvl="0" indent="0">
                        <a:lnSpc>
                          <a:spcPct val="107000"/>
                        </a:lnSpc>
                        <a:buFont typeface="+mj-lt"/>
                        <a:buNone/>
                      </a:pPr>
                      <a:r>
                        <a:rPr lang="en-US" sz="1100" dirty="0">
                          <a:effectLst/>
                        </a:rPr>
                        <a:t>9. 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sbNV</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A_ScrollBar</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Thanh cuộn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tc>
                  <a:txBody>
                    <a:bodyPr/>
                    <a:lstStyle/>
                    <a:p>
                      <a:pPr marL="457200">
                        <a:lnSpc>
                          <a:spcPct val="107000"/>
                        </a:lnSpc>
                        <a:spcAft>
                          <a:spcPts val="800"/>
                        </a:spcAft>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274" marR="6274" marT="0" marB="0"/>
                </a:tc>
                <a:extLst>
                  <a:ext uri="{0D108BD9-81ED-4DB2-BD59-A6C34878D82A}">
                    <a16:rowId xmlns:a16="http://schemas.microsoft.com/office/drawing/2014/main" val="1695634578"/>
                  </a:ext>
                </a:extLst>
              </a:tr>
            </a:tbl>
          </a:graphicData>
        </a:graphic>
      </p:graphicFrame>
      <p:sp>
        <p:nvSpPr>
          <p:cNvPr id="5" name="Rectangle 1">
            <a:extLst>
              <a:ext uri="{FF2B5EF4-FFF2-40B4-BE49-F238E27FC236}">
                <a16:creationId xmlns:a16="http://schemas.microsoft.com/office/drawing/2014/main" id="{75182503-4826-459E-B203-41A039BE8D92}"/>
              </a:ext>
            </a:extLst>
          </p:cNvPr>
          <p:cNvSpPr>
            <a:spLocks noChangeArrowheads="1"/>
          </p:cNvSpPr>
          <p:nvPr/>
        </p:nvSpPr>
        <p:spPr bwMode="auto">
          <a:xfrm>
            <a:off x="0" y="74711"/>
            <a:ext cx="22955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Arial" panose="020B0604020202020204" pitchFamily="34"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84599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A9D3-C736-4D33-83EC-92E53391165D}"/>
              </a:ext>
            </a:extLst>
          </p:cNvPr>
          <p:cNvSpPr>
            <a:spLocks noGrp="1"/>
          </p:cNvSpPr>
          <p:nvPr>
            <p:ph type="title"/>
          </p:nvPr>
        </p:nvSpPr>
        <p:spPr/>
        <p:txBody>
          <a:bodyPr/>
          <a:lstStyle/>
          <a:p>
            <a:r>
              <a:rPr lang="en-GB" dirty="0" err="1"/>
              <a:t>Thiết</a:t>
            </a:r>
            <a:r>
              <a:rPr lang="en-GB" dirty="0"/>
              <a:t> </a:t>
            </a:r>
            <a:r>
              <a:rPr lang="en-GB" dirty="0" err="1"/>
              <a:t>kế</a:t>
            </a:r>
            <a:r>
              <a:rPr lang="en-GB" dirty="0"/>
              <a:t> </a:t>
            </a:r>
            <a:r>
              <a:rPr lang="en-GB" dirty="0" err="1"/>
              <a:t>lưu</a:t>
            </a:r>
            <a:r>
              <a:rPr lang="en-GB" dirty="0"/>
              <a:t> </a:t>
            </a:r>
            <a:r>
              <a:rPr lang="en-GB" dirty="0" err="1"/>
              <a:t>trữ</a:t>
            </a:r>
            <a:r>
              <a:rPr lang="en-GB" dirty="0"/>
              <a:t> </a:t>
            </a:r>
            <a:r>
              <a:rPr lang="en-GB" dirty="0" err="1"/>
              <a:t>của</a:t>
            </a:r>
            <a:r>
              <a:rPr lang="en-GB" dirty="0"/>
              <a:t> </a:t>
            </a:r>
            <a:r>
              <a:rPr lang="en-GB" dirty="0" err="1"/>
              <a:t>quản</a:t>
            </a:r>
            <a:r>
              <a:rPr lang="en-GB" dirty="0"/>
              <a:t> </a:t>
            </a:r>
            <a:r>
              <a:rPr lang="en-GB" dirty="0" err="1"/>
              <a:t>lý</a:t>
            </a:r>
            <a:r>
              <a:rPr lang="en-GB" dirty="0"/>
              <a:t> </a:t>
            </a:r>
            <a:r>
              <a:rPr lang="en-GB" dirty="0" err="1"/>
              <a:t>nhân</a:t>
            </a:r>
            <a:r>
              <a:rPr lang="en-GB" dirty="0"/>
              <a:t> </a:t>
            </a:r>
            <a:r>
              <a:rPr lang="en-GB" dirty="0" err="1"/>
              <a:t>viên</a:t>
            </a:r>
            <a:endParaRPr lang="en-GB" dirty="0"/>
          </a:p>
        </p:txBody>
      </p:sp>
      <p:graphicFrame>
        <p:nvGraphicFramePr>
          <p:cNvPr id="4" name="Content Placeholder 3">
            <a:extLst>
              <a:ext uri="{FF2B5EF4-FFF2-40B4-BE49-F238E27FC236}">
                <a16:creationId xmlns:a16="http://schemas.microsoft.com/office/drawing/2014/main" id="{320319BA-29CB-45AB-B418-4C7153F8B97A}"/>
              </a:ext>
            </a:extLst>
          </p:cNvPr>
          <p:cNvGraphicFramePr>
            <a:graphicFrameLocks noGrp="1"/>
          </p:cNvGraphicFramePr>
          <p:nvPr>
            <p:ph idx="1"/>
            <p:extLst>
              <p:ext uri="{D42A27DB-BD31-4B8C-83A1-F6EECF244321}">
                <p14:modId xmlns:p14="http://schemas.microsoft.com/office/powerpoint/2010/main" val="3888107114"/>
              </p:ext>
            </p:extLst>
          </p:nvPr>
        </p:nvGraphicFramePr>
        <p:xfrm>
          <a:off x="680321" y="2027941"/>
          <a:ext cx="9613859" cy="4391333"/>
        </p:xfrm>
        <a:graphic>
          <a:graphicData uri="http://schemas.openxmlformats.org/drawingml/2006/table">
            <a:tbl>
              <a:tblPr firstRow="1" firstCol="1" bandRow="1">
                <a:tableStyleId>{5C22544A-7EE6-4342-B048-85BDC9FD1C3A}</a:tableStyleId>
              </a:tblPr>
              <a:tblGrid>
                <a:gridCol w="880287">
                  <a:extLst>
                    <a:ext uri="{9D8B030D-6E8A-4147-A177-3AD203B41FA5}">
                      <a16:colId xmlns:a16="http://schemas.microsoft.com/office/drawing/2014/main" val="1530535492"/>
                    </a:ext>
                  </a:extLst>
                </a:gridCol>
                <a:gridCol w="1906429">
                  <a:extLst>
                    <a:ext uri="{9D8B030D-6E8A-4147-A177-3AD203B41FA5}">
                      <a16:colId xmlns:a16="http://schemas.microsoft.com/office/drawing/2014/main" val="1843069053"/>
                    </a:ext>
                  </a:extLst>
                </a:gridCol>
                <a:gridCol w="1612653">
                  <a:extLst>
                    <a:ext uri="{9D8B030D-6E8A-4147-A177-3AD203B41FA5}">
                      <a16:colId xmlns:a16="http://schemas.microsoft.com/office/drawing/2014/main" val="4265403846"/>
                    </a:ext>
                  </a:extLst>
                </a:gridCol>
                <a:gridCol w="1402665">
                  <a:extLst>
                    <a:ext uri="{9D8B030D-6E8A-4147-A177-3AD203B41FA5}">
                      <a16:colId xmlns:a16="http://schemas.microsoft.com/office/drawing/2014/main" val="1504253974"/>
                    </a:ext>
                  </a:extLst>
                </a:gridCol>
                <a:gridCol w="2478461">
                  <a:extLst>
                    <a:ext uri="{9D8B030D-6E8A-4147-A177-3AD203B41FA5}">
                      <a16:colId xmlns:a16="http://schemas.microsoft.com/office/drawing/2014/main" val="2395427140"/>
                    </a:ext>
                  </a:extLst>
                </a:gridCol>
                <a:gridCol w="1333364">
                  <a:extLst>
                    <a:ext uri="{9D8B030D-6E8A-4147-A177-3AD203B41FA5}">
                      <a16:colId xmlns:a16="http://schemas.microsoft.com/office/drawing/2014/main" val="307289226"/>
                    </a:ext>
                  </a:extLst>
                </a:gridCol>
              </a:tblGrid>
              <a:tr h="734689">
                <a:tc>
                  <a:txBody>
                    <a:bodyPr/>
                    <a:lstStyle/>
                    <a:p>
                      <a:pPr marL="457200" algn="ctr">
                        <a:lnSpc>
                          <a:spcPct val="107000"/>
                        </a:lnSpc>
                      </a:pPr>
                      <a:r>
                        <a:rPr lang="en-US" sz="1100" dirty="0">
                          <a:effectLst/>
                        </a:rPr>
                        <a:t>STT</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gn="ctr">
                        <a:lnSpc>
                          <a:spcPct val="107000"/>
                        </a:lnSpc>
                      </a:pPr>
                      <a:r>
                        <a:rPr lang="en-US" sz="1100" dirty="0" err="1">
                          <a:effectLst/>
                        </a:rPr>
                        <a:t>Thuộc</a:t>
                      </a:r>
                      <a:r>
                        <a:rPr lang="en-US" sz="1100" dirty="0">
                          <a:effectLst/>
                        </a:rPr>
                        <a:t> </a:t>
                      </a:r>
                      <a:r>
                        <a:rPr lang="en-US" sz="1100" dirty="0" err="1">
                          <a:effectLst/>
                        </a:rPr>
                        <a:t>tính</a:t>
                      </a: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gn="ctr">
                        <a:lnSpc>
                          <a:spcPct val="107000"/>
                        </a:lnSpc>
                      </a:pPr>
                      <a:r>
                        <a:rPr lang="en-US" sz="1100">
                          <a:effectLst/>
                        </a:rPr>
                        <a:t>Kiểu</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gn="ctr">
                        <a:lnSpc>
                          <a:spcPct val="107000"/>
                        </a:lnSpc>
                      </a:pPr>
                      <a:r>
                        <a:rPr lang="en-US" sz="1100">
                          <a:effectLst/>
                        </a:rPr>
                        <a:t>Ràng buộc</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gn="ctr">
                        <a:lnSpc>
                          <a:spcPct val="107000"/>
                        </a:lnSpc>
                      </a:pPr>
                      <a:r>
                        <a:rPr lang="en-US" sz="1100">
                          <a:effectLst/>
                        </a:rPr>
                        <a:t>Giá trị khởi động</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gn="ctr">
                        <a:lnSpc>
                          <a:spcPct val="107000"/>
                        </a:lnSpc>
                        <a:spcAft>
                          <a:spcPts val="800"/>
                        </a:spcAft>
                      </a:pPr>
                      <a:r>
                        <a:rPr lang="en-US" sz="1100">
                          <a:effectLst/>
                        </a:rPr>
                        <a:t>Ghi chú</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1919523725"/>
                  </a:ext>
                </a:extLst>
              </a:tr>
              <a:tr h="827315">
                <a:tc>
                  <a:txBody>
                    <a:bodyPr/>
                    <a:lstStyle/>
                    <a:p>
                      <a:pPr marL="457200">
                        <a:lnSpc>
                          <a:spcPct val="107000"/>
                        </a:lnSpc>
                      </a:pPr>
                      <a:r>
                        <a:rPr lang="en-US" sz="1100">
                          <a:effectLst/>
                        </a:rPr>
                        <a:t>1</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err="1">
                          <a:effectLst/>
                        </a:rPr>
                        <a:t>Mã</a:t>
                      </a:r>
                      <a:r>
                        <a:rPr lang="en-US" sz="1100" dirty="0">
                          <a:effectLst/>
                        </a:rPr>
                        <a:t> </a:t>
                      </a:r>
                      <a:r>
                        <a:rPr lang="en-US" sz="1100" dirty="0" err="1">
                          <a:effectLst/>
                        </a:rPr>
                        <a:t>nhân</a:t>
                      </a:r>
                      <a:r>
                        <a:rPr lang="en-US" sz="1100" dirty="0">
                          <a:effectLst/>
                        </a:rPr>
                        <a:t> </a:t>
                      </a:r>
                      <a:r>
                        <a:rPr lang="en-US" sz="1100" dirty="0" err="1">
                          <a:effectLst/>
                        </a:rPr>
                        <a:t>viên</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Khóa chính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1616600063"/>
                  </a:ext>
                </a:extLst>
              </a:tr>
              <a:tr h="456814">
                <a:tc>
                  <a:txBody>
                    <a:bodyPr/>
                    <a:lstStyle/>
                    <a:p>
                      <a:pPr marL="457200">
                        <a:lnSpc>
                          <a:spcPct val="107000"/>
                        </a:lnSpc>
                      </a:pPr>
                      <a:r>
                        <a:rPr lang="en-US" sz="1100">
                          <a:effectLst/>
                        </a:rPr>
                        <a:t>2</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err="1">
                          <a:effectLst/>
                        </a:rPr>
                        <a:t>Tên</a:t>
                      </a:r>
                      <a:r>
                        <a:rPr lang="en-US" sz="1100" dirty="0">
                          <a:effectLst/>
                        </a:rPr>
                        <a:t> </a:t>
                      </a:r>
                      <a:r>
                        <a:rPr lang="en-US" sz="1100" dirty="0" err="1">
                          <a:effectLst/>
                        </a:rPr>
                        <a:t>nhân</a:t>
                      </a:r>
                      <a:r>
                        <a:rPr lang="en-US" sz="1100" dirty="0">
                          <a:effectLst/>
                        </a:rPr>
                        <a:t> </a:t>
                      </a:r>
                      <a:r>
                        <a:rPr lang="en-US" sz="1100" dirty="0" err="1">
                          <a:effectLst/>
                        </a:rPr>
                        <a:t>viên</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err="1">
                          <a:effectLst/>
                        </a:rPr>
                        <a:t>Nvarchar</a:t>
                      </a:r>
                      <a:r>
                        <a:rPr lang="en-US" sz="1100" dirty="0">
                          <a:effectLst/>
                        </a:rPr>
                        <a:t>(50)</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2083639036"/>
                  </a:ext>
                </a:extLst>
              </a:tr>
              <a:tr h="183161">
                <a:tc>
                  <a:txBody>
                    <a:bodyPr/>
                    <a:lstStyle/>
                    <a:p>
                      <a:pPr marL="457200">
                        <a:lnSpc>
                          <a:spcPct val="107000"/>
                        </a:lnSpc>
                      </a:pPr>
                      <a:r>
                        <a:rPr lang="en-US" sz="1100">
                          <a:effectLst/>
                        </a:rPr>
                        <a:t>3</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Giới tính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a:effectLst/>
                        </a:rPr>
                        <a:t>Bit</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3593026950"/>
                  </a:ext>
                </a:extLst>
              </a:tr>
              <a:tr h="456814">
                <a:tc>
                  <a:txBody>
                    <a:bodyPr/>
                    <a:lstStyle/>
                    <a:p>
                      <a:pPr marL="457200">
                        <a:lnSpc>
                          <a:spcPct val="107000"/>
                        </a:lnSpc>
                      </a:pPr>
                      <a:r>
                        <a:rPr lang="en-US" sz="1100">
                          <a:effectLst/>
                        </a:rPr>
                        <a:t>4</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Chức vụ</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err="1">
                          <a:effectLst/>
                        </a:rPr>
                        <a:t>Nvarchar</a:t>
                      </a:r>
                      <a:r>
                        <a:rPr lang="en-US" sz="1100" dirty="0">
                          <a:effectLst/>
                        </a:rPr>
                        <a:t>(50)</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spcAft>
                          <a:spcPts val="800"/>
                        </a:spcAft>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1212197377"/>
                  </a:ext>
                </a:extLst>
              </a:tr>
              <a:tr h="364188">
                <a:tc>
                  <a:txBody>
                    <a:bodyPr/>
                    <a:lstStyle/>
                    <a:p>
                      <a:pPr marL="457200">
                        <a:lnSpc>
                          <a:spcPct val="107000"/>
                        </a:lnSpc>
                      </a:pPr>
                      <a:r>
                        <a:rPr lang="en-US" sz="1100">
                          <a:effectLst/>
                        </a:rPr>
                        <a:t>5</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Ngày vào làm</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a:effectLst/>
                        </a:rPr>
                        <a:t>Date</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4176951039"/>
                  </a:ext>
                </a:extLst>
              </a:tr>
              <a:tr h="271563">
                <a:tc>
                  <a:txBody>
                    <a:bodyPr/>
                    <a:lstStyle/>
                    <a:p>
                      <a:pPr marL="457200">
                        <a:lnSpc>
                          <a:spcPct val="107000"/>
                        </a:lnSpc>
                      </a:pPr>
                      <a:r>
                        <a:rPr lang="en-US" sz="1100">
                          <a:effectLst/>
                        </a:rPr>
                        <a:t>6</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Số điện thoại</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a:effectLst/>
                        </a:rPr>
                        <a:t>Int</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3496173243"/>
                  </a:ext>
                </a:extLst>
              </a:tr>
              <a:tr h="456814">
                <a:tc>
                  <a:txBody>
                    <a:bodyPr/>
                    <a:lstStyle/>
                    <a:p>
                      <a:pPr marL="457200">
                        <a:lnSpc>
                          <a:spcPct val="107000"/>
                        </a:lnSpc>
                        <a:spcAft>
                          <a:spcPts val="800"/>
                        </a:spcAft>
                      </a:pPr>
                      <a:r>
                        <a:rPr lang="en-US" sz="1100">
                          <a:effectLst/>
                        </a:rPr>
                        <a:t>7</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a:lnSpc>
                          <a:spcPct val="107000"/>
                        </a:lnSpc>
                        <a:spcAft>
                          <a:spcPts val="800"/>
                        </a:spcAft>
                      </a:pPr>
                      <a:r>
                        <a:rPr lang="en-US" sz="1100" dirty="0">
                          <a:effectLst/>
                        </a:rPr>
                        <a:t>          </a:t>
                      </a:r>
                      <a:r>
                        <a:rPr lang="en-US" sz="1100" dirty="0" err="1">
                          <a:effectLst/>
                        </a:rPr>
                        <a:t>Địa</a:t>
                      </a:r>
                      <a:r>
                        <a:rPr lang="en-US" sz="1100" dirty="0">
                          <a:effectLst/>
                        </a:rPr>
                        <a:t> </a:t>
                      </a:r>
                      <a:r>
                        <a:rPr lang="en-US" sz="1100" dirty="0" err="1">
                          <a:effectLst/>
                        </a:rPr>
                        <a:t>chỉ</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err="1">
                          <a:effectLst/>
                        </a:rPr>
                        <a:t>Nvarchar</a:t>
                      </a:r>
                      <a:r>
                        <a:rPr lang="en-US" sz="1100" dirty="0">
                          <a:effectLst/>
                        </a:rPr>
                        <a:t>(50)</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770541463"/>
                  </a:ext>
                </a:extLst>
              </a:tr>
              <a:tr h="183161">
                <a:tc>
                  <a:txBody>
                    <a:bodyPr/>
                    <a:lstStyle/>
                    <a:p>
                      <a:pPr marL="457200">
                        <a:lnSpc>
                          <a:spcPct val="107000"/>
                        </a:lnSpc>
                        <a:spcAft>
                          <a:spcPts val="800"/>
                        </a:spcAft>
                      </a:pPr>
                      <a:r>
                        <a:rPr lang="en-US" sz="1100">
                          <a:effectLst/>
                        </a:rPr>
                        <a:t>8</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a:lnSpc>
                          <a:spcPct val="107000"/>
                        </a:lnSpc>
                        <a:spcAft>
                          <a:spcPts val="800"/>
                        </a:spcAft>
                      </a:pPr>
                      <a:r>
                        <a:rPr lang="en-US" sz="1100" dirty="0">
                          <a:effectLst/>
                        </a:rPr>
                        <a:t>          </a:t>
                      </a:r>
                      <a:r>
                        <a:rPr lang="en-US" sz="1100" dirty="0" err="1">
                          <a:effectLst/>
                        </a:rPr>
                        <a:t>Phân</a:t>
                      </a:r>
                      <a:r>
                        <a:rPr lang="en-US" sz="1100" dirty="0">
                          <a:effectLst/>
                        </a:rPr>
                        <a:t> </a:t>
                      </a:r>
                      <a:r>
                        <a:rPr lang="en-US" sz="1100" dirty="0" err="1">
                          <a:effectLst/>
                        </a:rPr>
                        <a:t>quyền</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Bit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135237827"/>
                  </a:ext>
                </a:extLst>
              </a:tr>
              <a:tr h="456814">
                <a:tc>
                  <a:txBody>
                    <a:bodyPr/>
                    <a:lstStyle/>
                    <a:p>
                      <a:pPr marL="457200">
                        <a:lnSpc>
                          <a:spcPct val="107000"/>
                        </a:lnSpc>
                        <a:spcAft>
                          <a:spcPts val="800"/>
                        </a:spcAft>
                      </a:pPr>
                      <a:r>
                        <a:rPr lang="en-US" sz="1100">
                          <a:effectLst/>
                        </a:rPr>
                        <a:t>9</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a:lnSpc>
                          <a:spcPct val="107000"/>
                        </a:lnSpc>
                        <a:spcAft>
                          <a:spcPts val="800"/>
                        </a:spcAft>
                      </a:pPr>
                      <a:r>
                        <a:rPr lang="en-US" sz="1100" dirty="0">
                          <a:effectLst/>
                        </a:rPr>
                        <a:t>          </a:t>
                      </a:r>
                      <a:r>
                        <a:rPr lang="en-US" sz="1100" dirty="0" err="1">
                          <a:effectLst/>
                        </a:rPr>
                        <a:t>Mật</a:t>
                      </a:r>
                      <a:r>
                        <a:rPr lang="en-US" sz="1100" dirty="0">
                          <a:effectLst/>
                        </a:rPr>
                        <a:t> </a:t>
                      </a:r>
                      <a:r>
                        <a:rPr lang="en-US" sz="1100" dirty="0" err="1">
                          <a:effectLst/>
                        </a:rPr>
                        <a:t>khẩu</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tc>
                  <a:txBody>
                    <a:bodyPr/>
                    <a:lstStyle/>
                    <a:p>
                      <a:pPr marL="457200">
                        <a:lnSpc>
                          <a:spcPct val="107000"/>
                        </a:lnSpc>
                        <a:spcAft>
                          <a:spcPts val="800"/>
                        </a:spcAft>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30196" marR="30196" marT="0" marB="0"/>
                </a:tc>
                <a:extLst>
                  <a:ext uri="{0D108BD9-81ED-4DB2-BD59-A6C34878D82A}">
                    <a16:rowId xmlns:a16="http://schemas.microsoft.com/office/drawing/2014/main" val="1930743384"/>
                  </a:ext>
                </a:extLst>
              </a:tr>
            </a:tbl>
          </a:graphicData>
        </a:graphic>
      </p:graphicFrame>
    </p:spTree>
    <p:extLst>
      <p:ext uri="{BB962C8B-B14F-4D97-AF65-F5344CB8AC3E}">
        <p14:creationId xmlns:p14="http://schemas.microsoft.com/office/powerpoint/2010/main" val="406484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334D6-E0FA-4464-A47A-88D65BC657DF}"/>
              </a:ext>
            </a:extLst>
          </p:cNvPr>
          <p:cNvSpPr>
            <a:spLocks noGrp="1"/>
          </p:cNvSpPr>
          <p:nvPr>
            <p:ph type="title"/>
          </p:nvPr>
        </p:nvSpPr>
        <p:spPr/>
        <p:txBody>
          <a:bodyPr/>
          <a:lstStyle/>
          <a:p>
            <a:r>
              <a:rPr lang="en-GB" dirty="0"/>
              <a:t> - Giao </a:t>
            </a:r>
            <a:r>
              <a:rPr lang="en-GB" dirty="0" err="1"/>
              <a:t>diện</a:t>
            </a:r>
            <a:r>
              <a:rPr lang="en-GB" dirty="0"/>
              <a:t> </a:t>
            </a:r>
            <a:r>
              <a:rPr lang="en-GB" dirty="0" err="1"/>
              <a:t>quản</a:t>
            </a:r>
            <a:r>
              <a:rPr lang="en-GB" dirty="0"/>
              <a:t> </a:t>
            </a:r>
            <a:r>
              <a:rPr lang="en-GB" dirty="0" err="1"/>
              <a:t>lý</a:t>
            </a:r>
            <a:r>
              <a:rPr lang="en-GB" dirty="0"/>
              <a:t> </a:t>
            </a:r>
            <a:r>
              <a:rPr lang="en-GB" dirty="0" err="1"/>
              <a:t>kho</a:t>
            </a:r>
            <a:br>
              <a:rPr lang="en-GB" dirty="0"/>
            </a:br>
            <a:endParaRPr lang="en-GB" dirty="0"/>
          </a:p>
        </p:txBody>
      </p:sp>
      <p:graphicFrame>
        <p:nvGraphicFramePr>
          <p:cNvPr id="8" name="Content Placeholder 7">
            <a:extLst>
              <a:ext uri="{FF2B5EF4-FFF2-40B4-BE49-F238E27FC236}">
                <a16:creationId xmlns:a16="http://schemas.microsoft.com/office/drawing/2014/main" id="{2133A705-D76E-4D73-B22E-98E142AF4CD8}"/>
              </a:ext>
            </a:extLst>
          </p:cNvPr>
          <p:cNvGraphicFramePr>
            <a:graphicFrameLocks noGrp="1"/>
          </p:cNvGraphicFramePr>
          <p:nvPr>
            <p:ph sz="half" idx="2"/>
            <p:extLst>
              <p:ext uri="{D42A27DB-BD31-4B8C-83A1-F6EECF244321}">
                <p14:modId xmlns:p14="http://schemas.microsoft.com/office/powerpoint/2010/main" val="759796981"/>
              </p:ext>
            </p:extLst>
          </p:nvPr>
        </p:nvGraphicFramePr>
        <p:xfrm>
          <a:off x="5073650" y="2158899"/>
          <a:ext cx="7001164" cy="4515082"/>
        </p:xfrm>
        <a:graphic>
          <a:graphicData uri="http://schemas.openxmlformats.org/drawingml/2006/table">
            <a:tbl>
              <a:tblPr firstRow="1" firstCol="1" bandRow="1">
                <a:tableStyleId>{5C22544A-7EE6-4342-B048-85BDC9FD1C3A}</a:tableStyleId>
              </a:tblPr>
              <a:tblGrid>
                <a:gridCol w="563419">
                  <a:extLst>
                    <a:ext uri="{9D8B030D-6E8A-4147-A177-3AD203B41FA5}">
                      <a16:colId xmlns:a16="http://schemas.microsoft.com/office/drawing/2014/main" val="4024434582"/>
                    </a:ext>
                  </a:extLst>
                </a:gridCol>
                <a:gridCol w="2438400">
                  <a:extLst>
                    <a:ext uri="{9D8B030D-6E8A-4147-A177-3AD203B41FA5}">
                      <a16:colId xmlns:a16="http://schemas.microsoft.com/office/drawing/2014/main" val="676978141"/>
                    </a:ext>
                  </a:extLst>
                </a:gridCol>
                <a:gridCol w="2872509">
                  <a:extLst>
                    <a:ext uri="{9D8B030D-6E8A-4147-A177-3AD203B41FA5}">
                      <a16:colId xmlns:a16="http://schemas.microsoft.com/office/drawing/2014/main" val="926943453"/>
                    </a:ext>
                  </a:extLst>
                </a:gridCol>
                <a:gridCol w="1126836">
                  <a:extLst>
                    <a:ext uri="{9D8B030D-6E8A-4147-A177-3AD203B41FA5}">
                      <a16:colId xmlns:a16="http://schemas.microsoft.com/office/drawing/2014/main" val="62188320"/>
                    </a:ext>
                  </a:extLst>
                </a:gridCol>
              </a:tblGrid>
              <a:tr h="190981">
                <a:tc>
                  <a:txBody>
                    <a:bodyPr/>
                    <a:lstStyle/>
                    <a:p>
                      <a:pPr>
                        <a:lnSpc>
                          <a:spcPct val="107000"/>
                        </a:lnSpc>
                        <a:spcAft>
                          <a:spcPts val="800"/>
                        </a:spcAft>
                      </a:pPr>
                      <a:r>
                        <a:rPr lang="en-US" sz="1100">
                          <a:effectLst/>
                        </a:rPr>
                        <a:t>STT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en-US" sz="1100">
                          <a:effectLst/>
                        </a:rPr>
                        <a:t>Điều kiện kích hoạt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en-US" sz="1100">
                          <a:effectLst/>
                        </a:rPr>
                        <a:t>Xử lí</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en-US" sz="1100">
                          <a:effectLst/>
                        </a:rPr>
                        <a:t>Ghi chú</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extLst>
                  <a:ext uri="{0D108BD9-81ED-4DB2-BD59-A6C34878D82A}">
                    <a16:rowId xmlns:a16="http://schemas.microsoft.com/office/drawing/2014/main" val="3198975477"/>
                  </a:ext>
                </a:extLst>
              </a:tr>
              <a:tr h="944294">
                <a:tc>
                  <a:txBody>
                    <a:bodyPr/>
                    <a:lstStyle/>
                    <a:p>
                      <a:pPr marL="342900" lvl="0" indent="-342900">
                        <a:lnSpc>
                          <a:spcPct val="107000"/>
                        </a:lnSpc>
                        <a:spcAft>
                          <a:spcPts val="800"/>
                        </a:spcAft>
                        <a:buFont typeface="+mj-lt"/>
                        <a:buAutoNum type="arabicPeriod"/>
                      </a:pPr>
                      <a:r>
                        <a:rPr lang="vi-VN"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vi-VN" sz="1100">
                          <a:effectLst/>
                        </a:rPr>
                        <a:t>Nhấn nút thêm hàng hóa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vi-VN" sz="1100">
                          <a:effectLst/>
                        </a:rPr>
                        <a:t>+ Hiện ra màn hình thêm sản phẩm yêu cầu người dùng nhập thông tin</a:t>
                      </a:r>
                      <a:endParaRPr lang="en-GB" sz="1100">
                        <a:effectLst/>
                      </a:endParaRPr>
                    </a:p>
                    <a:p>
                      <a:pPr>
                        <a:lnSpc>
                          <a:spcPct val="107000"/>
                        </a:lnSpc>
                        <a:spcAft>
                          <a:spcPts val="800"/>
                        </a:spcAft>
                      </a:pPr>
                      <a:r>
                        <a:rPr lang="vi-VN" sz="1100">
                          <a:effectLst/>
                        </a:rPr>
                        <a:t>+ Lưu thông tin hàng hóa vào CSDL</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marL="457200">
                        <a:lnSpc>
                          <a:spcPct val="107000"/>
                        </a:lnSpc>
                        <a:spcAft>
                          <a:spcPts val="800"/>
                        </a:spcAft>
                      </a:pPr>
                      <a:r>
                        <a:rPr lang="vi-VN"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extLst>
                  <a:ext uri="{0D108BD9-81ED-4DB2-BD59-A6C34878D82A}">
                    <a16:rowId xmlns:a16="http://schemas.microsoft.com/office/drawing/2014/main" val="109475844"/>
                  </a:ext>
                </a:extLst>
              </a:tr>
              <a:tr h="1459945">
                <a:tc>
                  <a:txBody>
                    <a:bodyPr/>
                    <a:lstStyle/>
                    <a:p>
                      <a:pPr marL="0" lvl="0" indent="0">
                        <a:lnSpc>
                          <a:spcPct val="107000"/>
                        </a:lnSpc>
                        <a:spcAft>
                          <a:spcPts val="800"/>
                        </a:spcAft>
                        <a:buFont typeface="+mj-lt"/>
                        <a:buNone/>
                      </a:pPr>
                      <a:r>
                        <a:rPr lang="en-GB" sz="1100" dirty="0">
                          <a:effectLst/>
                        </a:rPr>
                        <a:t>2.</a:t>
                      </a: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vi-VN" sz="1100">
                          <a:effectLst/>
                        </a:rPr>
                        <a:t>Nháy đúp vào dòng thông tin hàng hóa trong danh sách hàng hóa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vi-VN" sz="1100">
                          <a:effectLst/>
                        </a:rPr>
                        <a:t>+ Hiện ra màn hình xóa hoặc cập nhật hàng hóa </a:t>
                      </a:r>
                      <a:endParaRPr lang="en-GB" sz="1100">
                        <a:effectLst/>
                      </a:endParaRPr>
                    </a:p>
                    <a:p>
                      <a:pPr>
                        <a:lnSpc>
                          <a:spcPct val="107000"/>
                        </a:lnSpc>
                        <a:spcAft>
                          <a:spcPts val="800"/>
                        </a:spcAft>
                      </a:pPr>
                      <a:r>
                        <a:rPr lang="vi-VN" sz="1100">
                          <a:effectLst/>
                        </a:rPr>
                        <a:t>+ Lưu lại thông tin sản phẩm vào CSDL nếu người dùng chỉnh sửa hoặc xóa thông tin hàng hóa khỏi CSDL nếu người dùng thao tác xóa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marL="457200">
                        <a:lnSpc>
                          <a:spcPct val="107000"/>
                        </a:lnSpc>
                        <a:spcAft>
                          <a:spcPts val="800"/>
                        </a:spcAft>
                      </a:pPr>
                      <a:r>
                        <a:rPr lang="vi-VN"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extLst>
                  <a:ext uri="{0D108BD9-81ED-4DB2-BD59-A6C34878D82A}">
                    <a16:rowId xmlns:a16="http://schemas.microsoft.com/office/drawing/2014/main" val="1191851818"/>
                  </a:ext>
                </a:extLst>
              </a:tr>
              <a:tr h="1728881">
                <a:tc>
                  <a:txBody>
                    <a:bodyPr/>
                    <a:lstStyle/>
                    <a:p>
                      <a:pPr marL="0" lvl="0" indent="0">
                        <a:lnSpc>
                          <a:spcPct val="107000"/>
                        </a:lnSpc>
                        <a:spcAft>
                          <a:spcPts val="800"/>
                        </a:spcAft>
                        <a:buFont typeface="+mj-lt"/>
                        <a:buNone/>
                      </a:pPr>
                      <a:r>
                        <a:rPr lang="en-GB" sz="1100" dirty="0">
                          <a:effectLst/>
                        </a:rPr>
                        <a:t>3.</a:t>
                      </a: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en-US" sz="1100">
                          <a:effectLst/>
                        </a:rPr>
                        <a:t>Nhập thông tin tìm kiếm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en-US" sz="1100">
                          <a:effectLst/>
                        </a:rPr>
                        <a:t>+ Truy vấn thông tin tìm kiếm trong CSDL</a:t>
                      </a:r>
                      <a:endParaRPr lang="en-GB" sz="1100">
                        <a:effectLst/>
                      </a:endParaRPr>
                    </a:p>
                    <a:p>
                      <a:pPr>
                        <a:lnSpc>
                          <a:spcPct val="107000"/>
                        </a:lnSpc>
                        <a:spcAft>
                          <a:spcPts val="800"/>
                        </a:spcAft>
                      </a:pPr>
                      <a:r>
                        <a:rPr lang="en-US" sz="1100">
                          <a:effectLst/>
                        </a:rPr>
                        <a:t>+ Nếu hợp lệ thì xuất ra danh sách sản phẩm có thông tin liên quan đến tìm kiếm </a:t>
                      </a:r>
                      <a:endParaRPr lang="en-GB" sz="1100">
                        <a:effectLst/>
                      </a:endParaRPr>
                    </a:p>
                    <a:p>
                      <a:pPr>
                        <a:lnSpc>
                          <a:spcPct val="107000"/>
                        </a:lnSpc>
                        <a:spcAft>
                          <a:spcPts val="800"/>
                        </a:spcAft>
                      </a:pPr>
                      <a:r>
                        <a:rPr lang="en-US" sz="1100">
                          <a:effectLst/>
                        </a:rPr>
                        <a:t>+ Nếu không hợp lệ sẽ xuất ra thông báo</a:t>
                      </a:r>
                      <a:endParaRPr lang="en-GB" sz="1100">
                        <a:effectLst/>
                      </a:endParaRPr>
                    </a:p>
                    <a:p>
                      <a:pPr>
                        <a:lnSpc>
                          <a:spcPct val="107000"/>
                        </a:lnSpc>
                        <a:spcAft>
                          <a:spcPts val="800"/>
                        </a:spcAft>
                      </a:pPr>
                      <a:r>
                        <a:rPr lang="en-US" sz="1100">
                          <a:effectLst/>
                        </a:rPr>
                        <a:t>+Xuất danh sách sản phẩm theo bộ lọc : mã hàng hóa, tên hàng hóa,…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extLst>
                  <a:ext uri="{0D108BD9-81ED-4DB2-BD59-A6C34878D82A}">
                    <a16:rowId xmlns:a16="http://schemas.microsoft.com/office/drawing/2014/main" val="3447330901"/>
                  </a:ext>
                </a:extLst>
              </a:tr>
              <a:tr h="190981">
                <a:tc>
                  <a:txBody>
                    <a:bodyPr/>
                    <a:lstStyle/>
                    <a:p>
                      <a:pPr marL="0" lvl="0" indent="0">
                        <a:lnSpc>
                          <a:spcPct val="107000"/>
                        </a:lnSpc>
                        <a:spcAft>
                          <a:spcPts val="800"/>
                        </a:spcAft>
                        <a:buFont typeface="+mj-lt"/>
                        <a:buNone/>
                      </a:pPr>
                      <a:r>
                        <a:rPr lang="en-GB" sz="1100" dirty="0">
                          <a:effectLst/>
                        </a:rPr>
                        <a:t>4.</a:t>
                      </a: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en-US" sz="1100">
                          <a:effectLst/>
                        </a:rPr>
                        <a:t>Nhấn nút đăng xuất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a:lnSpc>
                          <a:spcPct val="107000"/>
                        </a:lnSpc>
                        <a:spcAft>
                          <a:spcPts val="800"/>
                        </a:spcAft>
                      </a:pPr>
                      <a:r>
                        <a:rPr lang="en-US" sz="1100">
                          <a:effectLst/>
                        </a:rPr>
                        <a:t>Đăng xuất thông tin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tc>
                  <a:txBody>
                    <a:bodyPr/>
                    <a:lstStyle/>
                    <a:p>
                      <a:pPr marL="457200">
                        <a:lnSpc>
                          <a:spcPct val="107000"/>
                        </a:lnSpc>
                        <a:spcAft>
                          <a:spcPts val="800"/>
                        </a:spcAft>
                      </a:pPr>
                      <a:r>
                        <a:rPr lang="vi-VN"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25813" marR="25813" marT="0" marB="0"/>
                </a:tc>
                <a:extLst>
                  <a:ext uri="{0D108BD9-81ED-4DB2-BD59-A6C34878D82A}">
                    <a16:rowId xmlns:a16="http://schemas.microsoft.com/office/drawing/2014/main" val="703339708"/>
                  </a:ext>
                </a:extLst>
              </a:tr>
            </a:tbl>
          </a:graphicData>
        </a:graphic>
      </p:graphicFrame>
      <p:pic>
        <p:nvPicPr>
          <p:cNvPr id="10" name="Content Placeholder 9">
            <a:extLst>
              <a:ext uri="{FF2B5EF4-FFF2-40B4-BE49-F238E27FC236}">
                <a16:creationId xmlns:a16="http://schemas.microsoft.com/office/drawing/2014/main" id="{791CC58C-8875-4AD7-B459-0FA4F9ACB482}"/>
              </a:ext>
            </a:extLst>
          </p:cNvPr>
          <p:cNvPicPr>
            <a:picLocks noGrp="1"/>
          </p:cNvPicPr>
          <p:nvPr>
            <p:ph sz="half" idx="1"/>
          </p:nvPr>
        </p:nvPicPr>
        <p:blipFill>
          <a:blip r:embed="rId2"/>
          <a:stretch>
            <a:fillRect/>
          </a:stretch>
        </p:blipFill>
        <p:spPr>
          <a:xfrm>
            <a:off x="293111" y="2038826"/>
            <a:ext cx="4697412" cy="2162811"/>
          </a:xfrm>
          <a:prstGeom prst="rect">
            <a:avLst/>
          </a:prstGeom>
        </p:spPr>
      </p:pic>
      <p:pic>
        <p:nvPicPr>
          <p:cNvPr id="11" name="Picture 10">
            <a:extLst>
              <a:ext uri="{FF2B5EF4-FFF2-40B4-BE49-F238E27FC236}">
                <a16:creationId xmlns:a16="http://schemas.microsoft.com/office/drawing/2014/main" id="{3E911534-F137-476D-977A-FA654763FE41}"/>
              </a:ext>
            </a:extLst>
          </p:cNvPr>
          <p:cNvPicPr/>
          <p:nvPr/>
        </p:nvPicPr>
        <p:blipFill>
          <a:blip r:embed="rId3"/>
          <a:stretch>
            <a:fillRect/>
          </a:stretch>
        </p:blipFill>
        <p:spPr>
          <a:xfrm>
            <a:off x="293111" y="4201637"/>
            <a:ext cx="4625340" cy="2583180"/>
          </a:xfrm>
          <a:prstGeom prst="rect">
            <a:avLst/>
          </a:prstGeom>
        </p:spPr>
      </p:pic>
    </p:spTree>
    <p:extLst>
      <p:ext uri="{BB962C8B-B14F-4D97-AF65-F5344CB8AC3E}">
        <p14:creationId xmlns:p14="http://schemas.microsoft.com/office/powerpoint/2010/main" val="2506668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24FB-FAD3-4ABA-A118-2A809F612DA1}"/>
              </a:ext>
            </a:extLst>
          </p:cNvPr>
          <p:cNvSpPr>
            <a:spLocks noGrp="1"/>
          </p:cNvSpPr>
          <p:nvPr>
            <p:ph type="title"/>
          </p:nvPr>
        </p:nvSpPr>
        <p:spPr/>
        <p:txBody>
          <a:bodyPr>
            <a:normAutofit/>
          </a:bodyPr>
          <a:lstStyle/>
          <a:p>
            <a:r>
              <a:rPr lang="en-GB" sz="2400" dirty="0" err="1"/>
              <a:t>Danh</a:t>
            </a:r>
            <a:r>
              <a:rPr lang="en-GB" sz="2400" dirty="0"/>
              <a:t> </a:t>
            </a:r>
            <a:r>
              <a:rPr lang="en-GB" sz="2400" dirty="0" err="1"/>
              <a:t>Sách</a:t>
            </a:r>
            <a:r>
              <a:rPr lang="en-GB" sz="2400" dirty="0"/>
              <a:t> </a:t>
            </a:r>
            <a:r>
              <a:rPr lang="en-GB" sz="2400" dirty="0" err="1"/>
              <a:t>các</a:t>
            </a:r>
            <a:r>
              <a:rPr lang="en-GB" sz="2400" dirty="0"/>
              <a:t> </a:t>
            </a:r>
            <a:r>
              <a:rPr lang="en-GB" sz="2400" dirty="0" err="1"/>
              <a:t>thành</a:t>
            </a:r>
            <a:r>
              <a:rPr lang="en-GB" sz="2400" dirty="0"/>
              <a:t> </a:t>
            </a:r>
            <a:r>
              <a:rPr lang="en-GB" sz="2400" dirty="0" err="1"/>
              <a:t>phần</a:t>
            </a:r>
            <a:r>
              <a:rPr lang="en-GB" sz="2400" dirty="0"/>
              <a:t> </a:t>
            </a:r>
            <a:r>
              <a:rPr lang="en-GB" sz="2400" dirty="0" err="1"/>
              <a:t>chính</a:t>
            </a:r>
            <a:r>
              <a:rPr lang="en-GB" sz="2400" dirty="0"/>
              <a:t> </a:t>
            </a:r>
            <a:r>
              <a:rPr lang="en-GB" sz="2400" dirty="0" err="1"/>
              <a:t>của</a:t>
            </a:r>
            <a:r>
              <a:rPr lang="en-GB" sz="2400" dirty="0"/>
              <a:t> </a:t>
            </a:r>
            <a:r>
              <a:rPr lang="en-GB" sz="2400" dirty="0" err="1"/>
              <a:t>giao</a:t>
            </a:r>
            <a:r>
              <a:rPr lang="en-GB" sz="2400" dirty="0"/>
              <a:t> </a:t>
            </a:r>
            <a:r>
              <a:rPr lang="en-GB" sz="2400" dirty="0" err="1"/>
              <a:t>diện</a:t>
            </a:r>
            <a:r>
              <a:rPr lang="en-GB" sz="2400" dirty="0"/>
              <a:t> </a:t>
            </a:r>
            <a:r>
              <a:rPr lang="en-GB" sz="2400" dirty="0" err="1"/>
              <a:t>kho</a:t>
            </a:r>
            <a:endParaRPr lang="en-GB" sz="2400" dirty="0"/>
          </a:p>
        </p:txBody>
      </p:sp>
      <p:graphicFrame>
        <p:nvGraphicFramePr>
          <p:cNvPr id="4" name="Content Placeholder 3">
            <a:extLst>
              <a:ext uri="{FF2B5EF4-FFF2-40B4-BE49-F238E27FC236}">
                <a16:creationId xmlns:a16="http://schemas.microsoft.com/office/drawing/2014/main" id="{5D4630F3-0F7B-4757-878C-656220EC5ACB}"/>
              </a:ext>
            </a:extLst>
          </p:cNvPr>
          <p:cNvGraphicFramePr>
            <a:graphicFrameLocks noGrp="1"/>
          </p:cNvGraphicFramePr>
          <p:nvPr>
            <p:ph idx="1"/>
            <p:extLst>
              <p:ext uri="{D42A27DB-BD31-4B8C-83A1-F6EECF244321}">
                <p14:modId xmlns:p14="http://schemas.microsoft.com/office/powerpoint/2010/main" val="381608161"/>
              </p:ext>
            </p:extLst>
          </p:nvPr>
        </p:nvGraphicFramePr>
        <p:xfrm>
          <a:off x="680321" y="2032000"/>
          <a:ext cx="9747535" cy="4544290"/>
        </p:xfrm>
        <a:graphic>
          <a:graphicData uri="http://schemas.openxmlformats.org/drawingml/2006/table">
            <a:tbl>
              <a:tblPr firstRow="1" firstCol="1" bandRow="1">
                <a:tableStyleId>{5C22544A-7EE6-4342-B048-85BDC9FD1C3A}</a:tableStyleId>
              </a:tblPr>
              <a:tblGrid>
                <a:gridCol w="930328">
                  <a:extLst>
                    <a:ext uri="{9D8B030D-6E8A-4147-A177-3AD203B41FA5}">
                      <a16:colId xmlns:a16="http://schemas.microsoft.com/office/drawing/2014/main" val="3097189708"/>
                    </a:ext>
                  </a:extLst>
                </a:gridCol>
                <a:gridCol w="2577110">
                  <a:extLst>
                    <a:ext uri="{9D8B030D-6E8A-4147-A177-3AD203B41FA5}">
                      <a16:colId xmlns:a16="http://schemas.microsoft.com/office/drawing/2014/main" val="1591408419"/>
                    </a:ext>
                  </a:extLst>
                </a:gridCol>
                <a:gridCol w="1687798">
                  <a:extLst>
                    <a:ext uri="{9D8B030D-6E8A-4147-A177-3AD203B41FA5}">
                      <a16:colId xmlns:a16="http://schemas.microsoft.com/office/drawing/2014/main" val="1764540115"/>
                    </a:ext>
                  </a:extLst>
                </a:gridCol>
                <a:gridCol w="1836807">
                  <a:extLst>
                    <a:ext uri="{9D8B030D-6E8A-4147-A177-3AD203B41FA5}">
                      <a16:colId xmlns:a16="http://schemas.microsoft.com/office/drawing/2014/main" val="2493925509"/>
                    </a:ext>
                  </a:extLst>
                </a:gridCol>
                <a:gridCol w="877454">
                  <a:extLst>
                    <a:ext uri="{9D8B030D-6E8A-4147-A177-3AD203B41FA5}">
                      <a16:colId xmlns:a16="http://schemas.microsoft.com/office/drawing/2014/main" val="2959034051"/>
                    </a:ext>
                  </a:extLst>
                </a:gridCol>
                <a:gridCol w="1080655">
                  <a:extLst>
                    <a:ext uri="{9D8B030D-6E8A-4147-A177-3AD203B41FA5}">
                      <a16:colId xmlns:a16="http://schemas.microsoft.com/office/drawing/2014/main" val="1357944433"/>
                    </a:ext>
                  </a:extLst>
                </a:gridCol>
                <a:gridCol w="757383">
                  <a:extLst>
                    <a:ext uri="{9D8B030D-6E8A-4147-A177-3AD203B41FA5}">
                      <a16:colId xmlns:a16="http://schemas.microsoft.com/office/drawing/2014/main" val="3632640410"/>
                    </a:ext>
                  </a:extLst>
                </a:gridCol>
              </a:tblGrid>
              <a:tr h="450930">
                <a:tc>
                  <a:txBody>
                    <a:bodyPr/>
                    <a:lstStyle/>
                    <a:p>
                      <a:pPr marL="457200">
                        <a:lnSpc>
                          <a:spcPct val="107000"/>
                        </a:lnSpc>
                      </a:pPr>
                      <a:r>
                        <a:rPr lang="en-US" sz="1100" dirty="0">
                          <a:effectLst/>
                        </a:rPr>
                        <a:t>STT</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Tên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Kiểu</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Ý nghĩa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Miền</a:t>
                      </a:r>
                      <a:r>
                        <a:rPr lang="en-US" sz="1100" dirty="0">
                          <a:effectLst/>
                        </a:rPr>
                        <a:t> </a:t>
                      </a:r>
                      <a:r>
                        <a:rPr lang="en-US" sz="1100" dirty="0" err="1">
                          <a:effectLst/>
                        </a:rPr>
                        <a:t>giá</a:t>
                      </a:r>
                      <a:r>
                        <a:rPr lang="en-US" sz="1100" dirty="0">
                          <a:effectLst/>
                        </a:rPr>
                        <a:t> </a:t>
                      </a:r>
                      <a:r>
                        <a:rPr lang="en-US" sz="1100" dirty="0" err="1">
                          <a:effectLst/>
                        </a:rPr>
                        <a:t>trị</a:t>
                      </a: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Giá trị mặc định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a:effectLst/>
                        </a:rPr>
                        <a:t>Ghi chú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3168265290"/>
                  </a:ext>
                </a:extLst>
              </a:tr>
              <a:tr h="446017">
                <a:tc>
                  <a:txBody>
                    <a:bodyPr/>
                    <a:lstStyle/>
                    <a:p>
                      <a:pPr marL="342900" lvl="0" indent="-342900">
                        <a:lnSpc>
                          <a:spcPct val="107000"/>
                        </a:lnSpc>
                        <a:buFont typeface="+mj-lt"/>
                        <a:buAutoNum type="arabicPeriod"/>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Lbl_tieu_de</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A_Field set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Tiêu đề của màn hình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1419803169"/>
                  </a:ext>
                </a:extLst>
              </a:tr>
              <a:tr h="528152">
                <a:tc>
                  <a:txBody>
                    <a:bodyPr/>
                    <a:lstStyle/>
                    <a:p>
                      <a:pPr marL="0" lvl="0" indent="0">
                        <a:lnSpc>
                          <a:spcPct val="107000"/>
                        </a:lnSpc>
                        <a:buFont typeface="+mj-lt"/>
                        <a:buNone/>
                      </a:pPr>
                      <a:r>
                        <a:rPr lang="en-US" sz="1100" dirty="0">
                          <a:effectLst/>
                          <a:latin typeface="Arial" panose="020B0604020202020204" pitchFamily="34" charset="0"/>
                          <a:ea typeface="Arial" panose="020B0604020202020204" pitchFamily="34" charset="0"/>
                          <a:cs typeface="Times New Roman" panose="02020603050405020304" pitchFamily="18" charset="0"/>
                        </a:rPr>
                        <a:t>2.</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Lbl_chuc_vu</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A_Label</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Màn hình chức vụ nhân viên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2757039151"/>
                  </a:ext>
                </a:extLst>
              </a:tr>
              <a:tr h="682207">
                <a:tc>
                  <a:txBody>
                    <a:bodyPr/>
                    <a:lstStyle/>
                    <a:p>
                      <a:pPr marL="0" lvl="0" indent="0">
                        <a:lnSpc>
                          <a:spcPct val="107000"/>
                        </a:lnSpc>
                        <a:buFont typeface="+mj-lt"/>
                        <a:buNone/>
                      </a:pPr>
                      <a:r>
                        <a:rPr lang="en-US" sz="1100" dirty="0">
                          <a:effectLst/>
                        </a:rPr>
                        <a:t>3. 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btnDangXuat</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A_Button</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Xử lí đăng xuất thông tin tài khoản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3872909992"/>
                  </a:ext>
                </a:extLst>
              </a:tr>
              <a:tr h="446017">
                <a:tc>
                  <a:txBody>
                    <a:bodyPr/>
                    <a:lstStyle/>
                    <a:p>
                      <a:pPr marL="0" lvl="0" indent="0">
                        <a:lnSpc>
                          <a:spcPct val="107000"/>
                        </a:lnSpc>
                        <a:buFont typeface="+mj-lt"/>
                        <a:buNone/>
                      </a:pPr>
                      <a:r>
                        <a:rPr lang="en-US" sz="1100" dirty="0">
                          <a:effectLst/>
                        </a:rPr>
                        <a:t>4. 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btnThemHH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A_Button</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Xử lí thêm hàng hóa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2140502335"/>
                  </a:ext>
                </a:extLst>
              </a:tr>
              <a:tr h="741625">
                <a:tc>
                  <a:txBody>
                    <a:bodyPr/>
                    <a:lstStyle/>
                    <a:p>
                      <a:pPr marL="0" lvl="0" indent="0">
                        <a:lnSpc>
                          <a:spcPct val="107000"/>
                        </a:lnSpc>
                        <a:buFont typeface="+mj-lt"/>
                        <a:buNone/>
                      </a:pPr>
                      <a:r>
                        <a:rPr lang="en-US" sz="1100" dirty="0">
                          <a:effectLst/>
                        </a:rPr>
                        <a:t>5. 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sbSanPham</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A_SearchBox</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Tìm kiếm danh sách các hàng hóa dựa vào điều kiện tìm kiếm</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3921770400"/>
                  </a:ext>
                </a:extLst>
              </a:tr>
              <a:tr h="277074">
                <a:tc>
                  <a:txBody>
                    <a:bodyPr/>
                    <a:lstStyle/>
                    <a:p>
                      <a:pPr marL="0" lvl="0" indent="0">
                        <a:lnSpc>
                          <a:spcPct val="107000"/>
                        </a:lnSpc>
                        <a:buFont typeface="+mj-lt"/>
                        <a:buNone/>
                      </a:pPr>
                      <a:r>
                        <a:rPr lang="en-US" sz="1100" dirty="0">
                          <a:effectLst/>
                        </a:rPr>
                        <a:t>6. 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btnXoaHH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A_Button</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Xóa</a:t>
                      </a:r>
                      <a:r>
                        <a:rPr lang="en-US" sz="1100" dirty="0">
                          <a:effectLst/>
                        </a:rPr>
                        <a:t> </a:t>
                      </a:r>
                      <a:r>
                        <a:rPr lang="en-US" sz="1100" dirty="0" err="1">
                          <a:effectLst/>
                        </a:rPr>
                        <a:t>hàng</a:t>
                      </a:r>
                      <a:r>
                        <a:rPr lang="en-US" sz="1100" dirty="0">
                          <a:effectLst/>
                        </a:rPr>
                        <a:t> </a:t>
                      </a:r>
                      <a:r>
                        <a:rPr lang="en-US" sz="1100" dirty="0" err="1">
                          <a:effectLst/>
                        </a:rPr>
                        <a:t>hóa</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873247335"/>
                  </a:ext>
                </a:extLst>
              </a:tr>
              <a:tr h="277074">
                <a:tc>
                  <a:txBody>
                    <a:bodyPr/>
                    <a:lstStyle/>
                    <a:p>
                      <a:pPr marL="0" lvl="0" indent="0">
                        <a:lnSpc>
                          <a:spcPct val="107000"/>
                        </a:lnSpc>
                        <a:buFont typeface="+mj-lt"/>
                        <a:buNone/>
                      </a:pPr>
                      <a:r>
                        <a:rPr lang="en-US" sz="1100" dirty="0">
                          <a:effectLst/>
                        </a:rPr>
                        <a:t>7. 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btnSuaHH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A_Button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Sửa</a:t>
                      </a:r>
                      <a:r>
                        <a:rPr lang="en-US" sz="1100" dirty="0">
                          <a:effectLst/>
                        </a:rPr>
                        <a:t> </a:t>
                      </a:r>
                      <a:r>
                        <a:rPr lang="en-US" sz="1100" dirty="0" err="1">
                          <a:effectLst/>
                        </a:rPr>
                        <a:t>hàng</a:t>
                      </a:r>
                      <a:r>
                        <a:rPr lang="en-US" sz="1100" dirty="0">
                          <a:effectLst/>
                        </a:rPr>
                        <a:t> </a:t>
                      </a:r>
                      <a:r>
                        <a:rPr lang="en-US" sz="1100" dirty="0" err="1">
                          <a:effectLst/>
                        </a:rPr>
                        <a:t>hóa</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1368617081"/>
                  </a:ext>
                </a:extLst>
              </a:tr>
              <a:tr h="446017">
                <a:tc>
                  <a:txBody>
                    <a:bodyPr/>
                    <a:lstStyle/>
                    <a:p>
                      <a:pPr marL="0" lvl="0" indent="0">
                        <a:lnSpc>
                          <a:spcPct val="107000"/>
                        </a:lnSpc>
                        <a:buFont typeface="+mj-lt"/>
                        <a:buNone/>
                      </a:pPr>
                      <a:r>
                        <a:rPr lang="en-US" sz="1100" dirty="0">
                          <a:effectLst/>
                        </a:rPr>
                        <a:t>8. 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dgHangHoa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A_DataGrid</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err="1">
                          <a:effectLst/>
                        </a:rPr>
                        <a:t>Danh</a:t>
                      </a:r>
                      <a:r>
                        <a:rPr lang="en-US" sz="1100" dirty="0">
                          <a:effectLst/>
                        </a:rPr>
                        <a:t> </a:t>
                      </a:r>
                      <a:r>
                        <a:rPr lang="en-US" sz="1100" dirty="0" err="1">
                          <a:effectLst/>
                        </a:rPr>
                        <a:t>sách</a:t>
                      </a:r>
                      <a:r>
                        <a:rPr lang="en-US" sz="1100" dirty="0">
                          <a:effectLst/>
                        </a:rPr>
                        <a:t> </a:t>
                      </a:r>
                      <a:r>
                        <a:rPr lang="en-US" sz="1100" dirty="0" err="1">
                          <a:effectLst/>
                        </a:rPr>
                        <a:t>hàng</a:t>
                      </a:r>
                      <a:r>
                        <a:rPr lang="en-US" sz="1100" dirty="0">
                          <a:effectLst/>
                        </a:rPr>
                        <a:t> </a:t>
                      </a:r>
                      <a:r>
                        <a:rPr lang="en-US" sz="1100" dirty="0" err="1">
                          <a:effectLst/>
                        </a:rPr>
                        <a:t>hóa</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1572419422"/>
                  </a:ext>
                </a:extLst>
              </a:tr>
              <a:tr h="249177">
                <a:tc>
                  <a:txBody>
                    <a:bodyPr/>
                    <a:lstStyle/>
                    <a:p>
                      <a:pPr marL="0" lvl="0" indent="0">
                        <a:lnSpc>
                          <a:spcPct val="107000"/>
                        </a:lnSpc>
                        <a:buFont typeface="+mj-lt"/>
                        <a:buNone/>
                      </a:pPr>
                      <a:r>
                        <a:rPr lang="en-US" sz="1100" dirty="0">
                          <a:effectLst/>
                        </a:rPr>
                        <a:t>9. 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sbHH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A_ScrollBar</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Thanh cuộn</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pPr>
                      <a:r>
                        <a:rPr lang="en-US" sz="11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tc>
                  <a:txBody>
                    <a:bodyPr/>
                    <a:lstStyle/>
                    <a:p>
                      <a:pPr marL="457200">
                        <a:lnSpc>
                          <a:spcPct val="107000"/>
                        </a:lnSpc>
                        <a:spcAft>
                          <a:spcPts val="800"/>
                        </a:spcAft>
                      </a:pPr>
                      <a:r>
                        <a:rPr lang="en-US" sz="11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501" marR="6501" marT="0" marB="0"/>
                </a:tc>
                <a:extLst>
                  <a:ext uri="{0D108BD9-81ED-4DB2-BD59-A6C34878D82A}">
                    <a16:rowId xmlns:a16="http://schemas.microsoft.com/office/drawing/2014/main" val="1593855808"/>
                  </a:ext>
                </a:extLst>
              </a:tr>
            </a:tbl>
          </a:graphicData>
        </a:graphic>
      </p:graphicFrame>
    </p:spTree>
    <p:extLst>
      <p:ext uri="{BB962C8B-B14F-4D97-AF65-F5344CB8AC3E}">
        <p14:creationId xmlns:p14="http://schemas.microsoft.com/office/powerpoint/2010/main" val="362803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E2CA-CEBD-4F37-9758-2EBAF61728A9}"/>
              </a:ext>
            </a:extLst>
          </p:cNvPr>
          <p:cNvSpPr>
            <a:spLocks noGrp="1"/>
          </p:cNvSpPr>
          <p:nvPr>
            <p:ph type="title"/>
          </p:nvPr>
        </p:nvSpPr>
        <p:spPr/>
        <p:txBody>
          <a:bodyPr/>
          <a:lstStyle/>
          <a:p>
            <a:r>
              <a:rPr lang="en-GB" dirty="0" err="1"/>
              <a:t>Thiết</a:t>
            </a:r>
            <a:r>
              <a:rPr lang="en-GB" dirty="0"/>
              <a:t> </a:t>
            </a:r>
            <a:r>
              <a:rPr lang="en-GB" dirty="0" err="1"/>
              <a:t>kế</a:t>
            </a:r>
            <a:r>
              <a:rPr lang="en-GB" dirty="0"/>
              <a:t> </a:t>
            </a:r>
            <a:r>
              <a:rPr lang="en-GB" dirty="0" err="1"/>
              <a:t>lưu</a:t>
            </a:r>
            <a:r>
              <a:rPr lang="en-GB" dirty="0"/>
              <a:t> </a:t>
            </a:r>
            <a:r>
              <a:rPr lang="en-GB" dirty="0" err="1"/>
              <a:t>trữ</a:t>
            </a:r>
            <a:r>
              <a:rPr lang="en-GB" dirty="0"/>
              <a:t> </a:t>
            </a:r>
            <a:r>
              <a:rPr lang="en-GB" dirty="0" err="1"/>
              <a:t>của</a:t>
            </a:r>
            <a:r>
              <a:rPr lang="en-GB" dirty="0"/>
              <a:t> </a:t>
            </a:r>
            <a:r>
              <a:rPr lang="en-GB" dirty="0" err="1"/>
              <a:t>quản</a:t>
            </a:r>
            <a:r>
              <a:rPr lang="en-GB" dirty="0"/>
              <a:t> </a:t>
            </a:r>
            <a:r>
              <a:rPr lang="en-GB" dirty="0" err="1"/>
              <a:t>lý</a:t>
            </a:r>
            <a:r>
              <a:rPr lang="en-GB" dirty="0"/>
              <a:t> </a:t>
            </a:r>
            <a:r>
              <a:rPr lang="en-GB" dirty="0" err="1"/>
              <a:t>kho</a:t>
            </a:r>
            <a:endParaRPr lang="en-GB" dirty="0"/>
          </a:p>
        </p:txBody>
      </p:sp>
      <p:graphicFrame>
        <p:nvGraphicFramePr>
          <p:cNvPr id="4" name="Content Placeholder 3">
            <a:extLst>
              <a:ext uri="{FF2B5EF4-FFF2-40B4-BE49-F238E27FC236}">
                <a16:creationId xmlns:a16="http://schemas.microsoft.com/office/drawing/2014/main" id="{9DCC4030-4009-4BAC-8116-49E0D4FABC63}"/>
              </a:ext>
            </a:extLst>
          </p:cNvPr>
          <p:cNvGraphicFramePr>
            <a:graphicFrameLocks noGrp="1"/>
          </p:cNvGraphicFramePr>
          <p:nvPr>
            <p:ph idx="1"/>
            <p:extLst>
              <p:ext uri="{D42A27DB-BD31-4B8C-83A1-F6EECF244321}">
                <p14:modId xmlns:p14="http://schemas.microsoft.com/office/powerpoint/2010/main" val="3798948395"/>
              </p:ext>
            </p:extLst>
          </p:nvPr>
        </p:nvGraphicFramePr>
        <p:xfrm>
          <a:off x="923665" y="2395335"/>
          <a:ext cx="8026370" cy="3211138"/>
        </p:xfrm>
        <a:graphic>
          <a:graphicData uri="http://schemas.openxmlformats.org/drawingml/2006/table">
            <a:tbl>
              <a:tblPr firstRow="1" firstCol="1" bandRow="1">
                <a:tableStyleId>{5C22544A-7EE6-4342-B048-85BDC9FD1C3A}</a:tableStyleId>
              </a:tblPr>
              <a:tblGrid>
                <a:gridCol w="699829">
                  <a:extLst>
                    <a:ext uri="{9D8B030D-6E8A-4147-A177-3AD203B41FA5}">
                      <a16:colId xmlns:a16="http://schemas.microsoft.com/office/drawing/2014/main" val="506944862"/>
                    </a:ext>
                  </a:extLst>
                </a:gridCol>
                <a:gridCol w="1505465">
                  <a:extLst>
                    <a:ext uri="{9D8B030D-6E8A-4147-A177-3AD203B41FA5}">
                      <a16:colId xmlns:a16="http://schemas.microsoft.com/office/drawing/2014/main" val="3211167145"/>
                    </a:ext>
                  </a:extLst>
                </a:gridCol>
                <a:gridCol w="1437148">
                  <a:extLst>
                    <a:ext uri="{9D8B030D-6E8A-4147-A177-3AD203B41FA5}">
                      <a16:colId xmlns:a16="http://schemas.microsoft.com/office/drawing/2014/main" val="3904358452"/>
                    </a:ext>
                  </a:extLst>
                </a:gridCol>
                <a:gridCol w="1452145">
                  <a:extLst>
                    <a:ext uri="{9D8B030D-6E8A-4147-A177-3AD203B41FA5}">
                      <a16:colId xmlns:a16="http://schemas.microsoft.com/office/drawing/2014/main" val="3977520838"/>
                    </a:ext>
                  </a:extLst>
                </a:gridCol>
                <a:gridCol w="1920363">
                  <a:extLst>
                    <a:ext uri="{9D8B030D-6E8A-4147-A177-3AD203B41FA5}">
                      <a16:colId xmlns:a16="http://schemas.microsoft.com/office/drawing/2014/main" val="3112770016"/>
                    </a:ext>
                  </a:extLst>
                </a:gridCol>
                <a:gridCol w="1011420">
                  <a:extLst>
                    <a:ext uri="{9D8B030D-6E8A-4147-A177-3AD203B41FA5}">
                      <a16:colId xmlns:a16="http://schemas.microsoft.com/office/drawing/2014/main" val="3194179465"/>
                    </a:ext>
                  </a:extLst>
                </a:gridCol>
              </a:tblGrid>
              <a:tr h="404726">
                <a:tc>
                  <a:txBody>
                    <a:bodyPr/>
                    <a:lstStyle/>
                    <a:p>
                      <a:pPr algn="ctr">
                        <a:lnSpc>
                          <a:spcPct val="107000"/>
                        </a:lnSpc>
                        <a:spcAft>
                          <a:spcPts val="800"/>
                        </a:spcAft>
                      </a:pPr>
                      <a:r>
                        <a:rPr lang="en-US" sz="1400">
                          <a:effectLst/>
                        </a:rPr>
                        <a:t>STT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Thuộc tính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Kiểu</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Ràng buộc</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Giá trị khởi động</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400">
                          <a:effectLst/>
                        </a:rPr>
                        <a:t>Ghi chú</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7169011"/>
                  </a:ext>
                </a:extLst>
              </a:tr>
              <a:tr h="395836">
                <a:tc>
                  <a:txBody>
                    <a:bodyPr/>
                    <a:lstStyle/>
                    <a:p>
                      <a:pPr>
                        <a:lnSpc>
                          <a:spcPct val="107000"/>
                        </a:lnSpc>
                        <a:spcAft>
                          <a:spcPts val="800"/>
                        </a:spcAft>
                      </a:pPr>
                      <a:r>
                        <a:rPr lang="en-US" sz="1400">
                          <a:effectLst/>
                        </a:rPr>
                        <a:t>1</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Mã hàng hóa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Khóa chính</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7754096"/>
                  </a:ext>
                </a:extLst>
              </a:tr>
              <a:tr h="395836">
                <a:tc>
                  <a:txBody>
                    <a:bodyPr/>
                    <a:lstStyle/>
                    <a:p>
                      <a:pPr>
                        <a:lnSpc>
                          <a:spcPct val="107000"/>
                        </a:lnSpc>
                        <a:spcAft>
                          <a:spcPts val="800"/>
                        </a:spcAft>
                      </a:pPr>
                      <a:r>
                        <a:rPr lang="en-US" sz="1400">
                          <a:effectLst/>
                        </a:rPr>
                        <a:t>2</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Tên hàng hóa</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2206575"/>
                  </a:ext>
                </a:extLst>
              </a:tr>
              <a:tr h="404726">
                <a:tc>
                  <a:txBody>
                    <a:bodyPr/>
                    <a:lstStyle/>
                    <a:p>
                      <a:pPr>
                        <a:lnSpc>
                          <a:spcPct val="107000"/>
                        </a:lnSpc>
                        <a:spcAft>
                          <a:spcPts val="800"/>
                        </a:spcAft>
                      </a:pPr>
                      <a:r>
                        <a:rPr lang="en-US" sz="1400">
                          <a:effectLst/>
                        </a:rPr>
                        <a:t>3</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Số lượng</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int</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1666221"/>
                  </a:ext>
                </a:extLst>
              </a:tr>
              <a:tr h="404726">
                <a:tc>
                  <a:txBody>
                    <a:bodyPr/>
                    <a:lstStyle/>
                    <a:p>
                      <a:pPr>
                        <a:lnSpc>
                          <a:spcPct val="107000"/>
                        </a:lnSpc>
                        <a:spcAft>
                          <a:spcPts val="800"/>
                        </a:spcAft>
                      </a:pPr>
                      <a:r>
                        <a:rPr lang="en-US" sz="1400">
                          <a:effectLst/>
                        </a:rPr>
                        <a:t>4</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Trạng thái</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63346350"/>
                  </a:ext>
                </a:extLst>
              </a:tr>
              <a:tr h="404726">
                <a:tc>
                  <a:txBody>
                    <a:bodyPr/>
                    <a:lstStyle/>
                    <a:p>
                      <a:pPr>
                        <a:lnSpc>
                          <a:spcPct val="107000"/>
                        </a:lnSpc>
                        <a:spcAft>
                          <a:spcPts val="800"/>
                        </a:spcAft>
                      </a:pPr>
                      <a:r>
                        <a:rPr lang="en-US" sz="1400">
                          <a:effectLst/>
                        </a:rPr>
                        <a:t>5</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Đơn vị</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6157595"/>
                  </a:ext>
                </a:extLst>
              </a:tr>
              <a:tr h="404726">
                <a:tc>
                  <a:txBody>
                    <a:bodyPr/>
                    <a:lstStyle/>
                    <a:p>
                      <a:pPr>
                        <a:lnSpc>
                          <a:spcPct val="107000"/>
                        </a:lnSpc>
                        <a:spcAft>
                          <a:spcPts val="800"/>
                        </a:spcAft>
                      </a:pPr>
                      <a:r>
                        <a:rPr lang="en-US" sz="1400">
                          <a:effectLst/>
                        </a:rPr>
                        <a:t>6</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Ngày nhập hàng</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Date</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4785200"/>
                  </a:ext>
                </a:extLst>
              </a:tr>
              <a:tr h="395836">
                <a:tc>
                  <a:txBody>
                    <a:bodyPr/>
                    <a:lstStyle/>
                    <a:p>
                      <a:pPr>
                        <a:lnSpc>
                          <a:spcPct val="107000"/>
                        </a:lnSpc>
                        <a:spcAft>
                          <a:spcPts val="800"/>
                        </a:spcAft>
                      </a:pPr>
                      <a:r>
                        <a:rPr lang="en-US" sz="1400">
                          <a:effectLst/>
                        </a:rPr>
                        <a:t>7</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Ghi chú</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Nvarchar(50)</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a:effectLst/>
                        </a:rPr>
                        <a:t> </a:t>
                      </a:r>
                      <a:endParaRPr lang="en-GB" sz="110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400" dirty="0">
                          <a:effectLst/>
                        </a:rPr>
                        <a:t> </a:t>
                      </a:r>
                      <a:endParaRPr lang="en-GB" sz="1100" dirty="0">
                        <a:effectLst/>
                        <a:latin typeface="Arial" panose="020B0604020202020204" pitchFamily="34" charset="0"/>
                        <a:ea typeface="Arial" panose="020B06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474450"/>
                  </a:ext>
                </a:extLst>
              </a:tr>
            </a:tbl>
          </a:graphicData>
        </a:graphic>
      </p:graphicFrame>
    </p:spTree>
    <p:extLst>
      <p:ext uri="{BB962C8B-B14F-4D97-AF65-F5344CB8AC3E}">
        <p14:creationId xmlns:p14="http://schemas.microsoft.com/office/powerpoint/2010/main" val="145031993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169</TotalTime>
  <Words>3902</Words>
  <Application>Microsoft Office PowerPoint</Application>
  <PresentationFormat>Widescreen</PresentationFormat>
  <Paragraphs>1249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Times New Roman</vt:lpstr>
      <vt:lpstr>Trebuchet MS</vt:lpstr>
      <vt:lpstr>Berlin</vt:lpstr>
      <vt:lpstr>Chương 3:  thiết kế giao diện</vt:lpstr>
      <vt:lpstr>Các bảng giao diện</vt:lpstr>
      <vt:lpstr> - Giao diện chức năng </vt:lpstr>
      <vt:lpstr> - Giao diện quản lý nhân viên </vt:lpstr>
      <vt:lpstr>Danh Sách các thành phần chính của giao diện quản lý nhân viên</vt:lpstr>
      <vt:lpstr>Thiết kế lưu trữ của quản lý nhân viên</vt:lpstr>
      <vt:lpstr> - Giao diện quản lý kho </vt:lpstr>
      <vt:lpstr>Danh Sách các thành phần chính của giao diện kho</vt:lpstr>
      <vt:lpstr>Thiết kế lưu trữ của quản lý kho</vt:lpstr>
      <vt:lpstr>- Giao diện bán Hàng</vt:lpstr>
      <vt:lpstr>Danh sách các biến cố</vt:lpstr>
      <vt:lpstr>Danh Sách các thành phần chính của giao diện bán hàng</vt:lpstr>
      <vt:lpstr>Thiết kế lưu trữ của quản lý bán hàng</vt:lpstr>
      <vt:lpstr>- Giao diện nhà cung cấp</vt:lpstr>
      <vt:lpstr>Danh sách các biến cố</vt:lpstr>
      <vt:lpstr>Danh Sách các thành phần chính của giao diện nhà cung cấp </vt:lpstr>
      <vt:lpstr>Thiết kế lưu trữ của nhà cung cấp</vt:lpstr>
      <vt:lpstr>- Giao diện sơ đồ chính </vt:lpstr>
      <vt:lpstr>Danh sách biến cố</vt:lpstr>
      <vt:lpstr>Danh sách thành phần giao diện sơ đồ chính</vt:lpstr>
      <vt:lpstr>Thiết kế lưu trữ của sơ đồ chính</vt:lpstr>
      <vt:lpstr> -Quản lý thiết bị</vt:lpstr>
      <vt:lpstr>Danh sách thành phần giao diện quản lý thiết bị</vt:lpstr>
      <vt:lpstr>Thiết kế lưu trữ của quản lý thiết bị</vt:lpstr>
      <vt:lpstr>-Giao diện quản lý khách hàng </vt:lpstr>
      <vt:lpstr>Danh sách thành phần giao diện quản lý khách hàng</vt:lpstr>
      <vt:lpstr>Thiết kế lưu trữ của quản lý khách hàng</vt:lpstr>
      <vt:lpstr>- Quản lý sản phẩm</vt:lpstr>
      <vt:lpstr>Danh sách thành phần giao diện quản lý sản phẩm</vt:lpstr>
      <vt:lpstr>Thiết kế lưu trữ của quản lý sản phẩm</vt:lpstr>
      <vt:lpstr>- Giao diện báo cáo thống kê</vt:lpstr>
      <vt:lpstr>Danh sách thành phần giao diện quản lý chức năng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3:  thiết kế giao diện</dc:title>
  <dc:creator>duy tan</dc:creator>
  <cp:lastModifiedBy>duy tan</cp:lastModifiedBy>
  <cp:revision>17</cp:revision>
  <dcterms:created xsi:type="dcterms:W3CDTF">2020-12-04T12:03:26Z</dcterms:created>
  <dcterms:modified xsi:type="dcterms:W3CDTF">2020-12-04T14:52:49Z</dcterms:modified>
</cp:coreProperties>
</file>