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65677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F4D8C5-91B0-454B-8A48-B5E82FAB963F}" type="datetimeFigureOut">
              <a:rPr lang="en-US" smtClean="0"/>
              <a:t>05/12/2020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92980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334310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49438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72808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3834528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16078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4117005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38609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184967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05/12/2020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30600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F4D8C5-91B0-454B-8A48-B5E82FAB963F}" type="datetimeFigureOut">
              <a:rPr lang="en-US" smtClean="0"/>
              <a:t>05/12/2020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94250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F4D8C5-91B0-454B-8A48-B5E82FAB963F}" type="datetimeFigureOut">
              <a:rPr lang="en-US" smtClean="0"/>
              <a:t>05/12/2020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290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4D8C5-91B0-454B-8A48-B5E82FAB963F}" type="datetimeFigureOut">
              <a:rPr lang="en-US" smtClean="0"/>
              <a:t>05/12/2020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124517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4D8C5-91B0-454B-8A48-B5E82FAB963F}" type="datetimeFigureOut">
              <a:rPr lang="en-US" smtClean="0"/>
              <a:t>05/12/2020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94810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F4D8C5-91B0-454B-8A48-B5E82FAB963F}" type="datetimeFigureOut">
              <a:rPr lang="en-US" smtClean="0"/>
              <a:t>05/12/2020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7735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F4D8C5-91B0-454B-8A48-B5E82FAB963F}" type="datetimeFigureOut">
              <a:rPr lang="en-US" smtClean="0"/>
              <a:t>05/12/2020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384732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F4D8C5-91B0-454B-8A48-B5E82FAB963F}" type="datetimeFigureOut">
              <a:rPr lang="en-US" smtClean="0"/>
              <a:t>05/12/2020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123588-F286-4FAD-BF3C-7DF53D815FF3}" type="slidenum">
              <a:rPr lang="en-US" smtClean="0"/>
              <a:t>‹#›</a:t>
            </a:fld>
            <a:endParaRPr lang="en-US"/>
          </a:p>
        </p:txBody>
      </p:sp>
    </p:spTree>
    <p:extLst>
      <p:ext uri="{BB962C8B-B14F-4D97-AF65-F5344CB8AC3E}">
        <p14:creationId xmlns:p14="http://schemas.microsoft.com/office/powerpoint/2010/main" val="4261500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1AA9EDE9-15F4-4D95-B25F-835577CDBD7A}"/>
              </a:ext>
            </a:extLst>
          </p:cNvPr>
          <p:cNvSpPr txBox="1">
            <a:spLocks/>
          </p:cNvSpPr>
          <p:nvPr/>
        </p:nvSpPr>
        <p:spPr>
          <a:xfrm>
            <a:off x="3299604" y="53194"/>
            <a:ext cx="5592792" cy="23463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latin typeface="Arial" panose="020B0604020202020204" pitchFamily="34" charset="0"/>
                <a:cs typeface="Arial" panose="020B0604020202020204" pitchFamily="34" charset="0"/>
              </a:rPr>
              <a:t>TRƯỜNG ĐẠI HỌC SÀI GÒN</a:t>
            </a:r>
            <a:br>
              <a:rPr lang="en-US" sz="2800">
                <a:latin typeface="Arial" panose="020B0604020202020204" pitchFamily="34" charset="0"/>
                <a:cs typeface="Arial" panose="020B0604020202020204" pitchFamily="34" charset="0"/>
              </a:rPr>
            </a:br>
            <a:r>
              <a:rPr lang="en-US" sz="2800" b="1">
                <a:latin typeface="Arial" panose="020B0604020202020204" pitchFamily="34" charset="0"/>
                <a:cs typeface="Arial" panose="020B0604020202020204" pitchFamily="34" charset="0"/>
              </a:rPr>
              <a:t>KHOA CÔNG NGHỆ THÔNG TIN</a:t>
            </a:r>
            <a:br>
              <a:rPr lang="en-US" sz="2800">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  </a:t>
            </a:r>
            <a:br>
              <a:rPr lang="en-US" sz="2800">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 </a:t>
            </a:r>
            <a:br>
              <a:rPr lang="en-US" sz="280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B869404B-8DBE-40B1-832F-4D8A7B816597}"/>
              </a:ext>
            </a:extLst>
          </p:cNvPr>
          <p:cNvSpPr txBox="1">
            <a:spLocks/>
          </p:cNvSpPr>
          <p:nvPr/>
        </p:nvSpPr>
        <p:spPr>
          <a:xfrm>
            <a:off x="10381025" y="4243280"/>
            <a:ext cx="3364302" cy="3148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700"/>
          </a:p>
          <a:p>
            <a:pPr algn="l"/>
            <a:r>
              <a:rPr lang="en-US" sz="1700"/>
              <a:t>Thành viên:</a:t>
            </a:r>
          </a:p>
          <a:p>
            <a:pPr algn="l"/>
            <a:r>
              <a:rPr lang="en-US" sz="1700"/>
              <a:t>Âu Hải Huy</a:t>
            </a:r>
          </a:p>
          <a:p>
            <a:pPr algn="l"/>
            <a:r>
              <a:rPr lang="en-US" sz="1700"/>
              <a:t>Nguyễn Mẫn Đạt</a:t>
            </a:r>
          </a:p>
          <a:p>
            <a:pPr algn="l"/>
            <a:r>
              <a:rPr lang="en-US" sz="1700"/>
              <a:t>Trần Trung Tấn</a:t>
            </a:r>
          </a:p>
          <a:p>
            <a:pPr algn="l"/>
            <a:r>
              <a:rPr lang="en-US" sz="1700"/>
              <a:t>Trần Hải Kim Long</a:t>
            </a:r>
          </a:p>
          <a:p>
            <a:pPr algn="l"/>
            <a:r>
              <a:rPr lang="en-US" sz="1700"/>
              <a:t>Phạm Huy  </a:t>
            </a:r>
          </a:p>
          <a:p>
            <a:pPr algn="l"/>
            <a:endParaRPr lang="en-US" sz="1700" dirty="0"/>
          </a:p>
        </p:txBody>
      </p:sp>
      <p:sp>
        <p:nvSpPr>
          <p:cNvPr id="30" name="Title 1">
            <a:extLst>
              <a:ext uri="{FF2B5EF4-FFF2-40B4-BE49-F238E27FC236}">
                <a16:creationId xmlns:a16="http://schemas.microsoft.com/office/drawing/2014/main" id="{686E69BA-FABC-410F-AB19-2FE140090D69}"/>
              </a:ext>
            </a:extLst>
          </p:cNvPr>
          <p:cNvSpPr txBox="1">
            <a:spLocks/>
          </p:cNvSpPr>
          <p:nvPr/>
        </p:nvSpPr>
        <p:spPr>
          <a:xfrm>
            <a:off x="2508234" y="2888052"/>
            <a:ext cx="7175531" cy="25300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t>
            </a:r>
            <a:br>
              <a:rPr lang="en-US" sz="28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BÁO CÁO </a:t>
            </a:r>
            <a:r>
              <a:rPr lang="en-US" sz="2800" b="1" dirty="0" err="1">
                <a:latin typeface="Arial" panose="020B0604020202020204" pitchFamily="34" charset="0"/>
                <a:cs typeface="Arial" panose="020B0604020202020204" pitchFamily="34" charset="0"/>
              </a:rPr>
              <a:t>Môn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CÔng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Nghệ</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Phần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Mềm</a:t>
            </a:r>
            <a:br>
              <a:rPr lang="en-US" sz="2800">
                <a:latin typeface="Arial" panose="020B0604020202020204" pitchFamily="34" charset="0"/>
                <a:cs typeface="Arial" panose="020B0604020202020204" pitchFamily="34" charset="0"/>
              </a:rPr>
            </a:br>
            <a:r>
              <a:rPr lang="en-US" sz="1600"/>
              <a:t>Giảng </a:t>
            </a:r>
            <a:r>
              <a:rPr lang="en-US" sz="1600" dirty="0" err="1"/>
              <a:t>viên</a:t>
            </a:r>
            <a:r>
              <a:rPr lang="en-US" sz="1600" dirty="0"/>
              <a:t> </a:t>
            </a:r>
            <a:r>
              <a:rPr lang="en-US" sz="1600" dirty="0" err="1"/>
              <a:t>hướng</a:t>
            </a:r>
            <a:r>
              <a:rPr lang="en-US" sz="1600" dirty="0"/>
              <a:t> </a:t>
            </a:r>
            <a:r>
              <a:rPr lang="en-US" sz="1600" dirty="0" err="1"/>
              <a:t>dẫn</a:t>
            </a:r>
            <a:r>
              <a:rPr lang="en-US" sz="1600" dirty="0"/>
              <a:t>:</a:t>
            </a:r>
            <a:r>
              <a:rPr lang="en-US" sz="1600" b="1" dirty="0"/>
              <a:t> </a:t>
            </a:r>
            <a:r>
              <a:rPr lang="en-US" sz="1600" dirty="0"/>
              <a:t>TS.</a:t>
            </a:r>
            <a:r>
              <a:rPr lang="en-US" sz="1600" b="1" dirty="0"/>
              <a:t> </a:t>
            </a:r>
            <a:r>
              <a:rPr lang="en-US" sz="1600" dirty="0" err="1"/>
              <a:t>Nguyễn</a:t>
            </a:r>
            <a:r>
              <a:rPr lang="en-US" sz="1600" dirty="0"/>
              <a:t> </a:t>
            </a:r>
            <a:r>
              <a:rPr lang="en-US" sz="1600" dirty="0" err="1"/>
              <a:t>Thành</a:t>
            </a:r>
            <a:r>
              <a:rPr lang="en-US" sz="1600" dirty="0"/>
              <a:t> </a:t>
            </a:r>
            <a:r>
              <a:rPr lang="en-US" sz="1600" dirty="0" err="1"/>
              <a:t>Huy</a:t>
            </a:r>
            <a:endParaRPr lang="en-US" sz="1600" dirty="0"/>
          </a:p>
          <a:p>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pic>
        <p:nvPicPr>
          <p:cNvPr id="31" name="Picture 2" descr="Học phí Đại Học Sài Gòn TP.HCM (SGU) như thế nào? - CEI">
            <a:extLst>
              <a:ext uri="{FF2B5EF4-FFF2-40B4-BE49-F238E27FC236}">
                <a16:creationId xmlns:a16="http://schemas.microsoft.com/office/drawing/2014/main" id="{BD713E34-7D9B-4A2C-A6B3-F8DBAF3AA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811" y="1439893"/>
            <a:ext cx="2098376" cy="209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72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Effect transition="in" filter="circle(in)">
                                      <p:cBhvr>
                                        <p:cTn id="19" dur="750"/>
                                        <p:tgtEl>
                                          <p:spTgt spid="30">
                                            <p:txEl>
                                              <p:pRg st="0" end="0"/>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0">
                                            <p:txEl>
                                              <p:pRg st="1" end="1"/>
                                            </p:txEl>
                                          </p:spTgt>
                                        </p:tgtEl>
                                        <p:attrNameLst>
                                          <p:attrName>style.visibility</p:attrName>
                                        </p:attrNameLst>
                                      </p:cBhvr>
                                      <p:to>
                                        <p:strVal val="visible"/>
                                      </p:to>
                                    </p:set>
                                    <p:animEffect transition="in" filter="circle(in)">
                                      <p:cBhvr>
                                        <p:cTn id="22" dur="750"/>
                                        <p:tgtEl>
                                          <p:spTgt spid="30">
                                            <p:txEl>
                                              <p:pRg st="1" end="1"/>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25" dur="500"/>
                                        <p:tgtEl>
                                          <p:spTgt spid="24">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8" dur="500"/>
                                        <p:tgtEl>
                                          <p:spTgt spid="24">
                                            <p:txEl>
                                              <p:pRg st="2" end="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31" dur="500"/>
                                        <p:tgtEl>
                                          <p:spTgt spid="24">
                                            <p:txEl>
                                              <p:pRg st="3" end="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34" dur="500"/>
                                        <p:tgtEl>
                                          <p:spTgt spid="24">
                                            <p:txEl>
                                              <p:pRg st="4" end="4"/>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37" dur="500"/>
                                        <p:tgtEl>
                                          <p:spTgt spid="24">
                                            <p:txEl>
                                              <p:pRg st="5" end="5"/>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40" dur="500"/>
                                        <p:tgtEl>
                                          <p:spTgt spid="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A937-4816-4DD2-AD58-AC4C385904B3}"/>
              </a:ext>
            </a:extLst>
          </p:cNvPr>
          <p:cNvSpPr>
            <a:spLocks noGrp="1"/>
          </p:cNvSpPr>
          <p:nvPr>
            <p:ph type="title"/>
          </p:nvPr>
        </p:nvSpPr>
        <p:spPr/>
        <p:txBody>
          <a:bodyPr/>
          <a:lstStyle/>
          <a:p>
            <a:r>
              <a:rPr lang="en-US"/>
              <a:t>Kết quả đạt được</a:t>
            </a:r>
          </a:p>
        </p:txBody>
      </p:sp>
      <p:sp>
        <p:nvSpPr>
          <p:cNvPr id="3" name="Content Placeholder 2">
            <a:extLst>
              <a:ext uri="{FF2B5EF4-FFF2-40B4-BE49-F238E27FC236}">
                <a16:creationId xmlns:a16="http://schemas.microsoft.com/office/drawing/2014/main" id="{EBA4748E-1A93-42F7-A973-EA1179114C7C}"/>
              </a:ext>
            </a:extLst>
          </p:cNvPr>
          <p:cNvSpPr>
            <a:spLocks noGrp="1"/>
          </p:cNvSpPr>
          <p:nvPr>
            <p:ph idx="1"/>
          </p:nvPr>
        </p:nvSpPr>
        <p:spPr/>
        <p:txBody>
          <a:bodyPr/>
          <a:lstStyle/>
          <a:p>
            <a:r>
              <a:rPr lang="en-US"/>
              <a:t>Hiểu hơn về các quy trình phát triển phần mềm</a:t>
            </a:r>
          </a:p>
          <a:p>
            <a:r>
              <a:rPr lang="en-US"/>
              <a:t>Biết sử dụng các phương pháp và công cụ để quản lí đội nhóm và tổ chức công việc</a:t>
            </a:r>
          </a:p>
          <a:p>
            <a:r>
              <a:rPr lang="en-US"/>
              <a:t>Học được cách làm việc nhóm hiệu quả.</a:t>
            </a:r>
          </a:p>
          <a:p>
            <a:endParaRPr lang="en-US"/>
          </a:p>
        </p:txBody>
      </p:sp>
    </p:spTree>
    <p:extLst>
      <p:ext uri="{BB962C8B-B14F-4D97-AF65-F5344CB8AC3E}">
        <p14:creationId xmlns:p14="http://schemas.microsoft.com/office/powerpoint/2010/main" val="164244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D53D-FC63-4112-97F2-CC640639F290}"/>
              </a:ext>
            </a:extLst>
          </p:cNvPr>
          <p:cNvSpPr>
            <a:spLocks noGrp="1"/>
          </p:cNvSpPr>
          <p:nvPr>
            <p:ph type="title"/>
          </p:nvPr>
        </p:nvSpPr>
        <p:spPr>
          <a:xfrm>
            <a:off x="1484311" y="685800"/>
            <a:ext cx="10018713" cy="1752599"/>
          </a:xfrm>
        </p:spPr>
        <p:txBody>
          <a:bodyPr>
            <a:normAutofit fontScale="90000"/>
          </a:bodyPr>
          <a:lstStyle/>
          <a:p>
            <a:pPr algn="ctr"/>
            <a:r>
              <a:rPr lang="en-US" b="1">
                <a:effectLst/>
                <a:latin typeface="Times New Roman" panose="02020603050405020304" pitchFamily="18" charset="0"/>
                <a:ea typeface="Calibri" panose="020F0502020204030204" pitchFamily="34" charset="0"/>
              </a:rPr>
              <a:t>ĐỀ TÀI: QUẢN LÍ CỬA HÀNG BÁN </a:t>
            </a:r>
            <a:br>
              <a:rPr lang="en-US" b="1">
                <a:effectLst/>
                <a:latin typeface="Times New Roman" panose="02020603050405020304" pitchFamily="18" charset="0"/>
                <a:ea typeface="Calibri" panose="020F0502020204030204" pitchFamily="34" charset="0"/>
              </a:rPr>
            </a:br>
            <a:r>
              <a:rPr lang="en-US" b="1">
                <a:effectLst/>
                <a:latin typeface="Times New Roman" panose="02020603050405020304" pitchFamily="18" charset="0"/>
                <a:ea typeface="Calibri" panose="020F0502020204030204" pitchFamily="34" charset="0"/>
              </a:rPr>
              <a:t>ĐIỆN THOẠI</a:t>
            </a:r>
            <a:br>
              <a:rPr lang="en-US" sz="1800">
                <a:effectLst/>
                <a:latin typeface="Times New Roman" panose="02020603050405020304" pitchFamily="18" charset="0"/>
                <a:ea typeface="Calibri" panose="020F0502020204030204" pitchFamily="34" charset="0"/>
              </a:rPr>
            </a:br>
            <a:endParaRPr lang="en-US"/>
          </a:p>
        </p:txBody>
      </p:sp>
      <p:sp>
        <p:nvSpPr>
          <p:cNvPr id="3" name="Content Placeholder 2">
            <a:extLst>
              <a:ext uri="{FF2B5EF4-FFF2-40B4-BE49-F238E27FC236}">
                <a16:creationId xmlns:a16="http://schemas.microsoft.com/office/drawing/2014/main" id="{5717E91C-EB2D-4E2F-BBE3-2B48E7E3CBE1}"/>
              </a:ext>
            </a:extLst>
          </p:cNvPr>
          <p:cNvSpPr>
            <a:spLocks noGrp="1"/>
          </p:cNvSpPr>
          <p:nvPr>
            <p:ph idx="1"/>
          </p:nvPr>
        </p:nvSpPr>
        <p:spPr>
          <a:xfrm>
            <a:off x="1086643" y="2438399"/>
            <a:ext cx="10018713" cy="3124201"/>
          </a:xfrm>
        </p:spPr>
        <p:txBody>
          <a:bodyPr/>
          <a:lstStyle/>
          <a:p>
            <a:r>
              <a:rPr lang="en-US"/>
              <a:t>Mô tả: </a:t>
            </a:r>
            <a:r>
              <a:rPr lang="en-US" sz="2500">
                <a:effectLst/>
                <a:latin typeface="Times New Roman" panose="02020603050405020304" pitchFamily="18" charset="0"/>
                <a:ea typeface="Calibri" panose="020F0502020204030204" pitchFamily="34" charset="0"/>
              </a:rPr>
              <a:t>Đây là hệ thống để quản lí 1 cửa hàng bán điện thoại, số lượng nhân viên từ 6-8 người. Nhiệm vụ cơ bản của cửa hàng là nhập và bán hàng, báo cáo doanh thu hằng </a:t>
            </a:r>
            <a:r>
              <a:rPr lang="en-US" sz="2500">
                <a:effectLst/>
                <a:ea typeface="Calibri" panose="020F0502020204030204" pitchFamily="34" charset="0"/>
              </a:rPr>
              <a:t>tháng</a:t>
            </a:r>
            <a:r>
              <a:rPr lang="en-US" sz="2500">
                <a:effectLst/>
                <a:latin typeface="Times New Roman" panose="02020603050405020304" pitchFamily="18" charset="0"/>
                <a:ea typeface="Calibri" panose="020F0502020204030204" pitchFamily="34" charset="0"/>
              </a:rPr>
              <a:t>. Hệ thống có chức năng quản lí nhân viên, chấm công, quản lí danh mục, báo cáo, tìm kiếm, quản lí kho, quản lí đặt hàng, quản lí hóa đơn, quản lí khách hàng, quản lí hệ thống. Nhân viên điểm danh bằng máy quét vân tay.</a:t>
            </a:r>
          </a:p>
          <a:p>
            <a:endParaRPr lang="en-US"/>
          </a:p>
        </p:txBody>
      </p:sp>
    </p:spTree>
    <p:extLst>
      <p:ext uri="{BB962C8B-B14F-4D97-AF65-F5344CB8AC3E}">
        <p14:creationId xmlns:p14="http://schemas.microsoft.com/office/powerpoint/2010/main" val="422527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5366-0CF1-47D3-8352-0F804FFC3885}"/>
              </a:ext>
            </a:extLst>
          </p:cNvPr>
          <p:cNvSpPr>
            <a:spLocks noGrp="1"/>
          </p:cNvSpPr>
          <p:nvPr>
            <p:ph type="title"/>
          </p:nvPr>
        </p:nvSpPr>
        <p:spPr/>
        <p:txBody>
          <a:bodyPr/>
          <a:lstStyle/>
          <a:p>
            <a:r>
              <a:rPr lang="en-US" b="1"/>
              <a:t>Các chức năng trong hệ thống:</a:t>
            </a:r>
          </a:p>
        </p:txBody>
      </p:sp>
      <p:sp>
        <p:nvSpPr>
          <p:cNvPr id="3" name="Content Placeholder 2">
            <a:extLst>
              <a:ext uri="{FF2B5EF4-FFF2-40B4-BE49-F238E27FC236}">
                <a16:creationId xmlns:a16="http://schemas.microsoft.com/office/drawing/2014/main" id="{A6712AE2-757E-4665-937E-A5B7AFEBFDF0}"/>
              </a:ext>
            </a:extLst>
          </p:cNvPr>
          <p:cNvSpPr>
            <a:spLocks noGrp="1"/>
          </p:cNvSpPr>
          <p:nvPr>
            <p:ph idx="1"/>
          </p:nvPr>
        </p:nvSpPr>
        <p:spPr>
          <a:xfrm>
            <a:off x="2238912" y="2688450"/>
            <a:ext cx="3451674" cy="3124201"/>
          </a:xfrm>
        </p:spPr>
        <p:txBody>
          <a:bodyPr>
            <a:normAutofit fontScale="85000" lnSpcReduction="10000"/>
          </a:bodyPr>
          <a:lstStyle/>
          <a:p>
            <a:r>
              <a:rPr lang="en-US" sz="3200">
                <a:latin typeface="Calibri" panose="020F0502020204030204" pitchFamily="34" charset="0"/>
                <a:cs typeface="Calibri" panose="020F0502020204030204" pitchFamily="34" charset="0"/>
              </a:rPr>
              <a:t>1. </a:t>
            </a:r>
            <a:r>
              <a:rPr lang="en-US" sz="3200" i="0" u="none" strike="noStrike">
                <a:solidFill>
                  <a:srgbClr val="000000"/>
                </a:solidFill>
                <a:effectLst/>
                <a:latin typeface="Calibri" panose="020F0502020204030204" pitchFamily="34" charset="0"/>
                <a:cs typeface="Calibri" panose="020F0502020204030204" pitchFamily="34" charset="0"/>
              </a:rPr>
              <a:t>Quản lí nhân viên</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2. </a:t>
            </a:r>
            <a:r>
              <a:rPr lang="en-US" sz="3200" i="0" u="none" strike="noStrike">
                <a:solidFill>
                  <a:srgbClr val="000000"/>
                </a:solidFill>
                <a:effectLst/>
                <a:latin typeface="Calibri" panose="020F0502020204030204" pitchFamily="34" charset="0"/>
                <a:cs typeface="Calibri" panose="020F0502020204030204" pitchFamily="34" charset="0"/>
              </a:rPr>
              <a:t>Chấm công</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3. </a:t>
            </a:r>
            <a:r>
              <a:rPr lang="en-US" sz="3200" i="0" u="none" strike="noStrike">
                <a:solidFill>
                  <a:srgbClr val="000000"/>
                </a:solidFill>
                <a:effectLst/>
                <a:latin typeface="Calibri" panose="020F0502020204030204" pitchFamily="34" charset="0"/>
                <a:cs typeface="Calibri" panose="020F0502020204030204" pitchFamily="34" charset="0"/>
              </a:rPr>
              <a:t>Quản lí danh mục</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4. </a:t>
            </a:r>
            <a:r>
              <a:rPr lang="en-US" sz="3200" i="0" u="none" strike="noStrike">
                <a:solidFill>
                  <a:srgbClr val="000000"/>
                </a:solidFill>
                <a:effectLst/>
                <a:latin typeface="Calibri" panose="020F0502020204030204" pitchFamily="34" charset="0"/>
                <a:cs typeface="Calibri" panose="020F0502020204030204" pitchFamily="34" charset="0"/>
              </a:rPr>
              <a:t>Báo cáo</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5. </a:t>
            </a:r>
            <a:r>
              <a:rPr lang="en-US" sz="3200" i="0" u="none" strike="noStrike">
                <a:solidFill>
                  <a:srgbClr val="000000"/>
                </a:solidFill>
                <a:effectLst/>
                <a:latin typeface="Calibri" panose="020F0502020204030204" pitchFamily="34" charset="0"/>
                <a:cs typeface="Calibri" panose="020F0502020204030204" pitchFamily="34" charset="0"/>
              </a:rPr>
              <a:t>Tìm kiếm</a:t>
            </a:r>
            <a:r>
              <a:rPr lang="en-US" sz="3200">
                <a:latin typeface="Calibri" panose="020F0502020204030204" pitchFamily="34" charset="0"/>
                <a:cs typeface="Calibri" panose="020F0502020204030204" pitchFamily="34" charset="0"/>
              </a:rPr>
              <a:t> </a:t>
            </a:r>
          </a:p>
          <a:p>
            <a:endParaRPr lang="en-US" sz="320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99EAF8BD-EDA4-4E12-94CC-690C6F7ED0E1}"/>
              </a:ext>
            </a:extLst>
          </p:cNvPr>
          <p:cNvSpPr txBox="1">
            <a:spLocks/>
          </p:cNvSpPr>
          <p:nvPr/>
        </p:nvSpPr>
        <p:spPr>
          <a:xfrm>
            <a:off x="7282650" y="2438399"/>
            <a:ext cx="3577589" cy="3124201"/>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3200">
                <a:latin typeface="Calibri" panose="020F0502020204030204" pitchFamily="34" charset="0"/>
                <a:cs typeface="Calibri" panose="020F0502020204030204" pitchFamily="34" charset="0"/>
              </a:rPr>
              <a:t>6. </a:t>
            </a:r>
            <a:r>
              <a:rPr lang="en-US" sz="3200">
                <a:solidFill>
                  <a:srgbClr val="000000"/>
                </a:solidFill>
                <a:latin typeface="Calibri" panose="020F0502020204030204" pitchFamily="34" charset="0"/>
                <a:cs typeface="Calibri" panose="020F0502020204030204" pitchFamily="34" charset="0"/>
              </a:rPr>
              <a:t>Quản lí kho</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7. </a:t>
            </a:r>
            <a:r>
              <a:rPr lang="en-US" sz="3200">
                <a:solidFill>
                  <a:srgbClr val="000000"/>
                </a:solidFill>
                <a:latin typeface="Calibri" panose="020F0502020204030204" pitchFamily="34" charset="0"/>
                <a:cs typeface="Calibri" panose="020F0502020204030204" pitchFamily="34" charset="0"/>
              </a:rPr>
              <a:t>Quản lí đặt hàng</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8. </a:t>
            </a:r>
            <a:r>
              <a:rPr lang="vi-VN" sz="3200">
                <a:solidFill>
                  <a:srgbClr val="000000"/>
                </a:solidFill>
                <a:latin typeface="Calibri" panose="020F0502020204030204" pitchFamily="34" charset="0"/>
                <a:cs typeface="Calibri" panose="020F0502020204030204" pitchFamily="34" charset="0"/>
              </a:rPr>
              <a:t>Quản lí hóa đơn</a:t>
            </a:r>
            <a:r>
              <a:rPr lang="vi-VN" sz="3200">
                <a:latin typeface="Calibri" panose="020F0502020204030204" pitchFamily="34" charset="0"/>
                <a:cs typeface="Calibri" panose="020F0502020204030204" pitchFamily="34" charset="0"/>
              </a:rPr>
              <a:t> </a:t>
            </a:r>
            <a:endParaRPr lang="en-US" sz="3200">
              <a:latin typeface="Calibri" panose="020F0502020204030204" pitchFamily="34" charset="0"/>
              <a:cs typeface="Calibri" panose="020F0502020204030204" pitchFamily="34" charset="0"/>
            </a:endParaRPr>
          </a:p>
          <a:p>
            <a:r>
              <a:rPr lang="en-US" sz="3200">
                <a:latin typeface="Calibri" panose="020F0502020204030204" pitchFamily="34" charset="0"/>
                <a:cs typeface="Calibri" panose="020F0502020204030204" pitchFamily="34" charset="0"/>
              </a:rPr>
              <a:t>9. </a:t>
            </a:r>
            <a:r>
              <a:rPr lang="en-US" sz="3200">
                <a:solidFill>
                  <a:srgbClr val="000000"/>
                </a:solidFill>
                <a:latin typeface="Calibri" panose="020F0502020204030204" pitchFamily="34" charset="0"/>
                <a:cs typeface="Calibri" panose="020F0502020204030204" pitchFamily="34" charset="0"/>
              </a:rPr>
              <a:t>Quản lí khách hàng</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10.  </a:t>
            </a:r>
            <a:r>
              <a:rPr lang="en-US" sz="3200">
                <a:solidFill>
                  <a:srgbClr val="000000"/>
                </a:solidFill>
                <a:latin typeface="Calibri" panose="020F0502020204030204" pitchFamily="34" charset="0"/>
                <a:cs typeface="Calibri" panose="020F0502020204030204" pitchFamily="34" charset="0"/>
              </a:rPr>
              <a:t>Quản lí hệ thống</a:t>
            </a:r>
            <a:r>
              <a:rPr lang="en-US" sz="320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8218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1272-CAD8-4A5E-BB40-E52E1134DEAD}"/>
              </a:ext>
            </a:extLst>
          </p:cNvPr>
          <p:cNvSpPr>
            <a:spLocks noGrp="1"/>
          </p:cNvSpPr>
          <p:nvPr>
            <p:ph type="title"/>
          </p:nvPr>
        </p:nvSpPr>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FAE0E82D-4FC5-4DB9-A571-2037E0EB2206}"/>
              </a:ext>
            </a:extLst>
          </p:cNvPr>
          <p:cNvGraphicFramePr>
            <a:graphicFrameLocks noGrp="1"/>
          </p:cNvGraphicFramePr>
          <p:nvPr>
            <p:ph idx="1"/>
            <p:extLst>
              <p:ext uri="{D42A27DB-BD31-4B8C-83A1-F6EECF244321}">
                <p14:modId xmlns:p14="http://schemas.microsoft.com/office/powerpoint/2010/main" val="3062416598"/>
              </p:ext>
            </p:extLst>
          </p:nvPr>
        </p:nvGraphicFramePr>
        <p:xfrm>
          <a:off x="1049305" y="2219417"/>
          <a:ext cx="10820139" cy="4255738"/>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Âu Hải Huy</a:t>
                      </a:r>
                    </a:p>
                  </a:txBody>
                  <a:tcPr/>
                </a:tc>
                <a:tc>
                  <a:txBody>
                    <a:bodyPr/>
                    <a:lstStyle/>
                    <a:p>
                      <a:pPr marL="285750" indent="-285750">
                        <a:buFontTx/>
                        <a:buChar char="-"/>
                      </a:pPr>
                      <a:r>
                        <a:rPr lang="en-US"/>
                        <a:t>Vẽ giao diện cho:</a:t>
                      </a:r>
                    </a:p>
                    <a:p>
                      <a:pPr marL="0" indent="0">
                        <a:buFontTx/>
                        <a:buNone/>
                      </a:pPr>
                      <a:r>
                        <a:rPr lang="en-US"/>
                        <a:t>+ Task khách hàng, sản phẩm của chức năng báo cáo.</a:t>
                      </a:r>
                    </a:p>
                    <a:p>
                      <a:pPr marL="0" indent="0">
                        <a:buFontTx/>
                        <a:buNone/>
                      </a:pPr>
                      <a:r>
                        <a:rPr lang="en-US"/>
                        <a:t>+ Task sản phẩm, khách hàng, đơn hàng của chức năng tìm kiếm.</a:t>
                      </a:r>
                    </a:p>
                    <a:p>
                      <a:pPr marL="0" indent="0">
                        <a:buFontTx/>
                        <a:buNone/>
                      </a:pPr>
                      <a:r>
                        <a:rPr lang="en-US"/>
                        <a:t>+ Task xem thông tin hàng hóa, cập nhật chi tiết hàng hóa của chức năng quản lí kho.</a:t>
                      </a:r>
                    </a:p>
                    <a:p>
                      <a:pPr marL="0" indent="0">
                        <a:buFontTx/>
                        <a:buNone/>
                      </a:pPr>
                      <a:r>
                        <a:rPr lang="en-US"/>
                        <a:t>+ Task xem thông tin khách hàng của chức năng quản lí khách hàng.</a:t>
                      </a:r>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Quản lí đặt hàng + Quản lí hóa đơn.</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Vẽ ERD</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23424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2EDB4D-14EA-4445-8729-742E8851F5C4}"/>
              </a:ext>
            </a:extLst>
          </p:cNvPr>
          <p:cNvSpPr>
            <a:spLocks noGrp="1"/>
          </p:cNvSpPr>
          <p:nvPr>
            <p:ph type="title"/>
          </p:nvPr>
        </p:nvSpPr>
        <p:spPr>
          <a:xfrm>
            <a:off x="1484311" y="685800"/>
            <a:ext cx="10018713" cy="1752599"/>
          </a:xfrm>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1F791736-5305-4113-9A1D-97B00304358E}"/>
              </a:ext>
            </a:extLst>
          </p:cNvPr>
          <p:cNvGraphicFramePr>
            <a:graphicFrameLocks/>
          </p:cNvGraphicFramePr>
          <p:nvPr>
            <p:extLst>
              <p:ext uri="{D42A27DB-BD31-4B8C-83A1-F6EECF244321}">
                <p14:modId xmlns:p14="http://schemas.microsoft.com/office/powerpoint/2010/main" val="2537611517"/>
              </p:ext>
            </p:extLst>
          </p:nvPr>
        </p:nvGraphicFramePr>
        <p:xfrm>
          <a:off x="1049305" y="2219417"/>
          <a:ext cx="10820139" cy="4255738"/>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Nguyễn Mẫn Đạt</a:t>
                      </a:r>
                    </a:p>
                  </a:txBody>
                  <a:tcPr/>
                </a:tc>
                <a:tc>
                  <a:txBody>
                    <a:bodyPr/>
                    <a:lstStyle/>
                    <a:p>
                      <a:pPr marL="285750" indent="-285750">
                        <a:buFontTx/>
                        <a:buChar char="-"/>
                      </a:pPr>
                      <a:r>
                        <a:rPr lang="en-US"/>
                        <a:t>Vẽ giao diện cho:</a:t>
                      </a:r>
                    </a:p>
                    <a:p>
                      <a:pPr marL="0" indent="0">
                        <a:buFontTx/>
                        <a:buNone/>
                      </a:pPr>
                      <a:r>
                        <a:rPr lang="en-US"/>
                        <a:t>+ Task check in của chức năng chấm công.</a:t>
                      </a:r>
                    </a:p>
                    <a:p>
                      <a:pPr marL="0" indent="0">
                        <a:buFontTx/>
                        <a:buNone/>
                      </a:pPr>
                      <a:r>
                        <a:rPr lang="en-US"/>
                        <a:t>+ Task khách hàng, kho của chức năng quản lí danh mục.</a:t>
                      </a:r>
                    </a:p>
                    <a:p>
                      <a:pPr marL="0" indent="0">
                        <a:buFontTx/>
                        <a:buNone/>
                      </a:pPr>
                      <a:r>
                        <a:rPr lang="en-US"/>
                        <a:t>+ Task thêm hàng hóa của chức năng quản lí kho.</a:t>
                      </a:r>
                    </a:p>
                    <a:p>
                      <a:pPr marL="0" indent="0">
                        <a:buFontTx/>
                        <a:buNone/>
                      </a:pPr>
                      <a:r>
                        <a:rPr lang="en-US"/>
                        <a:t>+ Task xem thông tin hóa đơn, cập nhật thông tin hóa đơn của chức năng quản lí hóa đơn.</a:t>
                      </a:r>
                    </a:p>
                    <a:p>
                      <a:pPr marL="0" indent="0">
                        <a:buFontTx/>
                        <a:buNone/>
                      </a:pPr>
                      <a:r>
                        <a:rPr lang="en-US"/>
                        <a:t>+ Task xem, thay đổi thông tin tài khoản của chức năng quản lí hệ thống.</a:t>
                      </a:r>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Tìm kiếm + Quản lí kho</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Viết thiết kế dữ liệu don_hang, hoa_don, khach_hang</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130543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65A32C-DB0B-44F0-9908-F17A5455EF05}"/>
              </a:ext>
            </a:extLst>
          </p:cNvPr>
          <p:cNvSpPr>
            <a:spLocks noGrp="1"/>
          </p:cNvSpPr>
          <p:nvPr>
            <p:ph type="title"/>
          </p:nvPr>
        </p:nvSpPr>
        <p:spPr>
          <a:xfrm>
            <a:off x="1484311" y="685800"/>
            <a:ext cx="10018713" cy="1752599"/>
          </a:xfrm>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D2525B03-5BA6-4F23-9188-9858F8A9847F}"/>
              </a:ext>
            </a:extLst>
          </p:cNvPr>
          <p:cNvGraphicFramePr>
            <a:graphicFrameLocks/>
          </p:cNvGraphicFramePr>
          <p:nvPr>
            <p:extLst>
              <p:ext uri="{D42A27DB-BD31-4B8C-83A1-F6EECF244321}">
                <p14:modId xmlns:p14="http://schemas.microsoft.com/office/powerpoint/2010/main" val="4171126192"/>
              </p:ext>
            </p:extLst>
          </p:nvPr>
        </p:nvGraphicFramePr>
        <p:xfrm>
          <a:off x="1049305" y="2219417"/>
          <a:ext cx="10820139" cy="4318275"/>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Trần Trung Tấn</a:t>
                      </a:r>
                    </a:p>
                  </a:txBody>
                  <a:tcPr/>
                </a:tc>
                <a:tc>
                  <a:txBody>
                    <a:bodyPr/>
                    <a:lstStyle/>
                    <a:p>
                      <a:pPr marL="285750" indent="-285750">
                        <a:buFontTx/>
                        <a:buChar char="-"/>
                      </a:pPr>
                      <a:r>
                        <a:rPr lang="en-US"/>
                        <a:t>Vẽ giao diện cho:</a:t>
                      </a:r>
                    </a:p>
                    <a:p>
                      <a:pPr marL="0" indent="0">
                        <a:buFontTx/>
                        <a:buNone/>
                      </a:pPr>
                      <a:r>
                        <a:rPr lang="en-US"/>
                        <a:t>+ </a:t>
                      </a:r>
                      <a:r>
                        <a:rPr lang="vi-VN"/>
                        <a:t>Task Thêm nhân viên của chức năng Quản lí nhân viên </a:t>
                      </a:r>
                      <a:endParaRPr lang="en-US"/>
                    </a:p>
                    <a:p>
                      <a:pPr marL="0" indent="0">
                        <a:buFontTx/>
                        <a:buNone/>
                      </a:pPr>
                      <a:r>
                        <a:rPr lang="en-US"/>
                        <a:t>+ </a:t>
                      </a:r>
                      <a:r>
                        <a:rPr lang="vi-VN"/>
                        <a:t>Task Đặt lịch làm việc của chức năng Chấm công </a:t>
                      </a:r>
                      <a:endParaRPr lang="en-US"/>
                    </a:p>
                    <a:p>
                      <a:pPr marL="0" indent="0">
                        <a:buFontTx/>
                        <a:buNone/>
                      </a:pPr>
                      <a:r>
                        <a:rPr lang="en-US"/>
                        <a:t>+ </a:t>
                      </a:r>
                      <a:r>
                        <a:rPr lang="vi-VN"/>
                        <a:t>Task Nhân viên, Đơn đặt hàng của chức năng Quản lí danh mục </a:t>
                      </a:r>
                      <a:endParaRPr lang="en-US"/>
                    </a:p>
                    <a:p>
                      <a:pPr marL="0" indent="0">
                        <a:buFontTx/>
                        <a:buNone/>
                      </a:pPr>
                      <a:r>
                        <a:rPr lang="en-US"/>
                        <a:t>+ </a:t>
                      </a:r>
                      <a:r>
                        <a:rPr lang="vi-VN"/>
                        <a:t>Task Doanh thu của chức năng Báo cáo </a:t>
                      </a:r>
                      <a:endParaRPr lang="en-US"/>
                    </a:p>
                    <a:p>
                      <a:pPr marL="0" indent="0">
                        <a:buFontTx/>
                        <a:buNone/>
                      </a:pPr>
                      <a:r>
                        <a:rPr lang="en-US"/>
                        <a:t>+ </a:t>
                      </a:r>
                      <a:r>
                        <a:rPr lang="vi-VN"/>
                        <a:t>Task Tạo đơn hàng của chức năng Quản lí đặt hàng </a:t>
                      </a:r>
                      <a:endParaRPr lang="en-US"/>
                    </a:p>
                    <a:p>
                      <a:pPr marL="0" indent="0">
                        <a:buFontTx/>
                        <a:buNone/>
                      </a:pPr>
                      <a:r>
                        <a:rPr lang="en-US"/>
                        <a:t>+ </a:t>
                      </a:r>
                      <a:r>
                        <a:rPr lang="vi-VN"/>
                        <a:t>Task Xuất hóa đơn của chức năng Quản lí hóa đơn</a:t>
                      </a:r>
                      <a:endParaRPr lang="en-US"/>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Quản lí Danh mục, báo cáo</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Viết thiết kế dữ liệu nhan_vien, nha_cung_cap, san_pham</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196001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88E4F6-AC12-4E5E-9FCA-10673CF189F2}"/>
              </a:ext>
            </a:extLst>
          </p:cNvPr>
          <p:cNvSpPr>
            <a:spLocks noGrp="1"/>
          </p:cNvSpPr>
          <p:nvPr>
            <p:ph type="title"/>
          </p:nvPr>
        </p:nvSpPr>
        <p:spPr>
          <a:xfrm>
            <a:off x="1484311" y="685800"/>
            <a:ext cx="10018713" cy="1752599"/>
          </a:xfrm>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71448A61-6589-4F9B-AE60-48A4D3F925B0}"/>
              </a:ext>
            </a:extLst>
          </p:cNvPr>
          <p:cNvGraphicFramePr>
            <a:graphicFrameLocks/>
          </p:cNvGraphicFramePr>
          <p:nvPr>
            <p:extLst>
              <p:ext uri="{D42A27DB-BD31-4B8C-83A1-F6EECF244321}">
                <p14:modId xmlns:p14="http://schemas.microsoft.com/office/powerpoint/2010/main" val="2768296847"/>
              </p:ext>
            </p:extLst>
          </p:nvPr>
        </p:nvGraphicFramePr>
        <p:xfrm>
          <a:off x="1049305" y="2219417"/>
          <a:ext cx="10820139" cy="4255738"/>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Trần Hải Kim Long</a:t>
                      </a:r>
                    </a:p>
                  </a:txBody>
                  <a:tcPr/>
                </a:tc>
                <a:tc>
                  <a:txBody>
                    <a:bodyPr/>
                    <a:lstStyle/>
                    <a:p>
                      <a:pPr marL="285750" indent="-285750">
                        <a:buFontTx/>
                        <a:buChar char="-"/>
                      </a:pPr>
                      <a:r>
                        <a:rPr lang="en-US"/>
                        <a:t>Vẽ giao diện cho:</a:t>
                      </a:r>
                    </a:p>
                    <a:p>
                      <a:pPr marL="0" indent="0">
                        <a:buFontTx/>
                        <a:buNone/>
                      </a:pPr>
                      <a:r>
                        <a:rPr lang="en-US"/>
                        <a:t>+ </a:t>
                      </a:r>
                      <a:r>
                        <a:rPr lang="vi-VN"/>
                        <a:t>Task tài khoản của chức năng quản lí danh mục </a:t>
                      </a:r>
                      <a:endParaRPr lang="en-US"/>
                    </a:p>
                    <a:p>
                      <a:pPr marL="0" indent="0">
                        <a:buFontTx/>
                        <a:buNone/>
                      </a:pPr>
                      <a:r>
                        <a:rPr lang="en-US"/>
                        <a:t>+ </a:t>
                      </a:r>
                      <a:r>
                        <a:rPr lang="vi-VN"/>
                        <a:t>Task cập nhật đơn hàng của chức năng quản lí đặt hàng </a:t>
                      </a:r>
                      <a:endParaRPr lang="en-US"/>
                    </a:p>
                    <a:p>
                      <a:pPr marL="0" indent="0">
                        <a:buFontTx/>
                        <a:buNone/>
                      </a:pPr>
                      <a:r>
                        <a:rPr lang="en-US"/>
                        <a:t>+ </a:t>
                      </a:r>
                      <a:r>
                        <a:rPr lang="vi-VN"/>
                        <a:t>Task tạo hồ sơ khách hàng, cập nhật thông tin khách hàng của chức năng quản lí khách hàng </a:t>
                      </a:r>
                      <a:endParaRPr lang="en-US"/>
                    </a:p>
                    <a:p>
                      <a:pPr marL="0" indent="0">
                        <a:buFontTx/>
                        <a:buNone/>
                      </a:pPr>
                      <a:r>
                        <a:rPr lang="en-US"/>
                        <a:t>+ </a:t>
                      </a:r>
                      <a:r>
                        <a:rPr lang="vi-VN"/>
                        <a:t>Task đăng nhập của chức năng quản lí hệ thống</a:t>
                      </a:r>
                      <a:endParaRPr lang="en-US"/>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Quản lí nhân viên, Chấm công</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Viết thiết kế dữ liệu tai_khoan, ct_hoa_don, ct_don_hang</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358300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B960DE-7BEA-4A17-B5D6-BC49564A7CE3}"/>
              </a:ext>
            </a:extLst>
          </p:cNvPr>
          <p:cNvSpPr>
            <a:spLocks noGrp="1"/>
          </p:cNvSpPr>
          <p:nvPr>
            <p:ph type="title"/>
          </p:nvPr>
        </p:nvSpPr>
        <p:spPr>
          <a:xfrm>
            <a:off x="1484311" y="685800"/>
            <a:ext cx="10018713" cy="1752599"/>
          </a:xfrm>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26D82F62-B4B9-4AAC-9A48-BD877BBA1444}"/>
              </a:ext>
            </a:extLst>
          </p:cNvPr>
          <p:cNvGraphicFramePr>
            <a:graphicFrameLocks/>
          </p:cNvGraphicFramePr>
          <p:nvPr>
            <p:extLst>
              <p:ext uri="{D42A27DB-BD31-4B8C-83A1-F6EECF244321}">
                <p14:modId xmlns:p14="http://schemas.microsoft.com/office/powerpoint/2010/main" val="3725072546"/>
              </p:ext>
            </p:extLst>
          </p:nvPr>
        </p:nvGraphicFramePr>
        <p:xfrm>
          <a:off x="1049305" y="2219417"/>
          <a:ext cx="10820139" cy="4318275"/>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Phạm Huy</a:t>
                      </a:r>
                    </a:p>
                  </a:txBody>
                  <a:tcPr/>
                </a:tc>
                <a:tc>
                  <a:txBody>
                    <a:bodyPr/>
                    <a:lstStyle/>
                    <a:p>
                      <a:pPr marL="285750" indent="-285750">
                        <a:buFontTx/>
                        <a:buChar char="-"/>
                      </a:pPr>
                      <a:r>
                        <a:rPr lang="en-US"/>
                        <a:t>Vẽ giao diện cho:</a:t>
                      </a:r>
                    </a:p>
                    <a:p>
                      <a:pPr marL="0" indent="0">
                        <a:buFontTx/>
                        <a:buNone/>
                      </a:pPr>
                      <a:r>
                        <a:rPr lang="en-US"/>
                        <a:t>+ Task xem thông tin nhân viên, cập nhật thông tin nhân viên của chức năng quản lí nhân viên.</a:t>
                      </a:r>
                    </a:p>
                    <a:p>
                      <a:pPr marL="0" indent="0">
                        <a:buFontTx/>
                        <a:buNone/>
                      </a:pPr>
                      <a:r>
                        <a:rPr lang="en-US"/>
                        <a:t>+ Task tính lương của chức năng chấm công.</a:t>
                      </a:r>
                    </a:p>
                    <a:p>
                      <a:pPr marL="0" indent="0">
                        <a:buFontTx/>
                        <a:buNone/>
                      </a:pPr>
                      <a:r>
                        <a:rPr lang="en-US"/>
                        <a:t>+ Task hóa đơn của chức năng quản lí danh mục.</a:t>
                      </a:r>
                    </a:p>
                    <a:p>
                      <a:pPr marL="0" indent="0">
                        <a:buFontTx/>
                        <a:buNone/>
                      </a:pPr>
                      <a:r>
                        <a:rPr lang="en-US"/>
                        <a:t>+ Task xem thông tin đơn hàng của chức năng quản lí đặt hàng.</a:t>
                      </a:r>
                    </a:p>
                    <a:p>
                      <a:pPr marL="0" indent="0">
                        <a:buFontTx/>
                        <a:buNone/>
                      </a:pPr>
                      <a:r>
                        <a:rPr lang="en-US"/>
                        <a:t>+ Task tạo tài khoản của chức năng quản lí hệ thống.</a:t>
                      </a:r>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Quản lí khách hàng, Quản lí hệ thống</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Viết thiết kế dữ liệu luong, cham_cong, lich_lam</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274049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1527-56E9-4E26-9953-4C4F01EBB79F}"/>
              </a:ext>
            </a:extLst>
          </p:cNvPr>
          <p:cNvSpPr>
            <a:spLocks noGrp="1"/>
          </p:cNvSpPr>
          <p:nvPr>
            <p:ph type="title"/>
          </p:nvPr>
        </p:nvSpPr>
        <p:spPr/>
        <p:txBody>
          <a:bodyPr>
            <a:normAutofit/>
          </a:bodyPr>
          <a:lstStyle/>
          <a:p>
            <a:r>
              <a:rPr lang="en-US" sz="6000"/>
              <a:t>Thời gian họp:</a:t>
            </a:r>
          </a:p>
        </p:txBody>
      </p:sp>
      <p:sp>
        <p:nvSpPr>
          <p:cNvPr id="3" name="Content Placeholder 2">
            <a:extLst>
              <a:ext uri="{FF2B5EF4-FFF2-40B4-BE49-F238E27FC236}">
                <a16:creationId xmlns:a16="http://schemas.microsoft.com/office/drawing/2014/main" id="{8844DF62-880C-4ACA-BD86-48871F62F5D0}"/>
              </a:ext>
            </a:extLst>
          </p:cNvPr>
          <p:cNvSpPr>
            <a:spLocks noGrp="1"/>
          </p:cNvSpPr>
          <p:nvPr>
            <p:ph idx="1"/>
          </p:nvPr>
        </p:nvSpPr>
        <p:spPr/>
        <p:txBody>
          <a:bodyPr>
            <a:normAutofit fontScale="92500"/>
          </a:bodyPr>
          <a:lstStyle/>
          <a:p>
            <a:r>
              <a:rPr lang="en-US" sz="5000">
                <a:latin typeface="Calibri" panose="020F0502020204030204" pitchFamily="34" charset="0"/>
                <a:cs typeface="Calibri" panose="020F0502020204030204" pitchFamily="34" charset="0"/>
              </a:rPr>
              <a:t>Thứ 3: 14h30 tới 16h30</a:t>
            </a:r>
          </a:p>
          <a:p>
            <a:r>
              <a:rPr lang="en-US" sz="5000">
                <a:latin typeface="Calibri" panose="020F0502020204030204" pitchFamily="34" charset="0"/>
                <a:cs typeface="Calibri" panose="020F0502020204030204" pitchFamily="34" charset="0"/>
              </a:rPr>
              <a:t>Thứ 4: 9h tới 11h30</a:t>
            </a:r>
          </a:p>
          <a:p>
            <a:r>
              <a:rPr lang="en-US" sz="5000">
                <a:latin typeface="Calibri" panose="020F0502020204030204" pitchFamily="34" charset="0"/>
                <a:cs typeface="Calibri" panose="020F0502020204030204" pitchFamily="34" charset="0"/>
              </a:rPr>
              <a:t>Thứ 5: 8h30 tới 13h30 và 15h30 tới 17h</a:t>
            </a:r>
          </a:p>
        </p:txBody>
      </p:sp>
    </p:spTree>
    <p:extLst>
      <p:ext uri="{BB962C8B-B14F-4D97-AF65-F5344CB8AC3E}">
        <p14:creationId xmlns:p14="http://schemas.microsoft.com/office/powerpoint/2010/main" val="968888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73</TotalTime>
  <Words>895</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Parallax</vt:lpstr>
      <vt:lpstr>PowerPoint Presentation</vt:lpstr>
      <vt:lpstr>ĐỀ TÀI: QUẢN LÍ CỬA HÀNG BÁN  ĐIỆN THOẠI </vt:lpstr>
      <vt:lpstr>Các chức năng trong hệ thống:</vt:lpstr>
      <vt:lpstr>Công việc của từng thành viên</vt:lpstr>
      <vt:lpstr>Công việc của từng thành viên</vt:lpstr>
      <vt:lpstr>Công việc của từng thành viên</vt:lpstr>
      <vt:lpstr>Công việc của từng thành viên</vt:lpstr>
      <vt:lpstr>Công việc của từng thành viên</vt:lpstr>
      <vt:lpstr>Thời gian họp:</vt:lpstr>
      <vt:lpstr>Kết quả đạt được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dc:creator>
  <cp:lastModifiedBy>Nguyen</cp:lastModifiedBy>
  <cp:revision>39</cp:revision>
  <dcterms:created xsi:type="dcterms:W3CDTF">2020-12-04T18:59:44Z</dcterms:created>
  <dcterms:modified xsi:type="dcterms:W3CDTF">2020-12-04T20:13:29Z</dcterms:modified>
</cp:coreProperties>
</file>