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14CB68-33F5-4A08-A903-AB6763EE7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766" y="2718594"/>
            <a:ext cx="11847444" cy="16592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br>
              <a:rPr lang="en-US" sz="3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huống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5: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Thuê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hộ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ốc</a:t>
            </a:r>
            <a:br>
              <a:rPr lang="en-US" sz="3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4: ƯỚC L</a:t>
            </a:r>
            <a:r>
              <a:rPr lang="vi-VN" sz="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 GIÁ PHẦN MỀM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BEB7DF2-0740-46BE-AB07-C2F6FD2FD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8738" y="4496362"/>
            <a:ext cx="5416147" cy="1999861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12: 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Cẩm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Tùng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15DH110306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Huỳnh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15DH1100288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Vĩnh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15DH110036</a:t>
            </a:r>
          </a:p>
          <a:p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6" name="Tiêu đề 1">
            <a:extLst>
              <a:ext uri="{FF2B5EF4-FFF2-40B4-BE49-F238E27FC236}">
                <a16:creationId xmlns:a16="http://schemas.microsoft.com/office/drawing/2014/main" id="{959B71F2-9ED1-473F-A88D-324B6064BEC4}"/>
              </a:ext>
            </a:extLst>
          </p:cNvPr>
          <p:cNvSpPr txBox="1">
            <a:spLocks/>
          </p:cNvSpPr>
          <p:nvPr/>
        </p:nvSpPr>
        <p:spPr>
          <a:xfrm>
            <a:off x="2366865" y="361777"/>
            <a:ext cx="8420204" cy="8991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ngoại</a:t>
            </a: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TP.HCM</a:t>
            </a:r>
          </a:p>
          <a:p>
            <a:pPr algn="ctr"/>
            <a:r>
              <a:rPr lang="en-US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</p:txBody>
      </p:sp>
      <p:pic>
        <p:nvPicPr>
          <p:cNvPr id="7" name="Hình ảnh 2">
            <a:extLst>
              <a:ext uri="{FF2B5EF4-FFF2-40B4-BE49-F238E27FC236}">
                <a16:creationId xmlns:a16="http://schemas.microsoft.com/office/drawing/2014/main" id="{BD3A0B2E-C705-4A26-9137-7BF3E640AF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549" y="225297"/>
            <a:ext cx="1799189" cy="120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5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C8033-AAE9-4040-96A4-9E563E6512BB}"/>
              </a:ext>
            </a:extLst>
          </p:cNvPr>
          <p:cNvSpPr/>
          <p:nvPr/>
        </p:nvSpPr>
        <p:spPr>
          <a:xfrm>
            <a:off x="637466" y="139143"/>
            <a:ext cx="418255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/>
              <a:t>Xác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phức</a:t>
            </a:r>
            <a:r>
              <a:rPr lang="en-US" sz="2200" dirty="0"/>
              <a:t> </a:t>
            </a:r>
            <a:r>
              <a:rPr lang="en-US" sz="2200" dirty="0" err="1"/>
              <a:t>tạp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EI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3F52809-0E4B-41A1-8660-F9935B50F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66" y="716176"/>
            <a:ext cx="7186876" cy="61418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5E4C5D-1368-463D-9477-952EFEBA5759}"/>
              </a:ext>
            </a:extLst>
          </p:cNvPr>
          <p:cNvSpPr/>
          <p:nvPr/>
        </p:nvSpPr>
        <p:spPr>
          <a:xfrm>
            <a:off x="8335616" y="2736502"/>
            <a:ext cx="1868558" cy="138499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DETs = 7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FTRs = 3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=&gt; High</a:t>
            </a:r>
          </a:p>
        </p:txBody>
      </p:sp>
    </p:spTree>
    <p:extLst>
      <p:ext uri="{BB962C8B-B14F-4D97-AF65-F5344CB8AC3E}">
        <p14:creationId xmlns:p14="http://schemas.microsoft.com/office/powerpoint/2010/main" val="331196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9606C4-54B6-439D-9FA8-6A1F7E803543}"/>
              </a:ext>
            </a:extLst>
          </p:cNvPr>
          <p:cNvSpPr/>
          <p:nvPr/>
        </p:nvSpPr>
        <p:spPr>
          <a:xfrm>
            <a:off x="637466" y="139143"/>
            <a:ext cx="42947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/>
              <a:t>Xác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phức</a:t>
            </a:r>
            <a:r>
              <a:rPr lang="en-US" sz="2200" dirty="0"/>
              <a:t> </a:t>
            </a:r>
            <a:r>
              <a:rPr lang="en-US" sz="2200" dirty="0" err="1"/>
              <a:t>tạp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EQ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55DAB1B-5689-41DF-8A2D-1BAFFA00E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66" y="1220310"/>
            <a:ext cx="8021169" cy="48679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2EEDB9-A7E0-44B9-8C2D-86A147BC8D84}"/>
              </a:ext>
            </a:extLst>
          </p:cNvPr>
          <p:cNvSpPr/>
          <p:nvPr/>
        </p:nvSpPr>
        <p:spPr>
          <a:xfrm>
            <a:off x="9104242" y="2736502"/>
            <a:ext cx="1868558" cy="138499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DETs = 8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FTRs = 4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=&gt; High</a:t>
            </a:r>
          </a:p>
        </p:txBody>
      </p:sp>
    </p:spTree>
    <p:extLst>
      <p:ext uri="{BB962C8B-B14F-4D97-AF65-F5344CB8AC3E}">
        <p14:creationId xmlns:p14="http://schemas.microsoft.com/office/powerpoint/2010/main" val="3742289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6F4A58-45C9-405C-ADA5-9B7457A37DC2}"/>
              </a:ext>
            </a:extLst>
          </p:cNvPr>
          <p:cNvSpPr/>
          <p:nvPr/>
        </p:nvSpPr>
        <p:spPr>
          <a:xfrm>
            <a:off x="637466" y="139143"/>
            <a:ext cx="42947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/>
              <a:t>Xác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phức</a:t>
            </a:r>
            <a:r>
              <a:rPr lang="en-US" sz="2200" dirty="0"/>
              <a:t> </a:t>
            </a:r>
            <a:r>
              <a:rPr lang="en-US" sz="2200" dirty="0" err="1"/>
              <a:t>tạp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EQ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6A83C1D-6DA9-44E3-8382-7F7C49A16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66" y="1093404"/>
            <a:ext cx="6236971" cy="52919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84007C-76A6-4BEF-B26C-7EE6B1D219D9}"/>
              </a:ext>
            </a:extLst>
          </p:cNvPr>
          <p:cNvSpPr/>
          <p:nvPr/>
        </p:nvSpPr>
        <p:spPr>
          <a:xfrm>
            <a:off x="7513981" y="2736502"/>
            <a:ext cx="1868558" cy="138499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DETs = 5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FTRs = 1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=&gt; Low</a:t>
            </a:r>
          </a:p>
        </p:txBody>
      </p:sp>
    </p:spTree>
    <p:extLst>
      <p:ext uri="{BB962C8B-B14F-4D97-AF65-F5344CB8AC3E}">
        <p14:creationId xmlns:p14="http://schemas.microsoft.com/office/powerpoint/2010/main" val="148445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8360B6-6D71-4B78-991E-8214631169D7}"/>
              </a:ext>
            </a:extLst>
          </p:cNvPr>
          <p:cNvSpPr/>
          <p:nvPr/>
        </p:nvSpPr>
        <p:spPr>
          <a:xfrm>
            <a:off x="357808" y="224135"/>
            <a:ext cx="97536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: Xác định hệ số cân đối (Value Adjusted Factors) và số lượng Function Points cân đối (Adjusted Function Points)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83DCA6-21AD-4FE1-80E9-4A7D781B1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650085"/>
              </p:ext>
            </p:extLst>
          </p:nvPr>
        </p:nvGraphicFramePr>
        <p:xfrm>
          <a:off x="7468809" y="1767722"/>
          <a:ext cx="4537661" cy="4114800"/>
        </p:xfrm>
        <a:graphic>
          <a:graphicData uri="http://schemas.openxmlformats.org/drawingml/2006/table">
            <a:tbl>
              <a:tblPr/>
              <a:tblGrid>
                <a:gridCol w="410184">
                  <a:extLst>
                    <a:ext uri="{9D8B030D-6E8A-4147-A177-3AD203B41FA5}">
                      <a16:colId xmlns:a16="http://schemas.microsoft.com/office/drawing/2014/main" val="3645934228"/>
                    </a:ext>
                  </a:extLst>
                </a:gridCol>
                <a:gridCol w="3385355">
                  <a:extLst>
                    <a:ext uri="{9D8B030D-6E8A-4147-A177-3AD203B41FA5}">
                      <a16:colId xmlns:a16="http://schemas.microsoft.com/office/drawing/2014/main" val="1629397261"/>
                    </a:ext>
                  </a:extLst>
                </a:gridCol>
                <a:gridCol w="742122">
                  <a:extLst>
                    <a:ext uri="{9D8B030D-6E8A-4147-A177-3AD203B41FA5}">
                      <a16:colId xmlns:a16="http://schemas.microsoft.com/office/drawing/2014/main" val="24972196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Communications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5023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Distributed Processing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90098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30128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Heavily Used Configuration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89049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 Rates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08417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Online Data Entry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0983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for End User Efficiency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77517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Online Update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1449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 Processing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58503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Usable in Other Applications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4514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Installation Ease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1839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Operational Ease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36842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Sites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3052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Facilitate Change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11655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92105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F88F374-99C6-401B-9758-D2D3B7CCB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377739"/>
              </p:ext>
            </p:extLst>
          </p:nvPr>
        </p:nvGraphicFramePr>
        <p:xfrm>
          <a:off x="357808" y="1767722"/>
          <a:ext cx="7016198" cy="4114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9946">
                  <a:extLst>
                    <a:ext uri="{9D8B030D-6E8A-4147-A177-3AD203B41FA5}">
                      <a16:colId xmlns:a16="http://schemas.microsoft.com/office/drawing/2014/main" val="3107694037"/>
                    </a:ext>
                  </a:extLst>
                </a:gridCol>
                <a:gridCol w="1384640">
                  <a:extLst>
                    <a:ext uri="{9D8B030D-6E8A-4147-A177-3AD203B41FA5}">
                      <a16:colId xmlns:a16="http://schemas.microsoft.com/office/drawing/2014/main" val="3946810470"/>
                    </a:ext>
                  </a:extLst>
                </a:gridCol>
                <a:gridCol w="728486">
                  <a:extLst>
                    <a:ext uri="{9D8B030D-6E8A-4147-A177-3AD203B41FA5}">
                      <a16:colId xmlns:a16="http://schemas.microsoft.com/office/drawing/2014/main" val="2736146361"/>
                    </a:ext>
                  </a:extLst>
                </a:gridCol>
                <a:gridCol w="728486">
                  <a:extLst>
                    <a:ext uri="{9D8B030D-6E8A-4147-A177-3AD203B41FA5}">
                      <a16:colId xmlns:a16="http://schemas.microsoft.com/office/drawing/2014/main" val="2756341197"/>
                    </a:ext>
                  </a:extLst>
                </a:gridCol>
                <a:gridCol w="1384640">
                  <a:extLst>
                    <a:ext uri="{9D8B030D-6E8A-4147-A177-3AD203B41FA5}">
                      <a16:colId xmlns:a16="http://schemas.microsoft.com/office/drawing/2014/main" val="613132275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 Type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Functional Complexity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Weight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 Points (FPs) 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1573153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 Logical Files (ILFs)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154387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9493561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1174488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Interface Files (EIFs)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5916756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8653526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8131287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Inputs (EIs)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2656317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280672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1455240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Outputs (EOs)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1323396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9789101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1832451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Queries (EQs)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012933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0288936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76429252"/>
                  </a:ext>
                </a:extLst>
              </a:tr>
              <a:tr h="17145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Unadjusted Function Point Count</a:t>
                      </a:r>
                      <a:endParaRPr lang="en-US" sz="1500" b="1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US" sz="15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04758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987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DC56F6-9545-4B50-8992-46846E6A2F7C}"/>
              </a:ext>
            </a:extLst>
          </p:cNvPr>
          <p:cNvSpPr/>
          <p:nvPr/>
        </p:nvSpPr>
        <p:spPr>
          <a:xfrm>
            <a:off x="689113" y="1247155"/>
            <a:ext cx="8839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FP =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thô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x (0.65 + 0.01 x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ởng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FP = 98 x (0.65 + 0.01 x 21) = 84.28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EF9127-C018-4484-99F3-0B0033929ECF}"/>
              </a:ext>
            </a:extLst>
          </p:cNvPr>
          <p:cNvSpPr/>
          <p:nvPr/>
        </p:nvSpPr>
        <p:spPr>
          <a:xfrm>
            <a:off x="689113" y="3853070"/>
            <a:ext cx="8839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LOC:</a:t>
            </a:r>
          </a:p>
          <a:p>
            <a:r>
              <a:rPr lang="en-US" sz="2800" dirty="0"/>
              <a:t>LOC = AVC *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FP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LOC = 40 * 84.28 = 3371 </a:t>
            </a:r>
          </a:p>
        </p:txBody>
      </p:sp>
    </p:spTree>
    <p:extLst>
      <p:ext uri="{BB962C8B-B14F-4D97-AF65-F5344CB8AC3E}">
        <p14:creationId xmlns:p14="http://schemas.microsoft.com/office/powerpoint/2010/main" val="1666931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F7C402-EE7B-4F92-862F-87E75DC37AA7}"/>
              </a:ext>
            </a:extLst>
          </p:cNvPr>
          <p:cNvSpPr/>
          <p:nvPr/>
        </p:nvSpPr>
        <p:spPr>
          <a:xfrm>
            <a:off x="1099078" y="2511648"/>
            <a:ext cx="8177239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CẢM </a:t>
            </a:r>
            <a:r>
              <a:rPr lang="vi-VN" sz="5000" b="1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N CÔ VÀ CÁC BẠN</a:t>
            </a:r>
          </a:p>
          <a:p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ĐÃ LẮNG NGHE!</a:t>
            </a:r>
          </a:p>
        </p:txBody>
      </p:sp>
    </p:spTree>
    <p:extLst>
      <p:ext uri="{BB962C8B-B14F-4D97-AF65-F5344CB8AC3E}">
        <p14:creationId xmlns:p14="http://schemas.microsoft.com/office/powerpoint/2010/main" val="27547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DCD004-0F23-4379-99BE-1066D12E6D73}"/>
              </a:ext>
            </a:extLst>
          </p:cNvPr>
          <p:cNvSpPr/>
          <p:nvPr/>
        </p:nvSpPr>
        <p:spPr>
          <a:xfrm>
            <a:off x="1005423" y="1375777"/>
            <a:ext cx="77655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B</a:t>
            </a:r>
            <a:r>
              <a:rPr lang="vi-VN" sz="2800" dirty="0"/>
              <a:t>ư</a:t>
            </a:r>
            <a:r>
              <a:rPr lang="en-US" sz="2800" dirty="0" err="1"/>
              <a:t>ớc</a:t>
            </a:r>
            <a:r>
              <a:rPr lang="en-US" sz="2800" dirty="0"/>
              <a:t> 1: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kiểu</a:t>
            </a:r>
            <a:r>
              <a:rPr lang="en-US" sz="2800" dirty="0"/>
              <a:t> </a:t>
            </a:r>
            <a:r>
              <a:rPr lang="en-US" sz="2800" dirty="0" err="1"/>
              <a:t>đo</a:t>
            </a:r>
            <a:r>
              <a:rPr lang="en-US" sz="2800" dirty="0"/>
              <a:t> </a:t>
            </a:r>
            <a:r>
              <a:rPr lang="en-US" sz="2800" dirty="0" err="1"/>
              <a:t>lường</a:t>
            </a:r>
            <a:r>
              <a:rPr lang="en-US" sz="2800" dirty="0"/>
              <a:t> (Type of Count)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EF3A94-0DFC-408D-A081-F49EAD57E117}"/>
              </a:ext>
            </a:extLst>
          </p:cNvPr>
          <p:cNvSpPr/>
          <p:nvPr/>
        </p:nvSpPr>
        <p:spPr>
          <a:xfrm>
            <a:off x="1005422" y="2270947"/>
            <a:ext cx="68928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200" dirty="0"/>
              <a:t>Xác định số lượng FPs của một dự án hoàn toàn mới (Development Project FP Count)</a:t>
            </a:r>
            <a:endParaRPr lang="en-US" sz="2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BB40BC-DF92-49BD-9987-9F97B942AE87}"/>
              </a:ext>
            </a:extLst>
          </p:cNvPr>
          <p:cNvSpPr/>
          <p:nvPr/>
        </p:nvSpPr>
        <p:spPr>
          <a:xfrm>
            <a:off x="1005423" y="3469621"/>
            <a:ext cx="90332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B</a:t>
            </a:r>
            <a:r>
              <a:rPr lang="vi-VN" sz="2800" dirty="0"/>
              <a:t>ư</a:t>
            </a:r>
            <a:r>
              <a:rPr lang="en-US" sz="2800" dirty="0" err="1"/>
              <a:t>ớc</a:t>
            </a:r>
            <a:r>
              <a:rPr lang="vi-VN" sz="2800" dirty="0"/>
              <a:t> 2: Xác định đường biên (boundary) của ứng dụng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010357-B6E6-420D-A384-4274AF5A19A1}"/>
              </a:ext>
            </a:extLst>
          </p:cNvPr>
          <p:cNvSpPr/>
          <p:nvPr/>
        </p:nvSpPr>
        <p:spPr>
          <a:xfrm>
            <a:off x="1005423" y="4331013"/>
            <a:ext cx="84036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/>
              <a:t>Ứng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độc</a:t>
            </a:r>
            <a:r>
              <a:rPr lang="en-US" sz="2200" dirty="0"/>
              <a:t> </a:t>
            </a:r>
            <a:r>
              <a:rPr lang="en-US" sz="2200" dirty="0" err="1"/>
              <a:t>lập</a:t>
            </a:r>
            <a:r>
              <a:rPr lang="en-US" sz="2200" dirty="0"/>
              <a:t> (standalone), </a:t>
            </a:r>
            <a:r>
              <a:rPr lang="en-US" sz="2200" dirty="0" err="1"/>
              <a:t>nguồn</a:t>
            </a:r>
            <a:r>
              <a:rPr lang="en-US" sz="2200" dirty="0"/>
              <a:t> </a:t>
            </a:r>
            <a:r>
              <a:rPr lang="en-US" sz="2200" dirty="0" err="1"/>
              <a:t>cung</a:t>
            </a:r>
            <a:r>
              <a:rPr lang="en-US" sz="2200" dirty="0"/>
              <a:t> </a:t>
            </a:r>
            <a:r>
              <a:rPr lang="en-US" sz="2200" dirty="0" err="1"/>
              <a:t>cấp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endParaRPr lang="en-US" sz="2200" dirty="0"/>
          </a:p>
          <a:p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ứng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hoạt</a:t>
            </a:r>
            <a:r>
              <a:rPr lang="en-US" sz="2200" dirty="0"/>
              <a:t> </a:t>
            </a:r>
            <a:r>
              <a:rPr lang="en-US" sz="2200" dirty="0" err="1"/>
              <a:t>động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“</a:t>
            </a:r>
            <a:r>
              <a:rPr lang="en-US" sz="2200" dirty="0" err="1"/>
              <a:t>nguồn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cung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cấp</a:t>
            </a:r>
            <a:r>
              <a:rPr lang="en-US" sz="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779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F7335B-D729-44BC-8A46-B1A8596F17A9}"/>
              </a:ext>
            </a:extLst>
          </p:cNvPr>
          <p:cNvSpPr/>
          <p:nvPr/>
        </p:nvSpPr>
        <p:spPr>
          <a:xfrm>
            <a:off x="782446" y="0"/>
            <a:ext cx="40253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B</a:t>
            </a:r>
            <a:r>
              <a:rPr lang="vi-VN" sz="2800" dirty="0"/>
              <a:t>ư</a:t>
            </a:r>
            <a:r>
              <a:rPr lang="en-US" sz="2800" dirty="0" err="1"/>
              <a:t>ớc</a:t>
            </a:r>
            <a:r>
              <a:rPr lang="en-US" sz="2800" dirty="0"/>
              <a:t> 3: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FP </a:t>
            </a:r>
            <a:r>
              <a:rPr lang="en-US" sz="2800" dirty="0" err="1"/>
              <a:t>thô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FE5B79-9B78-4F1D-AA1E-4CE280FA5412}"/>
              </a:ext>
            </a:extLst>
          </p:cNvPr>
          <p:cNvSpPr/>
          <p:nvPr/>
        </p:nvSpPr>
        <p:spPr>
          <a:xfrm>
            <a:off x="1292516" y="523220"/>
            <a:ext cx="51539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/>
              <a:t>Xác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phức</a:t>
            </a:r>
            <a:r>
              <a:rPr lang="en-US" sz="2200" dirty="0"/>
              <a:t> </a:t>
            </a:r>
            <a:r>
              <a:rPr lang="en-US" sz="2200" dirty="0" err="1"/>
              <a:t>tạp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ILF </a:t>
            </a:r>
            <a:r>
              <a:rPr lang="en-US" sz="2200" dirty="0" err="1"/>
              <a:t>và</a:t>
            </a:r>
            <a:r>
              <a:rPr lang="en-US" sz="2200" dirty="0"/>
              <a:t> EIF</a:t>
            </a:r>
          </a:p>
        </p:txBody>
      </p:sp>
      <p:pic>
        <p:nvPicPr>
          <p:cNvPr id="6" name="Picture 5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8581DBD-1457-4C11-8B1C-5E0200702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87" y="1137066"/>
            <a:ext cx="10641496" cy="56107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C540F5-875A-4365-B927-F0A1B2974CF0}"/>
              </a:ext>
            </a:extLst>
          </p:cNvPr>
          <p:cNvSpPr/>
          <p:nvPr/>
        </p:nvSpPr>
        <p:spPr>
          <a:xfrm>
            <a:off x="106017" y="4057643"/>
            <a:ext cx="1728981" cy="138499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DETs &lt; 8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RETs = 0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=&gt; Low</a:t>
            </a:r>
          </a:p>
        </p:txBody>
      </p:sp>
    </p:spTree>
    <p:extLst>
      <p:ext uri="{BB962C8B-B14F-4D97-AF65-F5344CB8AC3E}">
        <p14:creationId xmlns:p14="http://schemas.microsoft.com/office/powerpoint/2010/main" val="271003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5706B28-8D4C-4D2A-902E-75080726FCF0}"/>
              </a:ext>
            </a:extLst>
          </p:cNvPr>
          <p:cNvSpPr/>
          <p:nvPr/>
        </p:nvSpPr>
        <p:spPr>
          <a:xfrm>
            <a:off x="637466" y="139143"/>
            <a:ext cx="418255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/>
              <a:t>Xác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phức</a:t>
            </a:r>
            <a:r>
              <a:rPr lang="en-US" sz="2200" dirty="0"/>
              <a:t> </a:t>
            </a:r>
            <a:r>
              <a:rPr lang="en-US" sz="2200" dirty="0" err="1"/>
              <a:t>tạp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EI</a:t>
            </a:r>
          </a:p>
        </p:txBody>
      </p:sp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D14E892-8ED6-4436-A73F-126141F17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83" y="808383"/>
            <a:ext cx="5649113" cy="596348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B3C61CA-FA1B-496B-B55E-DA4EA8E34702}"/>
              </a:ext>
            </a:extLst>
          </p:cNvPr>
          <p:cNvSpPr/>
          <p:nvPr/>
        </p:nvSpPr>
        <p:spPr>
          <a:xfrm>
            <a:off x="7063408" y="2736502"/>
            <a:ext cx="1728981" cy="138499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DETs = 9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FTRs = 1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=&gt; Low</a:t>
            </a:r>
          </a:p>
        </p:txBody>
      </p:sp>
    </p:spTree>
    <p:extLst>
      <p:ext uri="{BB962C8B-B14F-4D97-AF65-F5344CB8AC3E}">
        <p14:creationId xmlns:p14="http://schemas.microsoft.com/office/powerpoint/2010/main" val="41830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0106F97-FCD7-428F-A6DB-9CDCF852B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66" y="1325219"/>
            <a:ext cx="7369973" cy="48925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37C36D-85A4-4663-ADC8-391F03424CAD}"/>
              </a:ext>
            </a:extLst>
          </p:cNvPr>
          <p:cNvSpPr/>
          <p:nvPr/>
        </p:nvSpPr>
        <p:spPr>
          <a:xfrm>
            <a:off x="637466" y="139143"/>
            <a:ext cx="418255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/>
              <a:t>Xác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phức</a:t>
            </a:r>
            <a:r>
              <a:rPr lang="en-US" sz="2200" dirty="0"/>
              <a:t> </a:t>
            </a:r>
            <a:r>
              <a:rPr lang="en-US" sz="2200" dirty="0" err="1"/>
              <a:t>tạp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EI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4873E9-699B-4F9A-A58E-2EF673DD537D}"/>
              </a:ext>
            </a:extLst>
          </p:cNvPr>
          <p:cNvSpPr/>
          <p:nvPr/>
        </p:nvSpPr>
        <p:spPr>
          <a:xfrm>
            <a:off x="8242852" y="2630484"/>
            <a:ext cx="1728981" cy="138499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DETs = 3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FTRs = 2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=&gt; Low</a:t>
            </a:r>
          </a:p>
        </p:txBody>
      </p:sp>
    </p:spTree>
    <p:extLst>
      <p:ext uri="{BB962C8B-B14F-4D97-AF65-F5344CB8AC3E}">
        <p14:creationId xmlns:p14="http://schemas.microsoft.com/office/powerpoint/2010/main" val="160353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54FC8AE-04E2-4E10-B400-BA8DA1CFD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65" y="848139"/>
            <a:ext cx="9417111" cy="58707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92E2EA-AAC2-4404-8EC8-37A91692D425}"/>
              </a:ext>
            </a:extLst>
          </p:cNvPr>
          <p:cNvSpPr/>
          <p:nvPr/>
        </p:nvSpPr>
        <p:spPr>
          <a:xfrm>
            <a:off x="637466" y="139143"/>
            <a:ext cx="418255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/>
              <a:t>Xác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phức</a:t>
            </a:r>
            <a:r>
              <a:rPr lang="en-US" sz="2200" dirty="0"/>
              <a:t> </a:t>
            </a:r>
            <a:r>
              <a:rPr lang="en-US" sz="2200" dirty="0" err="1"/>
              <a:t>tạp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EI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D548D8-ECE2-4684-BF06-8DA478E54F5B}"/>
              </a:ext>
            </a:extLst>
          </p:cNvPr>
          <p:cNvSpPr/>
          <p:nvPr/>
        </p:nvSpPr>
        <p:spPr>
          <a:xfrm>
            <a:off x="10164416" y="2829267"/>
            <a:ext cx="1868558" cy="138499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DETs = 14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FTRs = 3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=&gt; High</a:t>
            </a:r>
          </a:p>
        </p:txBody>
      </p:sp>
    </p:spTree>
    <p:extLst>
      <p:ext uri="{BB962C8B-B14F-4D97-AF65-F5344CB8AC3E}">
        <p14:creationId xmlns:p14="http://schemas.microsoft.com/office/powerpoint/2010/main" val="206822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32395C-4CB3-4643-90EC-99CD2680A880}"/>
              </a:ext>
            </a:extLst>
          </p:cNvPr>
          <p:cNvSpPr/>
          <p:nvPr/>
        </p:nvSpPr>
        <p:spPr>
          <a:xfrm>
            <a:off x="637466" y="139143"/>
            <a:ext cx="418255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/>
              <a:t>Xác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phức</a:t>
            </a:r>
            <a:r>
              <a:rPr lang="en-US" sz="2200" dirty="0"/>
              <a:t> </a:t>
            </a:r>
            <a:r>
              <a:rPr lang="en-US" sz="2200" dirty="0" err="1"/>
              <a:t>tạp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EI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ECAA34-6CC6-4F07-99F9-21666B4E6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00" y="642735"/>
            <a:ext cx="6646500" cy="60761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366B9D-8486-4354-A350-CFF8D4F27D94}"/>
              </a:ext>
            </a:extLst>
          </p:cNvPr>
          <p:cNvSpPr/>
          <p:nvPr/>
        </p:nvSpPr>
        <p:spPr>
          <a:xfrm>
            <a:off x="7977807" y="2736502"/>
            <a:ext cx="1868558" cy="138499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DETs = 11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FTRs = 4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=&gt; High</a:t>
            </a:r>
          </a:p>
        </p:txBody>
      </p:sp>
    </p:spTree>
    <p:extLst>
      <p:ext uri="{BB962C8B-B14F-4D97-AF65-F5344CB8AC3E}">
        <p14:creationId xmlns:p14="http://schemas.microsoft.com/office/powerpoint/2010/main" val="204177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F69C10-47C6-4D6B-BE29-9EA7F2619263}"/>
              </a:ext>
            </a:extLst>
          </p:cNvPr>
          <p:cNvSpPr/>
          <p:nvPr/>
        </p:nvSpPr>
        <p:spPr>
          <a:xfrm>
            <a:off x="637466" y="139143"/>
            <a:ext cx="418255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/>
              <a:t>Xác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phức</a:t>
            </a:r>
            <a:r>
              <a:rPr lang="en-US" sz="2200" dirty="0"/>
              <a:t> </a:t>
            </a:r>
            <a:r>
              <a:rPr lang="en-US" sz="2200" dirty="0" err="1"/>
              <a:t>tạp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EI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18001AD-17C9-4569-A6E0-180A04151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66" y="1183534"/>
            <a:ext cx="8553734" cy="47294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652EFA-CA3B-4D12-B88A-BC9E309B088A}"/>
              </a:ext>
            </a:extLst>
          </p:cNvPr>
          <p:cNvSpPr/>
          <p:nvPr/>
        </p:nvSpPr>
        <p:spPr>
          <a:xfrm>
            <a:off x="9685976" y="2736502"/>
            <a:ext cx="1868558" cy="138499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DETs = 4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FTRs = 1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=&gt; Low</a:t>
            </a:r>
          </a:p>
        </p:txBody>
      </p:sp>
    </p:spTree>
    <p:extLst>
      <p:ext uri="{BB962C8B-B14F-4D97-AF65-F5344CB8AC3E}">
        <p14:creationId xmlns:p14="http://schemas.microsoft.com/office/powerpoint/2010/main" val="550837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12F610-9461-4F0A-A181-F7151192BFC5}"/>
              </a:ext>
            </a:extLst>
          </p:cNvPr>
          <p:cNvSpPr/>
          <p:nvPr/>
        </p:nvSpPr>
        <p:spPr>
          <a:xfrm>
            <a:off x="637466" y="139143"/>
            <a:ext cx="418255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/>
              <a:t>Xác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phức</a:t>
            </a:r>
            <a:r>
              <a:rPr lang="en-US" sz="2200" dirty="0"/>
              <a:t> </a:t>
            </a:r>
            <a:r>
              <a:rPr lang="en-US" sz="2200" dirty="0" err="1"/>
              <a:t>tạp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EI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CCE127D-3182-4644-B692-563C16364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66" y="675861"/>
            <a:ext cx="7101055" cy="60540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00352F-FD6A-4605-8A73-A44C1EF5862E}"/>
              </a:ext>
            </a:extLst>
          </p:cNvPr>
          <p:cNvSpPr/>
          <p:nvPr/>
        </p:nvSpPr>
        <p:spPr>
          <a:xfrm>
            <a:off x="8362120" y="2643736"/>
            <a:ext cx="1868558" cy="138499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DETs = 9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FTRs = 4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=&gt; High</a:t>
            </a:r>
          </a:p>
        </p:txBody>
      </p:sp>
    </p:spTree>
    <p:extLst>
      <p:ext uri="{BB962C8B-B14F-4D97-AF65-F5344CB8AC3E}">
        <p14:creationId xmlns:p14="http://schemas.microsoft.com/office/powerpoint/2010/main" val="2529922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</TotalTime>
  <Words>574</Words>
  <Application>Microsoft Office PowerPoint</Application>
  <PresentationFormat>Widescreen</PresentationFormat>
  <Paragraphs>188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Times New Roman</vt:lpstr>
      <vt:lpstr>Trebuchet MS</vt:lpstr>
      <vt:lpstr>Wingdings</vt:lpstr>
      <vt:lpstr>Wingdings 3</vt:lpstr>
      <vt:lpstr>Facet</vt:lpstr>
      <vt:lpstr>Công nghệ phần mềm nâng cao  Tình huống 5: Thuê căn hộ ở một cao ốc  Chương 4: ƯỚC LƯỢNG GIÁ PHẦN MỀM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Công nghệ phần mềm nâng cao  Tình huống 5: Thuê căn hộ ở một cao ốc  Chương 4: ƯỚC LƯỢNG GIÁ PHẦN MỀM</dc:title>
  <dc:creator>Duyen Duong</dc:creator>
  <cp:lastModifiedBy>Duyen Duong</cp:lastModifiedBy>
  <cp:revision>6</cp:revision>
  <dcterms:created xsi:type="dcterms:W3CDTF">2018-03-29T17:04:15Z</dcterms:created>
  <dcterms:modified xsi:type="dcterms:W3CDTF">2018-03-29T18:50:52Z</dcterms:modified>
</cp:coreProperties>
</file>