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58" r:id="rId5"/>
    <p:sldId id="259" r:id="rId6"/>
    <p:sldId id="260" r:id="rId7"/>
    <p:sldId id="261" r:id="rId8"/>
    <p:sldId id="262" r:id="rId9"/>
    <p:sldId id="263" r:id="rId10"/>
    <p:sldId id="264"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640B8C-5823-4F1D-975B-2C77EED5F9E9}" type="doc">
      <dgm:prSet loTypeId="urn:microsoft.com/office/officeart/2005/8/layout/chevron2" loCatId="list" qsTypeId="urn:microsoft.com/office/officeart/2005/8/quickstyle/simple3" qsCatId="simple" csTypeId="urn:microsoft.com/office/officeart/2005/8/colors/accent6_2" csCatId="accent6" phldr="1"/>
      <dgm:spPr/>
      <dgm:t>
        <a:bodyPr/>
        <a:lstStyle/>
        <a:p>
          <a:endParaRPr lang="en-US"/>
        </a:p>
      </dgm:t>
    </dgm:pt>
    <dgm:pt modelId="{40B86E0B-6681-4425-B286-8FA1667C4216}">
      <dgm:prSet phldrT="[Text]" custT="1"/>
      <dgm:spPr/>
      <dgm:t>
        <a:bodyPr/>
        <a:lstStyle/>
        <a:p>
          <a:r>
            <a:rPr lang="en-US" sz="4000" dirty="0"/>
            <a:t>1</a:t>
          </a:r>
        </a:p>
      </dgm:t>
    </dgm:pt>
    <dgm:pt modelId="{A2803CA6-C531-4620-A73F-6005F2085959}" type="parTrans" cxnId="{5EF6A62B-7071-47E3-9181-07B666EE5B19}">
      <dgm:prSet/>
      <dgm:spPr/>
      <dgm:t>
        <a:bodyPr/>
        <a:lstStyle/>
        <a:p>
          <a:endParaRPr lang="en-US" sz="4000"/>
        </a:p>
      </dgm:t>
    </dgm:pt>
    <dgm:pt modelId="{F98C1B04-1641-4B2D-9277-5808AA5732FF}" type="sibTrans" cxnId="{5EF6A62B-7071-47E3-9181-07B666EE5B19}">
      <dgm:prSet/>
      <dgm:spPr/>
      <dgm:t>
        <a:bodyPr/>
        <a:lstStyle/>
        <a:p>
          <a:endParaRPr lang="en-US" sz="4000"/>
        </a:p>
      </dgm:t>
    </dgm:pt>
    <dgm:pt modelId="{554DE109-7BB6-468A-9FAF-4EB8AC8225A2}">
      <dgm:prSet phldrT="[Text]" custT="1"/>
      <dgm:spPr/>
      <dgm:t>
        <a:bodyPr/>
        <a:lstStyle/>
        <a:p>
          <a:r>
            <a:rPr lang="en-US" sz="4000" dirty="0">
              <a:latin typeface="Arial (Headings)"/>
            </a:rPr>
            <a:t>SQL injection</a:t>
          </a:r>
        </a:p>
      </dgm:t>
    </dgm:pt>
    <dgm:pt modelId="{00FFF9E3-B053-44EF-B84E-33C6D9BA5CCC}" type="parTrans" cxnId="{E998A9D2-A98E-4D2E-AF08-4459533D861E}">
      <dgm:prSet/>
      <dgm:spPr/>
      <dgm:t>
        <a:bodyPr/>
        <a:lstStyle/>
        <a:p>
          <a:endParaRPr lang="en-US" sz="4000"/>
        </a:p>
      </dgm:t>
    </dgm:pt>
    <dgm:pt modelId="{42A9EC07-E7F9-44E3-8D56-4D74C3C2A8EC}" type="sibTrans" cxnId="{E998A9D2-A98E-4D2E-AF08-4459533D861E}">
      <dgm:prSet/>
      <dgm:spPr/>
      <dgm:t>
        <a:bodyPr/>
        <a:lstStyle/>
        <a:p>
          <a:endParaRPr lang="en-US" sz="4000"/>
        </a:p>
      </dgm:t>
    </dgm:pt>
    <dgm:pt modelId="{3DDBA523-86C2-4A9C-B124-69F86633A35B}">
      <dgm:prSet phldrT="[Text]" custT="1"/>
      <dgm:spPr/>
      <dgm:t>
        <a:bodyPr/>
        <a:lstStyle/>
        <a:p>
          <a:r>
            <a:rPr lang="en-US" sz="4000" dirty="0"/>
            <a:t>2</a:t>
          </a:r>
        </a:p>
      </dgm:t>
    </dgm:pt>
    <dgm:pt modelId="{370FFC6F-8E94-4BDC-AEE6-92983308D36C}" type="parTrans" cxnId="{918FEE7F-603D-456C-94D8-8B7D53DF4D70}">
      <dgm:prSet/>
      <dgm:spPr/>
      <dgm:t>
        <a:bodyPr/>
        <a:lstStyle/>
        <a:p>
          <a:endParaRPr lang="en-US" sz="4000"/>
        </a:p>
      </dgm:t>
    </dgm:pt>
    <dgm:pt modelId="{E54CD425-B33E-4D2C-8CE8-23EA192F2600}" type="sibTrans" cxnId="{918FEE7F-603D-456C-94D8-8B7D53DF4D70}">
      <dgm:prSet/>
      <dgm:spPr/>
      <dgm:t>
        <a:bodyPr/>
        <a:lstStyle/>
        <a:p>
          <a:endParaRPr lang="en-US" sz="4000"/>
        </a:p>
      </dgm:t>
    </dgm:pt>
    <dgm:pt modelId="{5ABD4ADB-30EB-48DB-B148-B982B028642A}">
      <dgm:prSet phldrT="[Text]" custT="1"/>
      <dgm:spPr/>
      <dgm:t>
        <a:bodyPr/>
        <a:lstStyle/>
        <a:p>
          <a:r>
            <a:rPr lang="en-US" sz="4000" dirty="0">
              <a:latin typeface="Arial (Headings)"/>
            </a:rPr>
            <a:t>So </a:t>
          </a:r>
          <a:r>
            <a:rPr lang="en-US" sz="4000" dirty="0" err="1">
              <a:latin typeface="Arial (Headings)"/>
            </a:rPr>
            <a:t>sánh</a:t>
          </a:r>
          <a:r>
            <a:rPr lang="en-US" sz="4000" dirty="0">
              <a:latin typeface="Arial (Headings)"/>
            </a:rPr>
            <a:t> LINQ to SQL                </a:t>
          </a:r>
          <a:r>
            <a:rPr lang="en-US" sz="4000" dirty="0" err="1">
              <a:latin typeface="Arial (Headings)"/>
            </a:rPr>
            <a:t>và</a:t>
          </a:r>
          <a:r>
            <a:rPr lang="en-US" sz="4000" dirty="0">
              <a:latin typeface="Arial (Headings)"/>
            </a:rPr>
            <a:t> Entity Framework</a:t>
          </a:r>
        </a:p>
      </dgm:t>
    </dgm:pt>
    <dgm:pt modelId="{DF6BBB05-B47D-405D-BC24-E337A4A9533D}" type="parTrans" cxnId="{471A904B-130F-46F3-B526-1FBB41522B5C}">
      <dgm:prSet/>
      <dgm:spPr/>
      <dgm:t>
        <a:bodyPr/>
        <a:lstStyle/>
        <a:p>
          <a:endParaRPr lang="en-US" sz="4000"/>
        </a:p>
      </dgm:t>
    </dgm:pt>
    <dgm:pt modelId="{117FA361-8558-414D-BBA7-8E682D8B9749}" type="sibTrans" cxnId="{471A904B-130F-46F3-B526-1FBB41522B5C}">
      <dgm:prSet/>
      <dgm:spPr/>
      <dgm:t>
        <a:bodyPr/>
        <a:lstStyle/>
        <a:p>
          <a:endParaRPr lang="en-US" sz="4000"/>
        </a:p>
      </dgm:t>
    </dgm:pt>
    <dgm:pt modelId="{A10D2164-7889-4DDB-BFD4-571D8E57DE33}" type="pres">
      <dgm:prSet presAssocID="{44640B8C-5823-4F1D-975B-2C77EED5F9E9}" presName="linearFlow" presStyleCnt="0">
        <dgm:presLayoutVars>
          <dgm:dir/>
          <dgm:animLvl val="lvl"/>
          <dgm:resizeHandles val="exact"/>
        </dgm:presLayoutVars>
      </dgm:prSet>
      <dgm:spPr/>
    </dgm:pt>
    <dgm:pt modelId="{5734AF64-4DC8-478E-9F91-ED175A827AD6}" type="pres">
      <dgm:prSet presAssocID="{40B86E0B-6681-4425-B286-8FA1667C4216}" presName="composite" presStyleCnt="0"/>
      <dgm:spPr/>
    </dgm:pt>
    <dgm:pt modelId="{854143CE-33F5-4B48-B8CA-1296CEE7D0A1}" type="pres">
      <dgm:prSet presAssocID="{40B86E0B-6681-4425-B286-8FA1667C4216}" presName="parentText" presStyleLbl="alignNode1" presStyleIdx="0" presStyleCnt="2">
        <dgm:presLayoutVars>
          <dgm:chMax val="1"/>
          <dgm:bulletEnabled val="1"/>
        </dgm:presLayoutVars>
      </dgm:prSet>
      <dgm:spPr/>
    </dgm:pt>
    <dgm:pt modelId="{8CF6B3AB-FACA-460C-A152-FEE42C2024BB}" type="pres">
      <dgm:prSet presAssocID="{40B86E0B-6681-4425-B286-8FA1667C4216}" presName="descendantText" presStyleLbl="alignAcc1" presStyleIdx="0" presStyleCnt="2">
        <dgm:presLayoutVars>
          <dgm:bulletEnabled val="1"/>
        </dgm:presLayoutVars>
      </dgm:prSet>
      <dgm:spPr/>
    </dgm:pt>
    <dgm:pt modelId="{C4C545EF-4D17-4F39-ACF1-4A9B950CC633}" type="pres">
      <dgm:prSet presAssocID="{F98C1B04-1641-4B2D-9277-5808AA5732FF}" presName="sp" presStyleCnt="0"/>
      <dgm:spPr/>
    </dgm:pt>
    <dgm:pt modelId="{6A32DAF9-3D65-47AA-857D-582700913537}" type="pres">
      <dgm:prSet presAssocID="{3DDBA523-86C2-4A9C-B124-69F86633A35B}" presName="composite" presStyleCnt="0"/>
      <dgm:spPr/>
    </dgm:pt>
    <dgm:pt modelId="{FE689D28-03AE-4138-AD2C-C83362AE342D}" type="pres">
      <dgm:prSet presAssocID="{3DDBA523-86C2-4A9C-B124-69F86633A35B}" presName="parentText" presStyleLbl="alignNode1" presStyleIdx="1" presStyleCnt="2">
        <dgm:presLayoutVars>
          <dgm:chMax val="1"/>
          <dgm:bulletEnabled val="1"/>
        </dgm:presLayoutVars>
      </dgm:prSet>
      <dgm:spPr/>
    </dgm:pt>
    <dgm:pt modelId="{7831F9FE-6B9A-48E9-A398-F3E7F374C438}" type="pres">
      <dgm:prSet presAssocID="{3DDBA523-86C2-4A9C-B124-69F86633A35B}" presName="descendantText" presStyleLbl="alignAcc1" presStyleIdx="1" presStyleCnt="2">
        <dgm:presLayoutVars>
          <dgm:bulletEnabled val="1"/>
        </dgm:presLayoutVars>
      </dgm:prSet>
      <dgm:spPr/>
    </dgm:pt>
  </dgm:ptLst>
  <dgm:cxnLst>
    <dgm:cxn modelId="{F7329A0F-588A-4A69-A981-B64276A925BD}" type="presOf" srcId="{554DE109-7BB6-468A-9FAF-4EB8AC8225A2}" destId="{8CF6B3AB-FACA-460C-A152-FEE42C2024BB}" srcOrd="0" destOrd="0" presId="urn:microsoft.com/office/officeart/2005/8/layout/chevron2"/>
    <dgm:cxn modelId="{5EF6A62B-7071-47E3-9181-07B666EE5B19}" srcId="{44640B8C-5823-4F1D-975B-2C77EED5F9E9}" destId="{40B86E0B-6681-4425-B286-8FA1667C4216}" srcOrd="0" destOrd="0" parTransId="{A2803CA6-C531-4620-A73F-6005F2085959}" sibTransId="{F98C1B04-1641-4B2D-9277-5808AA5732FF}"/>
    <dgm:cxn modelId="{A2F9F85B-A6CE-4939-A48D-DC0E41B9F1F4}" type="presOf" srcId="{5ABD4ADB-30EB-48DB-B148-B982B028642A}" destId="{7831F9FE-6B9A-48E9-A398-F3E7F374C438}" srcOrd="0" destOrd="0" presId="urn:microsoft.com/office/officeart/2005/8/layout/chevron2"/>
    <dgm:cxn modelId="{471A904B-130F-46F3-B526-1FBB41522B5C}" srcId="{3DDBA523-86C2-4A9C-B124-69F86633A35B}" destId="{5ABD4ADB-30EB-48DB-B148-B982B028642A}" srcOrd="0" destOrd="0" parTransId="{DF6BBB05-B47D-405D-BC24-E337A4A9533D}" sibTransId="{117FA361-8558-414D-BBA7-8E682D8B9749}"/>
    <dgm:cxn modelId="{9E4BD653-631F-4A8A-88E8-287E791B691A}" type="presOf" srcId="{3DDBA523-86C2-4A9C-B124-69F86633A35B}" destId="{FE689D28-03AE-4138-AD2C-C83362AE342D}" srcOrd="0" destOrd="0" presId="urn:microsoft.com/office/officeart/2005/8/layout/chevron2"/>
    <dgm:cxn modelId="{918FEE7F-603D-456C-94D8-8B7D53DF4D70}" srcId="{44640B8C-5823-4F1D-975B-2C77EED5F9E9}" destId="{3DDBA523-86C2-4A9C-B124-69F86633A35B}" srcOrd="1" destOrd="0" parTransId="{370FFC6F-8E94-4BDC-AEE6-92983308D36C}" sibTransId="{E54CD425-B33E-4D2C-8CE8-23EA192F2600}"/>
    <dgm:cxn modelId="{9B2F18B2-EAA4-44A9-9596-8859F6F4045F}" type="presOf" srcId="{44640B8C-5823-4F1D-975B-2C77EED5F9E9}" destId="{A10D2164-7889-4DDB-BFD4-571D8E57DE33}" srcOrd="0" destOrd="0" presId="urn:microsoft.com/office/officeart/2005/8/layout/chevron2"/>
    <dgm:cxn modelId="{E998A9D2-A98E-4D2E-AF08-4459533D861E}" srcId="{40B86E0B-6681-4425-B286-8FA1667C4216}" destId="{554DE109-7BB6-468A-9FAF-4EB8AC8225A2}" srcOrd="0" destOrd="0" parTransId="{00FFF9E3-B053-44EF-B84E-33C6D9BA5CCC}" sibTransId="{42A9EC07-E7F9-44E3-8D56-4D74C3C2A8EC}"/>
    <dgm:cxn modelId="{6D5295EE-AA32-478E-9180-E894FDAB232B}" type="presOf" srcId="{40B86E0B-6681-4425-B286-8FA1667C4216}" destId="{854143CE-33F5-4B48-B8CA-1296CEE7D0A1}" srcOrd="0" destOrd="0" presId="urn:microsoft.com/office/officeart/2005/8/layout/chevron2"/>
    <dgm:cxn modelId="{D6DD208E-8CB8-4A30-99CD-3166F5369726}" type="presParOf" srcId="{A10D2164-7889-4DDB-BFD4-571D8E57DE33}" destId="{5734AF64-4DC8-478E-9F91-ED175A827AD6}" srcOrd="0" destOrd="0" presId="urn:microsoft.com/office/officeart/2005/8/layout/chevron2"/>
    <dgm:cxn modelId="{75172BDE-50D3-4B31-9AB8-89A5C97AEB0F}" type="presParOf" srcId="{5734AF64-4DC8-478E-9F91-ED175A827AD6}" destId="{854143CE-33F5-4B48-B8CA-1296CEE7D0A1}" srcOrd="0" destOrd="0" presId="urn:microsoft.com/office/officeart/2005/8/layout/chevron2"/>
    <dgm:cxn modelId="{30E689A9-2DFC-4029-85B0-D54131D6A047}" type="presParOf" srcId="{5734AF64-4DC8-478E-9F91-ED175A827AD6}" destId="{8CF6B3AB-FACA-460C-A152-FEE42C2024BB}" srcOrd="1" destOrd="0" presId="urn:microsoft.com/office/officeart/2005/8/layout/chevron2"/>
    <dgm:cxn modelId="{204D8304-797F-461A-9859-09E5CC4DFAA1}" type="presParOf" srcId="{A10D2164-7889-4DDB-BFD4-571D8E57DE33}" destId="{C4C545EF-4D17-4F39-ACF1-4A9B950CC633}" srcOrd="1" destOrd="0" presId="urn:microsoft.com/office/officeart/2005/8/layout/chevron2"/>
    <dgm:cxn modelId="{B7491F67-B976-45AB-B0F7-5B27E527A04C}" type="presParOf" srcId="{A10D2164-7889-4DDB-BFD4-571D8E57DE33}" destId="{6A32DAF9-3D65-47AA-857D-582700913537}" srcOrd="2" destOrd="0" presId="urn:microsoft.com/office/officeart/2005/8/layout/chevron2"/>
    <dgm:cxn modelId="{028286AB-7184-4501-BC32-E08B821A9F8F}" type="presParOf" srcId="{6A32DAF9-3D65-47AA-857D-582700913537}" destId="{FE689D28-03AE-4138-AD2C-C83362AE342D}" srcOrd="0" destOrd="0" presId="urn:microsoft.com/office/officeart/2005/8/layout/chevron2"/>
    <dgm:cxn modelId="{61690DCB-9DC7-4C6B-B6B5-D1E2DAFAC4EB}" type="presParOf" srcId="{6A32DAF9-3D65-47AA-857D-582700913537}" destId="{7831F9FE-6B9A-48E9-A398-F3E7F374C43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4143CE-33F5-4B48-B8CA-1296CEE7D0A1}">
      <dsp:nvSpPr>
        <dsp:cNvPr id="0" name=""/>
        <dsp:cNvSpPr/>
      </dsp:nvSpPr>
      <dsp:spPr>
        <a:xfrm rot="5400000">
          <a:off x="-352756" y="356710"/>
          <a:ext cx="2351712" cy="1646198"/>
        </a:xfrm>
        <a:prstGeom prst="chevron">
          <a:avLst/>
        </a:prstGeom>
        <a:gradFill rotWithShape="0">
          <a:gsLst>
            <a:gs pos="0">
              <a:schemeClr val="accent6">
                <a:hueOff val="0"/>
                <a:satOff val="0"/>
                <a:lumOff val="0"/>
                <a:alphaOff val="0"/>
                <a:tint val="60000"/>
                <a:lumMod val="104000"/>
              </a:schemeClr>
            </a:gs>
            <a:gs pos="100000">
              <a:schemeClr val="accent6">
                <a:hueOff val="0"/>
                <a:satOff val="0"/>
                <a:lumOff val="0"/>
                <a:alphaOff val="0"/>
                <a:tint val="84000"/>
              </a:schemeClr>
            </a:gs>
          </a:gsLst>
          <a:lin ang="5400000" scaled="0"/>
        </a:gradFill>
        <a:ln w="9525" cap="rnd" cmpd="sng" algn="ctr">
          <a:solidFill>
            <a:schemeClr val="accent6">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dirty="0"/>
            <a:t>1</a:t>
          </a:r>
        </a:p>
      </dsp:txBody>
      <dsp:txXfrm rot="-5400000">
        <a:off x="1" y="827052"/>
        <a:ext cx="1646198" cy="705514"/>
      </dsp:txXfrm>
    </dsp:sp>
    <dsp:sp modelId="{8CF6B3AB-FACA-460C-A152-FEE42C2024BB}">
      <dsp:nvSpPr>
        <dsp:cNvPr id="0" name=""/>
        <dsp:cNvSpPr/>
      </dsp:nvSpPr>
      <dsp:spPr>
        <a:xfrm rot="5400000">
          <a:off x="4023401" y="-2373248"/>
          <a:ext cx="1528612" cy="6283018"/>
        </a:xfrm>
        <a:prstGeom prst="round2SameRect">
          <a:avLst/>
        </a:prstGeom>
        <a:solidFill>
          <a:schemeClr val="lt1">
            <a:alpha val="90000"/>
            <a:hueOff val="0"/>
            <a:satOff val="0"/>
            <a:lumOff val="0"/>
            <a:alphaOff val="0"/>
          </a:schemeClr>
        </a:solidFill>
        <a:ln w="9525" cap="rnd"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en-US" sz="4000" kern="1200" dirty="0">
              <a:latin typeface="Arial (Headings)"/>
            </a:rPr>
            <a:t>SQL injection</a:t>
          </a:r>
        </a:p>
      </dsp:txBody>
      <dsp:txXfrm rot="-5400000">
        <a:off x="1646199" y="78575"/>
        <a:ext cx="6208397" cy="1379370"/>
      </dsp:txXfrm>
    </dsp:sp>
    <dsp:sp modelId="{FE689D28-03AE-4138-AD2C-C83362AE342D}">
      <dsp:nvSpPr>
        <dsp:cNvPr id="0" name=""/>
        <dsp:cNvSpPr/>
      </dsp:nvSpPr>
      <dsp:spPr>
        <a:xfrm rot="5400000">
          <a:off x="-352756" y="2423842"/>
          <a:ext cx="2351712" cy="1646198"/>
        </a:xfrm>
        <a:prstGeom prst="chevron">
          <a:avLst/>
        </a:prstGeom>
        <a:gradFill rotWithShape="0">
          <a:gsLst>
            <a:gs pos="0">
              <a:schemeClr val="accent6">
                <a:hueOff val="0"/>
                <a:satOff val="0"/>
                <a:lumOff val="0"/>
                <a:alphaOff val="0"/>
                <a:tint val="60000"/>
                <a:lumMod val="104000"/>
              </a:schemeClr>
            </a:gs>
            <a:gs pos="100000">
              <a:schemeClr val="accent6">
                <a:hueOff val="0"/>
                <a:satOff val="0"/>
                <a:lumOff val="0"/>
                <a:alphaOff val="0"/>
                <a:tint val="84000"/>
              </a:schemeClr>
            </a:gs>
          </a:gsLst>
          <a:lin ang="5400000" scaled="0"/>
        </a:gradFill>
        <a:ln w="9525" cap="rnd" cmpd="sng" algn="ctr">
          <a:solidFill>
            <a:schemeClr val="accent6">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dirty="0"/>
            <a:t>2</a:t>
          </a:r>
        </a:p>
      </dsp:txBody>
      <dsp:txXfrm rot="-5400000">
        <a:off x="1" y="2894184"/>
        <a:ext cx="1646198" cy="705514"/>
      </dsp:txXfrm>
    </dsp:sp>
    <dsp:sp modelId="{7831F9FE-6B9A-48E9-A398-F3E7F374C438}">
      <dsp:nvSpPr>
        <dsp:cNvPr id="0" name=""/>
        <dsp:cNvSpPr/>
      </dsp:nvSpPr>
      <dsp:spPr>
        <a:xfrm rot="5400000">
          <a:off x="4023401" y="-306116"/>
          <a:ext cx="1528612" cy="6283018"/>
        </a:xfrm>
        <a:prstGeom prst="round2SameRect">
          <a:avLst/>
        </a:prstGeom>
        <a:solidFill>
          <a:schemeClr val="lt1">
            <a:alpha val="90000"/>
            <a:hueOff val="0"/>
            <a:satOff val="0"/>
            <a:lumOff val="0"/>
            <a:alphaOff val="0"/>
          </a:schemeClr>
        </a:solidFill>
        <a:ln w="9525" cap="rnd"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en-US" sz="4000" kern="1200" dirty="0">
              <a:latin typeface="Arial (Headings)"/>
            </a:rPr>
            <a:t>So </a:t>
          </a:r>
          <a:r>
            <a:rPr lang="en-US" sz="4000" kern="1200" dirty="0" err="1">
              <a:latin typeface="Arial (Headings)"/>
            </a:rPr>
            <a:t>sánh</a:t>
          </a:r>
          <a:r>
            <a:rPr lang="en-US" sz="4000" kern="1200" dirty="0">
              <a:latin typeface="Arial (Headings)"/>
            </a:rPr>
            <a:t> LINQ to SQL                </a:t>
          </a:r>
          <a:r>
            <a:rPr lang="en-US" sz="4000" kern="1200" dirty="0" err="1">
              <a:latin typeface="Arial (Headings)"/>
            </a:rPr>
            <a:t>và</a:t>
          </a:r>
          <a:r>
            <a:rPr lang="en-US" sz="4000" kern="1200" dirty="0">
              <a:latin typeface="Arial (Headings)"/>
            </a:rPr>
            <a:t> Entity Framework</a:t>
          </a:r>
        </a:p>
      </dsp:txBody>
      <dsp:txXfrm rot="-5400000">
        <a:off x="1646199" y="2145707"/>
        <a:ext cx="6208397" cy="137937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4/5/2018</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4/5/2018</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69942FC-398D-4529-978C-FD10CBC2E2D6}"/>
              </a:ext>
            </a:extLst>
          </p:cNvPr>
          <p:cNvSpPr>
            <a:spLocks noGrp="1"/>
          </p:cNvSpPr>
          <p:nvPr>
            <p:ph type="ctrTitle"/>
          </p:nvPr>
        </p:nvSpPr>
        <p:spPr>
          <a:xfrm>
            <a:off x="1964592" y="2466800"/>
            <a:ext cx="9911379" cy="1659255"/>
          </a:xfrm>
        </p:spPr>
        <p:txBody>
          <a:bodyPr>
            <a:normAutofit fontScale="90000"/>
          </a:bodyPr>
          <a:lstStyle/>
          <a:p>
            <a:pPr algn="ctr"/>
            <a:r>
              <a:rPr lang="en-US" sz="3300" dirty="0" err="1">
                <a:latin typeface="Arial" panose="020B0604020202020204" pitchFamily="34" charset="0"/>
                <a:cs typeface="Arial" panose="020B0604020202020204" pitchFamily="34" charset="0"/>
              </a:rPr>
              <a:t>Công</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nghệ</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phần</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mềm</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nâng</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cao</a:t>
            </a:r>
            <a:br>
              <a:rPr lang="en-US" sz="3300" dirty="0">
                <a:latin typeface="Arial" panose="020B0604020202020204" pitchFamily="34" charset="0"/>
                <a:cs typeface="Arial" panose="020B0604020202020204" pitchFamily="34" charset="0"/>
              </a:rPr>
            </a:br>
            <a:br>
              <a:rPr lang="en-US" sz="3700" dirty="0">
                <a:latin typeface="Arial" panose="020B0604020202020204" pitchFamily="34" charset="0"/>
                <a:cs typeface="Arial" panose="020B0604020202020204" pitchFamily="34" charset="0"/>
              </a:rPr>
            </a:br>
            <a:r>
              <a:rPr lang="en-US" sz="3700" dirty="0" err="1">
                <a:latin typeface="Arial" panose="020B0604020202020204" pitchFamily="34" charset="0"/>
                <a:cs typeface="Arial" panose="020B0604020202020204" pitchFamily="34" charset="0"/>
              </a:rPr>
              <a:t>Tìm</a:t>
            </a:r>
            <a:r>
              <a:rPr lang="en-US" sz="3700" dirty="0">
                <a:latin typeface="Arial" panose="020B0604020202020204" pitchFamily="34" charset="0"/>
                <a:cs typeface="Arial" panose="020B0604020202020204" pitchFamily="34" charset="0"/>
              </a:rPr>
              <a:t> </a:t>
            </a:r>
            <a:r>
              <a:rPr lang="en-US" sz="3700" dirty="0" err="1">
                <a:latin typeface="Arial" panose="020B0604020202020204" pitchFamily="34" charset="0"/>
                <a:cs typeface="Arial" panose="020B0604020202020204" pitchFamily="34" charset="0"/>
              </a:rPr>
              <a:t>hiểu</a:t>
            </a:r>
            <a:r>
              <a:rPr lang="en-US" sz="3700" dirty="0">
                <a:latin typeface="Arial" panose="020B0604020202020204" pitchFamily="34" charset="0"/>
                <a:cs typeface="Arial" panose="020B0604020202020204" pitchFamily="34" charset="0"/>
              </a:rPr>
              <a:t>: SQL injection</a:t>
            </a:r>
            <a:br>
              <a:rPr lang="en-US" sz="3700" dirty="0">
                <a:latin typeface="Arial" panose="020B0604020202020204" pitchFamily="34" charset="0"/>
                <a:cs typeface="Arial" panose="020B0604020202020204" pitchFamily="34" charset="0"/>
              </a:rPr>
            </a:br>
            <a:r>
              <a:rPr lang="en-US" sz="3700" dirty="0">
                <a:latin typeface="Arial" panose="020B0604020202020204" pitchFamily="34" charset="0"/>
                <a:cs typeface="Arial" panose="020B0604020202020204" pitchFamily="34" charset="0"/>
              </a:rPr>
              <a:t>So </a:t>
            </a:r>
            <a:r>
              <a:rPr lang="en-US" sz="3700" dirty="0" err="1">
                <a:latin typeface="Arial" panose="020B0604020202020204" pitchFamily="34" charset="0"/>
                <a:cs typeface="Arial" panose="020B0604020202020204" pitchFamily="34" charset="0"/>
              </a:rPr>
              <a:t>sánh</a:t>
            </a:r>
            <a:r>
              <a:rPr lang="en-US" sz="3700" dirty="0">
                <a:latin typeface="Arial" panose="020B0604020202020204" pitchFamily="34" charset="0"/>
                <a:cs typeface="Arial" panose="020B0604020202020204" pitchFamily="34" charset="0"/>
              </a:rPr>
              <a:t> LINQ to SQL vs Entity Framework</a:t>
            </a:r>
          </a:p>
        </p:txBody>
      </p:sp>
      <p:sp>
        <p:nvSpPr>
          <p:cNvPr id="9" name="Subtitle 2">
            <a:extLst>
              <a:ext uri="{FF2B5EF4-FFF2-40B4-BE49-F238E27FC236}">
                <a16:creationId xmlns:a16="http://schemas.microsoft.com/office/drawing/2014/main" id="{101361F9-9D6B-4845-B926-6B908112CB16}"/>
              </a:ext>
            </a:extLst>
          </p:cNvPr>
          <p:cNvSpPr>
            <a:spLocks noGrp="1"/>
          </p:cNvSpPr>
          <p:nvPr>
            <p:ph type="subTitle" idx="1"/>
          </p:nvPr>
        </p:nvSpPr>
        <p:spPr>
          <a:xfrm>
            <a:off x="5066323" y="4600502"/>
            <a:ext cx="4753537" cy="1999861"/>
          </a:xfrm>
        </p:spPr>
        <p:txBody>
          <a:bodyPr>
            <a:normAutofit/>
          </a:bodyPr>
          <a:lstStyle/>
          <a:p>
            <a:pPr algn="l"/>
            <a:r>
              <a:rPr lang="en-US" b="1" dirty="0" err="1">
                <a:solidFill>
                  <a:schemeClr val="tx1"/>
                </a:solidFill>
                <a:latin typeface="Arial" panose="020B0604020202020204" pitchFamily="34" charset="0"/>
                <a:cs typeface="Arial" panose="020B0604020202020204" pitchFamily="34" charset="0"/>
              </a:rPr>
              <a:t>Nhóm</a:t>
            </a:r>
            <a:r>
              <a:rPr lang="en-US" b="1" dirty="0">
                <a:solidFill>
                  <a:schemeClr val="tx1"/>
                </a:solidFill>
                <a:latin typeface="Arial" panose="020B0604020202020204" pitchFamily="34" charset="0"/>
                <a:cs typeface="Arial" panose="020B0604020202020204" pitchFamily="34" charset="0"/>
              </a:rPr>
              <a:t> 12 </a:t>
            </a:r>
          </a:p>
          <a:p>
            <a:pPr marL="285750" indent="-285750" algn="l">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 Lê </a:t>
            </a:r>
            <a:r>
              <a:rPr lang="en-US" dirty="0" err="1">
                <a:solidFill>
                  <a:schemeClr val="tx1"/>
                </a:solidFill>
                <a:latin typeface="Arial" panose="020B0604020202020204" pitchFamily="34" charset="0"/>
                <a:cs typeface="Arial" panose="020B0604020202020204" pitchFamily="34" charset="0"/>
              </a:rPr>
              <a:t>Cẩm</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Tùng</a:t>
            </a:r>
            <a:r>
              <a:rPr lang="en-US" dirty="0">
                <a:solidFill>
                  <a:schemeClr val="tx1"/>
                </a:solidFill>
                <a:latin typeface="Arial" panose="020B0604020202020204" pitchFamily="34" charset="0"/>
                <a:cs typeface="Arial" panose="020B0604020202020204" pitchFamily="34" charset="0"/>
              </a:rPr>
              <a:t> – 15DH110306</a:t>
            </a:r>
          </a:p>
          <a:p>
            <a:pPr marL="285750" indent="-285750" algn="l">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Huỳnh</a:t>
            </a:r>
            <a:r>
              <a:rPr lang="en-US" dirty="0">
                <a:solidFill>
                  <a:schemeClr val="tx1"/>
                </a:solidFill>
                <a:latin typeface="Arial" panose="020B0604020202020204" pitchFamily="34" charset="0"/>
                <a:cs typeface="Arial" panose="020B0604020202020204" pitchFamily="34" charset="0"/>
              </a:rPr>
              <a:t> Minh </a:t>
            </a:r>
            <a:r>
              <a:rPr lang="en-US" dirty="0" err="1">
                <a:solidFill>
                  <a:schemeClr val="tx1"/>
                </a:solidFill>
                <a:latin typeface="Arial" panose="020B0604020202020204" pitchFamily="34" charset="0"/>
                <a:cs typeface="Arial" panose="020B0604020202020204" pitchFamily="34" charset="0"/>
              </a:rPr>
              <a:t>Tiến</a:t>
            </a:r>
            <a:r>
              <a:rPr lang="en-US" dirty="0">
                <a:solidFill>
                  <a:schemeClr val="tx1"/>
                </a:solidFill>
                <a:latin typeface="Arial" panose="020B0604020202020204" pitchFamily="34" charset="0"/>
                <a:cs typeface="Arial" panose="020B0604020202020204" pitchFamily="34" charset="0"/>
              </a:rPr>
              <a:t> – 15DH1100288</a:t>
            </a:r>
          </a:p>
          <a:p>
            <a:pPr marL="285750" indent="-285750" algn="l">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 D</a:t>
            </a:r>
            <a:r>
              <a:rPr lang="vi-VN" dirty="0">
                <a:solidFill>
                  <a:schemeClr val="tx1"/>
                </a:solidFill>
                <a:latin typeface="Arial" panose="020B0604020202020204" pitchFamily="34" charset="0"/>
                <a:cs typeface="Arial" panose="020B0604020202020204" pitchFamily="34" charset="0"/>
              </a:rPr>
              <a:t>ư</a:t>
            </a:r>
            <a:r>
              <a:rPr lang="en-US" dirty="0" err="1">
                <a:solidFill>
                  <a:schemeClr val="tx1"/>
                </a:solidFill>
                <a:latin typeface="Arial" panose="020B0604020202020204" pitchFamily="34" charset="0"/>
                <a:cs typeface="Arial" panose="020B0604020202020204" pitchFamily="34" charset="0"/>
              </a:rPr>
              <a:t>ơng</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Trung</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Vĩnh</a:t>
            </a:r>
            <a:r>
              <a:rPr lang="en-US" dirty="0">
                <a:solidFill>
                  <a:schemeClr val="tx1"/>
                </a:solidFill>
                <a:latin typeface="Arial" panose="020B0604020202020204" pitchFamily="34" charset="0"/>
                <a:cs typeface="Arial" panose="020B0604020202020204" pitchFamily="34" charset="0"/>
              </a:rPr>
              <a:t> – 15DH110036</a:t>
            </a:r>
          </a:p>
          <a:p>
            <a:endParaRPr lang="en-US" sz="1500" dirty="0">
              <a:solidFill>
                <a:schemeClr val="tx1"/>
              </a:solidFill>
            </a:endParaRPr>
          </a:p>
        </p:txBody>
      </p:sp>
      <p:sp>
        <p:nvSpPr>
          <p:cNvPr id="10" name="Tiêu đề 1">
            <a:extLst>
              <a:ext uri="{FF2B5EF4-FFF2-40B4-BE49-F238E27FC236}">
                <a16:creationId xmlns:a16="http://schemas.microsoft.com/office/drawing/2014/main" id="{E3B87DFA-6F0C-4BA7-9C8D-10AFC099CC1D}"/>
              </a:ext>
            </a:extLst>
          </p:cNvPr>
          <p:cNvSpPr txBox="1">
            <a:spLocks/>
          </p:cNvSpPr>
          <p:nvPr/>
        </p:nvSpPr>
        <p:spPr>
          <a:xfrm>
            <a:off x="2737925" y="394117"/>
            <a:ext cx="8420204" cy="899160"/>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dirty="0" err="1">
                <a:solidFill>
                  <a:schemeClr val="tx1"/>
                </a:solidFill>
                <a:latin typeface="Arial" panose="020B0604020202020204" pitchFamily="34" charset="0"/>
                <a:cs typeface="Arial" panose="020B0604020202020204" pitchFamily="34" charset="0"/>
              </a:rPr>
              <a:t>Tr</a:t>
            </a:r>
            <a:r>
              <a:rPr lang="vi-VN" sz="2500" dirty="0">
                <a:solidFill>
                  <a:schemeClr val="tx1"/>
                </a:solidFill>
                <a:latin typeface="Arial" panose="020B0604020202020204" pitchFamily="34" charset="0"/>
                <a:cs typeface="Arial" panose="020B0604020202020204" pitchFamily="34" charset="0"/>
              </a:rPr>
              <a:t>ư</a:t>
            </a:r>
            <a:r>
              <a:rPr lang="en-US" sz="2500" dirty="0" err="1">
                <a:solidFill>
                  <a:schemeClr val="tx1"/>
                </a:solidFill>
                <a:latin typeface="Arial" panose="020B0604020202020204" pitchFamily="34" charset="0"/>
                <a:cs typeface="Arial" panose="020B0604020202020204" pitchFamily="34" charset="0"/>
              </a:rPr>
              <a:t>ờng</a:t>
            </a:r>
            <a:r>
              <a:rPr lang="en-US" sz="2500" dirty="0">
                <a:solidFill>
                  <a:schemeClr val="tx1"/>
                </a:solidFill>
                <a:latin typeface="Arial" panose="020B0604020202020204" pitchFamily="34" charset="0"/>
                <a:cs typeface="Arial" panose="020B0604020202020204" pitchFamily="34" charset="0"/>
              </a:rPr>
              <a:t> </a:t>
            </a:r>
            <a:r>
              <a:rPr lang="en-US" sz="2500" dirty="0" err="1">
                <a:solidFill>
                  <a:schemeClr val="tx1"/>
                </a:solidFill>
                <a:latin typeface="Arial" panose="020B0604020202020204" pitchFamily="34" charset="0"/>
                <a:cs typeface="Arial" panose="020B0604020202020204" pitchFamily="34" charset="0"/>
              </a:rPr>
              <a:t>đại</a:t>
            </a:r>
            <a:r>
              <a:rPr lang="en-US" sz="2500" dirty="0">
                <a:solidFill>
                  <a:schemeClr val="tx1"/>
                </a:solidFill>
                <a:latin typeface="Arial" panose="020B0604020202020204" pitchFamily="34" charset="0"/>
                <a:cs typeface="Arial" panose="020B0604020202020204" pitchFamily="34" charset="0"/>
              </a:rPr>
              <a:t> </a:t>
            </a:r>
            <a:r>
              <a:rPr lang="en-US" sz="2500" dirty="0" err="1">
                <a:solidFill>
                  <a:schemeClr val="tx1"/>
                </a:solidFill>
                <a:latin typeface="Arial" panose="020B0604020202020204" pitchFamily="34" charset="0"/>
                <a:cs typeface="Arial" panose="020B0604020202020204" pitchFamily="34" charset="0"/>
              </a:rPr>
              <a:t>học</a:t>
            </a:r>
            <a:r>
              <a:rPr lang="en-US" sz="2500" dirty="0">
                <a:solidFill>
                  <a:schemeClr val="tx1"/>
                </a:solidFill>
                <a:latin typeface="Arial" panose="020B0604020202020204" pitchFamily="34" charset="0"/>
                <a:cs typeface="Arial" panose="020B0604020202020204" pitchFamily="34" charset="0"/>
              </a:rPr>
              <a:t> </a:t>
            </a:r>
            <a:r>
              <a:rPr lang="en-US" sz="2500" dirty="0" err="1">
                <a:solidFill>
                  <a:schemeClr val="tx1"/>
                </a:solidFill>
                <a:latin typeface="Arial" panose="020B0604020202020204" pitchFamily="34" charset="0"/>
                <a:cs typeface="Arial" panose="020B0604020202020204" pitchFamily="34" charset="0"/>
              </a:rPr>
              <a:t>ngoại</a:t>
            </a:r>
            <a:r>
              <a:rPr lang="en-US" sz="2500" dirty="0">
                <a:solidFill>
                  <a:schemeClr val="tx1"/>
                </a:solidFill>
                <a:latin typeface="Arial" panose="020B0604020202020204" pitchFamily="34" charset="0"/>
                <a:cs typeface="Arial" panose="020B0604020202020204" pitchFamily="34" charset="0"/>
              </a:rPr>
              <a:t> </a:t>
            </a:r>
            <a:r>
              <a:rPr lang="en-US" sz="2500" dirty="0" err="1">
                <a:solidFill>
                  <a:schemeClr val="tx1"/>
                </a:solidFill>
                <a:latin typeface="Arial" panose="020B0604020202020204" pitchFamily="34" charset="0"/>
                <a:cs typeface="Arial" panose="020B0604020202020204" pitchFamily="34" charset="0"/>
              </a:rPr>
              <a:t>ngữ</a:t>
            </a:r>
            <a:r>
              <a:rPr lang="en-US" sz="2500" dirty="0">
                <a:solidFill>
                  <a:schemeClr val="tx1"/>
                </a:solidFill>
                <a:latin typeface="Arial" panose="020B0604020202020204" pitchFamily="34" charset="0"/>
                <a:cs typeface="Arial" panose="020B0604020202020204" pitchFamily="34" charset="0"/>
              </a:rPr>
              <a:t> tin </a:t>
            </a:r>
            <a:r>
              <a:rPr lang="en-US" sz="2500" dirty="0" err="1">
                <a:solidFill>
                  <a:schemeClr val="tx1"/>
                </a:solidFill>
                <a:latin typeface="Arial" panose="020B0604020202020204" pitchFamily="34" charset="0"/>
                <a:cs typeface="Arial" panose="020B0604020202020204" pitchFamily="34" charset="0"/>
              </a:rPr>
              <a:t>học</a:t>
            </a:r>
            <a:r>
              <a:rPr lang="en-US" sz="2500" dirty="0">
                <a:solidFill>
                  <a:schemeClr val="tx1"/>
                </a:solidFill>
                <a:latin typeface="Arial" panose="020B0604020202020204" pitchFamily="34" charset="0"/>
                <a:cs typeface="Arial" panose="020B0604020202020204" pitchFamily="34" charset="0"/>
              </a:rPr>
              <a:t> TP.HCM</a:t>
            </a:r>
          </a:p>
          <a:p>
            <a:pPr algn="ctr"/>
            <a:r>
              <a:rPr lang="en-US" sz="2500" dirty="0" err="1">
                <a:solidFill>
                  <a:schemeClr val="tx1"/>
                </a:solidFill>
                <a:latin typeface="Arial" panose="020B0604020202020204" pitchFamily="34" charset="0"/>
                <a:cs typeface="Arial" panose="020B0604020202020204" pitchFamily="34" charset="0"/>
              </a:rPr>
              <a:t>Khoa</a:t>
            </a:r>
            <a:r>
              <a:rPr lang="en-US" sz="2500" dirty="0">
                <a:solidFill>
                  <a:schemeClr val="tx1"/>
                </a:solidFill>
                <a:latin typeface="Arial" panose="020B0604020202020204" pitchFamily="34" charset="0"/>
                <a:cs typeface="Arial" panose="020B0604020202020204" pitchFamily="34" charset="0"/>
              </a:rPr>
              <a:t> </a:t>
            </a:r>
            <a:r>
              <a:rPr lang="en-US" sz="2500" dirty="0" err="1">
                <a:solidFill>
                  <a:schemeClr val="tx1"/>
                </a:solidFill>
                <a:latin typeface="Arial" panose="020B0604020202020204" pitchFamily="34" charset="0"/>
                <a:cs typeface="Arial" panose="020B0604020202020204" pitchFamily="34" charset="0"/>
              </a:rPr>
              <a:t>Công</a:t>
            </a:r>
            <a:r>
              <a:rPr lang="en-US" sz="2500" dirty="0">
                <a:solidFill>
                  <a:schemeClr val="tx1"/>
                </a:solidFill>
                <a:latin typeface="Arial" panose="020B0604020202020204" pitchFamily="34" charset="0"/>
                <a:cs typeface="Arial" panose="020B0604020202020204" pitchFamily="34" charset="0"/>
              </a:rPr>
              <a:t> </a:t>
            </a:r>
            <a:r>
              <a:rPr lang="en-US" sz="2500" dirty="0" err="1">
                <a:solidFill>
                  <a:schemeClr val="tx1"/>
                </a:solidFill>
                <a:latin typeface="Arial" panose="020B0604020202020204" pitchFamily="34" charset="0"/>
                <a:cs typeface="Arial" panose="020B0604020202020204" pitchFamily="34" charset="0"/>
              </a:rPr>
              <a:t>Nghệ</a:t>
            </a:r>
            <a:r>
              <a:rPr lang="en-US" sz="2500" dirty="0">
                <a:solidFill>
                  <a:schemeClr val="tx1"/>
                </a:solidFill>
                <a:latin typeface="Arial" panose="020B0604020202020204" pitchFamily="34" charset="0"/>
                <a:cs typeface="Arial" panose="020B0604020202020204" pitchFamily="34" charset="0"/>
              </a:rPr>
              <a:t> </a:t>
            </a:r>
            <a:r>
              <a:rPr lang="en-US" sz="2500" dirty="0" err="1">
                <a:solidFill>
                  <a:schemeClr val="tx1"/>
                </a:solidFill>
                <a:latin typeface="Arial" panose="020B0604020202020204" pitchFamily="34" charset="0"/>
                <a:cs typeface="Arial" panose="020B0604020202020204" pitchFamily="34" charset="0"/>
              </a:rPr>
              <a:t>Thông</a:t>
            </a:r>
            <a:r>
              <a:rPr lang="en-US" sz="2500" dirty="0">
                <a:solidFill>
                  <a:schemeClr val="tx1"/>
                </a:solidFill>
                <a:latin typeface="Arial" panose="020B0604020202020204" pitchFamily="34" charset="0"/>
                <a:cs typeface="Arial" panose="020B0604020202020204" pitchFamily="34" charset="0"/>
              </a:rPr>
              <a:t> Tin</a:t>
            </a:r>
          </a:p>
        </p:txBody>
      </p:sp>
      <p:pic>
        <p:nvPicPr>
          <p:cNvPr id="11" name="Hình ảnh 2">
            <a:extLst>
              <a:ext uri="{FF2B5EF4-FFF2-40B4-BE49-F238E27FC236}">
                <a16:creationId xmlns:a16="http://schemas.microsoft.com/office/drawing/2014/main" id="{217B363F-EEE7-4ABD-8CBF-3FD12ABEE1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0853" y="257637"/>
            <a:ext cx="1799189" cy="1207719"/>
          </a:xfrm>
          <a:prstGeom prst="rect">
            <a:avLst/>
          </a:prstGeom>
        </p:spPr>
      </p:pic>
    </p:spTree>
    <p:extLst>
      <p:ext uri="{BB962C8B-B14F-4D97-AF65-F5344CB8AC3E}">
        <p14:creationId xmlns:p14="http://schemas.microsoft.com/office/powerpoint/2010/main" val="1443464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F6608DB-EE81-4BD8-95A2-A820E348F006}"/>
              </a:ext>
            </a:extLst>
          </p:cNvPr>
          <p:cNvSpPr>
            <a:spLocks noGrp="1"/>
          </p:cNvSpPr>
          <p:nvPr>
            <p:ph type="ctrTitle"/>
          </p:nvPr>
        </p:nvSpPr>
        <p:spPr>
          <a:xfrm>
            <a:off x="1674919" y="22157"/>
            <a:ext cx="8842161" cy="679892"/>
          </a:xfrm>
        </p:spPr>
        <p:txBody>
          <a:bodyPr>
            <a:noAutofit/>
          </a:bodyPr>
          <a:lstStyle/>
          <a:p>
            <a:r>
              <a:rPr lang="en-US" sz="4000" dirty="0">
                <a:latin typeface="Arial (Headings)"/>
              </a:rPr>
              <a:t>SQL Injection </a:t>
            </a:r>
            <a:r>
              <a:rPr lang="en-US" sz="4000" dirty="0" err="1">
                <a:latin typeface="Arial (Headings)"/>
              </a:rPr>
              <a:t>dựa</a:t>
            </a:r>
            <a:r>
              <a:rPr lang="en-US" sz="4000" dirty="0">
                <a:latin typeface="Arial (Headings)"/>
              </a:rPr>
              <a:t> </a:t>
            </a:r>
            <a:r>
              <a:rPr lang="en-US" sz="4000" dirty="0" err="1">
                <a:latin typeface="Arial (Headings)"/>
              </a:rPr>
              <a:t>trên</a:t>
            </a:r>
            <a:r>
              <a:rPr lang="en-US" sz="4000" dirty="0">
                <a:latin typeface="Arial (Headings)"/>
              </a:rPr>
              <a:t> SQL Batched</a:t>
            </a:r>
          </a:p>
        </p:txBody>
      </p:sp>
      <p:sp>
        <p:nvSpPr>
          <p:cNvPr id="2" name="Rectangle 1">
            <a:extLst>
              <a:ext uri="{FF2B5EF4-FFF2-40B4-BE49-F238E27FC236}">
                <a16:creationId xmlns:a16="http://schemas.microsoft.com/office/drawing/2014/main" id="{666188EC-2C20-4A85-8DC9-295301541327}"/>
              </a:ext>
            </a:extLst>
          </p:cNvPr>
          <p:cNvSpPr/>
          <p:nvPr/>
        </p:nvSpPr>
        <p:spPr>
          <a:xfrm>
            <a:off x="2170394" y="978671"/>
            <a:ext cx="9581322" cy="461665"/>
          </a:xfrm>
          <a:prstGeom prst="rect">
            <a:avLst/>
          </a:prstGeom>
        </p:spPr>
        <p:txBody>
          <a:bodyPr wrap="square">
            <a:spAutoFit/>
          </a:bodyPr>
          <a:lstStyle/>
          <a:p>
            <a:r>
              <a:rPr lang="en-US" sz="2400" dirty="0" err="1">
                <a:solidFill>
                  <a:srgbClr val="000000"/>
                </a:solidFill>
                <a:latin typeface="Arial (Headings)"/>
              </a:rPr>
              <a:t>Áp</a:t>
            </a:r>
            <a:r>
              <a:rPr lang="en-US" sz="2400" dirty="0">
                <a:solidFill>
                  <a:srgbClr val="000000"/>
                </a:solidFill>
                <a:latin typeface="Arial (Headings)"/>
              </a:rPr>
              <a:t> </a:t>
            </a:r>
            <a:r>
              <a:rPr lang="en-US" sz="2400" dirty="0" err="1">
                <a:solidFill>
                  <a:srgbClr val="000000"/>
                </a:solidFill>
                <a:latin typeface="Arial (Headings)"/>
              </a:rPr>
              <a:t>dụng</a:t>
            </a:r>
            <a:r>
              <a:rPr lang="en-US" sz="2400" dirty="0">
                <a:solidFill>
                  <a:srgbClr val="000000"/>
                </a:solidFill>
                <a:latin typeface="Arial (Headings)"/>
              </a:rPr>
              <a:t> </a:t>
            </a:r>
            <a:r>
              <a:rPr lang="en-US" sz="2400" dirty="0" err="1">
                <a:solidFill>
                  <a:srgbClr val="000000"/>
                </a:solidFill>
                <a:latin typeface="Arial (Headings)"/>
              </a:rPr>
              <a:t>cách</a:t>
            </a:r>
            <a:r>
              <a:rPr lang="en-US" sz="2400" dirty="0">
                <a:solidFill>
                  <a:srgbClr val="000000"/>
                </a:solidFill>
                <a:latin typeface="Arial (Headings)"/>
              </a:rPr>
              <a:t> </a:t>
            </a:r>
            <a:r>
              <a:rPr lang="en-US" sz="2400" dirty="0" err="1">
                <a:solidFill>
                  <a:srgbClr val="000000"/>
                </a:solidFill>
                <a:latin typeface="Arial (Headings)"/>
              </a:rPr>
              <a:t>này</a:t>
            </a:r>
            <a:r>
              <a:rPr lang="en-US" sz="2400" dirty="0">
                <a:solidFill>
                  <a:srgbClr val="000000"/>
                </a:solidFill>
                <a:latin typeface="Arial (Headings)"/>
              </a:rPr>
              <a:t> t</a:t>
            </a:r>
            <a:r>
              <a:rPr lang="vi-VN" sz="2400" dirty="0">
                <a:solidFill>
                  <a:srgbClr val="000000"/>
                </a:solidFill>
                <a:latin typeface="Arial (Headings)"/>
              </a:rPr>
              <a:t>ư</a:t>
            </a:r>
            <a:r>
              <a:rPr lang="en-US" sz="2400" dirty="0" err="1">
                <a:solidFill>
                  <a:srgbClr val="000000"/>
                </a:solidFill>
                <a:latin typeface="Arial (Headings)"/>
              </a:rPr>
              <a:t>ơng</a:t>
            </a:r>
            <a:r>
              <a:rPr lang="en-US" sz="2400" dirty="0">
                <a:solidFill>
                  <a:srgbClr val="000000"/>
                </a:solidFill>
                <a:latin typeface="Arial (Headings)"/>
              </a:rPr>
              <a:t> </a:t>
            </a:r>
            <a:r>
              <a:rPr lang="en-US" sz="2400" dirty="0" err="1">
                <a:solidFill>
                  <a:srgbClr val="000000"/>
                </a:solidFill>
                <a:latin typeface="Arial (Headings)"/>
              </a:rPr>
              <a:t>tự</a:t>
            </a:r>
            <a:r>
              <a:rPr lang="en-US" sz="2400" dirty="0">
                <a:solidFill>
                  <a:srgbClr val="000000"/>
                </a:solidFill>
                <a:latin typeface="Arial (Headings)"/>
              </a:rPr>
              <a:t> </a:t>
            </a:r>
            <a:r>
              <a:rPr lang="en-US" sz="2400" dirty="0" err="1">
                <a:solidFill>
                  <a:srgbClr val="000000"/>
                </a:solidFill>
                <a:latin typeface="Arial (Headings)"/>
              </a:rPr>
              <a:t>với</a:t>
            </a:r>
            <a:r>
              <a:rPr lang="en-US" sz="2400" dirty="0">
                <a:solidFill>
                  <a:srgbClr val="000000"/>
                </a:solidFill>
                <a:latin typeface="Arial (Headings)"/>
              </a:rPr>
              <a:t> </a:t>
            </a:r>
            <a:r>
              <a:rPr lang="en-US" sz="2400" dirty="0" err="1">
                <a:solidFill>
                  <a:srgbClr val="000000"/>
                </a:solidFill>
                <a:latin typeface="Arial (Headings)"/>
              </a:rPr>
              <a:t>các</a:t>
            </a:r>
            <a:r>
              <a:rPr lang="en-US" sz="2400" dirty="0">
                <a:solidFill>
                  <a:srgbClr val="000000"/>
                </a:solidFill>
                <a:latin typeface="Arial (Headings)"/>
              </a:rPr>
              <a:t> </a:t>
            </a:r>
            <a:r>
              <a:rPr lang="en-US" sz="2400" dirty="0" err="1">
                <a:solidFill>
                  <a:srgbClr val="000000"/>
                </a:solidFill>
                <a:latin typeface="Arial (Headings)"/>
              </a:rPr>
              <a:t>lệnh</a:t>
            </a:r>
            <a:r>
              <a:rPr lang="en-US" sz="2400" dirty="0">
                <a:solidFill>
                  <a:srgbClr val="000000"/>
                </a:solidFill>
                <a:latin typeface="Arial (Headings)"/>
              </a:rPr>
              <a:t> Insert, Update:</a:t>
            </a:r>
            <a:endParaRPr lang="en-US" sz="2400" dirty="0">
              <a:latin typeface="Arial (Headings)"/>
            </a:endParaRPr>
          </a:p>
        </p:txBody>
      </p:sp>
      <p:pic>
        <p:nvPicPr>
          <p:cNvPr id="5" name="Picture 4">
            <a:extLst>
              <a:ext uri="{FF2B5EF4-FFF2-40B4-BE49-F238E27FC236}">
                <a16:creationId xmlns:a16="http://schemas.microsoft.com/office/drawing/2014/main" id="{ED4755CD-F627-4B25-8D99-F075EA89FA53}"/>
              </a:ext>
            </a:extLst>
          </p:cNvPr>
          <p:cNvPicPr>
            <a:picLocks noChangeAspect="1"/>
          </p:cNvPicPr>
          <p:nvPr/>
        </p:nvPicPr>
        <p:blipFill>
          <a:blip r:embed="rId2"/>
          <a:stretch>
            <a:fillRect/>
          </a:stretch>
        </p:blipFill>
        <p:spPr>
          <a:xfrm>
            <a:off x="2170393" y="1796881"/>
            <a:ext cx="9581322" cy="553529"/>
          </a:xfrm>
          <a:prstGeom prst="rect">
            <a:avLst/>
          </a:prstGeom>
        </p:spPr>
      </p:pic>
      <p:pic>
        <p:nvPicPr>
          <p:cNvPr id="6" name="Picture 5">
            <a:extLst>
              <a:ext uri="{FF2B5EF4-FFF2-40B4-BE49-F238E27FC236}">
                <a16:creationId xmlns:a16="http://schemas.microsoft.com/office/drawing/2014/main" id="{2632F837-E191-456E-8690-BF2C2ED66C7E}"/>
              </a:ext>
            </a:extLst>
          </p:cNvPr>
          <p:cNvPicPr>
            <a:picLocks noChangeAspect="1"/>
          </p:cNvPicPr>
          <p:nvPr/>
        </p:nvPicPr>
        <p:blipFill>
          <a:blip r:embed="rId3"/>
          <a:stretch>
            <a:fillRect/>
          </a:stretch>
        </p:blipFill>
        <p:spPr>
          <a:xfrm>
            <a:off x="2962560" y="3733027"/>
            <a:ext cx="8855416" cy="584301"/>
          </a:xfrm>
          <a:prstGeom prst="rect">
            <a:avLst/>
          </a:prstGeom>
        </p:spPr>
      </p:pic>
      <p:sp>
        <p:nvSpPr>
          <p:cNvPr id="12" name="Rectangle 11">
            <a:extLst>
              <a:ext uri="{FF2B5EF4-FFF2-40B4-BE49-F238E27FC236}">
                <a16:creationId xmlns:a16="http://schemas.microsoft.com/office/drawing/2014/main" id="{1C2F435D-204B-47BC-B36D-56C54DE8A793}"/>
              </a:ext>
            </a:extLst>
          </p:cNvPr>
          <p:cNvSpPr/>
          <p:nvPr/>
        </p:nvSpPr>
        <p:spPr>
          <a:xfrm>
            <a:off x="2170393" y="2439751"/>
            <a:ext cx="9581322" cy="830997"/>
          </a:xfrm>
          <a:prstGeom prst="rect">
            <a:avLst/>
          </a:prstGeom>
        </p:spPr>
        <p:txBody>
          <a:bodyPr wrap="square">
            <a:spAutoFit/>
          </a:bodyPr>
          <a:lstStyle/>
          <a:p>
            <a:r>
              <a:rPr lang="vi-VN" sz="2400" dirty="0">
                <a:solidFill>
                  <a:srgbClr val="000000"/>
                </a:solidFill>
                <a:latin typeface="Arial (Headings)"/>
              </a:rPr>
              <a:t>Câu lệnh SQL </a:t>
            </a:r>
            <a:r>
              <a:rPr lang="en-US" sz="2400" dirty="0" err="1">
                <a:solidFill>
                  <a:srgbClr val="000000"/>
                </a:solidFill>
                <a:latin typeface="Arial (Headings)"/>
              </a:rPr>
              <a:t>trên</a:t>
            </a:r>
            <a:r>
              <a:rPr lang="vi-VN" sz="2400" dirty="0">
                <a:solidFill>
                  <a:srgbClr val="000000"/>
                </a:solidFill>
                <a:latin typeface="Arial (Headings)"/>
              </a:rPr>
              <a:t> sẽ trả lại tất cả các hàng</a:t>
            </a:r>
            <a:r>
              <a:rPr lang="en-US" sz="2400" dirty="0">
                <a:solidFill>
                  <a:srgbClr val="000000"/>
                </a:solidFill>
                <a:latin typeface="Arial (Headings)"/>
              </a:rPr>
              <a:t> </a:t>
            </a:r>
            <a:r>
              <a:rPr lang="en-US" sz="2400" dirty="0" err="1">
                <a:solidFill>
                  <a:srgbClr val="000000"/>
                </a:solidFill>
                <a:latin typeface="Arial (Headings)"/>
              </a:rPr>
              <a:t>dữ</a:t>
            </a:r>
            <a:r>
              <a:rPr lang="en-US" sz="2400" dirty="0">
                <a:solidFill>
                  <a:srgbClr val="000000"/>
                </a:solidFill>
                <a:latin typeface="Arial (Headings)"/>
              </a:rPr>
              <a:t> </a:t>
            </a:r>
            <a:r>
              <a:rPr lang="en-US" sz="2400" dirty="0" err="1">
                <a:solidFill>
                  <a:srgbClr val="000000"/>
                </a:solidFill>
                <a:latin typeface="Arial (Headings)"/>
              </a:rPr>
              <a:t>liệu</a:t>
            </a:r>
            <a:r>
              <a:rPr lang="vi-VN" sz="2400" dirty="0">
                <a:solidFill>
                  <a:srgbClr val="000000"/>
                </a:solidFill>
                <a:latin typeface="Arial (Headings)"/>
              </a:rPr>
              <a:t> từ bảng </a:t>
            </a:r>
            <a:r>
              <a:rPr lang="en-US" sz="2400" dirty="0">
                <a:solidFill>
                  <a:srgbClr val="000000"/>
                </a:solidFill>
                <a:latin typeface="Arial (Headings)"/>
              </a:rPr>
              <a:t>Users</a:t>
            </a:r>
            <a:r>
              <a:rPr lang="vi-VN" sz="2400" dirty="0">
                <a:solidFill>
                  <a:srgbClr val="000000"/>
                </a:solidFill>
                <a:latin typeface="Arial (Headings)"/>
              </a:rPr>
              <a:t>, sau đó </a:t>
            </a:r>
            <a:r>
              <a:rPr lang="en-US" sz="2400" dirty="0" err="1">
                <a:solidFill>
                  <a:srgbClr val="000000"/>
                </a:solidFill>
                <a:latin typeface="Arial (Headings)"/>
              </a:rPr>
              <a:t>chèn</a:t>
            </a:r>
            <a:r>
              <a:rPr lang="en-US" sz="2400" dirty="0">
                <a:solidFill>
                  <a:srgbClr val="000000"/>
                </a:solidFill>
                <a:latin typeface="Arial (Headings)"/>
              </a:rPr>
              <a:t> </a:t>
            </a:r>
            <a:r>
              <a:rPr lang="en-US" sz="2400" dirty="0" err="1">
                <a:solidFill>
                  <a:srgbClr val="000000"/>
                </a:solidFill>
                <a:latin typeface="Arial (Headings)"/>
              </a:rPr>
              <a:t>dòng</a:t>
            </a:r>
            <a:r>
              <a:rPr lang="en-US" sz="2400" dirty="0">
                <a:solidFill>
                  <a:srgbClr val="000000"/>
                </a:solidFill>
                <a:latin typeface="Arial (Headings)"/>
              </a:rPr>
              <a:t> ’a’, 2 </a:t>
            </a:r>
            <a:r>
              <a:rPr lang="en-US" sz="2400" dirty="0" err="1">
                <a:solidFill>
                  <a:srgbClr val="000000"/>
                </a:solidFill>
                <a:latin typeface="Arial (Headings)"/>
              </a:rPr>
              <a:t>vào</a:t>
            </a:r>
            <a:r>
              <a:rPr lang="vi-VN" sz="2400" dirty="0">
                <a:solidFill>
                  <a:srgbClr val="000000"/>
                </a:solidFill>
                <a:latin typeface="Arial (Headings)"/>
              </a:rPr>
              <a:t> bảng </a:t>
            </a:r>
            <a:r>
              <a:rPr lang="en-US" sz="2400" dirty="0">
                <a:solidFill>
                  <a:srgbClr val="000000"/>
                </a:solidFill>
                <a:latin typeface="Arial (Headings)"/>
              </a:rPr>
              <a:t>Infor.</a:t>
            </a:r>
            <a:endParaRPr lang="en-US" sz="2400" dirty="0">
              <a:latin typeface="Arial (Headings)"/>
            </a:endParaRPr>
          </a:p>
        </p:txBody>
      </p:sp>
      <p:sp>
        <p:nvSpPr>
          <p:cNvPr id="14" name="Rectangle 13">
            <a:extLst>
              <a:ext uri="{FF2B5EF4-FFF2-40B4-BE49-F238E27FC236}">
                <a16:creationId xmlns:a16="http://schemas.microsoft.com/office/drawing/2014/main" id="{C3BB9A66-274F-4015-B5B3-F9C740214E9F}"/>
              </a:ext>
            </a:extLst>
          </p:cNvPr>
          <p:cNvSpPr/>
          <p:nvPr/>
        </p:nvSpPr>
        <p:spPr>
          <a:xfrm>
            <a:off x="4346713" y="4622433"/>
            <a:ext cx="7911548" cy="1200329"/>
          </a:xfrm>
          <a:prstGeom prst="rect">
            <a:avLst/>
          </a:prstGeom>
        </p:spPr>
        <p:txBody>
          <a:bodyPr wrap="square">
            <a:spAutoFit/>
          </a:bodyPr>
          <a:lstStyle/>
          <a:p>
            <a:r>
              <a:rPr lang="vi-VN" sz="2400" dirty="0">
                <a:solidFill>
                  <a:srgbClr val="000000"/>
                </a:solidFill>
                <a:latin typeface="Arial (Headings)"/>
              </a:rPr>
              <a:t>Câu lệnh SQL </a:t>
            </a:r>
            <a:r>
              <a:rPr lang="en-US" sz="2400" dirty="0" err="1">
                <a:solidFill>
                  <a:srgbClr val="000000"/>
                </a:solidFill>
                <a:latin typeface="Arial (Headings)"/>
              </a:rPr>
              <a:t>trên</a:t>
            </a:r>
            <a:r>
              <a:rPr lang="vi-VN" sz="2400" dirty="0">
                <a:solidFill>
                  <a:srgbClr val="000000"/>
                </a:solidFill>
                <a:latin typeface="Arial (Headings)"/>
              </a:rPr>
              <a:t> sẽ trả lại tất cả các hàng</a:t>
            </a:r>
            <a:r>
              <a:rPr lang="en-US" sz="2400" dirty="0">
                <a:solidFill>
                  <a:srgbClr val="000000"/>
                </a:solidFill>
                <a:latin typeface="Arial (Headings)"/>
              </a:rPr>
              <a:t> </a:t>
            </a:r>
            <a:r>
              <a:rPr lang="en-US" sz="2400" dirty="0" err="1">
                <a:solidFill>
                  <a:srgbClr val="000000"/>
                </a:solidFill>
                <a:latin typeface="Arial (Headings)"/>
              </a:rPr>
              <a:t>dữ</a:t>
            </a:r>
            <a:r>
              <a:rPr lang="en-US" sz="2400" dirty="0">
                <a:solidFill>
                  <a:srgbClr val="000000"/>
                </a:solidFill>
                <a:latin typeface="Arial (Headings)"/>
              </a:rPr>
              <a:t> </a:t>
            </a:r>
            <a:r>
              <a:rPr lang="en-US" sz="2400" dirty="0" err="1">
                <a:solidFill>
                  <a:srgbClr val="000000"/>
                </a:solidFill>
                <a:latin typeface="Arial (Headings)"/>
              </a:rPr>
              <a:t>liệu</a:t>
            </a:r>
            <a:r>
              <a:rPr lang="vi-VN" sz="2400" dirty="0">
                <a:solidFill>
                  <a:srgbClr val="000000"/>
                </a:solidFill>
                <a:latin typeface="Arial (Headings)"/>
              </a:rPr>
              <a:t> từ bảng </a:t>
            </a:r>
            <a:r>
              <a:rPr lang="en-US" sz="2400" dirty="0">
                <a:solidFill>
                  <a:srgbClr val="000000"/>
                </a:solidFill>
                <a:latin typeface="Arial (Headings)"/>
              </a:rPr>
              <a:t>Users</a:t>
            </a:r>
            <a:r>
              <a:rPr lang="vi-VN" sz="2400" dirty="0">
                <a:solidFill>
                  <a:srgbClr val="000000"/>
                </a:solidFill>
                <a:latin typeface="Arial (Headings)"/>
              </a:rPr>
              <a:t>, sau đó </a:t>
            </a:r>
            <a:r>
              <a:rPr lang="en-US" sz="2400" dirty="0" err="1">
                <a:solidFill>
                  <a:srgbClr val="000000"/>
                </a:solidFill>
                <a:latin typeface="Arial (Headings)"/>
              </a:rPr>
              <a:t>sửa</a:t>
            </a:r>
            <a:r>
              <a:rPr lang="en-US" sz="2400" dirty="0">
                <a:solidFill>
                  <a:srgbClr val="000000"/>
                </a:solidFill>
                <a:latin typeface="Arial (Headings)"/>
              </a:rPr>
              <a:t> </a:t>
            </a:r>
            <a:r>
              <a:rPr lang="en-US" sz="2400" dirty="0" err="1">
                <a:solidFill>
                  <a:srgbClr val="000000"/>
                </a:solidFill>
                <a:latin typeface="Arial (Headings)"/>
              </a:rPr>
              <a:t>giá</a:t>
            </a:r>
            <a:r>
              <a:rPr lang="en-US" sz="2400" dirty="0">
                <a:solidFill>
                  <a:srgbClr val="000000"/>
                </a:solidFill>
                <a:latin typeface="Arial (Headings)"/>
              </a:rPr>
              <a:t> </a:t>
            </a:r>
            <a:r>
              <a:rPr lang="en-US" sz="2400" dirty="0" err="1">
                <a:solidFill>
                  <a:srgbClr val="000000"/>
                </a:solidFill>
                <a:latin typeface="Arial (Headings)"/>
              </a:rPr>
              <a:t>trị</a:t>
            </a:r>
            <a:r>
              <a:rPr lang="en-US" sz="2400" dirty="0">
                <a:solidFill>
                  <a:srgbClr val="000000"/>
                </a:solidFill>
                <a:latin typeface="Arial (Headings)"/>
              </a:rPr>
              <a:t> </a:t>
            </a:r>
            <a:r>
              <a:rPr lang="en-US" sz="2400" dirty="0" err="1">
                <a:solidFill>
                  <a:srgbClr val="000000"/>
                </a:solidFill>
                <a:latin typeface="Arial (Headings)"/>
              </a:rPr>
              <a:t>cột</a:t>
            </a:r>
            <a:r>
              <a:rPr lang="en-US" sz="2400" dirty="0">
                <a:solidFill>
                  <a:srgbClr val="000000"/>
                </a:solidFill>
                <a:latin typeface="Arial (Headings)"/>
              </a:rPr>
              <a:t> Name </a:t>
            </a:r>
            <a:r>
              <a:rPr lang="en-US" sz="2400" dirty="0" err="1">
                <a:solidFill>
                  <a:srgbClr val="000000"/>
                </a:solidFill>
                <a:latin typeface="Arial (Headings)"/>
              </a:rPr>
              <a:t>của</a:t>
            </a:r>
            <a:r>
              <a:rPr lang="en-US" sz="2400" dirty="0">
                <a:solidFill>
                  <a:srgbClr val="000000"/>
                </a:solidFill>
                <a:latin typeface="Arial (Headings)"/>
              </a:rPr>
              <a:t> </a:t>
            </a:r>
            <a:r>
              <a:rPr lang="en-US" sz="2400" dirty="0" err="1">
                <a:solidFill>
                  <a:srgbClr val="000000"/>
                </a:solidFill>
                <a:latin typeface="Arial (Headings)"/>
              </a:rPr>
              <a:t>các</a:t>
            </a:r>
            <a:r>
              <a:rPr lang="en-US" sz="2400" dirty="0">
                <a:solidFill>
                  <a:srgbClr val="000000"/>
                </a:solidFill>
                <a:latin typeface="Arial (Headings)"/>
              </a:rPr>
              <a:t> </a:t>
            </a:r>
            <a:r>
              <a:rPr lang="en-US" sz="2400" dirty="0" err="1">
                <a:solidFill>
                  <a:srgbClr val="000000"/>
                </a:solidFill>
                <a:latin typeface="Arial (Headings)"/>
              </a:rPr>
              <a:t>dòng</a:t>
            </a:r>
            <a:r>
              <a:rPr lang="en-US" sz="2400" dirty="0">
                <a:solidFill>
                  <a:srgbClr val="000000"/>
                </a:solidFill>
                <a:latin typeface="Arial (Headings)"/>
              </a:rPr>
              <a:t> </a:t>
            </a:r>
            <a:r>
              <a:rPr lang="en-US" sz="2400" dirty="0" err="1">
                <a:solidFill>
                  <a:srgbClr val="000000"/>
                </a:solidFill>
                <a:latin typeface="Arial (Headings)"/>
              </a:rPr>
              <a:t>trong</a:t>
            </a:r>
            <a:r>
              <a:rPr lang="vi-VN" sz="2400" dirty="0">
                <a:solidFill>
                  <a:srgbClr val="000000"/>
                </a:solidFill>
                <a:latin typeface="Arial (Headings)"/>
              </a:rPr>
              <a:t> bảng </a:t>
            </a:r>
            <a:r>
              <a:rPr lang="en-US" sz="2400" dirty="0">
                <a:solidFill>
                  <a:srgbClr val="000000"/>
                </a:solidFill>
                <a:latin typeface="Arial (Headings)"/>
              </a:rPr>
              <a:t>Infor.</a:t>
            </a:r>
            <a:endParaRPr lang="en-US" sz="2400" dirty="0">
              <a:latin typeface="Arial (Headings)"/>
            </a:endParaRPr>
          </a:p>
        </p:txBody>
      </p:sp>
    </p:spTree>
    <p:extLst>
      <p:ext uri="{BB962C8B-B14F-4D97-AF65-F5344CB8AC3E}">
        <p14:creationId xmlns:p14="http://schemas.microsoft.com/office/powerpoint/2010/main" val="56476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003FC-DA5A-49D5-9FCF-0282386F6B24}"/>
              </a:ext>
            </a:extLst>
          </p:cNvPr>
          <p:cNvSpPr>
            <a:spLocks noGrp="1"/>
          </p:cNvSpPr>
          <p:nvPr>
            <p:ph type="ctrTitle"/>
          </p:nvPr>
        </p:nvSpPr>
        <p:spPr>
          <a:xfrm>
            <a:off x="2517583" y="3036590"/>
            <a:ext cx="9912956" cy="1217358"/>
          </a:xfrm>
        </p:spPr>
        <p:txBody>
          <a:bodyPr>
            <a:normAutofit fontScale="90000"/>
          </a:bodyPr>
          <a:lstStyle/>
          <a:p>
            <a:pPr lvl="0" algn="l"/>
            <a:r>
              <a:rPr lang="en-US" sz="7200" dirty="0">
                <a:latin typeface="Arial (Headings)"/>
              </a:rPr>
              <a:t>2. So </a:t>
            </a:r>
            <a:r>
              <a:rPr lang="en-US" sz="7200" dirty="0" err="1">
                <a:latin typeface="Arial (Headings)"/>
              </a:rPr>
              <a:t>sánh</a:t>
            </a:r>
            <a:r>
              <a:rPr lang="en-US" sz="7200" dirty="0">
                <a:latin typeface="Arial (Headings)"/>
              </a:rPr>
              <a:t> LINQ to SQL </a:t>
            </a:r>
            <a:r>
              <a:rPr lang="en-US" sz="7200" dirty="0" err="1">
                <a:latin typeface="Arial (Headings)"/>
              </a:rPr>
              <a:t>và</a:t>
            </a:r>
            <a:r>
              <a:rPr lang="en-US" sz="7200" dirty="0">
                <a:latin typeface="Arial (Headings)"/>
              </a:rPr>
              <a:t> Entity Framework</a:t>
            </a:r>
          </a:p>
        </p:txBody>
      </p:sp>
    </p:spTree>
    <p:extLst>
      <p:ext uri="{BB962C8B-B14F-4D97-AF65-F5344CB8AC3E}">
        <p14:creationId xmlns:p14="http://schemas.microsoft.com/office/powerpoint/2010/main" val="33627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AF1C432-B982-471C-B96D-2931F2D39161}"/>
              </a:ext>
            </a:extLst>
          </p:cNvPr>
          <p:cNvSpPr txBox="1">
            <a:spLocks/>
          </p:cNvSpPr>
          <p:nvPr/>
        </p:nvSpPr>
        <p:spPr>
          <a:xfrm>
            <a:off x="2231510" y="141429"/>
            <a:ext cx="8842161" cy="679892"/>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Arial (Headings)"/>
              </a:rPr>
              <a:t>LINQ to SQL</a:t>
            </a:r>
          </a:p>
        </p:txBody>
      </p:sp>
      <p:sp>
        <p:nvSpPr>
          <p:cNvPr id="5" name="Rectangle 4">
            <a:extLst>
              <a:ext uri="{FF2B5EF4-FFF2-40B4-BE49-F238E27FC236}">
                <a16:creationId xmlns:a16="http://schemas.microsoft.com/office/drawing/2014/main" id="{C8B7A7D8-E79B-4C65-B1A0-612005CC2045}"/>
              </a:ext>
            </a:extLst>
          </p:cNvPr>
          <p:cNvSpPr/>
          <p:nvPr/>
        </p:nvSpPr>
        <p:spPr>
          <a:xfrm>
            <a:off x="1457738" y="821321"/>
            <a:ext cx="10591447" cy="5632311"/>
          </a:xfrm>
          <a:prstGeom prst="rect">
            <a:avLst/>
          </a:prstGeom>
        </p:spPr>
        <p:txBody>
          <a:bodyPr wrap="square">
            <a:spAutoFit/>
          </a:bodyPr>
          <a:lstStyle/>
          <a:p>
            <a:pPr marL="342900" indent="-342900" algn="just" fontAlgn="base">
              <a:buFont typeface="Wingdings" panose="05000000000000000000" pitchFamily="2" charset="2"/>
              <a:buChar char="v"/>
            </a:pPr>
            <a:r>
              <a:rPr lang="en-US" sz="2400" dirty="0">
                <a:latin typeface="Arial (Headings)"/>
              </a:rPr>
              <a:t>Đ</a:t>
            </a:r>
            <a:r>
              <a:rPr lang="vi-VN" sz="2400" dirty="0">
                <a:latin typeface="Arial (Headings)"/>
              </a:rPr>
              <a:t>ể giảm gánh nặng thao tác trên nhiều ngôn ngữ khác nhau và cải thiện năng suất lập trình, Microsoft đã phát triển giải pháp tích hợp dữ liệu cho .NET Framework có tên gọi là </a:t>
            </a:r>
            <a:r>
              <a:rPr lang="vi-VN" sz="2400" i="1" u="sng" dirty="0">
                <a:latin typeface="Arial (Headings)"/>
              </a:rPr>
              <a:t>LINQ </a:t>
            </a:r>
            <a:r>
              <a:rPr lang="vi-VN" sz="2400" dirty="0">
                <a:latin typeface="Arial (Headings)"/>
              </a:rPr>
              <a:t>(</a:t>
            </a:r>
            <a:r>
              <a:rPr lang="vi-VN" sz="2400" i="1" dirty="0">
                <a:latin typeface="Arial (Headings)"/>
              </a:rPr>
              <a:t>Language Integrated Query</a:t>
            </a:r>
            <a:r>
              <a:rPr lang="vi-VN" sz="2400" dirty="0">
                <a:latin typeface="Arial (Headings)"/>
              </a:rPr>
              <a:t>), đây là thư viện mở rộng cho các ngôn ngữ lập trình C# và Visual Basic.NET (có thể mở rộng cho các ngôn ngữ khác) cung cấp khả năng truy vấn trực tiếp dữ liệu Object, CSDL và XML.</a:t>
            </a:r>
            <a:endParaRPr lang="en-US" sz="2400" dirty="0">
              <a:latin typeface="Arial (Headings)"/>
            </a:endParaRPr>
          </a:p>
          <a:p>
            <a:pPr algn="just" fontAlgn="base"/>
            <a:endParaRPr lang="vi-VN" sz="2400" dirty="0">
              <a:latin typeface="Arial (Headings)"/>
            </a:endParaRPr>
          </a:p>
          <a:p>
            <a:pPr marL="342900" indent="-342900" algn="just" fontAlgn="base">
              <a:buFont typeface="Wingdings" panose="05000000000000000000" pitchFamily="2" charset="2"/>
              <a:buChar char="v"/>
            </a:pPr>
            <a:r>
              <a:rPr lang="vi-VN" sz="2400" dirty="0">
                <a:latin typeface="Arial (Headings)"/>
              </a:rPr>
              <a:t>LINQ là một tập hợp các thành phần mở rộng cho phép viết các câu truy vấn dữ liệu ngay trong một ngôn ngữ lập trình, như C# hoặc VB.NET. Khi tạo một đối tượng LINQ thì Visual Studio sẽ tự động sinh ra các lớp có các thành phần tương ứng với CSDL của chúng ta. Khi muốn truy vấn, làm việc với CSDL ta chỉ việc gọi và truy xuất các hàm, thủ tục tương ứng của LINQ mà không cần quan tâm đến các câu lệnh SQL thông thường.</a:t>
            </a:r>
            <a:endParaRPr lang="en-US" sz="2400" dirty="0">
              <a:latin typeface="Arial (Headings)"/>
            </a:endParaRPr>
          </a:p>
          <a:p>
            <a:pPr algn="just" fontAlgn="base"/>
            <a:endParaRPr lang="en-US" sz="2400" dirty="0">
              <a:latin typeface="Arial (Headings)"/>
            </a:endParaRPr>
          </a:p>
          <a:p>
            <a:pPr marL="342900" indent="-342900" algn="just" fontAlgn="base">
              <a:buFont typeface="Wingdings" panose="05000000000000000000" pitchFamily="2" charset="2"/>
              <a:buChar char="v"/>
            </a:pPr>
            <a:r>
              <a:rPr lang="en-US" sz="2400" b="0" i="0" dirty="0">
                <a:effectLst/>
                <a:latin typeface="Arial (Headings)"/>
              </a:rPr>
              <a:t>LINQ </a:t>
            </a:r>
            <a:r>
              <a:rPr lang="en-US" sz="2400" b="0" i="0" dirty="0" err="1">
                <a:effectLst/>
                <a:latin typeface="Arial (Headings)"/>
              </a:rPr>
              <a:t>viết</a:t>
            </a:r>
            <a:r>
              <a:rPr lang="en-US" sz="2400" b="0" i="0" dirty="0">
                <a:effectLst/>
                <a:latin typeface="Arial (Headings)"/>
              </a:rPr>
              <a:t> </a:t>
            </a:r>
            <a:r>
              <a:rPr lang="en-US" sz="2400" b="0" i="0" dirty="0" err="1">
                <a:effectLst/>
                <a:latin typeface="Arial (Headings)"/>
              </a:rPr>
              <a:t>c</a:t>
            </a:r>
            <a:r>
              <a:rPr lang="en-US" sz="2400" dirty="0" err="1">
                <a:latin typeface="Arial (Headings)"/>
              </a:rPr>
              <a:t>âu</a:t>
            </a:r>
            <a:r>
              <a:rPr lang="en-US" sz="2400" dirty="0">
                <a:latin typeface="Arial (Headings)"/>
              </a:rPr>
              <a:t> </a:t>
            </a:r>
            <a:r>
              <a:rPr lang="en-US" sz="2400" dirty="0" err="1">
                <a:latin typeface="Arial (Headings)"/>
              </a:rPr>
              <a:t>truy</a:t>
            </a:r>
            <a:r>
              <a:rPr lang="en-US" sz="2400" dirty="0">
                <a:latin typeface="Arial (Headings)"/>
              </a:rPr>
              <a:t> </a:t>
            </a:r>
            <a:r>
              <a:rPr lang="en-US" sz="2400" dirty="0" err="1">
                <a:latin typeface="Arial (Headings)"/>
              </a:rPr>
              <a:t>vấn</a:t>
            </a:r>
            <a:r>
              <a:rPr lang="en-US" sz="2400" dirty="0">
                <a:latin typeface="Arial (Headings)"/>
              </a:rPr>
              <a:t> </a:t>
            </a:r>
            <a:r>
              <a:rPr lang="en-US" sz="2400" dirty="0" err="1">
                <a:latin typeface="Arial (Headings)"/>
              </a:rPr>
              <a:t>cho</a:t>
            </a:r>
            <a:r>
              <a:rPr lang="en-US" sz="2400" dirty="0">
                <a:latin typeface="Arial (Headings)"/>
              </a:rPr>
              <a:t> </a:t>
            </a:r>
            <a:r>
              <a:rPr lang="en-US" sz="2400" dirty="0" err="1">
                <a:latin typeface="Arial (Headings)"/>
              </a:rPr>
              <a:t>đối</a:t>
            </a:r>
            <a:r>
              <a:rPr lang="en-US" sz="2400" dirty="0">
                <a:latin typeface="Arial (Headings)"/>
              </a:rPr>
              <a:t> t</a:t>
            </a:r>
            <a:r>
              <a:rPr lang="vi-VN" sz="2400" dirty="0">
                <a:latin typeface="Arial (Headings)"/>
              </a:rPr>
              <a:t>ư</a:t>
            </a:r>
            <a:r>
              <a:rPr lang="en-US" sz="2400" dirty="0" err="1">
                <a:latin typeface="Arial (Headings)"/>
              </a:rPr>
              <a:t>ợng</a:t>
            </a:r>
            <a:r>
              <a:rPr lang="en-US" sz="2400" dirty="0">
                <a:latin typeface="Arial (Headings)"/>
              </a:rPr>
              <a:t> </a:t>
            </a:r>
            <a:r>
              <a:rPr lang="en-US" sz="2400" dirty="0" err="1">
                <a:latin typeface="Arial (Headings)"/>
              </a:rPr>
              <a:t>dữ</a:t>
            </a:r>
            <a:r>
              <a:rPr lang="en-US" sz="2400" dirty="0">
                <a:latin typeface="Arial (Headings)"/>
              </a:rPr>
              <a:t> </a:t>
            </a:r>
            <a:r>
              <a:rPr lang="en-US" sz="2400" dirty="0" err="1">
                <a:latin typeface="Arial (Headings)"/>
              </a:rPr>
              <a:t>liệu</a:t>
            </a:r>
            <a:r>
              <a:rPr lang="en-US" sz="2400" dirty="0">
                <a:latin typeface="Arial (Headings)"/>
              </a:rPr>
              <a:t> </a:t>
            </a:r>
            <a:r>
              <a:rPr lang="en-US" sz="2400" dirty="0" err="1">
                <a:latin typeface="Arial (Headings)"/>
              </a:rPr>
              <a:t>từ</a:t>
            </a:r>
            <a:r>
              <a:rPr lang="en-US" sz="2400" dirty="0">
                <a:latin typeface="Arial (Headings)"/>
              </a:rPr>
              <a:t> CSDL </a:t>
            </a:r>
            <a:r>
              <a:rPr lang="en-US" sz="2400" dirty="0" err="1">
                <a:latin typeface="Arial (Headings)"/>
              </a:rPr>
              <a:t>gọi</a:t>
            </a:r>
            <a:r>
              <a:rPr lang="en-US" sz="2400" dirty="0">
                <a:latin typeface="Arial (Headings)"/>
              </a:rPr>
              <a:t> </a:t>
            </a:r>
            <a:r>
              <a:rPr lang="en-US" sz="2400" dirty="0" err="1">
                <a:latin typeface="Arial (Headings)"/>
              </a:rPr>
              <a:t>là</a:t>
            </a:r>
            <a:r>
              <a:rPr lang="en-US" sz="2400" dirty="0">
                <a:latin typeface="Arial (Headings)"/>
              </a:rPr>
              <a:t> LINQ to SQL.</a:t>
            </a:r>
            <a:endParaRPr lang="vi-VN" sz="2400" b="0" i="0" dirty="0">
              <a:effectLst/>
              <a:latin typeface="Arial (Headings)"/>
            </a:endParaRPr>
          </a:p>
        </p:txBody>
      </p:sp>
    </p:spTree>
    <p:extLst>
      <p:ext uri="{BB962C8B-B14F-4D97-AF65-F5344CB8AC3E}">
        <p14:creationId xmlns:p14="http://schemas.microsoft.com/office/powerpoint/2010/main" val="429153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AF1C432-B982-471C-B96D-2931F2D39161}"/>
              </a:ext>
            </a:extLst>
          </p:cNvPr>
          <p:cNvSpPr txBox="1">
            <a:spLocks/>
          </p:cNvSpPr>
          <p:nvPr/>
        </p:nvSpPr>
        <p:spPr>
          <a:xfrm>
            <a:off x="2173355" y="282854"/>
            <a:ext cx="8842161" cy="679892"/>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Arial (Headings)"/>
              </a:rPr>
              <a:t>Entity Framework</a:t>
            </a:r>
          </a:p>
        </p:txBody>
      </p:sp>
      <p:sp>
        <p:nvSpPr>
          <p:cNvPr id="5" name="Rectangle 4">
            <a:extLst>
              <a:ext uri="{FF2B5EF4-FFF2-40B4-BE49-F238E27FC236}">
                <a16:creationId xmlns:a16="http://schemas.microsoft.com/office/drawing/2014/main" id="{C8B7A7D8-E79B-4C65-B1A0-612005CC2045}"/>
              </a:ext>
            </a:extLst>
          </p:cNvPr>
          <p:cNvSpPr/>
          <p:nvPr/>
        </p:nvSpPr>
        <p:spPr>
          <a:xfrm>
            <a:off x="1298713" y="1305342"/>
            <a:ext cx="10591447" cy="2308324"/>
          </a:xfrm>
          <a:prstGeom prst="rect">
            <a:avLst/>
          </a:prstGeom>
        </p:spPr>
        <p:txBody>
          <a:bodyPr wrap="square">
            <a:spAutoFit/>
          </a:bodyPr>
          <a:lstStyle/>
          <a:p>
            <a:pPr marL="342900" indent="-342900" algn="just" fontAlgn="base">
              <a:buFont typeface="Wingdings" panose="05000000000000000000" pitchFamily="2" charset="2"/>
              <a:buChar char="v"/>
            </a:pPr>
            <a:r>
              <a:rPr lang="vi-VN" sz="2400" dirty="0">
                <a:latin typeface="+mj-lt"/>
              </a:rPr>
              <a:t>Entity Framework là </a:t>
            </a:r>
            <a:r>
              <a:rPr lang="vi-VN" sz="2400" dirty="0">
                <a:latin typeface="Arial (Headings)"/>
              </a:rPr>
              <a:t>một khu</a:t>
            </a:r>
            <a:r>
              <a:rPr lang="en-US" sz="2400" dirty="0" err="1">
                <a:latin typeface="Arial (Headings)"/>
              </a:rPr>
              <a:t>ôn</a:t>
            </a:r>
            <a:r>
              <a:rPr lang="en-US" sz="2400" dirty="0">
                <a:latin typeface="Arial (Headings)"/>
              </a:rPr>
              <a:t> </a:t>
            </a:r>
            <a:r>
              <a:rPr lang="en-US" sz="2400" dirty="0" err="1">
                <a:latin typeface="Arial (Body)"/>
              </a:rPr>
              <a:t>khổ</a:t>
            </a:r>
            <a:r>
              <a:rPr lang="en-US" sz="2400" dirty="0">
                <a:latin typeface="Arial (Body)"/>
              </a:rPr>
              <a:t> </a:t>
            </a:r>
            <a:r>
              <a:rPr lang="en-US" sz="2400" dirty="0" err="1">
                <a:latin typeface="Arial (Body)"/>
              </a:rPr>
              <a:t>đối</a:t>
            </a:r>
            <a:r>
              <a:rPr lang="en-US" sz="2400" dirty="0">
                <a:latin typeface="Arial (Body)"/>
              </a:rPr>
              <a:t> t</a:t>
            </a:r>
            <a:r>
              <a:rPr lang="vi-VN" sz="2400" dirty="0">
                <a:latin typeface="Arial (Body)"/>
              </a:rPr>
              <a:t>ư</a:t>
            </a:r>
            <a:r>
              <a:rPr lang="en-US" sz="2400" dirty="0" err="1">
                <a:latin typeface="Arial (Body)"/>
              </a:rPr>
              <a:t>ợng</a:t>
            </a:r>
            <a:r>
              <a:rPr lang="vi-VN" sz="2400" dirty="0">
                <a:latin typeface="Arial (Body)"/>
              </a:rPr>
              <a:t> </a:t>
            </a:r>
            <a:r>
              <a:rPr lang="vi-VN" sz="2400" dirty="0">
                <a:latin typeface="+mj-lt"/>
              </a:rPr>
              <a:t>Object/Relational Mapping (O/RM). Nó là một kỹ thuật mới cung cấp cho các nhà phát triển ADO.NET một cơ chế tự động để truy cập và lưu trữ dữ liệu trong cơ sở dữ liệu và làm việc với các kết quả ngoài DataReader và DataSet</a:t>
            </a:r>
            <a:r>
              <a:rPr lang="en-US" sz="2400" dirty="0">
                <a:latin typeface="+mj-lt"/>
              </a:rPr>
              <a:t>, </a:t>
            </a:r>
            <a:r>
              <a:rPr lang="en-US" sz="2400" dirty="0" err="1">
                <a:latin typeface="Arial (Headings)"/>
              </a:rPr>
              <a:t>nó</a:t>
            </a:r>
            <a:r>
              <a:rPr lang="en-US" sz="2400" dirty="0">
                <a:latin typeface="Arial (Headings)"/>
              </a:rPr>
              <a:t> </a:t>
            </a:r>
            <a:r>
              <a:rPr lang="en-US" sz="2400" dirty="0" err="1">
                <a:latin typeface="Arial (Headings)"/>
              </a:rPr>
              <a:t>giúp</a:t>
            </a:r>
            <a:r>
              <a:rPr lang="en-US" sz="2400" dirty="0">
                <a:latin typeface="Arial (Headings)"/>
              </a:rPr>
              <a:t> </a:t>
            </a:r>
            <a:r>
              <a:rPr lang="en-US" sz="2400" dirty="0" err="1">
                <a:latin typeface="Arial (Headings)"/>
              </a:rPr>
              <a:t>lập</a:t>
            </a:r>
            <a:r>
              <a:rPr lang="en-US" sz="2400" dirty="0">
                <a:latin typeface="Arial (Headings)"/>
              </a:rPr>
              <a:t> </a:t>
            </a:r>
            <a:r>
              <a:rPr lang="en-US" sz="2400" dirty="0" err="1">
                <a:latin typeface="Arial (Headings)"/>
              </a:rPr>
              <a:t>trình</a:t>
            </a:r>
            <a:r>
              <a:rPr lang="en-US" sz="2400" dirty="0">
                <a:latin typeface="Arial (Headings)"/>
              </a:rPr>
              <a:t> </a:t>
            </a:r>
            <a:r>
              <a:rPr lang="en-US" sz="2400" dirty="0" err="1">
                <a:latin typeface="Arial (Headings)"/>
              </a:rPr>
              <a:t>viên</a:t>
            </a:r>
            <a:r>
              <a:rPr lang="en-US" sz="2400" dirty="0">
                <a:latin typeface="Arial (Headings)"/>
              </a:rPr>
              <a:t> </a:t>
            </a:r>
            <a:r>
              <a:rPr lang="en-US" sz="2400" dirty="0" err="1">
                <a:latin typeface="Arial (Headings)"/>
              </a:rPr>
              <a:t>không</a:t>
            </a:r>
            <a:r>
              <a:rPr lang="en-US" sz="2400" dirty="0">
                <a:latin typeface="Arial (Headings)"/>
              </a:rPr>
              <a:t> </a:t>
            </a:r>
            <a:r>
              <a:rPr lang="en-US" sz="2400" dirty="0" err="1">
                <a:latin typeface="Arial (Headings)"/>
              </a:rPr>
              <a:t>cần</a:t>
            </a:r>
            <a:r>
              <a:rPr lang="en-US" sz="2400" dirty="0">
                <a:latin typeface="Arial (Headings)"/>
              </a:rPr>
              <a:t> </a:t>
            </a:r>
            <a:r>
              <a:rPr lang="en-US" sz="2400" dirty="0" err="1">
                <a:latin typeface="Arial (Headings)"/>
              </a:rPr>
              <a:t>viết</a:t>
            </a:r>
            <a:r>
              <a:rPr lang="en-US" sz="2400" dirty="0">
                <a:latin typeface="Arial (Headings)"/>
              </a:rPr>
              <a:t> </a:t>
            </a:r>
            <a:r>
              <a:rPr lang="en-US" sz="2400" dirty="0" err="1">
                <a:latin typeface="Arial (Headings)"/>
              </a:rPr>
              <a:t>mã</a:t>
            </a:r>
            <a:r>
              <a:rPr lang="en-US" sz="2400" dirty="0">
                <a:latin typeface="Arial (Headings)"/>
              </a:rPr>
              <a:t> </a:t>
            </a:r>
            <a:r>
              <a:rPr lang="en-US" sz="2400" dirty="0" err="1">
                <a:latin typeface="Arial (Headings)"/>
              </a:rPr>
              <a:t>cho</a:t>
            </a:r>
            <a:r>
              <a:rPr lang="en-US" sz="2400" dirty="0">
                <a:latin typeface="Arial (Headings)"/>
              </a:rPr>
              <a:t> (</a:t>
            </a:r>
            <a:r>
              <a:rPr lang="en-US" sz="2400" dirty="0" err="1">
                <a:latin typeface="Arial (Headings)"/>
              </a:rPr>
              <a:t>hầu</a:t>
            </a:r>
            <a:r>
              <a:rPr lang="en-US" sz="2400" dirty="0">
                <a:latin typeface="Arial (Headings)"/>
              </a:rPr>
              <a:t> </a:t>
            </a:r>
            <a:r>
              <a:rPr lang="en-US" sz="2400" dirty="0" err="1">
                <a:latin typeface="Arial (Headings)"/>
              </a:rPr>
              <a:t>hết</a:t>
            </a:r>
            <a:r>
              <a:rPr lang="en-US" sz="2400" dirty="0">
                <a:latin typeface="Arial (Headings)"/>
              </a:rPr>
              <a:t>) </a:t>
            </a:r>
            <a:r>
              <a:rPr lang="en-US" sz="2400" dirty="0" err="1">
                <a:latin typeface="Arial (Headings)"/>
              </a:rPr>
              <a:t>những</a:t>
            </a:r>
            <a:r>
              <a:rPr lang="en-US" sz="2400" dirty="0">
                <a:latin typeface="Arial (Headings)"/>
              </a:rPr>
              <a:t> </a:t>
            </a:r>
            <a:r>
              <a:rPr lang="en-US" sz="2400" dirty="0" err="1">
                <a:latin typeface="Arial (Headings)"/>
              </a:rPr>
              <a:t>gì</a:t>
            </a:r>
            <a:r>
              <a:rPr lang="en-US" sz="2400" dirty="0">
                <a:latin typeface="Arial (Headings)"/>
              </a:rPr>
              <a:t> </a:t>
            </a:r>
            <a:r>
              <a:rPr lang="en-US" sz="2400" dirty="0" err="1">
                <a:latin typeface="Arial (Headings)"/>
              </a:rPr>
              <a:t>liên</a:t>
            </a:r>
            <a:r>
              <a:rPr lang="en-US" sz="2400" dirty="0">
                <a:latin typeface="Arial (Headings)"/>
              </a:rPr>
              <a:t> </a:t>
            </a:r>
            <a:r>
              <a:rPr lang="en-US" sz="2400" dirty="0" err="1">
                <a:latin typeface="Arial (Headings)"/>
              </a:rPr>
              <a:t>quan</a:t>
            </a:r>
            <a:r>
              <a:rPr lang="en-US" sz="2400" dirty="0">
                <a:latin typeface="Arial (Headings)"/>
              </a:rPr>
              <a:t> </a:t>
            </a:r>
            <a:r>
              <a:rPr lang="en-US" sz="2400" dirty="0" err="1">
                <a:latin typeface="Arial (Headings)"/>
              </a:rPr>
              <a:t>đến</a:t>
            </a:r>
            <a:r>
              <a:rPr lang="en-US" sz="2400" dirty="0">
                <a:latin typeface="Arial (Headings)"/>
              </a:rPr>
              <a:t> </a:t>
            </a:r>
            <a:r>
              <a:rPr lang="en-US" sz="2400" dirty="0" err="1">
                <a:latin typeface="Arial (Headings)"/>
              </a:rPr>
              <a:t>truy</a:t>
            </a:r>
            <a:r>
              <a:rPr lang="en-US" sz="2400" dirty="0">
                <a:latin typeface="Arial (Headings)"/>
              </a:rPr>
              <a:t> </a:t>
            </a:r>
            <a:r>
              <a:rPr lang="en-US" sz="2400" dirty="0" err="1">
                <a:latin typeface="Arial (Headings)"/>
              </a:rPr>
              <a:t>cập</a:t>
            </a:r>
            <a:r>
              <a:rPr lang="en-US" sz="2400" dirty="0">
                <a:latin typeface="Arial (Headings)"/>
              </a:rPr>
              <a:t> </a:t>
            </a:r>
            <a:r>
              <a:rPr lang="en-US" sz="2400" dirty="0" err="1">
                <a:latin typeface="Arial (Headings)"/>
              </a:rPr>
              <a:t>dữ</a:t>
            </a:r>
            <a:r>
              <a:rPr lang="en-US" sz="2400" dirty="0">
                <a:latin typeface="Arial (Headings)"/>
              </a:rPr>
              <a:t> </a:t>
            </a:r>
            <a:r>
              <a:rPr lang="en-US" sz="2400" dirty="0" err="1">
                <a:latin typeface="Arial (Headings)"/>
              </a:rPr>
              <a:t>liệu</a:t>
            </a:r>
            <a:r>
              <a:rPr lang="en-US" sz="2400" dirty="0">
                <a:latin typeface="Arial (Headings)"/>
              </a:rPr>
              <a:t>. </a:t>
            </a:r>
            <a:endParaRPr lang="vi-VN" sz="2400" b="0" i="0" dirty="0">
              <a:effectLst/>
              <a:latin typeface="Arial (Headings)"/>
            </a:endParaRPr>
          </a:p>
        </p:txBody>
      </p:sp>
      <p:sp>
        <p:nvSpPr>
          <p:cNvPr id="2" name="Rectangle 1">
            <a:extLst>
              <a:ext uri="{FF2B5EF4-FFF2-40B4-BE49-F238E27FC236}">
                <a16:creationId xmlns:a16="http://schemas.microsoft.com/office/drawing/2014/main" id="{87396A20-BE61-48A2-A4C8-5AA894B3C87A}"/>
              </a:ext>
            </a:extLst>
          </p:cNvPr>
          <p:cNvSpPr/>
          <p:nvPr/>
        </p:nvSpPr>
        <p:spPr>
          <a:xfrm>
            <a:off x="2213112" y="3893143"/>
            <a:ext cx="9677048" cy="2677656"/>
          </a:xfrm>
          <a:prstGeom prst="rect">
            <a:avLst/>
          </a:prstGeom>
        </p:spPr>
        <p:txBody>
          <a:bodyPr wrap="square">
            <a:spAutoFit/>
          </a:bodyPr>
          <a:lstStyle/>
          <a:p>
            <a:pPr marL="342900" indent="-342900" algn="just" fontAlgn="base">
              <a:buFont typeface="Wingdings" panose="05000000000000000000" pitchFamily="2" charset="2"/>
              <a:buChar char="v"/>
            </a:pPr>
            <a:r>
              <a:rPr lang="en-US" sz="2400" dirty="0">
                <a:latin typeface="+mj-lt"/>
              </a:rPr>
              <a:t> </a:t>
            </a:r>
            <a:r>
              <a:rPr lang="vi-VN" sz="2400" dirty="0">
                <a:latin typeface="+mj-lt"/>
              </a:rPr>
              <a:t>Các thành phần trong Entity Framework:</a:t>
            </a:r>
          </a:p>
          <a:p>
            <a:pPr algn="just" fontAlgn="base"/>
            <a:r>
              <a:rPr lang="vi-VN" sz="2400" dirty="0">
                <a:latin typeface="+mj-lt"/>
              </a:rPr>
              <a:t>- </a:t>
            </a:r>
            <a:r>
              <a:rPr lang="vi-VN" sz="2400" b="1" dirty="0">
                <a:latin typeface="+mj-lt"/>
              </a:rPr>
              <a:t>Code </a:t>
            </a:r>
            <a:r>
              <a:rPr lang="vi-VN" sz="2400" dirty="0">
                <a:latin typeface="+mj-lt"/>
              </a:rPr>
              <a:t>là mã lệnh tạo thành các lớp đối tượng dữ liệu cho phép thao tác với dữ liệu.</a:t>
            </a:r>
          </a:p>
          <a:p>
            <a:pPr algn="just" fontAlgn="base"/>
            <a:r>
              <a:rPr lang="vi-VN" sz="2400" dirty="0">
                <a:latin typeface="+mj-lt"/>
              </a:rPr>
              <a:t>- </a:t>
            </a:r>
            <a:r>
              <a:rPr lang="vi-VN" sz="2400" b="1" dirty="0">
                <a:latin typeface="+mj-lt"/>
              </a:rPr>
              <a:t>Model </a:t>
            </a:r>
            <a:r>
              <a:rPr lang="vi-VN" sz="2400" dirty="0">
                <a:latin typeface="+mj-lt"/>
              </a:rPr>
              <a:t>là sơ đồ gồm các hộp mô tả các thực thể và các đường nối kết mô tả các quan hệ.</a:t>
            </a:r>
          </a:p>
          <a:p>
            <a:pPr algn="just" fontAlgn="base"/>
            <a:r>
              <a:rPr lang="vi-VN" sz="2400" dirty="0">
                <a:latin typeface="+mj-lt"/>
              </a:rPr>
              <a:t>- </a:t>
            </a:r>
            <a:r>
              <a:rPr lang="vi-VN" sz="2400" b="1" dirty="0">
                <a:latin typeface="+mj-lt"/>
              </a:rPr>
              <a:t>Database </a:t>
            </a:r>
            <a:r>
              <a:rPr lang="vi-VN" sz="2400" dirty="0">
                <a:latin typeface="+mj-lt"/>
              </a:rPr>
              <a:t>là cơ sở dữ liệu (có thể là SQL Server, Compact SQL Server, Local database, MySQL, Oracle,…)</a:t>
            </a:r>
            <a:endParaRPr lang="vi-VN" sz="2400" b="0" i="0" dirty="0">
              <a:effectLst/>
              <a:latin typeface="+mj-lt"/>
            </a:endParaRPr>
          </a:p>
        </p:txBody>
      </p:sp>
    </p:spTree>
    <p:extLst>
      <p:ext uri="{BB962C8B-B14F-4D97-AF65-F5344CB8AC3E}">
        <p14:creationId xmlns:p14="http://schemas.microsoft.com/office/powerpoint/2010/main" val="306106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5C2A87-C531-4338-BF02-5A2C40779541}"/>
              </a:ext>
            </a:extLst>
          </p:cNvPr>
          <p:cNvSpPr/>
          <p:nvPr/>
        </p:nvSpPr>
        <p:spPr>
          <a:xfrm>
            <a:off x="1838351" y="222838"/>
            <a:ext cx="9945543" cy="707886"/>
          </a:xfrm>
          <a:prstGeom prst="rect">
            <a:avLst/>
          </a:prstGeom>
        </p:spPr>
        <p:txBody>
          <a:bodyPr wrap="none">
            <a:spAutoFit/>
          </a:bodyPr>
          <a:lstStyle/>
          <a:p>
            <a:r>
              <a:rPr lang="en-US" sz="4000" dirty="0">
                <a:latin typeface="Arial (Headings)"/>
              </a:rPr>
              <a:t>So </a:t>
            </a:r>
            <a:r>
              <a:rPr lang="en-US" sz="4000" dirty="0" err="1">
                <a:latin typeface="Arial (Headings)"/>
              </a:rPr>
              <a:t>sánh</a:t>
            </a:r>
            <a:r>
              <a:rPr lang="en-US" sz="4000" dirty="0">
                <a:latin typeface="Arial (Headings)"/>
              </a:rPr>
              <a:t> LINQ to SQL </a:t>
            </a:r>
            <a:r>
              <a:rPr lang="en-US" sz="4000" dirty="0" err="1">
                <a:latin typeface="Arial (Headings)"/>
              </a:rPr>
              <a:t>và</a:t>
            </a:r>
            <a:r>
              <a:rPr lang="en-US" sz="4000" dirty="0">
                <a:latin typeface="Arial (Headings)"/>
              </a:rPr>
              <a:t> Entity Framework</a:t>
            </a:r>
          </a:p>
        </p:txBody>
      </p:sp>
      <p:graphicFrame>
        <p:nvGraphicFramePr>
          <p:cNvPr id="5" name="Table 4">
            <a:extLst>
              <a:ext uri="{FF2B5EF4-FFF2-40B4-BE49-F238E27FC236}">
                <a16:creationId xmlns:a16="http://schemas.microsoft.com/office/drawing/2014/main" id="{1C2BB764-6B18-441C-80F2-407AD275FD32}"/>
              </a:ext>
            </a:extLst>
          </p:cNvPr>
          <p:cNvGraphicFramePr>
            <a:graphicFrameLocks noGrp="1"/>
          </p:cNvGraphicFramePr>
          <p:nvPr>
            <p:extLst>
              <p:ext uri="{D42A27DB-BD31-4B8C-83A1-F6EECF244321}">
                <p14:modId xmlns:p14="http://schemas.microsoft.com/office/powerpoint/2010/main" val="3459617699"/>
              </p:ext>
            </p:extLst>
          </p:nvPr>
        </p:nvGraphicFramePr>
        <p:xfrm>
          <a:off x="1838350" y="930724"/>
          <a:ext cx="9945544" cy="5294127"/>
        </p:xfrm>
        <a:graphic>
          <a:graphicData uri="http://schemas.openxmlformats.org/drawingml/2006/table">
            <a:tbl>
              <a:tblPr/>
              <a:tblGrid>
                <a:gridCol w="4972772">
                  <a:extLst>
                    <a:ext uri="{9D8B030D-6E8A-4147-A177-3AD203B41FA5}">
                      <a16:colId xmlns:a16="http://schemas.microsoft.com/office/drawing/2014/main" val="2887118020"/>
                    </a:ext>
                  </a:extLst>
                </a:gridCol>
                <a:gridCol w="4972772">
                  <a:extLst>
                    <a:ext uri="{9D8B030D-6E8A-4147-A177-3AD203B41FA5}">
                      <a16:colId xmlns:a16="http://schemas.microsoft.com/office/drawing/2014/main" val="4161310853"/>
                    </a:ext>
                  </a:extLst>
                </a:gridCol>
              </a:tblGrid>
              <a:tr h="361259">
                <a:tc>
                  <a:txBody>
                    <a:bodyPr/>
                    <a:lstStyle/>
                    <a:p>
                      <a:pPr algn="ctr" fontAlgn="ctr" latinLnBrk="0"/>
                      <a:r>
                        <a:rPr lang="en-US" sz="2000" dirty="0">
                          <a:effectLst/>
                          <a:latin typeface="Arial (Headings)"/>
                        </a:rPr>
                        <a:t>LINQ to SQL</a:t>
                      </a:r>
                    </a:p>
                  </a:txBody>
                  <a:tcPr marL="49590" marR="49590" marT="24795" marB="2479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2">
                        <a:lumMod val="90000"/>
                      </a:schemeClr>
                    </a:solidFill>
                  </a:tcPr>
                </a:tc>
                <a:tc>
                  <a:txBody>
                    <a:bodyPr/>
                    <a:lstStyle/>
                    <a:p>
                      <a:pPr algn="ctr" fontAlgn="ctr" latinLnBrk="0"/>
                      <a:r>
                        <a:rPr lang="en-US" sz="2000" dirty="0">
                          <a:effectLst/>
                          <a:latin typeface="Arial (Headings)"/>
                        </a:rPr>
                        <a:t>Entity Framework</a:t>
                      </a:r>
                    </a:p>
                  </a:txBody>
                  <a:tcPr marL="49590" marR="49590" marT="24795" marB="2479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352779206"/>
                  </a:ext>
                </a:extLst>
              </a:tr>
              <a:tr h="633826">
                <a:tc>
                  <a:txBody>
                    <a:bodyPr/>
                    <a:lstStyle/>
                    <a:p>
                      <a:pPr fontAlgn="ctr" latinLnBrk="0"/>
                      <a:r>
                        <a:rPr lang="vi-VN" sz="2000" dirty="0">
                          <a:effectLst/>
                          <a:latin typeface="Arial (Headings)"/>
                        </a:rPr>
                        <a:t>Chỉ làm việc đượ</a:t>
                      </a:r>
                      <a:r>
                        <a:rPr lang="en-US" sz="2000" dirty="0">
                          <a:effectLst/>
                          <a:latin typeface="Arial (Headings)"/>
                        </a:rPr>
                        <a:t>c</a:t>
                      </a:r>
                      <a:r>
                        <a:rPr lang="vi-VN" sz="2000" dirty="0">
                          <a:effectLst/>
                          <a:latin typeface="Arial (Headings)"/>
                        </a:rPr>
                        <a:t> với SQL Server Database.</a:t>
                      </a:r>
                    </a:p>
                  </a:txBody>
                  <a:tcPr marL="49590" marR="49590" marT="24795" marB="2479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10000"/>
                        <a:lumOff val="90000"/>
                      </a:schemeClr>
                    </a:solidFill>
                  </a:tcPr>
                </a:tc>
                <a:tc>
                  <a:txBody>
                    <a:bodyPr/>
                    <a:lstStyle/>
                    <a:p>
                      <a:pPr fontAlgn="ctr" latinLnBrk="0"/>
                      <a:r>
                        <a:rPr lang="vi-VN" sz="2000" dirty="0">
                          <a:effectLst/>
                          <a:latin typeface="Arial (Headings)"/>
                        </a:rPr>
                        <a:t>Có thể </a:t>
                      </a:r>
                      <a:r>
                        <a:rPr lang="en-US" sz="2000" dirty="0" err="1">
                          <a:effectLst/>
                          <a:latin typeface="Arial (Headings)"/>
                        </a:rPr>
                        <a:t>làm</a:t>
                      </a:r>
                      <a:r>
                        <a:rPr lang="en-US" sz="2000" dirty="0">
                          <a:effectLst/>
                          <a:latin typeface="Arial (Headings)"/>
                        </a:rPr>
                        <a:t> </a:t>
                      </a:r>
                      <a:r>
                        <a:rPr lang="en-US" sz="2000" dirty="0" err="1">
                          <a:effectLst/>
                          <a:latin typeface="Arial (Headings)"/>
                        </a:rPr>
                        <a:t>việc</a:t>
                      </a:r>
                      <a:r>
                        <a:rPr lang="vi-VN" sz="2000" dirty="0">
                          <a:effectLst/>
                          <a:latin typeface="Arial (Headings)"/>
                        </a:rPr>
                        <a:t> trên nhưng db khác nhau như Oracle, DB2, MYSQL, SQL Serve</a:t>
                      </a:r>
                      <a:r>
                        <a:rPr lang="en-US" sz="2000" dirty="0">
                          <a:effectLst/>
                          <a:latin typeface="Arial (Headings)"/>
                        </a:rPr>
                        <a:t>r..</a:t>
                      </a:r>
                      <a:r>
                        <a:rPr lang="vi-VN" sz="2000" dirty="0">
                          <a:effectLst/>
                          <a:latin typeface="Arial (Headings)"/>
                        </a:rPr>
                        <a:t>.</a:t>
                      </a:r>
                    </a:p>
                  </a:txBody>
                  <a:tcPr marL="49590" marR="49590" marT="24795" marB="2479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2817963763"/>
                  </a:ext>
                </a:extLst>
              </a:tr>
              <a:tr h="906394">
                <a:tc>
                  <a:txBody>
                    <a:bodyPr/>
                    <a:lstStyle/>
                    <a:p>
                      <a:pPr fontAlgn="ctr" latinLnBrk="0"/>
                      <a:r>
                        <a:rPr lang="en-US" sz="2000" dirty="0" err="1">
                          <a:effectLst/>
                          <a:latin typeface="Arial (Headings)"/>
                        </a:rPr>
                        <a:t>Nó</a:t>
                      </a:r>
                      <a:r>
                        <a:rPr lang="en-US" sz="2000" dirty="0">
                          <a:effectLst/>
                          <a:latin typeface="Arial (Headings)"/>
                        </a:rPr>
                        <a:t> </a:t>
                      </a:r>
                      <a:r>
                        <a:rPr lang="en-US" sz="2000" dirty="0" err="1">
                          <a:effectLst/>
                          <a:latin typeface="Arial (Headings)"/>
                        </a:rPr>
                        <a:t>tạo</a:t>
                      </a:r>
                      <a:r>
                        <a:rPr lang="en-US" sz="2000" dirty="0">
                          <a:effectLst/>
                          <a:latin typeface="Arial (Headings)"/>
                        </a:rPr>
                        <a:t> </a:t>
                      </a:r>
                      <a:r>
                        <a:rPr lang="en-US" sz="2000" dirty="0" err="1">
                          <a:effectLst/>
                          <a:latin typeface="Arial (Headings)"/>
                        </a:rPr>
                        <a:t>ra</a:t>
                      </a:r>
                      <a:r>
                        <a:rPr lang="en-US" sz="2000" dirty="0">
                          <a:effectLst/>
                          <a:latin typeface="Arial (Headings)"/>
                        </a:rPr>
                        <a:t> </a:t>
                      </a:r>
                      <a:r>
                        <a:rPr lang="en-US" sz="2000" dirty="0" err="1">
                          <a:effectLst/>
                          <a:latin typeface="Arial (Headings)"/>
                        </a:rPr>
                        <a:t>một</a:t>
                      </a:r>
                      <a:r>
                        <a:rPr lang="en-US" sz="2000" dirty="0">
                          <a:effectLst/>
                          <a:latin typeface="Arial (Headings)"/>
                        </a:rPr>
                        <a:t> file .</a:t>
                      </a:r>
                      <a:r>
                        <a:rPr lang="en-US" sz="2000" dirty="0" err="1">
                          <a:effectLst/>
                          <a:latin typeface="Arial (Headings)"/>
                        </a:rPr>
                        <a:t>dbml</a:t>
                      </a:r>
                      <a:r>
                        <a:rPr lang="en-US" sz="2000" dirty="0">
                          <a:effectLst/>
                          <a:latin typeface="Arial (Headings)"/>
                        </a:rPr>
                        <a:t> </a:t>
                      </a:r>
                      <a:r>
                        <a:rPr lang="en-US" sz="2000" dirty="0" err="1">
                          <a:effectLst/>
                          <a:latin typeface="Arial (Headings)"/>
                        </a:rPr>
                        <a:t>để</a:t>
                      </a:r>
                      <a:r>
                        <a:rPr lang="en-US" sz="2000" dirty="0">
                          <a:effectLst/>
                          <a:latin typeface="Arial (Headings)"/>
                        </a:rPr>
                        <a:t> </a:t>
                      </a:r>
                      <a:r>
                        <a:rPr lang="en-US" sz="2000" dirty="0" err="1">
                          <a:effectLst/>
                          <a:latin typeface="Arial (Headings)"/>
                        </a:rPr>
                        <a:t>duy</a:t>
                      </a:r>
                      <a:r>
                        <a:rPr lang="en-US" sz="2000" dirty="0">
                          <a:effectLst/>
                          <a:latin typeface="Arial (Headings)"/>
                        </a:rPr>
                        <a:t> </a:t>
                      </a:r>
                      <a:r>
                        <a:rPr lang="en-US" sz="2000" dirty="0" err="1">
                          <a:effectLst/>
                          <a:latin typeface="Arial (Headings)"/>
                        </a:rPr>
                        <a:t>trì</a:t>
                      </a:r>
                      <a:r>
                        <a:rPr lang="en-US" sz="2000" dirty="0">
                          <a:effectLst/>
                          <a:latin typeface="Arial (Headings)"/>
                        </a:rPr>
                        <a:t> </a:t>
                      </a:r>
                      <a:r>
                        <a:rPr lang="en-US" sz="2000" dirty="0" err="1">
                          <a:effectLst/>
                          <a:latin typeface="Arial (Headings)"/>
                        </a:rPr>
                        <a:t>mối</a:t>
                      </a:r>
                      <a:r>
                        <a:rPr lang="en-US" sz="2000" dirty="0">
                          <a:effectLst/>
                          <a:latin typeface="Arial (Headings)"/>
                        </a:rPr>
                        <a:t> </a:t>
                      </a:r>
                      <a:r>
                        <a:rPr lang="en-US" sz="2000" dirty="0" err="1">
                          <a:effectLst/>
                          <a:latin typeface="Arial (Headings)"/>
                        </a:rPr>
                        <a:t>quan</a:t>
                      </a:r>
                      <a:r>
                        <a:rPr lang="en-US" sz="2000" dirty="0">
                          <a:effectLst/>
                          <a:latin typeface="Arial (Headings)"/>
                        </a:rPr>
                        <a:t> </a:t>
                      </a:r>
                      <a:r>
                        <a:rPr lang="en-US" sz="2000" dirty="0" err="1">
                          <a:effectLst/>
                          <a:latin typeface="Arial (Headings)"/>
                        </a:rPr>
                        <a:t>hệ</a:t>
                      </a:r>
                      <a:r>
                        <a:rPr lang="en-US" sz="2000" dirty="0">
                          <a:effectLst/>
                          <a:latin typeface="Arial (Headings)"/>
                        </a:rPr>
                        <a:t>.</a:t>
                      </a:r>
                    </a:p>
                  </a:txBody>
                  <a:tcPr marL="49590" marR="49590" marT="24795" marB="2479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25000"/>
                        <a:lumOff val="75000"/>
                      </a:schemeClr>
                    </a:solidFill>
                  </a:tcPr>
                </a:tc>
                <a:tc>
                  <a:txBody>
                    <a:bodyPr/>
                    <a:lstStyle/>
                    <a:p>
                      <a:pPr fontAlgn="ctr" latinLnBrk="0"/>
                      <a:r>
                        <a:rPr lang="vi-VN" sz="2000" dirty="0">
                          <a:effectLst/>
                          <a:latin typeface="Arial (Headings)"/>
                        </a:rPr>
                        <a:t>Nó tạo ra một file .edmx lúc đầu. Các mối quan hệ được duy trì sử dụng 3 file khác nhau .csdl, .msl và .ssdl</a:t>
                      </a:r>
                      <a:r>
                        <a:rPr lang="en-US" sz="2000" dirty="0">
                          <a:effectLst/>
                          <a:latin typeface="Arial (Headings)"/>
                        </a:rPr>
                        <a:t>.</a:t>
                      </a:r>
                      <a:endParaRPr lang="vi-VN" sz="2000" dirty="0">
                        <a:effectLst/>
                        <a:latin typeface="Arial (Headings)"/>
                      </a:endParaRPr>
                    </a:p>
                  </a:txBody>
                  <a:tcPr marL="49590" marR="49590" marT="24795" marB="2479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25000"/>
                        <a:lumOff val="75000"/>
                      </a:schemeClr>
                    </a:solidFill>
                  </a:tcPr>
                </a:tc>
                <a:extLst>
                  <a:ext uri="{0D108BD9-81ED-4DB2-BD59-A6C34878D82A}">
                    <a16:rowId xmlns:a16="http://schemas.microsoft.com/office/drawing/2014/main" val="1853475885"/>
                  </a:ext>
                </a:extLst>
              </a:tr>
              <a:tr h="361259">
                <a:tc>
                  <a:txBody>
                    <a:bodyPr/>
                    <a:lstStyle/>
                    <a:p>
                      <a:pPr fontAlgn="ctr" latinLnBrk="0"/>
                      <a:r>
                        <a:rPr lang="en-US" sz="2000">
                          <a:effectLst/>
                          <a:latin typeface="Arial (Headings)"/>
                        </a:rPr>
                        <a:t>Không hỗ trợ cho kiểu phức tạp.</a:t>
                      </a:r>
                    </a:p>
                  </a:txBody>
                  <a:tcPr marL="49590" marR="49590" marT="24795" marB="2479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10000"/>
                        <a:lumOff val="90000"/>
                      </a:schemeClr>
                    </a:solidFill>
                  </a:tcPr>
                </a:tc>
                <a:tc>
                  <a:txBody>
                    <a:bodyPr/>
                    <a:lstStyle/>
                    <a:p>
                      <a:pPr fontAlgn="ctr" latinLnBrk="0"/>
                      <a:r>
                        <a:rPr lang="en-US" sz="2000" dirty="0" err="1">
                          <a:effectLst/>
                          <a:latin typeface="Arial (Headings)"/>
                        </a:rPr>
                        <a:t>Hỗ</a:t>
                      </a:r>
                      <a:r>
                        <a:rPr lang="en-US" sz="2000" dirty="0">
                          <a:effectLst/>
                          <a:latin typeface="Arial (Headings)"/>
                        </a:rPr>
                        <a:t> </a:t>
                      </a:r>
                      <a:r>
                        <a:rPr lang="en-US" sz="2000" dirty="0" err="1">
                          <a:effectLst/>
                          <a:latin typeface="Arial (Headings)"/>
                        </a:rPr>
                        <a:t>trợ</a:t>
                      </a:r>
                      <a:r>
                        <a:rPr lang="en-US" sz="2000" dirty="0">
                          <a:effectLst/>
                          <a:latin typeface="Arial (Headings)"/>
                        </a:rPr>
                        <a:t> </a:t>
                      </a:r>
                      <a:r>
                        <a:rPr lang="en-US" sz="2000" dirty="0" err="1">
                          <a:effectLst/>
                          <a:latin typeface="Arial (Headings)"/>
                        </a:rPr>
                        <a:t>các</a:t>
                      </a:r>
                      <a:r>
                        <a:rPr lang="en-US" sz="2000" dirty="0">
                          <a:effectLst/>
                          <a:latin typeface="Arial (Headings)"/>
                        </a:rPr>
                        <a:t> </a:t>
                      </a:r>
                      <a:r>
                        <a:rPr lang="en-US" sz="2000" dirty="0" err="1">
                          <a:effectLst/>
                          <a:latin typeface="Arial (Headings)"/>
                        </a:rPr>
                        <a:t>kiểu</a:t>
                      </a:r>
                      <a:r>
                        <a:rPr lang="en-US" sz="2000" dirty="0">
                          <a:effectLst/>
                          <a:latin typeface="Arial (Headings)"/>
                        </a:rPr>
                        <a:t> </a:t>
                      </a:r>
                      <a:r>
                        <a:rPr lang="en-US" sz="2000" dirty="0" err="1">
                          <a:effectLst/>
                          <a:latin typeface="Arial (Headings)"/>
                        </a:rPr>
                        <a:t>phức</a:t>
                      </a:r>
                      <a:r>
                        <a:rPr lang="en-US" sz="2000" dirty="0">
                          <a:effectLst/>
                          <a:latin typeface="Arial (Headings)"/>
                        </a:rPr>
                        <a:t> </a:t>
                      </a:r>
                      <a:r>
                        <a:rPr lang="en-US" sz="2000" dirty="0" err="1">
                          <a:effectLst/>
                          <a:latin typeface="Arial (Headings)"/>
                        </a:rPr>
                        <a:t>tạp</a:t>
                      </a:r>
                      <a:r>
                        <a:rPr lang="en-US" sz="2000" dirty="0">
                          <a:effectLst/>
                          <a:latin typeface="Arial (Headings)"/>
                        </a:rPr>
                        <a:t>.</a:t>
                      </a:r>
                    </a:p>
                  </a:txBody>
                  <a:tcPr marL="49590" marR="49590" marT="24795" marB="2479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1727543986"/>
                  </a:ext>
                </a:extLst>
              </a:tr>
              <a:tr h="361259">
                <a:tc>
                  <a:txBody>
                    <a:bodyPr/>
                    <a:lstStyle/>
                    <a:p>
                      <a:pPr fontAlgn="ctr" latinLnBrk="0"/>
                      <a:r>
                        <a:rPr lang="en-US" sz="2000" dirty="0" err="1">
                          <a:effectLst/>
                          <a:latin typeface="Arial (Headings)"/>
                        </a:rPr>
                        <a:t>Không</a:t>
                      </a:r>
                      <a:r>
                        <a:rPr lang="en-US" sz="2000" dirty="0">
                          <a:effectLst/>
                          <a:latin typeface="Arial (Headings)"/>
                        </a:rPr>
                        <a:t> </a:t>
                      </a:r>
                      <a:r>
                        <a:rPr lang="en-US" sz="2000" dirty="0" err="1">
                          <a:effectLst/>
                          <a:latin typeface="Arial (Headings)"/>
                        </a:rPr>
                        <a:t>thể</a:t>
                      </a:r>
                      <a:r>
                        <a:rPr lang="en-US" sz="2000" dirty="0">
                          <a:effectLst/>
                          <a:latin typeface="Arial (Headings)"/>
                        </a:rPr>
                        <a:t> </a:t>
                      </a:r>
                      <a:r>
                        <a:rPr lang="en-US" sz="2000" dirty="0" err="1">
                          <a:effectLst/>
                          <a:latin typeface="Arial (Headings)"/>
                        </a:rPr>
                        <a:t>tạo</a:t>
                      </a:r>
                      <a:r>
                        <a:rPr lang="en-US" sz="2000" dirty="0">
                          <a:effectLst/>
                          <a:latin typeface="Arial (Headings)"/>
                        </a:rPr>
                        <a:t> </a:t>
                      </a:r>
                      <a:r>
                        <a:rPr lang="en-US" sz="2000" dirty="0" err="1">
                          <a:effectLst/>
                          <a:latin typeface="Arial (Headings)"/>
                        </a:rPr>
                        <a:t>db</a:t>
                      </a:r>
                      <a:r>
                        <a:rPr lang="en-US" sz="2000" dirty="0">
                          <a:effectLst/>
                          <a:latin typeface="Arial (Headings)"/>
                        </a:rPr>
                        <a:t> </a:t>
                      </a:r>
                      <a:r>
                        <a:rPr lang="en-US" sz="2000" dirty="0" err="1">
                          <a:effectLst/>
                          <a:latin typeface="Arial (Headings)"/>
                        </a:rPr>
                        <a:t>từ</a:t>
                      </a:r>
                      <a:r>
                        <a:rPr lang="en-US" sz="2000" dirty="0">
                          <a:effectLst/>
                          <a:latin typeface="Arial (Headings)"/>
                        </a:rPr>
                        <a:t> model.</a:t>
                      </a:r>
                    </a:p>
                  </a:txBody>
                  <a:tcPr marL="49590" marR="49590" marT="24795" marB="2479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25000"/>
                        <a:lumOff val="75000"/>
                      </a:schemeClr>
                    </a:solidFill>
                  </a:tcPr>
                </a:tc>
                <a:tc>
                  <a:txBody>
                    <a:bodyPr/>
                    <a:lstStyle/>
                    <a:p>
                      <a:pPr fontAlgn="ctr" latinLnBrk="0"/>
                      <a:r>
                        <a:rPr lang="en-US" sz="2000" dirty="0" err="1">
                          <a:effectLst/>
                          <a:latin typeface="Arial (Headings)"/>
                        </a:rPr>
                        <a:t>Có</a:t>
                      </a:r>
                      <a:r>
                        <a:rPr lang="en-US" sz="2000" dirty="0">
                          <a:effectLst/>
                          <a:latin typeface="Arial (Headings)"/>
                        </a:rPr>
                        <a:t> </a:t>
                      </a:r>
                      <a:r>
                        <a:rPr lang="en-US" sz="2000" dirty="0" err="1">
                          <a:effectLst/>
                          <a:latin typeface="Arial (Headings)"/>
                        </a:rPr>
                        <a:t>thể</a:t>
                      </a:r>
                      <a:r>
                        <a:rPr lang="en-US" sz="2000" dirty="0">
                          <a:effectLst/>
                          <a:latin typeface="Arial (Headings)"/>
                        </a:rPr>
                        <a:t> </a:t>
                      </a:r>
                      <a:r>
                        <a:rPr lang="en-US" sz="2000" dirty="0" err="1">
                          <a:effectLst/>
                          <a:latin typeface="Arial (Headings)"/>
                        </a:rPr>
                        <a:t>tạo</a:t>
                      </a:r>
                      <a:r>
                        <a:rPr lang="en-US" sz="2000" dirty="0">
                          <a:effectLst/>
                          <a:latin typeface="Arial (Headings)"/>
                        </a:rPr>
                        <a:t> </a:t>
                      </a:r>
                      <a:r>
                        <a:rPr lang="en-US" sz="2000" dirty="0" err="1">
                          <a:effectLst/>
                          <a:latin typeface="Arial (Headings)"/>
                        </a:rPr>
                        <a:t>db</a:t>
                      </a:r>
                      <a:r>
                        <a:rPr lang="en-US" sz="2000" dirty="0">
                          <a:effectLst/>
                          <a:latin typeface="Arial (Headings)"/>
                        </a:rPr>
                        <a:t> </a:t>
                      </a:r>
                      <a:r>
                        <a:rPr lang="en-US" sz="2000" dirty="0" err="1">
                          <a:effectLst/>
                          <a:latin typeface="Arial (Headings)"/>
                        </a:rPr>
                        <a:t>từ</a:t>
                      </a:r>
                      <a:r>
                        <a:rPr lang="en-US" sz="2000" dirty="0">
                          <a:effectLst/>
                          <a:latin typeface="Arial (Headings)"/>
                        </a:rPr>
                        <a:t> model.</a:t>
                      </a:r>
                    </a:p>
                  </a:txBody>
                  <a:tcPr marL="49590" marR="49590" marT="24795" marB="2479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25000"/>
                        <a:lumOff val="75000"/>
                      </a:schemeClr>
                    </a:solidFill>
                  </a:tcPr>
                </a:tc>
                <a:extLst>
                  <a:ext uri="{0D108BD9-81ED-4DB2-BD59-A6C34878D82A}">
                    <a16:rowId xmlns:a16="http://schemas.microsoft.com/office/drawing/2014/main" val="1928392525"/>
                  </a:ext>
                </a:extLst>
              </a:tr>
              <a:tr h="906394">
                <a:tc>
                  <a:txBody>
                    <a:bodyPr/>
                    <a:lstStyle/>
                    <a:p>
                      <a:pPr fontAlgn="ctr" latinLnBrk="0"/>
                      <a:r>
                        <a:rPr lang="en-US" sz="2000">
                          <a:effectLst/>
                          <a:latin typeface="Arial (Headings)"/>
                        </a:rPr>
                        <a:t>Chỉ cho phép 1-1 ánh xạ giữa các lớp thực thể và quan hệ các tables / views.</a:t>
                      </a:r>
                    </a:p>
                  </a:txBody>
                  <a:tcPr marL="49590" marR="49590" marT="24795" marB="2479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10000"/>
                        <a:lumOff val="90000"/>
                      </a:schemeClr>
                    </a:solidFill>
                  </a:tcPr>
                </a:tc>
                <a:tc>
                  <a:txBody>
                    <a:bodyPr/>
                    <a:lstStyle/>
                    <a:p>
                      <a:pPr fontAlgn="ctr" latinLnBrk="0"/>
                      <a:r>
                        <a:rPr lang="en-US" sz="2000" dirty="0">
                          <a:effectLst/>
                          <a:latin typeface="Arial (Headings)"/>
                        </a:rPr>
                        <a:t>Cho </a:t>
                      </a:r>
                      <a:r>
                        <a:rPr lang="en-US" sz="2000" dirty="0" err="1">
                          <a:effectLst/>
                          <a:latin typeface="Arial (Headings)"/>
                        </a:rPr>
                        <a:t>phép</a:t>
                      </a:r>
                      <a:r>
                        <a:rPr lang="en-US" sz="2000" dirty="0">
                          <a:effectLst/>
                          <a:latin typeface="Arial (Headings)"/>
                        </a:rPr>
                        <a:t> </a:t>
                      </a:r>
                      <a:r>
                        <a:rPr lang="en-US" sz="2000" dirty="0" err="1">
                          <a:effectLst/>
                          <a:latin typeface="Arial (Headings)"/>
                        </a:rPr>
                        <a:t>một-một</a:t>
                      </a:r>
                      <a:r>
                        <a:rPr lang="en-US" sz="2000" dirty="0">
                          <a:effectLst/>
                          <a:latin typeface="Arial (Headings)"/>
                        </a:rPr>
                        <a:t>, </a:t>
                      </a:r>
                      <a:r>
                        <a:rPr lang="en-US" sz="2000" dirty="0" err="1">
                          <a:effectLst/>
                          <a:latin typeface="Arial (Headings)"/>
                        </a:rPr>
                        <a:t>một-nhiều</a:t>
                      </a:r>
                      <a:r>
                        <a:rPr lang="en-US" sz="2000" dirty="0">
                          <a:effectLst/>
                          <a:latin typeface="Arial (Headings)"/>
                        </a:rPr>
                        <a:t> </a:t>
                      </a:r>
                      <a:r>
                        <a:rPr lang="en-US" sz="2000" dirty="0" err="1">
                          <a:effectLst/>
                          <a:latin typeface="Arial (Headings)"/>
                        </a:rPr>
                        <a:t>và</a:t>
                      </a:r>
                      <a:r>
                        <a:rPr lang="en-US" sz="2000" dirty="0">
                          <a:effectLst/>
                          <a:latin typeface="Arial (Headings)"/>
                        </a:rPr>
                        <a:t>; </a:t>
                      </a:r>
                      <a:r>
                        <a:rPr lang="en-US" sz="2000" dirty="0" err="1">
                          <a:effectLst/>
                          <a:latin typeface="Arial (Headings)"/>
                        </a:rPr>
                        <a:t>nhiều-nhiều</a:t>
                      </a:r>
                      <a:r>
                        <a:rPr lang="en-US" sz="2000" dirty="0">
                          <a:effectLst/>
                          <a:latin typeface="Arial (Headings)"/>
                        </a:rPr>
                        <a:t> </a:t>
                      </a:r>
                      <a:r>
                        <a:rPr lang="en-US" sz="2000" dirty="0" err="1">
                          <a:effectLst/>
                          <a:latin typeface="Arial (Headings)"/>
                        </a:rPr>
                        <a:t>ánh</a:t>
                      </a:r>
                      <a:r>
                        <a:rPr lang="en-US" sz="2000" dirty="0">
                          <a:effectLst/>
                          <a:latin typeface="Arial (Headings)"/>
                        </a:rPr>
                        <a:t> </a:t>
                      </a:r>
                      <a:r>
                        <a:rPr lang="en-US" sz="2000" dirty="0" err="1">
                          <a:effectLst/>
                          <a:latin typeface="Arial (Headings)"/>
                        </a:rPr>
                        <a:t>xạ</a:t>
                      </a:r>
                      <a:r>
                        <a:rPr lang="en-US" sz="2000" dirty="0">
                          <a:effectLst/>
                          <a:latin typeface="Arial (Headings)"/>
                        </a:rPr>
                        <a:t> </a:t>
                      </a:r>
                      <a:r>
                        <a:rPr lang="en-US" sz="2000" dirty="0" err="1">
                          <a:effectLst/>
                          <a:latin typeface="Arial (Headings)"/>
                        </a:rPr>
                        <a:t>giữa</a:t>
                      </a:r>
                      <a:r>
                        <a:rPr lang="en-US" sz="2000" dirty="0">
                          <a:effectLst/>
                          <a:latin typeface="Arial (Headings)"/>
                        </a:rPr>
                        <a:t> </a:t>
                      </a:r>
                      <a:r>
                        <a:rPr lang="en-US" sz="2000" dirty="0" err="1">
                          <a:effectLst/>
                          <a:latin typeface="Arial (Headings)"/>
                        </a:rPr>
                        <a:t>các</a:t>
                      </a:r>
                      <a:r>
                        <a:rPr lang="en-US" sz="2000" dirty="0">
                          <a:effectLst/>
                          <a:latin typeface="Arial (Headings)"/>
                        </a:rPr>
                        <a:t> </a:t>
                      </a:r>
                      <a:r>
                        <a:rPr lang="en-US" sz="2000" dirty="0" err="1">
                          <a:effectLst/>
                          <a:latin typeface="Arial (Headings)"/>
                        </a:rPr>
                        <a:t>lớp</a:t>
                      </a:r>
                      <a:r>
                        <a:rPr lang="en-US" sz="2000" dirty="0">
                          <a:effectLst/>
                          <a:latin typeface="Arial (Headings)"/>
                        </a:rPr>
                        <a:t> </a:t>
                      </a:r>
                      <a:r>
                        <a:rPr lang="en-US" sz="2000" dirty="0" err="1">
                          <a:effectLst/>
                          <a:latin typeface="Arial (Headings)"/>
                        </a:rPr>
                        <a:t>thực</a:t>
                      </a:r>
                      <a:r>
                        <a:rPr lang="en-US" sz="2000" dirty="0">
                          <a:effectLst/>
                          <a:latin typeface="Arial (Headings)"/>
                        </a:rPr>
                        <a:t> </a:t>
                      </a:r>
                      <a:r>
                        <a:rPr lang="en-US" sz="2000" dirty="0" err="1">
                          <a:effectLst/>
                          <a:latin typeface="Arial (Headings)"/>
                        </a:rPr>
                        <a:t>thể</a:t>
                      </a:r>
                      <a:r>
                        <a:rPr lang="en-US" sz="2000" dirty="0">
                          <a:effectLst/>
                          <a:latin typeface="Arial (Headings)"/>
                        </a:rPr>
                        <a:t> </a:t>
                      </a:r>
                      <a:r>
                        <a:rPr lang="en-US" sz="2000" dirty="0" err="1">
                          <a:effectLst/>
                          <a:latin typeface="Arial (Headings)"/>
                        </a:rPr>
                        <a:t>và</a:t>
                      </a:r>
                      <a:r>
                        <a:rPr lang="en-US" sz="2000" dirty="0">
                          <a:effectLst/>
                          <a:latin typeface="Arial (Headings)"/>
                        </a:rPr>
                        <a:t> </a:t>
                      </a:r>
                      <a:r>
                        <a:rPr lang="en-US" sz="2000" dirty="0" err="1">
                          <a:effectLst/>
                          <a:latin typeface="Arial (Headings)"/>
                        </a:rPr>
                        <a:t>các</a:t>
                      </a:r>
                      <a:r>
                        <a:rPr lang="en-US" sz="2000" dirty="0">
                          <a:effectLst/>
                          <a:latin typeface="Arial (Headings)"/>
                        </a:rPr>
                        <a:t> </a:t>
                      </a:r>
                      <a:r>
                        <a:rPr lang="en-US" sz="2000" dirty="0" err="1">
                          <a:effectLst/>
                          <a:latin typeface="Arial (Headings)"/>
                        </a:rPr>
                        <a:t>quan</a:t>
                      </a:r>
                      <a:r>
                        <a:rPr lang="en-US" sz="2000" dirty="0">
                          <a:effectLst/>
                          <a:latin typeface="Arial (Headings)"/>
                        </a:rPr>
                        <a:t> </a:t>
                      </a:r>
                      <a:r>
                        <a:rPr lang="en-US" sz="2000" dirty="0" err="1">
                          <a:effectLst/>
                          <a:latin typeface="Arial (Headings)"/>
                        </a:rPr>
                        <a:t>hệ</a:t>
                      </a:r>
                      <a:r>
                        <a:rPr lang="en-US" sz="2000" dirty="0">
                          <a:effectLst/>
                          <a:latin typeface="Arial (Headings)"/>
                        </a:rPr>
                        <a:t> tables / views.</a:t>
                      </a:r>
                    </a:p>
                  </a:txBody>
                  <a:tcPr marL="49590" marR="49590" marT="24795" marB="2479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3302938268"/>
                  </a:ext>
                </a:extLst>
              </a:tr>
              <a:tr h="633826">
                <a:tc>
                  <a:txBody>
                    <a:bodyPr/>
                    <a:lstStyle/>
                    <a:p>
                      <a:pPr fontAlgn="ctr" latinLnBrk="0"/>
                      <a:r>
                        <a:rPr lang="en-US" sz="2000" dirty="0">
                          <a:effectLst/>
                          <a:latin typeface="Arial (Headings)"/>
                        </a:rPr>
                        <a:t>Cho </a:t>
                      </a:r>
                      <a:r>
                        <a:rPr lang="en-US" sz="2000" dirty="0" err="1">
                          <a:effectLst/>
                          <a:latin typeface="Arial (Headings)"/>
                        </a:rPr>
                        <a:t>phép</a:t>
                      </a:r>
                      <a:r>
                        <a:rPr lang="en-US" sz="2000" dirty="0">
                          <a:effectLst/>
                          <a:latin typeface="Arial (Headings)"/>
                        </a:rPr>
                        <a:t> </a:t>
                      </a:r>
                      <a:r>
                        <a:rPr lang="en-US" sz="2000" dirty="0" err="1">
                          <a:effectLst/>
                          <a:latin typeface="Arial (Headings)"/>
                        </a:rPr>
                        <a:t>bạn</a:t>
                      </a:r>
                      <a:r>
                        <a:rPr lang="en-US" sz="2000" dirty="0">
                          <a:effectLst/>
                          <a:latin typeface="Arial (Headings)"/>
                        </a:rPr>
                        <a:t> </a:t>
                      </a:r>
                      <a:r>
                        <a:rPr lang="en-US" sz="2000" dirty="0" err="1">
                          <a:effectLst/>
                          <a:latin typeface="Arial (Headings)"/>
                        </a:rPr>
                        <a:t>truy</a:t>
                      </a:r>
                      <a:r>
                        <a:rPr lang="en-US" sz="2000" dirty="0">
                          <a:effectLst/>
                          <a:latin typeface="Arial (Headings)"/>
                        </a:rPr>
                        <a:t> </a:t>
                      </a:r>
                      <a:r>
                        <a:rPr lang="en-US" sz="2000" dirty="0" err="1">
                          <a:effectLst/>
                          <a:latin typeface="Arial (Headings)"/>
                        </a:rPr>
                        <a:t>vấn</a:t>
                      </a:r>
                      <a:r>
                        <a:rPr lang="en-US" sz="2000" dirty="0">
                          <a:effectLst/>
                          <a:latin typeface="Arial (Headings)"/>
                        </a:rPr>
                        <a:t> </a:t>
                      </a:r>
                      <a:r>
                        <a:rPr lang="en-US" sz="2000" dirty="0" err="1">
                          <a:effectLst/>
                          <a:latin typeface="Arial (Headings)"/>
                        </a:rPr>
                        <a:t>dữ</a:t>
                      </a:r>
                      <a:r>
                        <a:rPr lang="en-US" sz="2000" dirty="0">
                          <a:effectLst/>
                          <a:latin typeface="Arial (Headings)"/>
                        </a:rPr>
                        <a:t> </a:t>
                      </a:r>
                      <a:r>
                        <a:rPr lang="en-US" sz="2000" dirty="0" err="1">
                          <a:effectLst/>
                          <a:latin typeface="Arial (Headings)"/>
                        </a:rPr>
                        <a:t>liệu</a:t>
                      </a:r>
                      <a:r>
                        <a:rPr lang="en-US" sz="2000" dirty="0">
                          <a:effectLst/>
                          <a:latin typeface="Arial (Headings)"/>
                        </a:rPr>
                        <a:t> </a:t>
                      </a:r>
                      <a:r>
                        <a:rPr lang="en-US" sz="2000" dirty="0" err="1">
                          <a:effectLst/>
                          <a:latin typeface="Arial (Headings)"/>
                        </a:rPr>
                        <a:t>bằng</a:t>
                      </a:r>
                      <a:r>
                        <a:rPr lang="en-US" sz="2000" dirty="0">
                          <a:effectLst/>
                          <a:latin typeface="Arial (Headings)"/>
                        </a:rPr>
                        <a:t> </a:t>
                      </a:r>
                      <a:r>
                        <a:rPr lang="en-US" sz="2000" dirty="0" err="1">
                          <a:effectLst/>
                          <a:latin typeface="Arial (Headings)"/>
                        </a:rPr>
                        <a:t>DbContext</a:t>
                      </a:r>
                      <a:r>
                        <a:rPr lang="en-US" sz="2000" dirty="0">
                          <a:effectLst/>
                          <a:latin typeface="Arial (Headings)"/>
                        </a:rPr>
                        <a:t>.</a:t>
                      </a:r>
                    </a:p>
                  </a:txBody>
                  <a:tcPr marL="49590" marR="49590" marT="24795" marB="2479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25000"/>
                        <a:lumOff val="75000"/>
                      </a:schemeClr>
                    </a:solidFill>
                  </a:tcPr>
                </a:tc>
                <a:tc>
                  <a:txBody>
                    <a:bodyPr/>
                    <a:lstStyle/>
                    <a:p>
                      <a:pPr fontAlgn="ctr" latinLnBrk="0"/>
                      <a:r>
                        <a:rPr lang="en-US" sz="2000" dirty="0">
                          <a:effectLst/>
                          <a:latin typeface="Arial (Headings)"/>
                        </a:rPr>
                        <a:t>Cho </a:t>
                      </a:r>
                      <a:r>
                        <a:rPr lang="en-US" sz="2000" dirty="0" err="1">
                          <a:effectLst/>
                          <a:latin typeface="Arial (Headings)"/>
                        </a:rPr>
                        <a:t>phép</a:t>
                      </a:r>
                      <a:r>
                        <a:rPr lang="en-US" sz="2000" dirty="0">
                          <a:effectLst/>
                          <a:latin typeface="Arial (Headings)"/>
                        </a:rPr>
                        <a:t> </a:t>
                      </a:r>
                      <a:r>
                        <a:rPr lang="en-US" sz="2000" dirty="0" err="1">
                          <a:effectLst/>
                          <a:latin typeface="Arial (Headings)"/>
                        </a:rPr>
                        <a:t>bạn</a:t>
                      </a:r>
                      <a:r>
                        <a:rPr lang="en-US" sz="2000" dirty="0">
                          <a:effectLst/>
                          <a:latin typeface="Arial (Headings)"/>
                        </a:rPr>
                        <a:t> </a:t>
                      </a:r>
                      <a:r>
                        <a:rPr lang="en-US" sz="2000" dirty="0" err="1">
                          <a:effectLst/>
                          <a:latin typeface="Arial (Headings)"/>
                        </a:rPr>
                        <a:t>truy</a:t>
                      </a:r>
                      <a:r>
                        <a:rPr lang="en-US" sz="2000" dirty="0">
                          <a:effectLst/>
                          <a:latin typeface="Arial (Headings)"/>
                        </a:rPr>
                        <a:t> </a:t>
                      </a:r>
                      <a:r>
                        <a:rPr lang="en-US" sz="2000" dirty="0" err="1">
                          <a:effectLst/>
                          <a:latin typeface="Arial (Headings)"/>
                        </a:rPr>
                        <a:t>vấn</a:t>
                      </a:r>
                      <a:r>
                        <a:rPr lang="en-US" sz="2000" dirty="0">
                          <a:effectLst/>
                          <a:latin typeface="Arial (Headings)"/>
                        </a:rPr>
                        <a:t> </a:t>
                      </a:r>
                      <a:r>
                        <a:rPr lang="en-US" sz="2000" dirty="0" err="1">
                          <a:effectLst/>
                          <a:latin typeface="Arial (Headings)"/>
                        </a:rPr>
                        <a:t>dữ</a:t>
                      </a:r>
                      <a:r>
                        <a:rPr lang="en-US" sz="2000" dirty="0">
                          <a:effectLst/>
                          <a:latin typeface="Arial (Headings)"/>
                        </a:rPr>
                        <a:t> </a:t>
                      </a:r>
                      <a:r>
                        <a:rPr lang="en-US" sz="2000" dirty="0" err="1">
                          <a:effectLst/>
                          <a:latin typeface="Arial (Headings)"/>
                        </a:rPr>
                        <a:t>liệu</a:t>
                      </a:r>
                      <a:r>
                        <a:rPr lang="en-US" sz="2000" dirty="0">
                          <a:effectLst/>
                          <a:latin typeface="Arial (Headings)"/>
                        </a:rPr>
                        <a:t> </a:t>
                      </a:r>
                      <a:r>
                        <a:rPr lang="en-US" sz="2000" dirty="0" err="1">
                          <a:effectLst/>
                          <a:latin typeface="Arial (Headings)"/>
                        </a:rPr>
                        <a:t>sử</a:t>
                      </a:r>
                      <a:r>
                        <a:rPr lang="en-US" sz="2000" dirty="0">
                          <a:effectLst/>
                          <a:latin typeface="Arial (Headings)"/>
                        </a:rPr>
                        <a:t> </a:t>
                      </a:r>
                      <a:r>
                        <a:rPr lang="en-US" sz="2000" dirty="0" err="1">
                          <a:effectLst/>
                          <a:latin typeface="Arial (Headings)"/>
                        </a:rPr>
                        <a:t>dụng</a:t>
                      </a:r>
                      <a:r>
                        <a:rPr lang="en-US" sz="2000" dirty="0">
                          <a:effectLst/>
                          <a:latin typeface="Arial (Headings)"/>
                        </a:rPr>
                        <a:t> Entity SQL, </a:t>
                      </a:r>
                      <a:r>
                        <a:rPr lang="en-US" sz="2000" dirty="0" err="1">
                          <a:effectLst/>
                          <a:latin typeface="Arial (Headings)"/>
                        </a:rPr>
                        <a:t>ObjectContext</a:t>
                      </a:r>
                      <a:r>
                        <a:rPr lang="en-US" sz="2000" dirty="0">
                          <a:effectLst/>
                          <a:latin typeface="Arial (Headings)"/>
                        </a:rPr>
                        <a:t>, </a:t>
                      </a:r>
                      <a:r>
                        <a:rPr lang="en-US" sz="2000" dirty="0" err="1">
                          <a:effectLst/>
                          <a:latin typeface="Arial (Headings)"/>
                        </a:rPr>
                        <a:t>DbContext</a:t>
                      </a:r>
                      <a:r>
                        <a:rPr lang="en-US" sz="2000" dirty="0">
                          <a:effectLst/>
                          <a:latin typeface="Arial (Headings)"/>
                        </a:rPr>
                        <a:t>.</a:t>
                      </a:r>
                    </a:p>
                  </a:txBody>
                  <a:tcPr marL="49590" marR="49590" marT="24795" marB="2479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25000"/>
                        <a:lumOff val="75000"/>
                      </a:schemeClr>
                    </a:solidFill>
                  </a:tcPr>
                </a:tc>
                <a:extLst>
                  <a:ext uri="{0D108BD9-81ED-4DB2-BD59-A6C34878D82A}">
                    <a16:rowId xmlns:a16="http://schemas.microsoft.com/office/drawing/2014/main" val="3564155867"/>
                  </a:ext>
                </a:extLst>
              </a:tr>
              <a:tr h="906394">
                <a:tc>
                  <a:txBody>
                    <a:bodyPr/>
                    <a:lstStyle/>
                    <a:p>
                      <a:pPr fontAlgn="ctr" latinLnBrk="0"/>
                      <a:r>
                        <a:rPr lang="vi-VN" sz="2000" dirty="0">
                          <a:effectLst/>
                          <a:latin typeface="Arial (Headings)"/>
                        </a:rPr>
                        <a:t>Có thể được sử dụng để phát triển ứng dụng nhanh chóng chỉ với SQL Server.</a:t>
                      </a:r>
                    </a:p>
                  </a:txBody>
                  <a:tcPr marL="49590" marR="49590" marT="24795" marB="2479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10000"/>
                        <a:lumOff val="90000"/>
                      </a:schemeClr>
                    </a:solidFill>
                  </a:tcPr>
                </a:tc>
                <a:tc>
                  <a:txBody>
                    <a:bodyPr/>
                    <a:lstStyle/>
                    <a:p>
                      <a:pPr fontAlgn="ctr" latinLnBrk="0"/>
                      <a:r>
                        <a:rPr lang="vi-VN" sz="2000" dirty="0">
                          <a:effectLst/>
                          <a:latin typeface="Arial (Headings)"/>
                        </a:rPr>
                        <a:t>Có thể được sử dụng để phát triển ứng dụng nhanh chóng với RDBMS như SQL Server, Oracle, DB2 và MySQL vv.</a:t>
                      </a:r>
                    </a:p>
                  </a:txBody>
                  <a:tcPr marL="49590" marR="49590" marT="24795" marB="2479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2027622903"/>
                  </a:ext>
                </a:extLst>
              </a:tr>
            </a:tbl>
          </a:graphicData>
        </a:graphic>
      </p:graphicFrame>
    </p:spTree>
    <p:extLst>
      <p:ext uri="{BB962C8B-B14F-4D97-AF65-F5344CB8AC3E}">
        <p14:creationId xmlns:p14="http://schemas.microsoft.com/office/powerpoint/2010/main" val="380568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48271-B50D-4D68-A7C9-3CFFDF89EE04}"/>
              </a:ext>
            </a:extLst>
          </p:cNvPr>
          <p:cNvSpPr>
            <a:spLocks noGrp="1"/>
          </p:cNvSpPr>
          <p:nvPr>
            <p:ph type="title"/>
          </p:nvPr>
        </p:nvSpPr>
        <p:spPr>
          <a:xfrm>
            <a:off x="1512446" y="2663023"/>
            <a:ext cx="10018713" cy="1752599"/>
          </a:xfrm>
        </p:spPr>
        <p:txBody>
          <a:bodyPr>
            <a:noAutofit/>
          </a:bodyPr>
          <a:lstStyle/>
          <a:p>
            <a:r>
              <a:rPr lang="en-US" sz="6000" b="1" dirty="0">
                <a:latin typeface="Arial (Headings)"/>
              </a:rPr>
              <a:t>CẢM </a:t>
            </a:r>
            <a:r>
              <a:rPr lang="vi-VN" sz="6000" b="1" dirty="0">
                <a:latin typeface="Arial (Headings)"/>
              </a:rPr>
              <a:t>Ơ</a:t>
            </a:r>
            <a:r>
              <a:rPr lang="en-US" sz="6000" b="1" dirty="0">
                <a:latin typeface="Arial (Headings)"/>
              </a:rPr>
              <a:t>N CÔ VÀ CÁC BẠN ĐÃ LẮNG NGHE!</a:t>
            </a:r>
          </a:p>
        </p:txBody>
      </p:sp>
    </p:spTree>
    <p:extLst>
      <p:ext uri="{BB962C8B-B14F-4D97-AF65-F5344CB8AC3E}">
        <p14:creationId xmlns:p14="http://schemas.microsoft.com/office/powerpoint/2010/main" val="1214010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F9BDDA53-9460-4E63-88E2-58CA6C09A4D4}"/>
              </a:ext>
            </a:extLst>
          </p:cNvPr>
          <p:cNvGraphicFramePr/>
          <p:nvPr>
            <p:extLst>
              <p:ext uri="{D42A27DB-BD31-4B8C-83A1-F6EECF244321}">
                <p14:modId xmlns:p14="http://schemas.microsoft.com/office/powerpoint/2010/main" val="300881810"/>
              </p:ext>
            </p:extLst>
          </p:nvPr>
        </p:nvGraphicFramePr>
        <p:xfrm>
          <a:off x="2540001" y="1907787"/>
          <a:ext cx="7929217" cy="4426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Subtitle 2">
            <a:extLst>
              <a:ext uri="{FF2B5EF4-FFF2-40B4-BE49-F238E27FC236}">
                <a16:creationId xmlns:a16="http://schemas.microsoft.com/office/drawing/2014/main" id="{C2475887-E725-46D7-9AEF-A760D10CEA01}"/>
              </a:ext>
            </a:extLst>
          </p:cNvPr>
          <p:cNvSpPr>
            <a:spLocks noGrp="1"/>
          </p:cNvSpPr>
          <p:nvPr>
            <p:ph type="subTitle" idx="1"/>
          </p:nvPr>
        </p:nvSpPr>
        <p:spPr>
          <a:xfrm>
            <a:off x="4803700" y="523461"/>
            <a:ext cx="3123520" cy="448576"/>
          </a:xfrm>
        </p:spPr>
        <p:txBody>
          <a:bodyPr>
            <a:noAutofit/>
          </a:bodyPr>
          <a:lstStyle/>
          <a:p>
            <a:pPr algn="l"/>
            <a:r>
              <a:rPr lang="en-US" sz="5000" b="1" dirty="0" err="1">
                <a:solidFill>
                  <a:schemeClr val="tx1"/>
                </a:solidFill>
                <a:latin typeface="Arial" panose="020B0604020202020204" pitchFamily="34" charset="0"/>
                <a:cs typeface="Arial" panose="020B0604020202020204" pitchFamily="34" charset="0"/>
              </a:rPr>
              <a:t>Nội</a:t>
            </a:r>
            <a:r>
              <a:rPr lang="en-US" sz="5000" b="1" dirty="0">
                <a:solidFill>
                  <a:schemeClr val="tx1"/>
                </a:solidFill>
                <a:latin typeface="Arial" panose="020B0604020202020204" pitchFamily="34" charset="0"/>
                <a:cs typeface="Arial" panose="020B0604020202020204" pitchFamily="34" charset="0"/>
              </a:rPr>
              <a:t> dung</a:t>
            </a:r>
            <a:endParaRPr lang="en-US" sz="5000" dirty="0">
              <a:solidFill>
                <a:schemeClr val="tx1"/>
              </a:solidFill>
            </a:endParaRPr>
          </a:p>
        </p:txBody>
      </p:sp>
    </p:spTree>
    <p:extLst>
      <p:ext uri="{BB962C8B-B14F-4D97-AF65-F5344CB8AC3E}">
        <p14:creationId xmlns:p14="http://schemas.microsoft.com/office/powerpoint/2010/main" val="3073645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003FC-DA5A-49D5-9FCF-0282386F6B24}"/>
              </a:ext>
            </a:extLst>
          </p:cNvPr>
          <p:cNvSpPr>
            <a:spLocks noGrp="1"/>
          </p:cNvSpPr>
          <p:nvPr>
            <p:ph type="ctrTitle"/>
          </p:nvPr>
        </p:nvSpPr>
        <p:spPr>
          <a:xfrm>
            <a:off x="2901896" y="2599269"/>
            <a:ext cx="8574622" cy="1217358"/>
          </a:xfrm>
        </p:spPr>
        <p:txBody>
          <a:bodyPr>
            <a:normAutofit/>
          </a:bodyPr>
          <a:lstStyle/>
          <a:p>
            <a:pPr algn="l"/>
            <a:r>
              <a:rPr lang="en-US" sz="7000" dirty="0">
                <a:latin typeface="Arial (Headings)"/>
              </a:rPr>
              <a:t> 1. SQL injection</a:t>
            </a:r>
            <a:endParaRPr lang="en-US" sz="7000" dirty="0"/>
          </a:p>
        </p:txBody>
      </p:sp>
    </p:spTree>
    <p:extLst>
      <p:ext uri="{BB962C8B-B14F-4D97-AF65-F5344CB8AC3E}">
        <p14:creationId xmlns:p14="http://schemas.microsoft.com/office/powerpoint/2010/main" val="3422621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7766A-2B06-4B4D-A690-2F9BE804A36D}"/>
              </a:ext>
            </a:extLst>
          </p:cNvPr>
          <p:cNvSpPr>
            <a:spLocks noGrp="1"/>
          </p:cNvSpPr>
          <p:nvPr>
            <p:ph type="ctrTitle"/>
          </p:nvPr>
        </p:nvSpPr>
        <p:spPr>
          <a:xfrm>
            <a:off x="2014330" y="-936"/>
            <a:ext cx="4678154" cy="908510"/>
          </a:xfrm>
        </p:spPr>
        <p:txBody>
          <a:bodyPr>
            <a:normAutofit/>
          </a:bodyPr>
          <a:lstStyle/>
          <a:p>
            <a:r>
              <a:rPr lang="en-US" sz="4000" dirty="0">
                <a:latin typeface="Arial" panose="020B0604020202020204" pitchFamily="34" charset="0"/>
                <a:cs typeface="Arial" panose="020B0604020202020204" pitchFamily="34" charset="0"/>
              </a:rPr>
              <a:t>SQL injection </a:t>
            </a:r>
            <a:r>
              <a:rPr lang="en-US" sz="4000" dirty="0" err="1">
                <a:latin typeface="Arial" panose="020B0604020202020204" pitchFamily="34" charset="0"/>
                <a:cs typeface="Arial" panose="020B0604020202020204" pitchFamily="34" charset="0"/>
              </a:rPr>
              <a:t>là</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gì</a:t>
            </a:r>
            <a:r>
              <a:rPr lang="en-US" sz="4000" dirty="0">
                <a:latin typeface="Arial" panose="020B0604020202020204" pitchFamily="34" charset="0"/>
                <a:cs typeface="Arial" panose="020B0604020202020204" pitchFamily="34" charset="0"/>
              </a:rPr>
              <a:t>?</a:t>
            </a:r>
            <a:endParaRPr lang="en-US" sz="4000" dirty="0"/>
          </a:p>
        </p:txBody>
      </p:sp>
      <p:sp>
        <p:nvSpPr>
          <p:cNvPr id="3" name="Subtitle 2">
            <a:extLst>
              <a:ext uri="{FF2B5EF4-FFF2-40B4-BE49-F238E27FC236}">
                <a16:creationId xmlns:a16="http://schemas.microsoft.com/office/drawing/2014/main" id="{AE637B48-FB56-45C3-B33A-ED64CF094A2F}"/>
              </a:ext>
            </a:extLst>
          </p:cNvPr>
          <p:cNvSpPr>
            <a:spLocks noGrp="1"/>
          </p:cNvSpPr>
          <p:nvPr>
            <p:ph type="subTitle" idx="1"/>
          </p:nvPr>
        </p:nvSpPr>
        <p:spPr>
          <a:xfrm>
            <a:off x="2014330" y="1072284"/>
            <a:ext cx="9925878" cy="2815351"/>
          </a:xfrm>
        </p:spPr>
        <p:txBody>
          <a:bodyPr>
            <a:noAutofit/>
          </a:bodyPr>
          <a:lstStyle/>
          <a:p>
            <a:pPr algn="l"/>
            <a:r>
              <a:rPr lang="vi-VN" sz="2400" b="1" dirty="0">
                <a:latin typeface="Arial (Body)"/>
              </a:rPr>
              <a:t>SQL injection</a:t>
            </a:r>
            <a:r>
              <a:rPr lang="vi-VN" sz="2400" dirty="0">
                <a:latin typeface="Arial (Body)"/>
              </a:rPr>
              <a:t> là một kỹ thuật cho phép những kẻ tấn công lợi dụng lỗ hổng của việc kiểm tra dữ liệu đầu vào trong các ứng dụng web và các thông báo lỗi của hệ quản trị cơ sở dữ liệu trả về để inject (tiêm vào) và thi hành các câu lệnh SQL bất hợp pháp. SQL injection có thể cho phép những kẻ tấn công thực hiện các thao tác</a:t>
            </a:r>
            <a:r>
              <a:rPr lang="en-US" sz="2400" dirty="0">
                <a:latin typeface="Arial (Body)"/>
              </a:rPr>
              <a:t> </a:t>
            </a:r>
            <a:r>
              <a:rPr lang="en-US" sz="2400" dirty="0" err="1">
                <a:latin typeface="Arial (Body)"/>
              </a:rPr>
              <a:t>nh</a:t>
            </a:r>
            <a:r>
              <a:rPr lang="vi-VN" sz="2400" dirty="0">
                <a:latin typeface="Arial (Body)"/>
              </a:rPr>
              <a:t>ư</a:t>
            </a:r>
            <a:r>
              <a:rPr lang="en-US" sz="2400" dirty="0">
                <a:latin typeface="Arial (Body)"/>
              </a:rPr>
              <a:t> select,</a:t>
            </a:r>
            <a:r>
              <a:rPr lang="vi-VN" sz="2400" dirty="0">
                <a:latin typeface="Arial (Body)"/>
              </a:rPr>
              <a:t> delete, insert, update</a:t>
            </a:r>
            <a:r>
              <a:rPr lang="en-US" sz="2400" dirty="0">
                <a:latin typeface="Arial (Body)"/>
              </a:rPr>
              <a:t>..</a:t>
            </a:r>
            <a:r>
              <a:rPr lang="vi-VN" sz="2400" dirty="0">
                <a:latin typeface="Arial (Body)"/>
              </a:rPr>
              <a:t>. trên cơ sở dữ liệu của ứng dụng, thậm chí là server mà ứng dụng đó đang chạy.</a:t>
            </a:r>
            <a:endParaRPr lang="en-US" sz="2400" dirty="0">
              <a:latin typeface="Arial (Body)"/>
            </a:endParaRPr>
          </a:p>
        </p:txBody>
      </p:sp>
      <p:sp>
        <p:nvSpPr>
          <p:cNvPr id="4" name="Subtitle 2">
            <a:extLst>
              <a:ext uri="{FF2B5EF4-FFF2-40B4-BE49-F238E27FC236}">
                <a16:creationId xmlns:a16="http://schemas.microsoft.com/office/drawing/2014/main" id="{A1899DE2-40DC-4290-9FE8-0DD77F66F2DB}"/>
              </a:ext>
            </a:extLst>
          </p:cNvPr>
          <p:cNvSpPr txBox="1">
            <a:spLocks/>
          </p:cNvSpPr>
          <p:nvPr/>
        </p:nvSpPr>
        <p:spPr>
          <a:xfrm>
            <a:off x="4148919" y="4146945"/>
            <a:ext cx="8161362" cy="1803481"/>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vi-VN" sz="2400" b="1" dirty="0"/>
              <a:t>SQL injection </a:t>
            </a:r>
            <a:r>
              <a:rPr lang="vi-VN" sz="2400" dirty="0"/>
              <a:t>thường được biết đến như là một vật trung gian tấn công trên các ứng dụng web có dữ liệu được quản lý bằng các hệ quản trị cơ sở dữ liệu như SQL Server, MySQL, Oracle, DB2, Sysbase...</a:t>
            </a:r>
            <a:br>
              <a:rPr lang="en-US" sz="2400" dirty="0"/>
            </a:br>
            <a:endParaRPr lang="en-US" sz="2400" dirty="0"/>
          </a:p>
        </p:txBody>
      </p:sp>
    </p:spTree>
    <p:extLst>
      <p:ext uri="{BB962C8B-B14F-4D97-AF65-F5344CB8AC3E}">
        <p14:creationId xmlns:p14="http://schemas.microsoft.com/office/powerpoint/2010/main" val="2428206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2F0F52D-8816-41FF-9179-F1E59166E3C0}"/>
              </a:ext>
            </a:extLst>
          </p:cNvPr>
          <p:cNvSpPr>
            <a:spLocks noGrp="1"/>
          </p:cNvSpPr>
          <p:nvPr>
            <p:ph type="ctrTitle"/>
          </p:nvPr>
        </p:nvSpPr>
        <p:spPr>
          <a:xfrm>
            <a:off x="2014330" y="-936"/>
            <a:ext cx="4678154" cy="908510"/>
          </a:xfrm>
        </p:spPr>
        <p:txBody>
          <a:bodyPr>
            <a:normAutofit/>
          </a:bodyPr>
          <a:lstStyle/>
          <a:p>
            <a:r>
              <a:rPr lang="en-US" sz="4000" dirty="0">
                <a:latin typeface="Arial" panose="020B0604020202020204" pitchFamily="34" charset="0"/>
                <a:cs typeface="Arial" panose="020B0604020202020204" pitchFamily="34" charset="0"/>
              </a:rPr>
              <a:t>SQL injection </a:t>
            </a:r>
            <a:r>
              <a:rPr lang="en-US" sz="4000" dirty="0" err="1">
                <a:latin typeface="Arial" panose="020B0604020202020204" pitchFamily="34" charset="0"/>
                <a:cs typeface="Arial" panose="020B0604020202020204" pitchFamily="34" charset="0"/>
              </a:rPr>
              <a:t>là</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gì</a:t>
            </a:r>
            <a:r>
              <a:rPr lang="en-US" sz="4000" dirty="0">
                <a:latin typeface="Arial" panose="020B0604020202020204" pitchFamily="34" charset="0"/>
                <a:cs typeface="Arial" panose="020B0604020202020204" pitchFamily="34" charset="0"/>
              </a:rPr>
              <a:t>?</a:t>
            </a:r>
            <a:endParaRPr lang="en-US" sz="4000" dirty="0"/>
          </a:p>
        </p:txBody>
      </p:sp>
      <p:sp>
        <p:nvSpPr>
          <p:cNvPr id="8" name="Subtitle 2">
            <a:extLst>
              <a:ext uri="{FF2B5EF4-FFF2-40B4-BE49-F238E27FC236}">
                <a16:creationId xmlns:a16="http://schemas.microsoft.com/office/drawing/2014/main" id="{3C5C9594-B592-4B0A-9BCA-F23C2D47EE03}"/>
              </a:ext>
            </a:extLst>
          </p:cNvPr>
          <p:cNvSpPr>
            <a:spLocks noGrp="1"/>
          </p:cNvSpPr>
          <p:nvPr>
            <p:ph type="subTitle" idx="1"/>
          </p:nvPr>
        </p:nvSpPr>
        <p:spPr>
          <a:xfrm>
            <a:off x="2014330" y="1072284"/>
            <a:ext cx="9925878" cy="2815351"/>
          </a:xfrm>
        </p:spPr>
        <p:txBody>
          <a:bodyPr>
            <a:noAutofit/>
          </a:bodyPr>
          <a:lstStyle/>
          <a:p>
            <a:pPr algn="l"/>
            <a:r>
              <a:rPr lang="vi-VN" sz="2400" b="1" dirty="0">
                <a:latin typeface="+mj-lt"/>
              </a:rPr>
              <a:t>SQL injection </a:t>
            </a:r>
            <a:r>
              <a:rPr lang="vi-VN" sz="2400" dirty="0">
                <a:latin typeface="+mj-lt"/>
              </a:rPr>
              <a:t>thường xảy ra khi bạn yêu cầu người dùng nhập liệu, </a:t>
            </a:r>
            <a:r>
              <a:rPr lang="en-US" sz="2400" dirty="0">
                <a:latin typeface="+mj-lt"/>
              </a:rPr>
              <a:t> </a:t>
            </a:r>
            <a:r>
              <a:rPr lang="vi-VN" sz="2400" dirty="0">
                <a:latin typeface="+mj-lt"/>
              </a:rPr>
              <a:t>người dùng sẽ đưa ra một câu lệnh SQL mà bạn sẽ vô tình chạy trên cơ sở dữ liệu của bạn.</a:t>
            </a:r>
            <a:endParaRPr lang="en-US" sz="2400" dirty="0">
              <a:latin typeface="+mj-lt"/>
            </a:endParaRPr>
          </a:p>
          <a:p>
            <a:pPr algn="l"/>
            <a:endParaRPr lang="vi-VN" sz="2400" dirty="0">
              <a:latin typeface="+mj-lt"/>
            </a:endParaRPr>
          </a:p>
          <a:p>
            <a:pPr algn="l"/>
            <a:r>
              <a:rPr lang="en-US" sz="2400" dirty="0" err="1">
                <a:latin typeface="Arial (Body)"/>
              </a:rPr>
              <a:t>Ví</a:t>
            </a:r>
            <a:r>
              <a:rPr lang="en-US" sz="2400" dirty="0">
                <a:latin typeface="+mj-lt"/>
              </a:rPr>
              <a:t> </a:t>
            </a:r>
            <a:r>
              <a:rPr lang="vi-VN" sz="2400" dirty="0">
                <a:latin typeface="+mj-lt"/>
              </a:rPr>
              <a:t>dụ sau tạo ra câu lệnh SELECT bằng cách thêm một biến (txtUserId) vào một chuỗi lựa chọn. Biến được</a:t>
            </a:r>
            <a:r>
              <a:rPr lang="en-US" sz="2400" dirty="0">
                <a:latin typeface="+mj-lt"/>
              </a:rPr>
              <a:t> </a:t>
            </a:r>
            <a:r>
              <a:rPr lang="vi-VN" sz="2400" dirty="0">
                <a:latin typeface="+mj-lt"/>
              </a:rPr>
              <a:t>nạp từ đầu vào của người dùng (getRequestString):</a:t>
            </a:r>
          </a:p>
        </p:txBody>
      </p:sp>
      <p:pic>
        <p:nvPicPr>
          <p:cNvPr id="10" name="Picture 9">
            <a:extLst>
              <a:ext uri="{FF2B5EF4-FFF2-40B4-BE49-F238E27FC236}">
                <a16:creationId xmlns:a16="http://schemas.microsoft.com/office/drawing/2014/main" id="{036786C3-6310-44A8-A68F-6AE68B02F198}"/>
              </a:ext>
            </a:extLst>
          </p:cNvPr>
          <p:cNvPicPr>
            <a:picLocks noChangeAspect="1"/>
          </p:cNvPicPr>
          <p:nvPr/>
        </p:nvPicPr>
        <p:blipFill>
          <a:blip r:embed="rId2"/>
          <a:stretch>
            <a:fillRect/>
          </a:stretch>
        </p:blipFill>
        <p:spPr>
          <a:xfrm>
            <a:off x="4035990" y="4661945"/>
            <a:ext cx="7904218" cy="957208"/>
          </a:xfrm>
          <a:prstGeom prst="rect">
            <a:avLst/>
          </a:prstGeom>
        </p:spPr>
      </p:pic>
    </p:spTree>
    <p:extLst>
      <p:ext uri="{BB962C8B-B14F-4D97-AF65-F5344CB8AC3E}">
        <p14:creationId xmlns:p14="http://schemas.microsoft.com/office/powerpoint/2010/main" val="3764376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F6608DB-EE81-4BD8-95A2-A820E348F006}"/>
              </a:ext>
            </a:extLst>
          </p:cNvPr>
          <p:cNvSpPr>
            <a:spLocks noGrp="1"/>
          </p:cNvSpPr>
          <p:nvPr>
            <p:ph type="ctrTitle"/>
          </p:nvPr>
        </p:nvSpPr>
        <p:spPr>
          <a:xfrm>
            <a:off x="1842708" y="22568"/>
            <a:ext cx="8242852" cy="679892"/>
          </a:xfrm>
        </p:spPr>
        <p:txBody>
          <a:bodyPr>
            <a:normAutofit fontScale="90000"/>
          </a:bodyPr>
          <a:lstStyle/>
          <a:p>
            <a:r>
              <a:rPr lang="en-US" sz="4000" dirty="0">
                <a:latin typeface="Arial (Body)"/>
              </a:rPr>
              <a:t>SQL Injection </a:t>
            </a:r>
            <a:r>
              <a:rPr lang="en-US" sz="4000" dirty="0" err="1">
                <a:latin typeface="Arial (Body)"/>
              </a:rPr>
              <a:t>dựa</a:t>
            </a:r>
            <a:r>
              <a:rPr lang="en-US" sz="4000" dirty="0">
                <a:latin typeface="Arial (Body)"/>
              </a:rPr>
              <a:t> </a:t>
            </a:r>
            <a:r>
              <a:rPr lang="en-US" sz="4000" dirty="0" err="1">
                <a:latin typeface="Arial (Body)"/>
              </a:rPr>
              <a:t>trên</a:t>
            </a:r>
            <a:r>
              <a:rPr lang="en-US" sz="4000" dirty="0">
                <a:latin typeface="Arial (Body)"/>
              </a:rPr>
              <a:t> 1 = 1 </a:t>
            </a:r>
            <a:r>
              <a:rPr lang="en-US" sz="4000" dirty="0" err="1">
                <a:latin typeface="Arial (Body)"/>
              </a:rPr>
              <a:t>luôn</a:t>
            </a:r>
            <a:r>
              <a:rPr lang="en-US" sz="4000" dirty="0">
                <a:latin typeface="Arial (Body)"/>
              </a:rPr>
              <a:t> </a:t>
            </a:r>
            <a:r>
              <a:rPr lang="en-US" sz="4000" dirty="0" err="1">
                <a:latin typeface="Arial (Body)"/>
              </a:rPr>
              <a:t>đúng</a:t>
            </a:r>
            <a:endParaRPr lang="en-US" sz="4000" dirty="0">
              <a:latin typeface="Arial (Body)"/>
            </a:endParaRPr>
          </a:p>
        </p:txBody>
      </p:sp>
      <p:sp>
        <p:nvSpPr>
          <p:cNvPr id="5" name="Rectangle 4">
            <a:extLst>
              <a:ext uri="{FF2B5EF4-FFF2-40B4-BE49-F238E27FC236}">
                <a16:creationId xmlns:a16="http://schemas.microsoft.com/office/drawing/2014/main" id="{0AA78647-48AD-483B-BEB1-F8443DAAF767}"/>
              </a:ext>
            </a:extLst>
          </p:cNvPr>
          <p:cNvSpPr/>
          <p:nvPr/>
        </p:nvSpPr>
        <p:spPr>
          <a:xfrm>
            <a:off x="2143891" y="1954020"/>
            <a:ext cx="9557779" cy="830997"/>
          </a:xfrm>
          <a:prstGeom prst="rect">
            <a:avLst/>
          </a:prstGeom>
        </p:spPr>
        <p:txBody>
          <a:bodyPr wrap="square">
            <a:spAutoFit/>
          </a:bodyPr>
          <a:lstStyle/>
          <a:p>
            <a:r>
              <a:rPr lang="vi-VN" sz="2400" dirty="0">
                <a:solidFill>
                  <a:srgbClr val="000000"/>
                </a:solidFill>
                <a:latin typeface="+mj-lt"/>
              </a:rPr>
              <a:t>Nhìn lại ví dụ trên. Mục đích ban đầu của mã là tạo một câu lệnh SQL để chọn một người dùng, với một </a:t>
            </a:r>
            <a:r>
              <a:rPr lang="en-US" sz="2400" dirty="0" err="1">
                <a:solidFill>
                  <a:srgbClr val="000000"/>
                </a:solidFill>
                <a:latin typeface="Arial (Body)"/>
              </a:rPr>
              <a:t>User</a:t>
            </a:r>
            <a:r>
              <a:rPr lang="en-US" sz="2400" dirty="0" err="1">
                <a:solidFill>
                  <a:srgbClr val="000000"/>
                </a:solidFill>
                <a:latin typeface="Arial (Headings)"/>
              </a:rPr>
              <a:t>I</a:t>
            </a:r>
            <a:r>
              <a:rPr lang="vi-VN" sz="2400" dirty="0">
                <a:solidFill>
                  <a:srgbClr val="000000"/>
                </a:solidFill>
                <a:latin typeface="+mj-lt"/>
              </a:rPr>
              <a:t>d người dùng đã cho.</a:t>
            </a:r>
            <a:endParaRPr lang="en-US" sz="2400" dirty="0">
              <a:latin typeface="+mj-lt"/>
            </a:endParaRPr>
          </a:p>
        </p:txBody>
      </p:sp>
      <p:pic>
        <p:nvPicPr>
          <p:cNvPr id="6" name="Picture 5">
            <a:extLst>
              <a:ext uri="{FF2B5EF4-FFF2-40B4-BE49-F238E27FC236}">
                <a16:creationId xmlns:a16="http://schemas.microsoft.com/office/drawing/2014/main" id="{293F22C2-BD90-4CE8-BE79-7439FAD7617B}"/>
              </a:ext>
            </a:extLst>
          </p:cNvPr>
          <p:cNvPicPr>
            <a:picLocks noChangeAspect="1"/>
          </p:cNvPicPr>
          <p:nvPr/>
        </p:nvPicPr>
        <p:blipFill>
          <a:blip r:embed="rId2"/>
          <a:stretch>
            <a:fillRect/>
          </a:stretch>
        </p:blipFill>
        <p:spPr>
          <a:xfrm>
            <a:off x="2143891" y="940279"/>
            <a:ext cx="7904218" cy="957208"/>
          </a:xfrm>
          <a:prstGeom prst="rect">
            <a:avLst/>
          </a:prstGeom>
        </p:spPr>
      </p:pic>
      <p:sp>
        <p:nvSpPr>
          <p:cNvPr id="7" name="Rectangle 6">
            <a:extLst>
              <a:ext uri="{FF2B5EF4-FFF2-40B4-BE49-F238E27FC236}">
                <a16:creationId xmlns:a16="http://schemas.microsoft.com/office/drawing/2014/main" id="{8DF88C48-479E-49CA-B323-7C4E370A9F88}"/>
              </a:ext>
            </a:extLst>
          </p:cNvPr>
          <p:cNvSpPr/>
          <p:nvPr/>
        </p:nvSpPr>
        <p:spPr>
          <a:xfrm>
            <a:off x="2634221" y="2841550"/>
            <a:ext cx="9557779" cy="830997"/>
          </a:xfrm>
          <a:prstGeom prst="rect">
            <a:avLst/>
          </a:prstGeom>
        </p:spPr>
        <p:txBody>
          <a:bodyPr wrap="square">
            <a:spAutoFit/>
          </a:bodyPr>
          <a:lstStyle/>
          <a:p>
            <a:r>
              <a:rPr lang="en-US" sz="2400" dirty="0" err="1">
                <a:solidFill>
                  <a:srgbClr val="000000"/>
                </a:solidFill>
                <a:latin typeface="Arial (Body)"/>
              </a:rPr>
              <a:t>Nh</a:t>
            </a:r>
            <a:r>
              <a:rPr lang="vi-VN" sz="2400" dirty="0">
                <a:solidFill>
                  <a:srgbClr val="000000"/>
                </a:solidFill>
                <a:latin typeface="Arial (Body)"/>
              </a:rPr>
              <a:t>ư</a:t>
            </a:r>
            <a:r>
              <a:rPr lang="en-US" sz="2400" dirty="0">
                <a:solidFill>
                  <a:srgbClr val="000000"/>
                </a:solidFill>
                <a:latin typeface="Arial (Body)"/>
              </a:rPr>
              <a:t>ng </a:t>
            </a:r>
            <a:r>
              <a:rPr lang="en-US" sz="2400" dirty="0" err="1">
                <a:solidFill>
                  <a:srgbClr val="000000"/>
                </a:solidFill>
                <a:latin typeface="Arial (Body)"/>
              </a:rPr>
              <a:t>thay</a:t>
            </a:r>
            <a:r>
              <a:rPr lang="en-US" sz="2400" dirty="0">
                <a:solidFill>
                  <a:srgbClr val="000000"/>
                </a:solidFill>
                <a:latin typeface="Arial (Body)"/>
              </a:rPr>
              <a:t> </a:t>
            </a:r>
            <a:r>
              <a:rPr lang="en-US" sz="2400" dirty="0" err="1">
                <a:solidFill>
                  <a:srgbClr val="000000"/>
                </a:solidFill>
                <a:latin typeface="Arial (Body)"/>
              </a:rPr>
              <a:t>vì</a:t>
            </a:r>
            <a:r>
              <a:rPr lang="en-US" sz="2400" dirty="0">
                <a:solidFill>
                  <a:srgbClr val="000000"/>
                </a:solidFill>
                <a:latin typeface="Arial (Body)"/>
              </a:rPr>
              <a:t> </a:t>
            </a:r>
            <a:r>
              <a:rPr lang="en-US" sz="2400" dirty="0" err="1">
                <a:solidFill>
                  <a:srgbClr val="000000"/>
                </a:solidFill>
                <a:latin typeface="Arial (Body)"/>
              </a:rPr>
              <a:t>nhập</a:t>
            </a:r>
            <a:r>
              <a:rPr lang="en-US" sz="2400" dirty="0">
                <a:solidFill>
                  <a:srgbClr val="000000"/>
                </a:solidFill>
                <a:latin typeface="Arial (Body)"/>
              </a:rPr>
              <a:t> </a:t>
            </a:r>
            <a:r>
              <a:rPr lang="en-US" sz="2400" dirty="0" err="1">
                <a:solidFill>
                  <a:srgbClr val="000000"/>
                </a:solidFill>
                <a:latin typeface="Arial (Body)"/>
              </a:rPr>
              <a:t>UserId</a:t>
            </a:r>
            <a:r>
              <a:rPr lang="en-US" sz="2400" dirty="0">
                <a:solidFill>
                  <a:srgbClr val="000000"/>
                </a:solidFill>
                <a:latin typeface="Arial (Body)"/>
              </a:rPr>
              <a:t> </a:t>
            </a:r>
            <a:r>
              <a:rPr lang="en-US" sz="2400" dirty="0" err="1">
                <a:solidFill>
                  <a:srgbClr val="000000"/>
                </a:solidFill>
                <a:latin typeface="Arial (Body)"/>
              </a:rPr>
              <a:t>nh</a:t>
            </a:r>
            <a:r>
              <a:rPr lang="vi-VN" sz="2400" dirty="0">
                <a:solidFill>
                  <a:srgbClr val="000000"/>
                </a:solidFill>
                <a:latin typeface="Arial (Body)"/>
              </a:rPr>
              <a:t>ư</a:t>
            </a:r>
            <a:r>
              <a:rPr lang="en-US" sz="2400" dirty="0">
                <a:solidFill>
                  <a:srgbClr val="000000"/>
                </a:solidFill>
                <a:latin typeface="Arial (Body)"/>
              </a:rPr>
              <a:t> </a:t>
            </a:r>
            <a:r>
              <a:rPr lang="en-US" sz="2400" dirty="0" err="1">
                <a:solidFill>
                  <a:srgbClr val="000000"/>
                </a:solidFill>
                <a:latin typeface="Arial (Body)"/>
              </a:rPr>
              <a:t>bình</a:t>
            </a:r>
            <a:r>
              <a:rPr lang="en-US" sz="2400" dirty="0">
                <a:solidFill>
                  <a:srgbClr val="000000"/>
                </a:solidFill>
                <a:latin typeface="Arial (Body)"/>
              </a:rPr>
              <a:t> </a:t>
            </a:r>
            <a:r>
              <a:rPr lang="en-US" sz="2400" dirty="0" err="1">
                <a:solidFill>
                  <a:srgbClr val="000000"/>
                </a:solidFill>
                <a:latin typeface="Arial (Body)"/>
              </a:rPr>
              <a:t>th</a:t>
            </a:r>
            <a:r>
              <a:rPr lang="vi-VN" sz="2400" dirty="0">
                <a:solidFill>
                  <a:srgbClr val="000000"/>
                </a:solidFill>
                <a:latin typeface="Arial (Body)"/>
              </a:rPr>
              <a:t>ư</a:t>
            </a:r>
            <a:r>
              <a:rPr lang="en-US" sz="2400" dirty="0" err="1">
                <a:solidFill>
                  <a:srgbClr val="000000"/>
                </a:solidFill>
                <a:latin typeface="Arial (Body)"/>
              </a:rPr>
              <a:t>ờng</a:t>
            </a:r>
            <a:r>
              <a:rPr lang="en-US" sz="2400" dirty="0">
                <a:solidFill>
                  <a:srgbClr val="000000"/>
                </a:solidFill>
                <a:latin typeface="Arial (Body)"/>
              </a:rPr>
              <a:t>, ng</a:t>
            </a:r>
            <a:r>
              <a:rPr lang="vi-VN" sz="2400" dirty="0">
                <a:solidFill>
                  <a:srgbClr val="000000"/>
                </a:solidFill>
                <a:latin typeface="Arial (Body)"/>
              </a:rPr>
              <a:t>ư</a:t>
            </a:r>
            <a:r>
              <a:rPr lang="en-US" sz="2400" dirty="0" err="1">
                <a:solidFill>
                  <a:srgbClr val="000000"/>
                </a:solidFill>
                <a:latin typeface="Arial (Body)"/>
              </a:rPr>
              <a:t>ời</a:t>
            </a:r>
            <a:r>
              <a:rPr lang="en-US" sz="2400" dirty="0">
                <a:solidFill>
                  <a:srgbClr val="000000"/>
                </a:solidFill>
                <a:latin typeface="Arial (Body)"/>
              </a:rPr>
              <a:t> </a:t>
            </a:r>
            <a:r>
              <a:rPr lang="en-US" sz="2400" dirty="0" err="1">
                <a:solidFill>
                  <a:srgbClr val="000000"/>
                </a:solidFill>
                <a:latin typeface="Arial (Body)"/>
              </a:rPr>
              <a:t>dùng</a:t>
            </a:r>
            <a:r>
              <a:rPr lang="en-US" sz="2400" dirty="0">
                <a:solidFill>
                  <a:srgbClr val="000000"/>
                </a:solidFill>
                <a:latin typeface="Arial (Body)"/>
              </a:rPr>
              <a:t> </a:t>
            </a:r>
            <a:r>
              <a:rPr lang="en-US" sz="2400" dirty="0" err="1">
                <a:solidFill>
                  <a:srgbClr val="000000"/>
                </a:solidFill>
                <a:latin typeface="Arial (Body)"/>
              </a:rPr>
              <a:t>có</a:t>
            </a:r>
            <a:r>
              <a:rPr lang="en-US" sz="2400" dirty="0">
                <a:solidFill>
                  <a:srgbClr val="000000"/>
                </a:solidFill>
                <a:latin typeface="Arial (Body)"/>
              </a:rPr>
              <a:t> </a:t>
            </a:r>
            <a:r>
              <a:rPr lang="en-US" sz="2400" dirty="0" err="1">
                <a:solidFill>
                  <a:srgbClr val="000000"/>
                </a:solidFill>
                <a:latin typeface="Arial (Body)"/>
              </a:rPr>
              <a:t>thể</a:t>
            </a:r>
            <a:r>
              <a:rPr lang="en-US" sz="2400" dirty="0">
                <a:solidFill>
                  <a:srgbClr val="000000"/>
                </a:solidFill>
                <a:latin typeface="Arial (Body)"/>
              </a:rPr>
              <a:t> </a:t>
            </a:r>
            <a:r>
              <a:rPr lang="en-US" sz="2400" dirty="0" err="1">
                <a:solidFill>
                  <a:srgbClr val="000000"/>
                </a:solidFill>
                <a:latin typeface="Arial (Body)"/>
              </a:rPr>
              <a:t>nhập</a:t>
            </a:r>
            <a:r>
              <a:rPr lang="en-US" sz="2400" dirty="0">
                <a:solidFill>
                  <a:srgbClr val="000000"/>
                </a:solidFill>
                <a:latin typeface="Arial (Body)"/>
              </a:rPr>
              <a:t> </a:t>
            </a:r>
            <a:r>
              <a:rPr lang="en-US" sz="2400" dirty="0" err="1">
                <a:solidFill>
                  <a:srgbClr val="000000"/>
                </a:solidFill>
                <a:latin typeface="Arial (Body)"/>
              </a:rPr>
              <a:t>nh</a:t>
            </a:r>
            <a:r>
              <a:rPr lang="vi-VN" sz="2400" dirty="0">
                <a:solidFill>
                  <a:srgbClr val="000000"/>
                </a:solidFill>
                <a:latin typeface="Arial (Body)"/>
              </a:rPr>
              <a:t>ư</a:t>
            </a:r>
            <a:r>
              <a:rPr lang="en-US" sz="2400" dirty="0">
                <a:solidFill>
                  <a:srgbClr val="000000"/>
                </a:solidFill>
                <a:latin typeface="Arial (Body)"/>
              </a:rPr>
              <a:t> </a:t>
            </a:r>
            <a:r>
              <a:rPr lang="en-US" sz="2400" dirty="0" err="1">
                <a:solidFill>
                  <a:srgbClr val="000000"/>
                </a:solidFill>
                <a:latin typeface="Arial (Body)"/>
              </a:rPr>
              <a:t>sau</a:t>
            </a:r>
            <a:r>
              <a:rPr lang="en-US" sz="2400" dirty="0">
                <a:solidFill>
                  <a:srgbClr val="000000"/>
                </a:solidFill>
                <a:latin typeface="Arial (Body)"/>
              </a:rPr>
              <a:t>:</a:t>
            </a:r>
            <a:endParaRPr lang="en-US" sz="2400" dirty="0">
              <a:latin typeface="Arial (Body)"/>
            </a:endParaRPr>
          </a:p>
        </p:txBody>
      </p:sp>
      <p:pic>
        <p:nvPicPr>
          <p:cNvPr id="8" name="Picture 7">
            <a:extLst>
              <a:ext uri="{FF2B5EF4-FFF2-40B4-BE49-F238E27FC236}">
                <a16:creationId xmlns:a16="http://schemas.microsoft.com/office/drawing/2014/main" id="{6C8100CF-DA5A-41D8-8BD8-E787495DDA0D}"/>
              </a:ext>
            </a:extLst>
          </p:cNvPr>
          <p:cNvPicPr>
            <a:picLocks noChangeAspect="1"/>
          </p:cNvPicPr>
          <p:nvPr/>
        </p:nvPicPr>
        <p:blipFill>
          <a:blip r:embed="rId3"/>
          <a:stretch>
            <a:fillRect/>
          </a:stretch>
        </p:blipFill>
        <p:spPr>
          <a:xfrm>
            <a:off x="5132526" y="3389068"/>
            <a:ext cx="5044464" cy="566957"/>
          </a:xfrm>
          <a:prstGeom prst="rect">
            <a:avLst/>
          </a:prstGeom>
        </p:spPr>
      </p:pic>
      <p:sp>
        <p:nvSpPr>
          <p:cNvPr id="9" name="Rectangle 8">
            <a:extLst>
              <a:ext uri="{FF2B5EF4-FFF2-40B4-BE49-F238E27FC236}">
                <a16:creationId xmlns:a16="http://schemas.microsoft.com/office/drawing/2014/main" id="{40167B49-B800-4473-8DD1-99ACB06FB6DE}"/>
              </a:ext>
            </a:extLst>
          </p:cNvPr>
          <p:cNvSpPr/>
          <p:nvPr/>
        </p:nvSpPr>
        <p:spPr>
          <a:xfrm>
            <a:off x="3515483" y="4270087"/>
            <a:ext cx="4897303" cy="461665"/>
          </a:xfrm>
          <a:prstGeom prst="rect">
            <a:avLst/>
          </a:prstGeom>
        </p:spPr>
        <p:txBody>
          <a:bodyPr wrap="none">
            <a:spAutoFit/>
          </a:bodyPr>
          <a:lstStyle/>
          <a:p>
            <a:r>
              <a:rPr lang="vi-VN" sz="2400" dirty="0">
                <a:solidFill>
                  <a:srgbClr val="000000"/>
                </a:solidFill>
                <a:latin typeface="+mj-lt"/>
              </a:rPr>
              <a:t>Sau đó, câu lệnh SQL sẽ như sau:</a:t>
            </a:r>
            <a:endParaRPr lang="en-US" sz="2400" dirty="0">
              <a:latin typeface="+mj-lt"/>
            </a:endParaRPr>
          </a:p>
        </p:txBody>
      </p:sp>
      <p:pic>
        <p:nvPicPr>
          <p:cNvPr id="10" name="Picture 9">
            <a:extLst>
              <a:ext uri="{FF2B5EF4-FFF2-40B4-BE49-F238E27FC236}">
                <a16:creationId xmlns:a16="http://schemas.microsoft.com/office/drawing/2014/main" id="{D5F56D0F-DA14-4D4E-B4AC-B3DA4416EE3F}"/>
              </a:ext>
            </a:extLst>
          </p:cNvPr>
          <p:cNvPicPr>
            <a:picLocks noChangeAspect="1"/>
          </p:cNvPicPr>
          <p:nvPr/>
        </p:nvPicPr>
        <p:blipFill>
          <a:blip r:embed="rId4"/>
          <a:stretch>
            <a:fillRect/>
          </a:stretch>
        </p:blipFill>
        <p:spPr>
          <a:xfrm>
            <a:off x="5132526" y="4875971"/>
            <a:ext cx="6428547" cy="663981"/>
          </a:xfrm>
          <a:prstGeom prst="rect">
            <a:avLst/>
          </a:prstGeom>
        </p:spPr>
      </p:pic>
      <p:sp>
        <p:nvSpPr>
          <p:cNvPr id="11" name="Rectangle 10">
            <a:extLst>
              <a:ext uri="{FF2B5EF4-FFF2-40B4-BE49-F238E27FC236}">
                <a16:creationId xmlns:a16="http://schemas.microsoft.com/office/drawing/2014/main" id="{010673FB-65C6-4159-8F9A-F22492018FAD}"/>
              </a:ext>
            </a:extLst>
          </p:cNvPr>
          <p:cNvSpPr/>
          <p:nvPr/>
        </p:nvSpPr>
        <p:spPr>
          <a:xfrm>
            <a:off x="4518992" y="5798385"/>
            <a:ext cx="7673008" cy="830997"/>
          </a:xfrm>
          <a:prstGeom prst="rect">
            <a:avLst/>
          </a:prstGeom>
        </p:spPr>
        <p:txBody>
          <a:bodyPr wrap="square">
            <a:spAutoFit/>
          </a:bodyPr>
          <a:lstStyle/>
          <a:p>
            <a:r>
              <a:rPr lang="en-US" sz="2400" dirty="0" err="1">
                <a:solidFill>
                  <a:srgbClr val="000000"/>
                </a:solidFill>
                <a:latin typeface="Arial (Headings)"/>
              </a:rPr>
              <a:t>Câu</a:t>
            </a:r>
            <a:r>
              <a:rPr lang="en-US" sz="2400" dirty="0">
                <a:solidFill>
                  <a:srgbClr val="000000"/>
                </a:solidFill>
                <a:latin typeface="Arial (Headings)"/>
              </a:rPr>
              <a:t> </a:t>
            </a:r>
            <a:r>
              <a:rPr lang="en-US" sz="2400" dirty="0" err="1">
                <a:solidFill>
                  <a:srgbClr val="000000"/>
                </a:solidFill>
                <a:latin typeface="Arial (Headings)"/>
              </a:rPr>
              <a:t>lệnh</a:t>
            </a:r>
            <a:r>
              <a:rPr lang="en-US" sz="2400" dirty="0">
                <a:solidFill>
                  <a:srgbClr val="000000"/>
                </a:solidFill>
                <a:latin typeface="Arial (Headings)"/>
              </a:rPr>
              <a:t> </a:t>
            </a:r>
            <a:r>
              <a:rPr lang="vi-VN" sz="2400" dirty="0">
                <a:solidFill>
                  <a:srgbClr val="000000"/>
                </a:solidFill>
                <a:latin typeface="Arial (Headings)"/>
              </a:rPr>
              <a:t>SQL ở trên là hợp lệ và sẽ trả lại </a:t>
            </a:r>
            <a:r>
              <a:rPr lang="en-US" sz="2400" dirty="0" err="1">
                <a:solidFill>
                  <a:srgbClr val="000000"/>
                </a:solidFill>
                <a:latin typeface="Arial (Headings)"/>
              </a:rPr>
              <a:t>tất</a:t>
            </a:r>
            <a:r>
              <a:rPr lang="en-US" sz="2400" dirty="0">
                <a:solidFill>
                  <a:srgbClr val="000000"/>
                </a:solidFill>
                <a:latin typeface="Arial (Headings)"/>
              </a:rPr>
              <a:t> </a:t>
            </a:r>
            <a:r>
              <a:rPr lang="en-US" sz="2400" dirty="0" err="1">
                <a:solidFill>
                  <a:srgbClr val="000000"/>
                </a:solidFill>
                <a:latin typeface="Arial (Headings)"/>
              </a:rPr>
              <a:t>cả</a:t>
            </a:r>
            <a:r>
              <a:rPr lang="en-US" sz="2400" dirty="0">
                <a:solidFill>
                  <a:srgbClr val="000000"/>
                </a:solidFill>
                <a:latin typeface="Arial (Headings)"/>
              </a:rPr>
              <a:t> </a:t>
            </a:r>
            <a:r>
              <a:rPr lang="vi-VN" sz="2400" dirty="0">
                <a:solidFill>
                  <a:srgbClr val="000000"/>
                </a:solidFill>
                <a:latin typeface="Arial (Headings)"/>
              </a:rPr>
              <a:t>hàng</a:t>
            </a:r>
            <a:r>
              <a:rPr lang="en-US" sz="2400" dirty="0">
                <a:solidFill>
                  <a:srgbClr val="000000"/>
                </a:solidFill>
                <a:latin typeface="Arial (Headings)"/>
              </a:rPr>
              <a:t> </a:t>
            </a:r>
            <a:r>
              <a:rPr lang="en-US" sz="2400" dirty="0" err="1">
                <a:solidFill>
                  <a:srgbClr val="000000"/>
                </a:solidFill>
                <a:latin typeface="Arial (Headings)"/>
              </a:rPr>
              <a:t>dữ</a:t>
            </a:r>
            <a:r>
              <a:rPr lang="en-US" sz="2400" dirty="0">
                <a:solidFill>
                  <a:srgbClr val="000000"/>
                </a:solidFill>
                <a:latin typeface="Arial (Headings)"/>
              </a:rPr>
              <a:t> </a:t>
            </a:r>
            <a:r>
              <a:rPr lang="en-US" sz="2400" dirty="0" err="1">
                <a:solidFill>
                  <a:srgbClr val="000000"/>
                </a:solidFill>
                <a:latin typeface="Arial (Headings)"/>
              </a:rPr>
              <a:t>liệu</a:t>
            </a:r>
            <a:r>
              <a:rPr lang="vi-VN" sz="2400" dirty="0">
                <a:solidFill>
                  <a:srgbClr val="000000"/>
                </a:solidFill>
                <a:latin typeface="Arial (Headings)"/>
              </a:rPr>
              <a:t> từ bảng </a:t>
            </a:r>
            <a:r>
              <a:rPr lang="en-US" sz="2400" dirty="0">
                <a:solidFill>
                  <a:srgbClr val="000000"/>
                </a:solidFill>
                <a:latin typeface="Arial (Headings)"/>
              </a:rPr>
              <a:t>Users </a:t>
            </a:r>
            <a:r>
              <a:rPr lang="vi-VN" sz="2400" dirty="0">
                <a:solidFill>
                  <a:srgbClr val="000000"/>
                </a:solidFill>
                <a:latin typeface="Arial (Headings)"/>
              </a:rPr>
              <a:t>vì </a:t>
            </a:r>
            <a:r>
              <a:rPr lang="vi-VN" sz="2400" b="1" dirty="0">
                <a:solidFill>
                  <a:srgbClr val="000000"/>
                </a:solidFill>
                <a:latin typeface="Arial (Headings)"/>
              </a:rPr>
              <a:t>OR 1 = 1</a:t>
            </a:r>
            <a:r>
              <a:rPr lang="vi-VN" sz="2400" dirty="0">
                <a:solidFill>
                  <a:srgbClr val="000000"/>
                </a:solidFill>
                <a:latin typeface="Arial (Headings)"/>
              </a:rPr>
              <a:t> luôn là TRUE.</a:t>
            </a:r>
            <a:endParaRPr lang="en-US" sz="2400" dirty="0">
              <a:latin typeface="Arial (Headings)"/>
            </a:endParaRPr>
          </a:p>
        </p:txBody>
      </p:sp>
    </p:spTree>
    <p:extLst>
      <p:ext uri="{BB962C8B-B14F-4D97-AF65-F5344CB8AC3E}">
        <p14:creationId xmlns:p14="http://schemas.microsoft.com/office/powerpoint/2010/main" val="276569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F6608DB-EE81-4BD8-95A2-A820E348F006}"/>
              </a:ext>
            </a:extLst>
          </p:cNvPr>
          <p:cNvSpPr>
            <a:spLocks noGrp="1"/>
          </p:cNvSpPr>
          <p:nvPr>
            <p:ph type="ctrTitle"/>
          </p:nvPr>
        </p:nvSpPr>
        <p:spPr>
          <a:xfrm>
            <a:off x="2143890" y="13132"/>
            <a:ext cx="8842161" cy="679892"/>
          </a:xfrm>
        </p:spPr>
        <p:txBody>
          <a:bodyPr>
            <a:noAutofit/>
          </a:bodyPr>
          <a:lstStyle/>
          <a:p>
            <a:r>
              <a:rPr lang="en-US" sz="4000" dirty="0">
                <a:latin typeface="Arial (Headings)"/>
              </a:rPr>
              <a:t>SQL Injection </a:t>
            </a:r>
            <a:r>
              <a:rPr lang="en-US" sz="4000" dirty="0" err="1">
                <a:latin typeface="Arial (Headings)"/>
              </a:rPr>
              <a:t>dựa</a:t>
            </a:r>
            <a:r>
              <a:rPr lang="en-US" sz="4000" dirty="0">
                <a:latin typeface="Arial (Headings)"/>
              </a:rPr>
              <a:t> </a:t>
            </a:r>
            <a:r>
              <a:rPr lang="en-US" sz="4000" dirty="0" err="1">
                <a:latin typeface="Arial (Headings)"/>
              </a:rPr>
              <a:t>trên</a:t>
            </a:r>
            <a:r>
              <a:rPr lang="en-US" sz="4000" dirty="0">
                <a:latin typeface="Arial (Headings)"/>
              </a:rPr>
              <a:t> ‘’ = ‘’ </a:t>
            </a:r>
            <a:r>
              <a:rPr lang="en-US" sz="4000" dirty="0" err="1">
                <a:latin typeface="Arial (Headings)"/>
              </a:rPr>
              <a:t>luôn</a:t>
            </a:r>
            <a:r>
              <a:rPr lang="en-US" sz="4000" dirty="0">
                <a:latin typeface="Arial (Headings)"/>
              </a:rPr>
              <a:t> </a:t>
            </a:r>
            <a:r>
              <a:rPr lang="en-US" sz="4000" dirty="0" err="1">
                <a:latin typeface="Arial (Headings)"/>
              </a:rPr>
              <a:t>đúng</a:t>
            </a:r>
            <a:endParaRPr lang="en-US" sz="4000" dirty="0">
              <a:latin typeface="Arial (Headings)"/>
            </a:endParaRPr>
          </a:p>
        </p:txBody>
      </p:sp>
      <p:sp>
        <p:nvSpPr>
          <p:cNvPr id="2" name="Rectangle 1">
            <a:extLst>
              <a:ext uri="{FF2B5EF4-FFF2-40B4-BE49-F238E27FC236}">
                <a16:creationId xmlns:a16="http://schemas.microsoft.com/office/drawing/2014/main" id="{666188EC-2C20-4A85-8DC9-295301541327}"/>
              </a:ext>
            </a:extLst>
          </p:cNvPr>
          <p:cNvSpPr/>
          <p:nvPr/>
        </p:nvSpPr>
        <p:spPr>
          <a:xfrm>
            <a:off x="2143890" y="773453"/>
            <a:ext cx="9581322" cy="461665"/>
          </a:xfrm>
          <a:prstGeom prst="rect">
            <a:avLst/>
          </a:prstGeom>
        </p:spPr>
        <p:txBody>
          <a:bodyPr wrap="square">
            <a:spAutoFit/>
          </a:bodyPr>
          <a:lstStyle/>
          <a:p>
            <a:r>
              <a:rPr lang="vi-VN" sz="2400" dirty="0">
                <a:solidFill>
                  <a:srgbClr val="000000"/>
                </a:solidFill>
                <a:latin typeface="+mj-lt"/>
              </a:rPr>
              <a:t>Dưới đây là một ví dụ về đăng nhập người dùng trên một trang web:</a:t>
            </a:r>
            <a:endParaRPr lang="en-US" sz="2400" dirty="0">
              <a:latin typeface="+mj-lt"/>
            </a:endParaRPr>
          </a:p>
        </p:txBody>
      </p:sp>
      <p:pic>
        <p:nvPicPr>
          <p:cNvPr id="3" name="Picture 2">
            <a:extLst>
              <a:ext uri="{FF2B5EF4-FFF2-40B4-BE49-F238E27FC236}">
                <a16:creationId xmlns:a16="http://schemas.microsoft.com/office/drawing/2014/main" id="{59692587-C408-4877-9897-DA60F4F8E01C}"/>
              </a:ext>
            </a:extLst>
          </p:cNvPr>
          <p:cNvPicPr>
            <a:picLocks noChangeAspect="1"/>
          </p:cNvPicPr>
          <p:nvPr/>
        </p:nvPicPr>
        <p:blipFill>
          <a:blip r:embed="rId2"/>
          <a:stretch>
            <a:fillRect/>
          </a:stretch>
        </p:blipFill>
        <p:spPr>
          <a:xfrm>
            <a:off x="2143890" y="1342051"/>
            <a:ext cx="8266664" cy="1340855"/>
          </a:xfrm>
          <a:prstGeom prst="rect">
            <a:avLst/>
          </a:prstGeom>
        </p:spPr>
      </p:pic>
      <p:pic>
        <p:nvPicPr>
          <p:cNvPr id="12" name="Picture 11">
            <a:extLst>
              <a:ext uri="{FF2B5EF4-FFF2-40B4-BE49-F238E27FC236}">
                <a16:creationId xmlns:a16="http://schemas.microsoft.com/office/drawing/2014/main" id="{3408A13A-3202-4A58-A3D4-309CCD65B158}"/>
              </a:ext>
            </a:extLst>
          </p:cNvPr>
          <p:cNvPicPr>
            <a:picLocks noChangeAspect="1"/>
          </p:cNvPicPr>
          <p:nvPr/>
        </p:nvPicPr>
        <p:blipFill>
          <a:blip r:embed="rId3"/>
          <a:stretch>
            <a:fillRect/>
          </a:stretch>
        </p:blipFill>
        <p:spPr>
          <a:xfrm>
            <a:off x="7661763" y="2865784"/>
            <a:ext cx="2748791" cy="1691564"/>
          </a:xfrm>
          <a:prstGeom prst="rect">
            <a:avLst/>
          </a:prstGeom>
        </p:spPr>
      </p:pic>
      <p:sp>
        <p:nvSpPr>
          <p:cNvPr id="13" name="Rectangle 12">
            <a:extLst>
              <a:ext uri="{FF2B5EF4-FFF2-40B4-BE49-F238E27FC236}">
                <a16:creationId xmlns:a16="http://schemas.microsoft.com/office/drawing/2014/main" id="{9B16BB48-BF42-4E36-9C08-C9A3E0F806C2}"/>
              </a:ext>
            </a:extLst>
          </p:cNvPr>
          <p:cNvSpPr/>
          <p:nvPr/>
        </p:nvSpPr>
        <p:spPr>
          <a:xfrm>
            <a:off x="3828570" y="4841379"/>
            <a:ext cx="4897303" cy="461665"/>
          </a:xfrm>
          <a:prstGeom prst="rect">
            <a:avLst/>
          </a:prstGeom>
        </p:spPr>
        <p:txBody>
          <a:bodyPr wrap="none">
            <a:spAutoFit/>
          </a:bodyPr>
          <a:lstStyle/>
          <a:p>
            <a:r>
              <a:rPr lang="vi-VN" sz="2400" dirty="0">
                <a:solidFill>
                  <a:srgbClr val="000000"/>
                </a:solidFill>
                <a:latin typeface="+mj-lt"/>
              </a:rPr>
              <a:t>Sau đó, câu lệnh SQL sẽ như sau:</a:t>
            </a:r>
            <a:endParaRPr lang="en-US" sz="2400" dirty="0">
              <a:latin typeface="+mj-lt"/>
            </a:endParaRPr>
          </a:p>
        </p:txBody>
      </p:sp>
      <p:pic>
        <p:nvPicPr>
          <p:cNvPr id="14" name="Picture 13">
            <a:extLst>
              <a:ext uri="{FF2B5EF4-FFF2-40B4-BE49-F238E27FC236}">
                <a16:creationId xmlns:a16="http://schemas.microsoft.com/office/drawing/2014/main" id="{73BAEBD6-E691-4B5B-91B5-6536B9E7A267}"/>
              </a:ext>
            </a:extLst>
          </p:cNvPr>
          <p:cNvPicPr>
            <a:picLocks noChangeAspect="1"/>
          </p:cNvPicPr>
          <p:nvPr/>
        </p:nvPicPr>
        <p:blipFill>
          <a:blip r:embed="rId4"/>
          <a:stretch>
            <a:fillRect/>
          </a:stretch>
        </p:blipFill>
        <p:spPr>
          <a:xfrm>
            <a:off x="3952667" y="5442851"/>
            <a:ext cx="7885731" cy="641696"/>
          </a:xfrm>
          <a:prstGeom prst="rect">
            <a:avLst/>
          </a:prstGeom>
        </p:spPr>
      </p:pic>
      <p:sp>
        <p:nvSpPr>
          <p:cNvPr id="16" name="Rectangle 15">
            <a:extLst>
              <a:ext uri="{FF2B5EF4-FFF2-40B4-BE49-F238E27FC236}">
                <a16:creationId xmlns:a16="http://schemas.microsoft.com/office/drawing/2014/main" id="{974978EC-2882-4DDA-928B-B9B974717B2C}"/>
              </a:ext>
            </a:extLst>
          </p:cNvPr>
          <p:cNvSpPr/>
          <p:nvPr/>
        </p:nvSpPr>
        <p:spPr>
          <a:xfrm>
            <a:off x="2758494" y="3393591"/>
            <a:ext cx="4684296" cy="461665"/>
          </a:xfrm>
          <a:prstGeom prst="rect">
            <a:avLst/>
          </a:prstGeom>
        </p:spPr>
        <p:txBody>
          <a:bodyPr wrap="none">
            <a:spAutoFit/>
          </a:bodyPr>
          <a:lstStyle/>
          <a:p>
            <a:r>
              <a:rPr lang="en-US" sz="2400" dirty="0" err="1">
                <a:solidFill>
                  <a:srgbClr val="000000"/>
                </a:solidFill>
                <a:latin typeface="Arial (Body)"/>
              </a:rPr>
              <a:t>Thông</a:t>
            </a:r>
            <a:r>
              <a:rPr lang="en-US" sz="2400" dirty="0">
                <a:solidFill>
                  <a:srgbClr val="000000"/>
                </a:solidFill>
                <a:latin typeface="Arial (Body)"/>
              </a:rPr>
              <a:t> </a:t>
            </a:r>
            <a:r>
              <a:rPr lang="en-US" sz="2400" dirty="0" err="1">
                <a:solidFill>
                  <a:srgbClr val="000000"/>
                </a:solidFill>
                <a:latin typeface="Arial (Body)"/>
              </a:rPr>
              <a:t>th</a:t>
            </a:r>
            <a:r>
              <a:rPr lang="vi-VN" sz="2400" dirty="0">
                <a:solidFill>
                  <a:srgbClr val="000000"/>
                </a:solidFill>
                <a:latin typeface="Arial (Body)"/>
              </a:rPr>
              <a:t>ư</a:t>
            </a:r>
            <a:r>
              <a:rPr lang="en-US" sz="2400" dirty="0" err="1">
                <a:solidFill>
                  <a:srgbClr val="000000"/>
                </a:solidFill>
                <a:latin typeface="Arial (Body)"/>
              </a:rPr>
              <a:t>ờng</a:t>
            </a:r>
            <a:r>
              <a:rPr lang="en-US" sz="2400" dirty="0">
                <a:solidFill>
                  <a:srgbClr val="000000"/>
                </a:solidFill>
                <a:latin typeface="Arial (Body)"/>
              </a:rPr>
              <a:t> ng</a:t>
            </a:r>
            <a:r>
              <a:rPr lang="vi-VN" sz="2400" dirty="0">
                <a:solidFill>
                  <a:srgbClr val="000000"/>
                </a:solidFill>
                <a:latin typeface="Arial (Body)"/>
              </a:rPr>
              <a:t>ư</a:t>
            </a:r>
            <a:r>
              <a:rPr lang="en-US" sz="2400" dirty="0" err="1">
                <a:solidFill>
                  <a:srgbClr val="000000"/>
                </a:solidFill>
                <a:latin typeface="Arial (Body)"/>
              </a:rPr>
              <a:t>ời</a:t>
            </a:r>
            <a:r>
              <a:rPr lang="en-US" sz="2400" dirty="0">
                <a:solidFill>
                  <a:srgbClr val="000000"/>
                </a:solidFill>
                <a:latin typeface="Arial (Body)"/>
              </a:rPr>
              <a:t> </a:t>
            </a:r>
            <a:r>
              <a:rPr lang="en-US" sz="2400" dirty="0" err="1">
                <a:solidFill>
                  <a:srgbClr val="000000"/>
                </a:solidFill>
                <a:latin typeface="Arial (Body)"/>
              </a:rPr>
              <a:t>dùng</a:t>
            </a:r>
            <a:r>
              <a:rPr lang="en-US" sz="2400" dirty="0">
                <a:solidFill>
                  <a:srgbClr val="000000"/>
                </a:solidFill>
                <a:latin typeface="Arial (Body)"/>
              </a:rPr>
              <a:t> </a:t>
            </a:r>
            <a:r>
              <a:rPr lang="en-US" sz="2400" dirty="0" err="1">
                <a:solidFill>
                  <a:srgbClr val="000000"/>
                </a:solidFill>
                <a:latin typeface="Arial (Body)"/>
              </a:rPr>
              <a:t>nhập</a:t>
            </a:r>
            <a:r>
              <a:rPr lang="en-US" sz="2400" dirty="0">
                <a:solidFill>
                  <a:srgbClr val="000000"/>
                </a:solidFill>
                <a:latin typeface="Arial (Body)"/>
              </a:rPr>
              <a:t>:</a:t>
            </a:r>
            <a:endParaRPr lang="en-US" sz="2400" dirty="0"/>
          </a:p>
        </p:txBody>
      </p:sp>
    </p:spTree>
    <p:extLst>
      <p:ext uri="{BB962C8B-B14F-4D97-AF65-F5344CB8AC3E}">
        <p14:creationId xmlns:p14="http://schemas.microsoft.com/office/powerpoint/2010/main" val="388854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F6608DB-EE81-4BD8-95A2-A820E348F006}"/>
              </a:ext>
            </a:extLst>
          </p:cNvPr>
          <p:cNvSpPr>
            <a:spLocks noGrp="1"/>
          </p:cNvSpPr>
          <p:nvPr>
            <p:ph type="ctrTitle"/>
          </p:nvPr>
        </p:nvSpPr>
        <p:spPr>
          <a:xfrm>
            <a:off x="2143890" y="13132"/>
            <a:ext cx="8842161" cy="679892"/>
          </a:xfrm>
        </p:spPr>
        <p:txBody>
          <a:bodyPr>
            <a:noAutofit/>
          </a:bodyPr>
          <a:lstStyle/>
          <a:p>
            <a:r>
              <a:rPr lang="en-US" sz="4000" dirty="0">
                <a:latin typeface="Arial (Headings)"/>
              </a:rPr>
              <a:t>SQL Injection </a:t>
            </a:r>
            <a:r>
              <a:rPr lang="en-US" sz="4000" dirty="0" err="1">
                <a:latin typeface="Arial (Headings)"/>
              </a:rPr>
              <a:t>dựa</a:t>
            </a:r>
            <a:r>
              <a:rPr lang="en-US" sz="4000" dirty="0">
                <a:latin typeface="Arial (Headings)"/>
              </a:rPr>
              <a:t> </a:t>
            </a:r>
            <a:r>
              <a:rPr lang="en-US" sz="4000" dirty="0" err="1">
                <a:latin typeface="Arial (Headings)"/>
              </a:rPr>
              <a:t>trên</a:t>
            </a:r>
            <a:r>
              <a:rPr lang="en-US" sz="4000" dirty="0">
                <a:latin typeface="Arial (Headings)"/>
              </a:rPr>
              <a:t> ‘’ = ‘’ </a:t>
            </a:r>
            <a:r>
              <a:rPr lang="en-US" sz="4000" dirty="0" err="1">
                <a:latin typeface="Arial (Headings)"/>
              </a:rPr>
              <a:t>luôn</a:t>
            </a:r>
            <a:r>
              <a:rPr lang="en-US" sz="4000" dirty="0">
                <a:latin typeface="Arial (Headings)"/>
              </a:rPr>
              <a:t> </a:t>
            </a:r>
            <a:r>
              <a:rPr lang="en-US" sz="4000" dirty="0" err="1">
                <a:latin typeface="Arial (Headings)"/>
              </a:rPr>
              <a:t>đúng</a:t>
            </a:r>
            <a:endParaRPr lang="en-US" sz="4000" dirty="0">
              <a:latin typeface="Arial (Headings)"/>
            </a:endParaRPr>
          </a:p>
        </p:txBody>
      </p:sp>
      <p:sp>
        <p:nvSpPr>
          <p:cNvPr id="2" name="Rectangle 1">
            <a:extLst>
              <a:ext uri="{FF2B5EF4-FFF2-40B4-BE49-F238E27FC236}">
                <a16:creationId xmlns:a16="http://schemas.microsoft.com/office/drawing/2014/main" id="{666188EC-2C20-4A85-8DC9-295301541327}"/>
              </a:ext>
            </a:extLst>
          </p:cNvPr>
          <p:cNvSpPr/>
          <p:nvPr/>
        </p:nvSpPr>
        <p:spPr>
          <a:xfrm>
            <a:off x="2143890" y="773453"/>
            <a:ext cx="9581322" cy="830997"/>
          </a:xfrm>
          <a:prstGeom prst="rect">
            <a:avLst/>
          </a:prstGeom>
        </p:spPr>
        <p:txBody>
          <a:bodyPr wrap="square">
            <a:spAutoFit/>
          </a:bodyPr>
          <a:lstStyle/>
          <a:p>
            <a:r>
              <a:rPr lang="en-US" sz="2400" dirty="0" err="1">
                <a:solidFill>
                  <a:srgbClr val="000000"/>
                </a:solidFill>
                <a:latin typeface="Arial (Body)"/>
              </a:rPr>
              <a:t>Nh</a:t>
            </a:r>
            <a:r>
              <a:rPr lang="vi-VN" sz="2400" dirty="0">
                <a:solidFill>
                  <a:srgbClr val="000000"/>
                </a:solidFill>
                <a:latin typeface="Arial (Body)"/>
              </a:rPr>
              <a:t>ư</a:t>
            </a:r>
            <a:r>
              <a:rPr lang="en-US" sz="2400" dirty="0">
                <a:solidFill>
                  <a:srgbClr val="000000"/>
                </a:solidFill>
                <a:latin typeface="Arial (Body)"/>
              </a:rPr>
              <a:t>ng </a:t>
            </a:r>
            <a:r>
              <a:rPr lang="en-US" sz="2400" dirty="0" err="1">
                <a:solidFill>
                  <a:srgbClr val="000000"/>
                </a:solidFill>
                <a:latin typeface="Arial (Body)"/>
              </a:rPr>
              <a:t>thay</a:t>
            </a:r>
            <a:r>
              <a:rPr lang="en-US" sz="2400" dirty="0">
                <a:solidFill>
                  <a:srgbClr val="000000"/>
                </a:solidFill>
                <a:latin typeface="Arial (Body)"/>
              </a:rPr>
              <a:t> </a:t>
            </a:r>
            <a:r>
              <a:rPr lang="en-US" sz="2400" dirty="0" err="1">
                <a:solidFill>
                  <a:srgbClr val="000000"/>
                </a:solidFill>
                <a:latin typeface="Arial (Body)"/>
              </a:rPr>
              <a:t>vì</a:t>
            </a:r>
            <a:r>
              <a:rPr lang="en-US" sz="2400" dirty="0">
                <a:solidFill>
                  <a:srgbClr val="000000"/>
                </a:solidFill>
                <a:latin typeface="Arial (Body)"/>
              </a:rPr>
              <a:t> </a:t>
            </a:r>
            <a:r>
              <a:rPr lang="en-US" sz="2400" dirty="0" err="1">
                <a:solidFill>
                  <a:srgbClr val="000000"/>
                </a:solidFill>
                <a:latin typeface="Arial (Body)"/>
              </a:rPr>
              <a:t>nhập</a:t>
            </a:r>
            <a:r>
              <a:rPr lang="en-US" sz="2400" dirty="0">
                <a:solidFill>
                  <a:srgbClr val="000000"/>
                </a:solidFill>
                <a:latin typeface="Arial (Body)"/>
              </a:rPr>
              <a:t> Name </a:t>
            </a:r>
            <a:r>
              <a:rPr lang="en-US" sz="2400" dirty="0" err="1">
                <a:solidFill>
                  <a:srgbClr val="000000"/>
                </a:solidFill>
                <a:latin typeface="Arial (Body)"/>
              </a:rPr>
              <a:t>và</a:t>
            </a:r>
            <a:r>
              <a:rPr lang="en-US" sz="2400" dirty="0">
                <a:solidFill>
                  <a:srgbClr val="000000"/>
                </a:solidFill>
                <a:latin typeface="Arial (Body)"/>
              </a:rPr>
              <a:t> Pass </a:t>
            </a:r>
            <a:r>
              <a:rPr lang="en-US" sz="2400" dirty="0" err="1">
                <a:solidFill>
                  <a:srgbClr val="000000"/>
                </a:solidFill>
                <a:latin typeface="Arial (Body)"/>
              </a:rPr>
              <a:t>nh</a:t>
            </a:r>
            <a:r>
              <a:rPr lang="vi-VN" sz="2400" dirty="0">
                <a:solidFill>
                  <a:srgbClr val="000000"/>
                </a:solidFill>
                <a:latin typeface="Arial (Body)"/>
              </a:rPr>
              <a:t>ư</a:t>
            </a:r>
            <a:r>
              <a:rPr lang="en-US" sz="2400" dirty="0">
                <a:solidFill>
                  <a:srgbClr val="000000"/>
                </a:solidFill>
                <a:latin typeface="Arial (Body)"/>
              </a:rPr>
              <a:t> </a:t>
            </a:r>
            <a:r>
              <a:rPr lang="en-US" sz="2400" dirty="0" err="1">
                <a:solidFill>
                  <a:srgbClr val="000000"/>
                </a:solidFill>
                <a:latin typeface="Arial (Body)"/>
              </a:rPr>
              <a:t>bình</a:t>
            </a:r>
            <a:r>
              <a:rPr lang="en-US" sz="2400" dirty="0">
                <a:solidFill>
                  <a:srgbClr val="000000"/>
                </a:solidFill>
                <a:latin typeface="Arial (Body)"/>
              </a:rPr>
              <a:t> </a:t>
            </a:r>
            <a:r>
              <a:rPr lang="en-US" sz="2400" dirty="0" err="1">
                <a:solidFill>
                  <a:srgbClr val="000000"/>
                </a:solidFill>
                <a:latin typeface="Arial (Body)"/>
              </a:rPr>
              <a:t>th</a:t>
            </a:r>
            <a:r>
              <a:rPr lang="vi-VN" sz="2400" dirty="0">
                <a:solidFill>
                  <a:srgbClr val="000000"/>
                </a:solidFill>
                <a:latin typeface="Arial (Body)"/>
              </a:rPr>
              <a:t>ư</a:t>
            </a:r>
            <a:r>
              <a:rPr lang="en-US" sz="2400" dirty="0" err="1">
                <a:solidFill>
                  <a:srgbClr val="000000"/>
                </a:solidFill>
                <a:latin typeface="Arial (Body)"/>
              </a:rPr>
              <a:t>ờng</a:t>
            </a:r>
            <a:r>
              <a:rPr lang="en-US" sz="2400" dirty="0">
                <a:solidFill>
                  <a:srgbClr val="000000"/>
                </a:solidFill>
                <a:latin typeface="Arial (Body)"/>
              </a:rPr>
              <a:t>, ng</a:t>
            </a:r>
            <a:r>
              <a:rPr lang="vi-VN" sz="2400" dirty="0">
                <a:solidFill>
                  <a:srgbClr val="000000"/>
                </a:solidFill>
                <a:latin typeface="Arial (Body)"/>
              </a:rPr>
              <a:t>ư</a:t>
            </a:r>
            <a:r>
              <a:rPr lang="en-US" sz="2400" dirty="0" err="1">
                <a:solidFill>
                  <a:srgbClr val="000000"/>
                </a:solidFill>
                <a:latin typeface="Arial (Body)"/>
              </a:rPr>
              <a:t>ời</a:t>
            </a:r>
            <a:r>
              <a:rPr lang="en-US" sz="2400" dirty="0">
                <a:solidFill>
                  <a:srgbClr val="000000"/>
                </a:solidFill>
                <a:latin typeface="Arial (Body)"/>
              </a:rPr>
              <a:t> </a:t>
            </a:r>
            <a:r>
              <a:rPr lang="en-US" sz="2400" dirty="0" err="1">
                <a:solidFill>
                  <a:srgbClr val="000000"/>
                </a:solidFill>
                <a:latin typeface="Arial (Body)"/>
              </a:rPr>
              <a:t>dùng</a:t>
            </a:r>
            <a:r>
              <a:rPr lang="en-US" sz="2400" dirty="0">
                <a:solidFill>
                  <a:srgbClr val="000000"/>
                </a:solidFill>
                <a:latin typeface="Arial (Body)"/>
              </a:rPr>
              <a:t> </a:t>
            </a:r>
            <a:r>
              <a:rPr lang="en-US" sz="2400" dirty="0" err="1">
                <a:solidFill>
                  <a:srgbClr val="000000"/>
                </a:solidFill>
                <a:latin typeface="Arial (Body)"/>
              </a:rPr>
              <a:t>có</a:t>
            </a:r>
            <a:r>
              <a:rPr lang="en-US" sz="2400" dirty="0">
                <a:solidFill>
                  <a:srgbClr val="000000"/>
                </a:solidFill>
                <a:latin typeface="Arial (Body)"/>
              </a:rPr>
              <a:t> </a:t>
            </a:r>
            <a:r>
              <a:rPr lang="en-US" sz="2400" dirty="0" err="1">
                <a:solidFill>
                  <a:srgbClr val="000000"/>
                </a:solidFill>
                <a:latin typeface="Arial (Body)"/>
              </a:rPr>
              <a:t>thể</a:t>
            </a:r>
            <a:r>
              <a:rPr lang="en-US" sz="2400" dirty="0">
                <a:solidFill>
                  <a:srgbClr val="000000"/>
                </a:solidFill>
                <a:latin typeface="Arial (Body)"/>
              </a:rPr>
              <a:t> </a:t>
            </a:r>
            <a:r>
              <a:rPr lang="en-US" sz="2400" dirty="0" err="1">
                <a:solidFill>
                  <a:srgbClr val="000000"/>
                </a:solidFill>
                <a:latin typeface="Arial (Body)"/>
              </a:rPr>
              <a:t>nhập</a:t>
            </a:r>
            <a:r>
              <a:rPr lang="en-US" sz="2400" dirty="0">
                <a:solidFill>
                  <a:srgbClr val="000000"/>
                </a:solidFill>
                <a:latin typeface="Arial (Body)"/>
              </a:rPr>
              <a:t> </a:t>
            </a:r>
            <a:r>
              <a:rPr lang="en-US" sz="2400" dirty="0" err="1">
                <a:solidFill>
                  <a:srgbClr val="000000"/>
                </a:solidFill>
                <a:latin typeface="Arial (Body)"/>
              </a:rPr>
              <a:t>nh</a:t>
            </a:r>
            <a:r>
              <a:rPr lang="vi-VN" sz="2400" dirty="0">
                <a:solidFill>
                  <a:srgbClr val="000000"/>
                </a:solidFill>
                <a:latin typeface="Arial (Body)"/>
              </a:rPr>
              <a:t>ư</a:t>
            </a:r>
            <a:r>
              <a:rPr lang="en-US" sz="2400" dirty="0">
                <a:solidFill>
                  <a:srgbClr val="000000"/>
                </a:solidFill>
                <a:latin typeface="Arial (Body)"/>
              </a:rPr>
              <a:t> </a:t>
            </a:r>
            <a:r>
              <a:rPr lang="en-US" sz="2400" dirty="0" err="1">
                <a:solidFill>
                  <a:srgbClr val="000000"/>
                </a:solidFill>
                <a:latin typeface="Arial (Body)"/>
              </a:rPr>
              <a:t>sau</a:t>
            </a:r>
            <a:r>
              <a:rPr lang="en-US" sz="2400" dirty="0">
                <a:solidFill>
                  <a:srgbClr val="000000"/>
                </a:solidFill>
                <a:latin typeface="Arial (Body)"/>
              </a:rPr>
              <a:t>:</a:t>
            </a:r>
            <a:endParaRPr lang="en-US" sz="2400" dirty="0">
              <a:latin typeface="Arial (Body)"/>
            </a:endParaRPr>
          </a:p>
        </p:txBody>
      </p:sp>
      <p:sp>
        <p:nvSpPr>
          <p:cNvPr id="13" name="Rectangle 12">
            <a:extLst>
              <a:ext uri="{FF2B5EF4-FFF2-40B4-BE49-F238E27FC236}">
                <a16:creationId xmlns:a16="http://schemas.microsoft.com/office/drawing/2014/main" id="{9B16BB48-BF42-4E36-9C08-C9A3E0F806C2}"/>
              </a:ext>
            </a:extLst>
          </p:cNvPr>
          <p:cNvSpPr/>
          <p:nvPr/>
        </p:nvSpPr>
        <p:spPr>
          <a:xfrm>
            <a:off x="3205718" y="3788338"/>
            <a:ext cx="4897303" cy="461665"/>
          </a:xfrm>
          <a:prstGeom prst="rect">
            <a:avLst/>
          </a:prstGeom>
        </p:spPr>
        <p:txBody>
          <a:bodyPr wrap="none">
            <a:spAutoFit/>
          </a:bodyPr>
          <a:lstStyle/>
          <a:p>
            <a:r>
              <a:rPr lang="vi-VN" sz="2400" dirty="0">
                <a:solidFill>
                  <a:srgbClr val="000000"/>
                </a:solidFill>
                <a:latin typeface="+mj-lt"/>
              </a:rPr>
              <a:t>Sau đó, câu lệnh SQL sẽ như sau:</a:t>
            </a:r>
            <a:endParaRPr lang="en-US" sz="2400" dirty="0">
              <a:latin typeface="+mj-lt"/>
            </a:endParaRPr>
          </a:p>
        </p:txBody>
      </p:sp>
      <p:pic>
        <p:nvPicPr>
          <p:cNvPr id="5" name="Picture 4">
            <a:extLst>
              <a:ext uri="{FF2B5EF4-FFF2-40B4-BE49-F238E27FC236}">
                <a16:creationId xmlns:a16="http://schemas.microsoft.com/office/drawing/2014/main" id="{4F7C2B5C-7322-4B55-A57A-92F1571AC2EA}"/>
              </a:ext>
            </a:extLst>
          </p:cNvPr>
          <p:cNvPicPr>
            <a:picLocks noChangeAspect="1"/>
          </p:cNvPicPr>
          <p:nvPr/>
        </p:nvPicPr>
        <p:blipFill>
          <a:blip r:embed="rId2"/>
          <a:stretch>
            <a:fillRect/>
          </a:stretch>
        </p:blipFill>
        <p:spPr>
          <a:xfrm>
            <a:off x="3877855" y="1711383"/>
            <a:ext cx="3056696" cy="1807438"/>
          </a:xfrm>
          <a:prstGeom prst="rect">
            <a:avLst/>
          </a:prstGeom>
        </p:spPr>
      </p:pic>
      <p:pic>
        <p:nvPicPr>
          <p:cNvPr id="6" name="Picture 5">
            <a:extLst>
              <a:ext uri="{FF2B5EF4-FFF2-40B4-BE49-F238E27FC236}">
                <a16:creationId xmlns:a16="http://schemas.microsoft.com/office/drawing/2014/main" id="{FBD1783B-CD7B-4767-8BDB-FD8DB43001D1}"/>
              </a:ext>
            </a:extLst>
          </p:cNvPr>
          <p:cNvPicPr>
            <a:picLocks noChangeAspect="1"/>
          </p:cNvPicPr>
          <p:nvPr/>
        </p:nvPicPr>
        <p:blipFill>
          <a:blip r:embed="rId3"/>
          <a:stretch>
            <a:fillRect/>
          </a:stretch>
        </p:blipFill>
        <p:spPr>
          <a:xfrm>
            <a:off x="3522599" y="4250003"/>
            <a:ext cx="8202613" cy="651221"/>
          </a:xfrm>
          <a:prstGeom prst="rect">
            <a:avLst/>
          </a:prstGeom>
        </p:spPr>
      </p:pic>
      <p:sp>
        <p:nvSpPr>
          <p:cNvPr id="7" name="Rectangle 6">
            <a:extLst>
              <a:ext uri="{FF2B5EF4-FFF2-40B4-BE49-F238E27FC236}">
                <a16:creationId xmlns:a16="http://schemas.microsoft.com/office/drawing/2014/main" id="{B7996A2A-ED65-4603-829D-F0A6F7694286}"/>
              </a:ext>
            </a:extLst>
          </p:cNvPr>
          <p:cNvSpPr/>
          <p:nvPr/>
        </p:nvSpPr>
        <p:spPr>
          <a:xfrm>
            <a:off x="4381439" y="5287210"/>
            <a:ext cx="7651536" cy="830997"/>
          </a:xfrm>
          <a:prstGeom prst="rect">
            <a:avLst/>
          </a:prstGeom>
        </p:spPr>
        <p:txBody>
          <a:bodyPr wrap="square">
            <a:spAutoFit/>
          </a:bodyPr>
          <a:lstStyle/>
          <a:p>
            <a:r>
              <a:rPr lang="en-US" sz="2400" dirty="0" err="1">
                <a:solidFill>
                  <a:srgbClr val="000000"/>
                </a:solidFill>
                <a:latin typeface="Arial (Headings)"/>
              </a:rPr>
              <a:t>Câu</a:t>
            </a:r>
            <a:r>
              <a:rPr lang="en-US" sz="2400" dirty="0">
                <a:solidFill>
                  <a:srgbClr val="000000"/>
                </a:solidFill>
                <a:latin typeface="Arial (Headings)"/>
              </a:rPr>
              <a:t> </a:t>
            </a:r>
            <a:r>
              <a:rPr lang="en-US" sz="2400" dirty="0" err="1">
                <a:solidFill>
                  <a:srgbClr val="000000"/>
                </a:solidFill>
                <a:latin typeface="Arial (Headings)"/>
              </a:rPr>
              <a:t>lệnh</a:t>
            </a:r>
            <a:r>
              <a:rPr lang="en-US" sz="2400" dirty="0">
                <a:solidFill>
                  <a:srgbClr val="000000"/>
                </a:solidFill>
                <a:latin typeface="Arial (Headings)"/>
              </a:rPr>
              <a:t> </a:t>
            </a:r>
            <a:r>
              <a:rPr lang="vi-VN" sz="2400" dirty="0">
                <a:solidFill>
                  <a:srgbClr val="000000"/>
                </a:solidFill>
                <a:latin typeface="Arial (Headings)"/>
              </a:rPr>
              <a:t>SQL ở trên là hợp lệ và sẽ trả lại </a:t>
            </a:r>
            <a:r>
              <a:rPr lang="en-US" sz="2400" dirty="0" err="1">
                <a:solidFill>
                  <a:srgbClr val="000000"/>
                </a:solidFill>
                <a:latin typeface="Arial (Headings)"/>
              </a:rPr>
              <a:t>tất</a:t>
            </a:r>
            <a:r>
              <a:rPr lang="en-US" sz="2400" dirty="0">
                <a:solidFill>
                  <a:srgbClr val="000000"/>
                </a:solidFill>
                <a:latin typeface="Arial (Headings)"/>
              </a:rPr>
              <a:t> </a:t>
            </a:r>
            <a:r>
              <a:rPr lang="en-US" sz="2400" dirty="0" err="1">
                <a:solidFill>
                  <a:srgbClr val="000000"/>
                </a:solidFill>
                <a:latin typeface="Arial (Headings)"/>
              </a:rPr>
              <a:t>cả</a:t>
            </a:r>
            <a:r>
              <a:rPr lang="en-US" sz="2400" dirty="0">
                <a:solidFill>
                  <a:srgbClr val="000000"/>
                </a:solidFill>
                <a:latin typeface="Arial (Headings)"/>
              </a:rPr>
              <a:t> </a:t>
            </a:r>
            <a:r>
              <a:rPr lang="vi-VN" sz="2400" dirty="0">
                <a:solidFill>
                  <a:srgbClr val="000000"/>
                </a:solidFill>
                <a:latin typeface="Arial (Headings)"/>
              </a:rPr>
              <a:t>hàng</a:t>
            </a:r>
            <a:r>
              <a:rPr lang="en-US" sz="2400" dirty="0">
                <a:solidFill>
                  <a:srgbClr val="000000"/>
                </a:solidFill>
                <a:latin typeface="Arial (Headings)"/>
              </a:rPr>
              <a:t> </a:t>
            </a:r>
            <a:r>
              <a:rPr lang="en-US" sz="2400" dirty="0" err="1">
                <a:solidFill>
                  <a:srgbClr val="000000"/>
                </a:solidFill>
                <a:latin typeface="Arial (Headings)"/>
              </a:rPr>
              <a:t>dữ</a:t>
            </a:r>
            <a:r>
              <a:rPr lang="en-US" sz="2400" dirty="0">
                <a:solidFill>
                  <a:srgbClr val="000000"/>
                </a:solidFill>
                <a:latin typeface="Arial (Headings)"/>
              </a:rPr>
              <a:t> </a:t>
            </a:r>
            <a:r>
              <a:rPr lang="en-US" sz="2400" dirty="0" err="1">
                <a:solidFill>
                  <a:srgbClr val="000000"/>
                </a:solidFill>
                <a:latin typeface="Arial (Headings)"/>
              </a:rPr>
              <a:t>liệu</a:t>
            </a:r>
            <a:r>
              <a:rPr lang="vi-VN" sz="2400" dirty="0">
                <a:solidFill>
                  <a:srgbClr val="000000"/>
                </a:solidFill>
                <a:latin typeface="Arial (Headings)"/>
              </a:rPr>
              <a:t> từ bảng </a:t>
            </a:r>
            <a:r>
              <a:rPr lang="en-US" sz="2400" dirty="0">
                <a:solidFill>
                  <a:srgbClr val="000000"/>
                </a:solidFill>
                <a:latin typeface="Arial (Headings)"/>
              </a:rPr>
              <a:t>Users </a:t>
            </a:r>
            <a:r>
              <a:rPr lang="vi-VN" sz="2400" dirty="0">
                <a:solidFill>
                  <a:srgbClr val="000000"/>
                </a:solidFill>
                <a:latin typeface="Arial (Headings)"/>
              </a:rPr>
              <a:t>vì </a:t>
            </a:r>
            <a:r>
              <a:rPr lang="vi-VN" sz="2400" b="1" dirty="0">
                <a:solidFill>
                  <a:srgbClr val="000000"/>
                </a:solidFill>
                <a:latin typeface="Arial (Headings)"/>
              </a:rPr>
              <a:t>OR </a:t>
            </a:r>
            <a:r>
              <a:rPr lang="en-US" sz="2400" b="1" dirty="0">
                <a:solidFill>
                  <a:srgbClr val="000000"/>
                </a:solidFill>
                <a:latin typeface="Arial (Headings)"/>
              </a:rPr>
              <a:t>‘’=‘’</a:t>
            </a:r>
            <a:r>
              <a:rPr lang="vi-VN" sz="2400" dirty="0">
                <a:solidFill>
                  <a:srgbClr val="000000"/>
                </a:solidFill>
                <a:latin typeface="Arial (Headings)"/>
              </a:rPr>
              <a:t> luôn là TRUE.</a:t>
            </a:r>
            <a:endParaRPr lang="en-US" sz="2400" dirty="0">
              <a:latin typeface="Arial (Headings)"/>
            </a:endParaRPr>
          </a:p>
        </p:txBody>
      </p:sp>
    </p:spTree>
    <p:extLst>
      <p:ext uri="{BB962C8B-B14F-4D97-AF65-F5344CB8AC3E}">
        <p14:creationId xmlns:p14="http://schemas.microsoft.com/office/powerpoint/2010/main" val="373970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F6608DB-EE81-4BD8-95A2-A820E348F006}"/>
              </a:ext>
            </a:extLst>
          </p:cNvPr>
          <p:cNvSpPr>
            <a:spLocks noGrp="1"/>
          </p:cNvSpPr>
          <p:nvPr>
            <p:ph type="ctrTitle"/>
          </p:nvPr>
        </p:nvSpPr>
        <p:spPr>
          <a:xfrm>
            <a:off x="1674919" y="22157"/>
            <a:ext cx="8842161" cy="679892"/>
          </a:xfrm>
        </p:spPr>
        <p:txBody>
          <a:bodyPr>
            <a:noAutofit/>
          </a:bodyPr>
          <a:lstStyle/>
          <a:p>
            <a:r>
              <a:rPr lang="en-US" sz="4000" dirty="0">
                <a:latin typeface="Arial (Headings)"/>
              </a:rPr>
              <a:t>SQL Injection </a:t>
            </a:r>
            <a:r>
              <a:rPr lang="en-US" sz="4000" dirty="0" err="1">
                <a:latin typeface="Arial (Headings)"/>
              </a:rPr>
              <a:t>dựa</a:t>
            </a:r>
            <a:r>
              <a:rPr lang="en-US" sz="4000" dirty="0">
                <a:latin typeface="Arial (Headings)"/>
              </a:rPr>
              <a:t> </a:t>
            </a:r>
            <a:r>
              <a:rPr lang="en-US" sz="4000" dirty="0" err="1">
                <a:latin typeface="Arial (Headings)"/>
              </a:rPr>
              <a:t>trên</a:t>
            </a:r>
            <a:r>
              <a:rPr lang="en-US" sz="4000" dirty="0">
                <a:latin typeface="Arial (Headings)"/>
              </a:rPr>
              <a:t> SQL Batched</a:t>
            </a:r>
          </a:p>
        </p:txBody>
      </p:sp>
      <p:sp>
        <p:nvSpPr>
          <p:cNvPr id="2" name="Rectangle 1">
            <a:extLst>
              <a:ext uri="{FF2B5EF4-FFF2-40B4-BE49-F238E27FC236}">
                <a16:creationId xmlns:a16="http://schemas.microsoft.com/office/drawing/2014/main" id="{666188EC-2C20-4A85-8DC9-295301541327}"/>
              </a:ext>
            </a:extLst>
          </p:cNvPr>
          <p:cNvSpPr/>
          <p:nvPr/>
        </p:nvSpPr>
        <p:spPr>
          <a:xfrm>
            <a:off x="2143890" y="773453"/>
            <a:ext cx="9581322" cy="830997"/>
          </a:xfrm>
          <a:prstGeom prst="rect">
            <a:avLst/>
          </a:prstGeom>
        </p:spPr>
        <p:txBody>
          <a:bodyPr wrap="square">
            <a:spAutoFit/>
          </a:bodyPr>
          <a:lstStyle/>
          <a:p>
            <a:r>
              <a:rPr lang="en-US" sz="2400" dirty="0">
                <a:solidFill>
                  <a:srgbClr val="000000"/>
                </a:solidFill>
                <a:latin typeface="Arial (Headings)"/>
              </a:rPr>
              <a:t>SQL Batched </a:t>
            </a:r>
            <a:r>
              <a:rPr lang="vi-VN" sz="2400" dirty="0">
                <a:latin typeface="Arial (Headings)"/>
              </a:rPr>
              <a:t>là một nhóm gồm hai hoặc nhiều câu lệnh SQL, được phân tách bằng các dấu chấm phẩy.</a:t>
            </a:r>
            <a:endParaRPr lang="en-US" sz="2400" dirty="0">
              <a:latin typeface="Arial (Headings)"/>
            </a:endParaRPr>
          </a:p>
        </p:txBody>
      </p:sp>
      <p:sp>
        <p:nvSpPr>
          <p:cNvPr id="13" name="Rectangle 12">
            <a:extLst>
              <a:ext uri="{FF2B5EF4-FFF2-40B4-BE49-F238E27FC236}">
                <a16:creationId xmlns:a16="http://schemas.microsoft.com/office/drawing/2014/main" id="{9B16BB48-BF42-4E36-9C08-C9A3E0F806C2}"/>
              </a:ext>
            </a:extLst>
          </p:cNvPr>
          <p:cNvSpPr/>
          <p:nvPr/>
        </p:nvSpPr>
        <p:spPr>
          <a:xfrm>
            <a:off x="3444257" y="4419497"/>
            <a:ext cx="4897303" cy="461665"/>
          </a:xfrm>
          <a:prstGeom prst="rect">
            <a:avLst/>
          </a:prstGeom>
        </p:spPr>
        <p:txBody>
          <a:bodyPr wrap="none">
            <a:spAutoFit/>
          </a:bodyPr>
          <a:lstStyle/>
          <a:p>
            <a:r>
              <a:rPr lang="vi-VN" sz="2400" dirty="0">
                <a:solidFill>
                  <a:srgbClr val="000000"/>
                </a:solidFill>
                <a:latin typeface="+mj-lt"/>
              </a:rPr>
              <a:t>Sau đó, câu lệnh SQL sẽ như sau:</a:t>
            </a:r>
            <a:endParaRPr lang="en-US" sz="2400" dirty="0">
              <a:latin typeface="+mj-lt"/>
            </a:endParaRPr>
          </a:p>
        </p:txBody>
      </p:sp>
      <p:pic>
        <p:nvPicPr>
          <p:cNvPr id="8" name="Picture 7">
            <a:extLst>
              <a:ext uri="{FF2B5EF4-FFF2-40B4-BE49-F238E27FC236}">
                <a16:creationId xmlns:a16="http://schemas.microsoft.com/office/drawing/2014/main" id="{8B348288-4C74-4B3B-887A-F1685C77E328}"/>
              </a:ext>
            </a:extLst>
          </p:cNvPr>
          <p:cNvPicPr>
            <a:picLocks noChangeAspect="1"/>
          </p:cNvPicPr>
          <p:nvPr/>
        </p:nvPicPr>
        <p:blipFill>
          <a:blip r:embed="rId2"/>
          <a:stretch>
            <a:fillRect/>
          </a:stretch>
        </p:blipFill>
        <p:spPr>
          <a:xfrm>
            <a:off x="2198490" y="2587121"/>
            <a:ext cx="7904218" cy="957208"/>
          </a:xfrm>
          <a:prstGeom prst="rect">
            <a:avLst/>
          </a:prstGeom>
        </p:spPr>
      </p:pic>
      <p:sp>
        <p:nvSpPr>
          <p:cNvPr id="9" name="Rectangle 8">
            <a:extLst>
              <a:ext uri="{FF2B5EF4-FFF2-40B4-BE49-F238E27FC236}">
                <a16:creationId xmlns:a16="http://schemas.microsoft.com/office/drawing/2014/main" id="{90EE9C08-9B60-48D1-9333-9E42DE7F9E57}"/>
              </a:ext>
            </a:extLst>
          </p:cNvPr>
          <p:cNvSpPr/>
          <p:nvPr/>
        </p:nvSpPr>
        <p:spPr>
          <a:xfrm>
            <a:off x="2143890" y="1666221"/>
            <a:ext cx="9581322" cy="830997"/>
          </a:xfrm>
          <a:prstGeom prst="rect">
            <a:avLst/>
          </a:prstGeom>
        </p:spPr>
        <p:txBody>
          <a:bodyPr wrap="square">
            <a:spAutoFit/>
          </a:bodyPr>
          <a:lstStyle/>
          <a:p>
            <a:r>
              <a:rPr lang="en-US" sz="2400" dirty="0" err="1">
                <a:solidFill>
                  <a:srgbClr val="000000"/>
                </a:solidFill>
                <a:latin typeface="Arial (Headings)"/>
              </a:rPr>
              <a:t>Ví</a:t>
            </a:r>
            <a:r>
              <a:rPr lang="en-US" sz="2400" dirty="0">
                <a:solidFill>
                  <a:srgbClr val="000000"/>
                </a:solidFill>
                <a:latin typeface="Arial (Headings)"/>
              </a:rPr>
              <a:t> </a:t>
            </a:r>
            <a:r>
              <a:rPr lang="en-US" sz="2400" dirty="0" err="1">
                <a:solidFill>
                  <a:srgbClr val="000000"/>
                </a:solidFill>
                <a:latin typeface="Arial (Headings)"/>
              </a:rPr>
              <a:t>dụ</a:t>
            </a:r>
            <a:r>
              <a:rPr lang="en-US" sz="2400" dirty="0">
                <a:solidFill>
                  <a:srgbClr val="000000"/>
                </a:solidFill>
                <a:latin typeface="Arial (Headings)"/>
              </a:rPr>
              <a:t> d</a:t>
            </a:r>
            <a:r>
              <a:rPr lang="vi-VN" sz="2400" dirty="0">
                <a:solidFill>
                  <a:srgbClr val="000000"/>
                </a:solidFill>
                <a:latin typeface="Arial (Headings)"/>
              </a:rPr>
              <a:t>ư</a:t>
            </a:r>
            <a:r>
              <a:rPr lang="en-US" sz="2400" dirty="0" err="1">
                <a:solidFill>
                  <a:srgbClr val="000000"/>
                </a:solidFill>
                <a:latin typeface="Arial (Headings)"/>
              </a:rPr>
              <a:t>ới</a:t>
            </a:r>
            <a:r>
              <a:rPr lang="en-US" sz="2400" dirty="0">
                <a:solidFill>
                  <a:srgbClr val="000000"/>
                </a:solidFill>
                <a:latin typeface="Arial (Headings)"/>
              </a:rPr>
              <a:t> </a:t>
            </a:r>
            <a:r>
              <a:rPr lang="en-US" sz="2400" dirty="0" err="1">
                <a:solidFill>
                  <a:srgbClr val="000000"/>
                </a:solidFill>
                <a:latin typeface="Arial (Headings)"/>
              </a:rPr>
              <a:t>đây</a:t>
            </a:r>
            <a:r>
              <a:rPr lang="en-US" sz="2400" dirty="0">
                <a:solidFill>
                  <a:srgbClr val="000000"/>
                </a:solidFill>
                <a:latin typeface="Arial (Headings)"/>
              </a:rPr>
              <a:t> </a:t>
            </a:r>
            <a:r>
              <a:rPr lang="en-US" sz="2400" dirty="0" err="1">
                <a:solidFill>
                  <a:srgbClr val="000000"/>
                </a:solidFill>
                <a:latin typeface="Arial (Headings)"/>
              </a:rPr>
              <a:t>yêu</a:t>
            </a:r>
            <a:r>
              <a:rPr lang="en-US" sz="2400" dirty="0">
                <a:solidFill>
                  <a:srgbClr val="000000"/>
                </a:solidFill>
                <a:latin typeface="Arial (Headings)"/>
              </a:rPr>
              <a:t> </a:t>
            </a:r>
            <a:r>
              <a:rPr lang="en-US" sz="2400" dirty="0" err="1">
                <a:solidFill>
                  <a:srgbClr val="000000"/>
                </a:solidFill>
                <a:latin typeface="Arial (Headings)"/>
              </a:rPr>
              <a:t>cầu</a:t>
            </a:r>
            <a:r>
              <a:rPr lang="en-US" sz="2400" dirty="0">
                <a:solidFill>
                  <a:srgbClr val="000000"/>
                </a:solidFill>
                <a:latin typeface="Arial (Headings)"/>
              </a:rPr>
              <a:t> ng</a:t>
            </a:r>
            <a:r>
              <a:rPr lang="vi-VN" sz="2400" dirty="0">
                <a:solidFill>
                  <a:srgbClr val="000000"/>
                </a:solidFill>
                <a:latin typeface="Arial (Headings)"/>
              </a:rPr>
              <a:t>ư</a:t>
            </a:r>
            <a:r>
              <a:rPr lang="en-US" sz="2400" dirty="0" err="1">
                <a:solidFill>
                  <a:srgbClr val="000000"/>
                </a:solidFill>
                <a:latin typeface="Arial (Headings)"/>
              </a:rPr>
              <a:t>ời</a:t>
            </a:r>
            <a:r>
              <a:rPr lang="en-US" sz="2400" dirty="0">
                <a:solidFill>
                  <a:srgbClr val="000000"/>
                </a:solidFill>
                <a:latin typeface="Arial (Headings)"/>
              </a:rPr>
              <a:t> </a:t>
            </a:r>
            <a:r>
              <a:rPr lang="en-US" sz="2400" dirty="0" err="1">
                <a:solidFill>
                  <a:srgbClr val="000000"/>
                </a:solidFill>
                <a:latin typeface="Arial (Headings)"/>
              </a:rPr>
              <a:t>dùng</a:t>
            </a:r>
            <a:r>
              <a:rPr lang="en-US" sz="2400" dirty="0">
                <a:solidFill>
                  <a:srgbClr val="000000"/>
                </a:solidFill>
                <a:latin typeface="Arial (Headings)"/>
              </a:rPr>
              <a:t> </a:t>
            </a:r>
            <a:r>
              <a:rPr lang="en-US" sz="2400" dirty="0" err="1">
                <a:solidFill>
                  <a:srgbClr val="000000"/>
                </a:solidFill>
                <a:latin typeface="Arial (Headings)"/>
              </a:rPr>
              <a:t>nhập</a:t>
            </a:r>
            <a:r>
              <a:rPr lang="en-US" sz="2400" dirty="0">
                <a:solidFill>
                  <a:srgbClr val="000000"/>
                </a:solidFill>
                <a:latin typeface="Arial (Headings)"/>
              </a:rPr>
              <a:t> </a:t>
            </a:r>
            <a:r>
              <a:rPr lang="en-US" sz="2400" dirty="0" err="1">
                <a:solidFill>
                  <a:srgbClr val="000000"/>
                </a:solidFill>
                <a:latin typeface="Arial (Headings)"/>
              </a:rPr>
              <a:t>vào</a:t>
            </a:r>
            <a:r>
              <a:rPr lang="en-US" sz="2400" dirty="0">
                <a:solidFill>
                  <a:srgbClr val="000000"/>
                </a:solidFill>
                <a:latin typeface="Arial (Headings)"/>
              </a:rPr>
              <a:t> </a:t>
            </a:r>
            <a:r>
              <a:rPr lang="en-US" sz="2400" dirty="0" err="1">
                <a:solidFill>
                  <a:srgbClr val="000000"/>
                </a:solidFill>
                <a:latin typeface="Arial (Headings)"/>
              </a:rPr>
              <a:t>UserId</a:t>
            </a:r>
            <a:r>
              <a:rPr lang="en-US" sz="2400" dirty="0">
                <a:solidFill>
                  <a:srgbClr val="000000"/>
                </a:solidFill>
                <a:latin typeface="Arial (Headings)"/>
              </a:rPr>
              <a:t>. </a:t>
            </a:r>
            <a:r>
              <a:rPr lang="en-US" sz="2400" dirty="0" err="1">
                <a:solidFill>
                  <a:srgbClr val="000000"/>
                </a:solidFill>
                <a:latin typeface="Arial (Headings)"/>
              </a:rPr>
              <a:t>Nh</a:t>
            </a:r>
            <a:r>
              <a:rPr lang="vi-VN" sz="2400" dirty="0">
                <a:solidFill>
                  <a:srgbClr val="000000"/>
                </a:solidFill>
                <a:latin typeface="Arial (Headings)"/>
              </a:rPr>
              <a:t>ư</a:t>
            </a:r>
            <a:r>
              <a:rPr lang="en-US" sz="2400" dirty="0">
                <a:solidFill>
                  <a:srgbClr val="000000"/>
                </a:solidFill>
                <a:latin typeface="Arial (Headings)"/>
              </a:rPr>
              <a:t>ng </a:t>
            </a:r>
            <a:r>
              <a:rPr lang="en-US" sz="2400" dirty="0" err="1">
                <a:solidFill>
                  <a:srgbClr val="000000"/>
                </a:solidFill>
                <a:latin typeface="Arial (Headings)"/>
              </a:rPr>
              <a:t>ng</a:t>
            </a:r>
            <a:r>
              <a:rPr lang="vi-VN" sz="2400" dirty="0">
                <a:solidFill>
                  <a:srgbClr val="000000"/>
                </a:solidFill>
                <a:latin typeface="Arial (Headings)"/>
              </a:rPr>
              <a:t>ư</a:t>
            </a:r>
            <a:r>
              <a:rPr lang="en-US" sz="2400" dirty="0" err="1">
                <a:solidFill>
                  <a:srgbClr val="000000"/>
                </a:solidFill>
                <a:latin typeface="Arial (Headings)"/>
              </a:rPr>
              <a:t>ời</a:t>
            </a:r>
            <a:r>
              <a:rPr lang="en-US" sz="2400" dirty="0">
                <a:solidFill>
                  <a:srgbClr val="000000"/>
                </a:solidFill>
                <a:latin typeface="Arial (Headings)"/>
              </a:rPr>
              <a:t> </a:t>
            </a:r>
            <a:r>
              <a:rPr lang="en-US" sz="2400" dirty="0" err="1">
                <a:solidFill>
                  <a:srgbClr val="000000"/>
                </a:solidFill>
                <a:latin typeface="Arial (Headings)"/>
              </a:rPr>
              <a:t>dùng</a:t>
            </a:r>
            <a:r>
              <a:rPr lang="en-US" sz="2400" dirty="0">
                <a:solidFill>
                  <a:srgbClr val="000000"/>
                </a:solidFill>
                <a:latin typeface="Arial (Headings)"/>
              </a:rPr>
              <a:t> </a:t>
            </a:r>
            <a:r>
              <a:rPr lang="en-US" sz="2400" dirty="0" err="1">
                <a:solidFill>
                  <a:srgbClr val="000000"/>
                </a:solidFill>
                <a:latin typeface="Arial (Headings)"/>
              </a:rPr>
              <a:t>có</a:t>
            </a:r>
            <a:r>
              <a:rPr lang="en-US" sz="2400" dirty="0">
                <a:solidFill>
                  <a:srgbClr val="000000"/>
                </a:solidFill>
                <a:latin typeface="Arial (Headings)"/>
              </a:rPr>
              <a:t> </a:t>
            </a:r>
            <a:r>
              <a:rPr lang="en-US" sz="2400" dirty="0" err="1">
                <a:solidFill>
                  <a:srgbClr val="000000"/>
                </a:solidFill>
                <a:latin typeface="Arial (Headings)"/>
              </a:rPr>
              <a:t>thể</a:t>
            </a:r>
            <a:r>
              <a:rPr lang="en-US" sz="2400" dirty="0">
                <a:solidFill>
                  <a:srgbClr val="000000"/>
                </a:solidFill>
                <a:latin typeface="Arial (Headings)"/>
              </a:rPr>
              <a:t> </a:t>
            </a:r>
            <a:r>
              <a:rPr lang="en-US" sz="2400" dirty="0" err="1">
                <a:solidFill>
                  <a:srgbClr val="000000"/>
                </a:solidFill>
                <a:latin typeface="Arial (Headings)"/>
              </a:rPr>
              <a:t>nhập</a:t>
            </a:r>
            <a:r>
              <a:rPr lang="en-US" sz="2400" dirty="0">
                <a:solidFill>
                  <a:srgbClr val="000000"/>
                </a:solidFill>
                <a:latin typeface="Arial (Headings)"/>
              </a:rPr>
              <a:t>:</a:t>
            </a:r>
            <a:endParaRPr lang="en-US" sz="2400" dirty="0">
              <a:latin typeface="Arial (Headings)"/>
            </a:endParaRPr>
          </a:p>
        </p:txBody>
      </p:sp>
      <p:sp>
        <p:nvSpPr>
          <p:cNvPr id="11" name="Rectangle 10">
            <a:extLst>
              <a:ext uri="{FF2B5EF4-FFF2-40B4-BE49-F238E27FC236}">
                <a16:creationId xmlns:a16="http://schemas.microsoft.com/office/drawing/2014/main" id="{D336761A-CFB5-4367-A361-0EBBE870E910}"/>
              </a:ext>
            </a:extLst>
          </p:cNvPr>
          <p:cNvSpPr/>
          <p:nvPr/>
        </p:nvSpPr>
        <p:spPr>
          <a:xfrm>
            <a:off x="4763473" y="5818962"/>
            <a:ext cx="7156174" cy="830997"/>
          </a:xfrm>
          <a:prstGeom prst="rect">
            <a:avLst/>
          </a:prstGeom>
        </p:spPr>
        <p:txBody>
          <a:bodyPr wrap="square">
            <a:spAutoFit/>
          </a:bodyPr>
          <a:lstStyle/>
          <a:p>
            <a:r>
              <a:rPr lang="vi-VN" sz="2400" dirty="0">
                <a:solidFill>
                  <a:srgbClr val="000000"/>
                </a:solidFill>
                <a:latin typeface="Arial (Headings)"/>
              </a:rPr>
              <a:t>Câu lệnh SQL </a:t>
            </a:r>
            <a:r>
              <a:rPr lang="en-US" sz="2400" dirty="0" err="1">
                <a:solidFill>
                  <a:srgbClr val="000000"/>
                </a:solidFill>
                <a:latin typeface="Arial (Headings)"/>
              </a:rPr>
              <a:t>trên</a:t>
            </a:r>
            <a:r>
              <a:rPr lang="vi-VN" sz="2400" dirty="0">
                <a:solidFill>
                  <a:srgbClr val="000000"/>
                </a:solidFill>
                <a:latin typeface="Arial (Headings)"/>
              </a:rPr>
              <a:t> sẽ trả lại tất cả các hàng</a:t>
            </a:r>
            <a:r>
              <a:rPr lang="en-US" sz="2400" dirty="0">
                <a:solidFill>
                  <a:srgbClr val="000000"/>
                </a:solidFill>
                <a:latin typeface="Arial (Headings)"/>
              </a:rPr>
              <a:t> </a:t>
            </a:r>
            <a:r>
              <a:rPr lang="en-US" sz="2400" dirty="0" err="1">
                <a:solidFill>
                  <a:srgbClr val="000000"/>
                </a:solidFill>
                <a:latin typeface="Arial (Headings)"/>
              </a:rPr>
              <a:t>dữ</a:t>
            </a:r>
            <a:r>
              <a:rPr lang="en-US" sz="2400" dirty="0">
                <a:solidFill>
                  <a:srgbClr val="000000"/>
                </a:solidFill>
                <a:latin typeface="Arial (Headings)"/>
              </a:rPr>
              <a:t> </a:t>
            </a:r>
            <a:r>
              <a:rPr lang="en-US" sz="2400" dirty="0" err="1">
                <a:solidFill>
                  <a:srgbClr val="000000"/>
                </a:solidFill>
                <a:latin typeface="Arial (Headings)"/>
              </a:rPr>
              <a:t>liệu</a:t>
            </a:r>
            <a:r>
              <a:rPr lang="vi-VN" sz="2400" dirty="0">
                <a:solidFill>
                  <a:srgbClr val="000000"/>
                </a:solidFill>
                <a:latin typeface="Arial (Headings)"/>
              </a:rPr>
              <a:t> từ bảng </a:t>
            </a:r>
            <a:r>
              <a:rPr lang="en-US" sz="2400" dirty="0">
                <a:solidFill>
                  <a:srgbClr val="000000"/>
                </a:solidFill>
                <a:latin typeface="Arial (Headings)"/>
              </a:rPr>
              <a:t>Users</a:t>
            </a:r>
            <a:r>
              <a:rPr lang="vi-VN" sz="2400" dirty="0">
                <a:solidFill>
                  <a:srgbClr val="000000"/>
                </a:solidFill>
                <a:latin typeface="Arial (Headings)"/>
              </a:rPr>
              <a:t>, sau đó xóa bảng </a:t>
            </a:r>
            <a:r>
              <a:rPr lang="en-US" sz="2400" dirty="0">
                <a:solidFill>
                  <a:srgbClr val="000000"/>
                </a:solidFill>
                <a:latin typeface="Arial (Headings)"/>
              </a:rPr>
              <a:t>Infor.</a:t>
            </a:r>
            <a:endParaRPr lang="en-US" sz="2400" dirty="0">
              <a:latin typeface="Arial (Headings)"/>
            </a:endParaRPr>
          </a:p>
        </p:txBody>
      </p:sp>
      <p:pic>
        <p:nvPicPr>
          <p:cNvPr id="12" name="Picture 11">
            <a:extLst>
              <a:ext uri="{FF2B5EF4-FFF2-40B4-BE49-F238E27FC236}">
                <a16:creationId xmlns:a16="http://schemas.microsoft.com/office/drawing/2014/main" id="{8B2CFDA5-5C1F-4C0F-94A7-5E361657264F}"/>
              </a:ext>
            </a:extLst>
          </p:cNvPr>
          <p:cNvPicPr>
            <a:picLocks noChangeAspect="1"/>
          </p:cNvPicPr>
          <p:nvPr/>
        </p:nvPicPr>
        <p:blipFill>
          <a:blip r:embed="rId3"/>
          <a:stretch>
            <a:fillRect/>
          </a:stretch>
        </p:blipFill>
        <p:spPr>
          <a:xfrm>
            <a:off x="2678802" y="3635368"/>
            <a:ext cx="6173650" cy="585705"/>
          </a:xfrm>
          <a:prstGeom prst="rect">
            <a:avLst/>
          </a:prstGeom>
        </p:spPr>
      </p:pic>
      <p:pic>
        <p:nvPicPr>
          <p:cNvPr id="14" name="Picture 13">
            <a:extLst>
              <a:ext uri="{FF2B5EF4-FFF2-40B4-BE49-F238E27FC236}">
                <a16:creationId xmlns:a16="http://schemas.microsoft.com/office/drawing/2014/main" id="{6E8ACD34-B975-4DF0-B598-ADA26EC4F5B2}"/>
              </a:ext>
            </a:extLst>
          </p:cNvPr>
          <p:cNvPicPr>
            <a:picLocks noChangeAspect="1"/>
          </p:cNvPicPr>
          <p:nvPr/>
        </p:nvPicPr>
        <p:blipFill>
          <a:blip r:embed="rId4"/>
          <a:stretch>
            <a:fillRect/>
          </a:stretch>
        </p:blipFill>
        <p:spPr>
          <a:xfrm>
            <a:off x="3553234" y="4926194"/>
            <a:ext cx="7790628" cy="558373"/>
          </a:xfrm>
          <a:prstGeom prst="rect">
            <a:avLst/>
          </a:prstGeom>
        </p:spPr>
      </p:pic>
    </p:spTree>
    <p:extLst>
      <p:ext uri="{BB962C8B-B14F-4D97-AF65-F5344CB8AC3E}">
        <p14:creationId xmlns:p14="http://schemas.microsoft.com/office/powerpoint/2010/main" val="239326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9" grpId="0"/>
      <p:bldP spid="1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250</TotalTime>
  <Words>855</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(Body)</vt:lpstr>
      <vt:lpstr>Arial (Headings)</vt:lpstr>
      <vt:lpstr>Corbel</vt:lpstr>
      <vt:lpstr>Wingdings</vt:lpstr>
      <vt:lpstr>Parallax</vt:lpstr>
      <vt:lpstr>Công nghệ phần mềm nâng cao  Tìm hiểu: SQL injection So sánh LINQ to SQL vs Entity Framework</vt:lpstr>
      <vt:lpstr>PowerPoint Presentation</vt:lpstr>
      <vt:lpstr> 1. SQL injection</vt:lpstr>
      <vt:lpstr>SQL injection là gì?</vt:lpstr>
      <vt:lpstr>SQL injection là gì?</vt:lpstr>
      <vt:lpstr>SQL Injection dựa trên 1 = 1 luôn đúng</vt:lpstr>
      <vt:lpstr>SQL Injection dựa trên ‘’ = ‘’ luôn đúng</vt:lpstr>
      <vt:lpstr>SQL Injection dựa trên ‘’ = ‘’ luôn đúng</vt:lpstr>
      <vt:lpstr>SQL Injection dựa trên SQL Batched</vt:lpstr>
      <vt:lpstr>SQL Injection dựa trên SQL Batched</vt:lpstr>
      <vt:lpstr>2. So sánh LINQ to SQL và Entity Framework</vt:lpstr>
      <vt:lpstr>PowerPoint Presentation</vt:lpstr>
      <vt:lpstr>PowerPoint Presentation</vt:lpstr>
      <vt:lpstr>PowerPoint Presentation</vt:lpstr>
      <vt:lpstr>CẢM ƠN CÔ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nghệ phần mềm nâng cao  Tìm hiểu: SQL injection So sánh LINQ to SQL vs Entity Framework</dc:title>
  <dc:creator>Duyen Duong</dc:creator>
  <cp:lastModifiedBy>Duyen Duong</cp:lastModifiedBy>
  <cp:revision>20</cp:revision>
  <dcterms:created xsi:type="dcterms:W3CDTF">2018-04-05T14:07:50Z</dcterms:created>
  <dcterms:modified xsi:type="dcterms:W3CDTF">2018-04-05T18:17:57Z</dcterms:modified>
</cp:coreProperties>
</file>