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6" r:id="rId4"/>
    <p:sldId id="275" r:id="rId5"/>
    <p:sldId id="260" r:id="rId6"/>
    <p:sldId id="263" r:id="rId7"/>
    <p:sldId id="266" r:id="rId8"/>
    <p:sldId id="271" r:id="rId9"/>
    <p:sldId id="277" r:id="rId10"/>
    <p:sldId id="276" r:id="rId11"/>
    <p:sldId id="278" r:id="rId12"/>
    <p:sldId id="279" r:id="rId13"/>
    <p:sldId id="281" r:id="rId14"/>
    <p:sldId id="280" r:id="rId15"/>
    <p:sldId id="257" r:id="rId16"/>
    <p:sldId id="261" r:id="rId17"/>
    <p:sldId id="264" r:id="rId18"/>
    <p:sldId id="267" r:id="rId19"/>
    <p:sldId id="282" r:id="rId20"/>
    <p:sldId id="283" r:id="rId21"/>
    <p:sldId id="285" r:id="rId22"/>
    <p:sldId id="284" r:id="rId23"/>
    <p:sldId id="270" r:id="rId24"/>
    <p:sldId id="287" r:id="rId25"/>
    <p:sldId id="288" r:id="rId26"/>
    <p:sldId id="286" r:id="rId27"/>
    <p:sldId id="258" r:id="rId28"/>
    <p:sldId id="262" r:id="rId29"/>
    <p:sldId id="265" r:id="rId30"/>
    <p:sldId id="268" r:id="rId31"/>
    <p:sldId id="293" r:id="rId32"/>
    <p:sldId id="294" r:id="rId33"/>
    <p:sldId id="295" r:id="rId34"/>
    <p:sldId id="269" r:id="rId35"/>
    <p:sldId id="259" r:id="rId36"/>
    <p:sldId id="291" r:id="rId37"/>
    <p:sldId id="289" r:id="rId38"/>
    <p:sldId id="290" r:id="rId39"/>
    <p:sldId id="292" r:id="rId40"/>
    <p:sldId id="272" r:id="rId41"/>
    <p:sldId id="296" r:id="rId42"/>
    <p:sldId id="297" r:id="rId43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2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2" y="68347"/>
            <a:ext cx="10515600" cy="412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5D23-AC23-4C77-8462-BC99E9EBAE5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6113-6140-4FE7-98B8-982EADC3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1" y="481264"/>
            <a:ext cx="9615460" cy="64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9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3 – 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0" y="814453"/>
            <a:ext cx="6048000" cy="542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4087" y="1047403"/>
            <a:ext cx="3956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ABS subtracted spectrum seems basically the same</a:t>
            </a:r>
          </a:p>
          <a:p>
            <a:endParaRPr lang="en-US" dirty="0"/>
          </a:p>
          <a:p>
            <a:r>
              <a:rPr lang="en-US" dirty="0" smtClean="0"/>
              <a:t>in all cases, the top hit was a plant-based dye, but MORE of the hits are insect-based.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986"/>
          <a:stretch/>
        </p:blipFill>
        <p:spPr>
          <a:xfrm>
            <a:off x="1571721" y="874295"/>
            <a:ext cx="9441184" cy="59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65"/>
          <a:stretch/>
        </p:blipFill>
        <p:spPr>
          <a:xfrm>
            <a:off x="1102490" y="721894"/>
            <a:ext cx="9505352" cy="6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2989" y="6333138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63"/>
            <a:ext cx="7210926" cy="6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2989" y="6333138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63"/>
            <a:ext cx="7210926" cy="6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684"/>
            <a:ext cx="7074568" cy="62486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8821" y="626933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8821" y="5932451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8821" y="626933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8821" y="5932451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64"/>
            <a:ext cx="7207438" cy="6365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5252" y="721895"/>
            <a:ext cx="457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to the parchment band at 1940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0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9927"/>
            <a:ext cx="7275095" cy="6425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5253" y="721895"/>
            <a:ext cx="4431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to the parchment band at 1940 nm, plus variant w/ parchment subtracted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possible </a:t>
            </a:r>
            <a:r>
              <a:rPr lang="en-US" dirty="0"/>
              <a:t>lead white (weak </a:t>
            </a:r>
            <a:r>
              <a:rPr lang="en-US" dirty="0" smtClean="0"/>
              <a:t>1445)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insect-based red </a:t>
            </a:r>
            <a:r>
              <a:rPr lang="en-US" dirty="0" smtClean="0"/>
              <a:t>dye – maybe lac dye? </a:t>
            </a:r>
            <a:r>
              <a:rPr lang="en-US" dirty="0"/>
              <a:t>(520 and 565 vs. 510 and 540 for plant-based);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double derivative </a:t>
            </a:r>
            <a:r>
              <a:rPr lang="en-US" dirty="0"/>
              <a:t>at </a:t>
            </a:r>
            <a:r>
              <a:rPr lang="en-US" dirty="0" smtClean="0"/>
              <a:t>~595 and 691 nm – the 595 der. might be the red dye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ultramarine/lapis as blue mixer – 691 nm derivative peak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trace egg yolk or wax??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13 – 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1220" y="62613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1220" y="5828178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8659" y="4002506"/>
            <a:ext cx="25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 parchment subtracted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506390">
            <a:off x="6259115" y="332924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2313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506390">
            <a:off x="6394419" y="338370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2348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 rot="16506390">
            <a:off x="3698674" y="402581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1445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 rot="16506390">
            <a:off x="1147086" y="200654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573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rot="16506390">
            <a:off x="961773" y="200654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532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16506390">
            <a:off x="536970" y="221793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378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 rot="16506390">
            <a:off x="1432191" y="275969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654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 rot="16506390">
            <a:off x="823439" y="238253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493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36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13 – purple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6" y="565799"/>
            <a:ext cx="7019188" cy="6292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52084" y="1483895"/>
            <a:ext cx="4189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refl</a:t>
            </a:r>
            <a:r>
              <a:rPr lang="en-US" dirty="0" smtClean="0"/>
              <a:t> spectrum, 350-1050 nm;</a:t>
            </a:r>
          </a:p>
          <a:p>
            <a:r>
              <a:rPr lang="en-US" dirty="0" smtClean="0"/>
              <a:t>mostly insect bases, but not great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" y="617977"/>
            <a:ext cx="9367642" cy="6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13 – purple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63"/>
            <a:ext cx="7114674" cy="63777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1874" y="946484"/>
            <a:ext cx="399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refl</a:t>
            </a:r>
            <a:r>
              <a:rPr lang="en-US" dirty="0" smtClean="0"/>
              <a:t> spectrum, 350-1050 nm;</a:t>
            </a:r>
          </a:p>
          <a:p>
            <a:r>
              <a:rPr lang="en-US" dirty="0" smtClean="0"/>
              <a:t>mostly insect bases, lac dye actually looks like a pretty good match. Lac + blue??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1" t="-17162" r="34616" b="17162"/>
          <a:stretch/>
        </p:blipFill>
        <p:spPr>
          <a:xfrm>
            <a:off x="6749652" y="1323474"/>
            <a:ext cx="3858190" cy="54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13 – purple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1874" y="946484"/>
            <a:ext cx="399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ABS spectrum, 350-1050 nm;</a:t>
            </a:r>
          </a:p>
          <a:p>
            <a:r>
              <a:rPr lang="en-US" dirty="0" smtClean="0"/>
              <a:t>mostly insect bases, lac dye actually looks like a pretty good match. Lac + blue??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5" y="774348"/>
            <a:ext cx="6048000" cy="54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13 – purple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4" y="581842"/>
            <a:ext cx="6938273" cy="6219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1874" y="946484"/>
            <a:ext cx="399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subtracted abs spectrum, 350-1050 nm; mostly insect bases and more cochineal than lac, but less visually aligned than with the </a:t>
            </a:r>
            <a:r>
              <a:rPr lang="en-US" dirty="0" err="1" smtClean="0"/>
              <a:t>refl</a:t>
            </a:r>
            <a:r>
              <a:rPr lang="en-US" dirty="0" smtClean="0"/>
              <a:t> lac matches…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58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266922" y="842210"/>
            <a:ext cx="9465247" cy="6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4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242"/>
          <a:stretch/>
        </p:blipFill>
        <p:spPr>
          <a:xfrm>
            <a:off x="1435364" y="874295"/>
            <a:ext cx="9328889" cy="58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6736" y="6293032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26" y="433989"/>
            <a:ext cx="7238242" cy="63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1115" y="6293032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7095"/>
            <a:ext cx="7259053" cy="64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15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64"/>
            <a:ext cx="7207438" cy="636596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0905" y="62529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905" y="5916409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96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0905" y="62529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0905" y="5916409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00" y="409926"/>
            <a:ext cx="7300406" cy="6448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5252" y="721895"/>
            <a:ext cx="457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to the parchment band at 1940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448" y="6351513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1263"/>
            <a:ext cx="7232073" cy="63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5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9075"/>
            <a:ext cx="7275095" cy="6425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5253" y="721895"/>
            <a:ext cx="4431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to the parchment band at 1940 nm, plus variant w/ parchment subtracted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possible lead white (weak 1445)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insect-based </a:t>
            </a:r>
            <a:r>
              <a:rPr lang="en-US" dirty="0" smtClean="0"/>
              <a:t>red or purple </a:t>
            </a:r>
            <a:r>
              <a:rPr lang="en-US" dirty="0"/>
              <a:t>dye </a:t>
            </a:r>
            <a:r>
              <a:rPr lang="en-US" dirty="0" smtClean="0"/>
              <a:t>since abs bands are high – </a:t>
            </a:r>
            <a:r>
              <a:rPr lang="en-US" dirty="0"/>
              <a:t>(520 and 565 vs. 510 and 540 for plant-based</a:t>
            </a:r>
            <a:r>
              <a:rPr lang="en-US" dirty="0" smtClean="0"/>
              <a:t>); possible combination with a plant-based red giving center band at 556 nm?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derivative </a:t>
            </a:r>
            <a:r>
              <a:rPr lang="en-US" dirty="0"/>
              <a:t>at </a:t>
            </a:r>
            <a:r>
              <a:rPr lang="en-US" dirty="0" smtClean="0"/>
              <a:t>~702 nm – possible organic purple?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trace </a:t>
            </a:r>
            <a:r>
              <a:rPr lang="en-US" dirty="0"/>
              <a:t>egg yolk or wax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14 – 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7052" y="626933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7052" y="5836199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8448" y="4146885"/>
            <a:ext cx="25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 parchment subtracted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506390">
            <a:off x="6289197" y="365847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2309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506390">
            <a:off x="6440542" y="366997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2350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 rot="16506390">
            <a:off x="3698674" y="402581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1445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 rot="16506390">
            <a:off x="1516622" y="147483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573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rot="16506390">
            <a:off x="752879" y="142858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534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 rot="16506390">
            <a:off x="578699" y="167011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392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 rot="16506390">
            <a:off x="1511140" y="227843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650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310444" y="1700463"/>
            <a:ext cx="333872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506390">
            <a:off x="1378775" y="123742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556</a:t>
            </a:r>
            <a:endParaRPr 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68787" y="1394261"/>
            <a:ext cx="279661" cy="31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953415" y="1579608"/>
            <a:ext cx="235163" cy="17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5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14 – purple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5" y="565800"/>
            <a:ext cx="6978379" cy="6255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3348" y="1187116"/>
            <a:ext cx="382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refl</a:t>
            </a:r>
            <a:r>
              <a:rPr lang="en-US" dirty="0" smtClean="0"/>
              <a:t> spectrum, 350-1050 nm;</a:t>
            </a:r>
          </a:p>
          <a:p>
            <a:r>
              <a:rPr lang="en-US" dirty="0" smtClean="0"/>
              <a:t>mostly insect 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5544"/>
          <a:stretch/>
        </p:blipFill>
        <p:spPr>
          <a:xfrm>
            <a:off x="7369346" y="2114184"/>
            <a:ext cx="4702337" cy="4743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9882" y="2635552"/>
            <a:ext cx="263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refl</a:t>
            </a:r>
            <a:r>
              <a:rPr lang="en-US" dirty="0" smtClean="0"/>
              <a:t> spectrum, 350-2500 nm;</a:t>
            </a:r>
          </a:p>
          <a:p>
            <a:r>
              <a:rPr lang="en-US" dirty="0" smtClean="0"/>
              <a:t>mostly insect bases plus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3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area 14 – purple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7" y="798410"/>
            <a:ext cx="6048000" cy="542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3348" y="1187116"/>
            <a:ext cx="389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on abs spectrum, 350-1050 nm;</a:t>
            </a:r>
          </a:p>
          <a:p>
            <a:r>
              <a:rPr lang="en-US" dirty="0" smtClean="0"/>
              <a:t>mostly insect bases, lac is better match.</a:t>
            </a:r>
          </a:p>
          <a:p>
            <a:r>
              <a:rPr lang="en-US" dirty="0" smtClean="0"/>
              <a:t>Lac plus blue?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5809"/>
          <a:stretch/>
        </p:blipFill>
        <p:spPr>
          <a:xfrm>
            <a:off x="8495748" y="1820778"/>
            <a:ext cx="3607010" cy="5037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7243" y="4195011"/>
            <a:ext cx="389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on abs spectrum, 350-2500 nm;</a:t>
            </a:r>
          </a:p>
          <a:p>
            <a:r>
              <a:rPr lang="en-US" dirty="0" smtClean="0"/>
              <a:t>mostly insect bases, lac is better match.</a:t>
            </a:r>
          </a:p>
          <a:p>
            <a:r>
              <a:rPr lang="en-US" dirty="0" smtClean="0"/>
              <a:t>Lac plus blue?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14 – purple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" y="806432"/>
            <a:ext cx="6048000" cy="542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1726" y="4057640"/>
            <a:ext cx="290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subsractecd</a:t>
            </a:r>
            <a:r>
              <a:rPr lang="en-US" dirty="0" smtClean="0"/>
              <a:t> abs spectrum, 350-2500 nm;</a:t>
            </a:r>
          </a:p>
          <a:p>
            <a:r>
              <a:rPr lang="en-US" dirty="0" smtClean="0"/>
              <a:t>similar…but middle peak is not explained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5411"/>
          <a:stretch/>
        </p:blipFill>
        <p:spPr>
          <a:xfrm>
            <a:off x="8390020" y="1870863"/>
            <a:ext cx="3597601" cy="4993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8864" y="1395663"/>
            <a:ext cx="5072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subsractecd</a:t>
            </a:r>
            <a:r>
              <a:rPr lang="en-US" dirty="0" smtClean="0"/>
              <a:t> abs spectrum, 350-1050 nm;</a:t>
            </a:r>
          </a:p>
          <a:p>
            <a:r>
              <a:rPr lang="en-US" dirty="0" smtClean="0"/>
              <a:t>mostly insect bases, lac is slightly better match.</a:t>
            </a:r>
          </a:p>
          <a:p>
            <a:r>
              <a:rPr lang="en-US" dirty="0" smtClean="0"/>
              <a:t>Lac plus blue?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19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15 – parchment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00" y="581663"/>
            <a:ext cx="9409100" cy="62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15 – parchment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7" y="576313"/>
            <a:ext cx="9417120" cy="62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9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15 – parchment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4863" y="6317096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884"/>
            <a:ext cx="7299158" cy="64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8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15 – parchment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4863" y="6317096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1" y="441158"/>
            <a:ext cx="7254284" cy="64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8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4" y="481263"/>
            <a:ext cx="7198137" cy="6357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9452" y="6285011"/>
            <a:ext cx="207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of 3 spectra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67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" y="467684"/>
            <a:ext cx="7222958" cy="6379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45178" y="627735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5178" y="586026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purple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6836" y="608153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66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0763"/>
            <a:ext cx="7145883" cy="6311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6099" y="621012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purple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90163" y="605933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purple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90163" y="5905443"/>
            <a:ext cx="42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366100" y="6390447"/>
            <a:ext cx="9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parchment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069432" y="804191"/>
            <a:ext cx="0" cy="4459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65160" y="804192"/>
            <a:ext cx="0" cy="4459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39477" y="804192"/>
            <a:ext cx="0" cy="4459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60" y="658490"/>
            <a:ext cx="5120356" cy="452254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642555" y="827544"/>
            <a:ext cx="0" cy="3200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85901" y="827545"/>
            <a:ext cx="0" cy="3200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79266" y="827545"/>
            <a:ext cx="0" cy="3200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6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" y="546284"/>
            <a:ext cx="7102642" cy="627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99684" y="994611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derivative of </a:t>
            </a:r>
            <a:r>
              <a:rPr lang="en-US" dirty="0" err="1" smtClean="0"/>
              <a:t>refl</a:t>
            </a:r>
            <a:r>
              <a:rPr lang="en-US" dirty="0" smtClean="0"/>
              <a:t>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2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00" y="481264"/>
            <a:ext cx="7206158" cy="63648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8821" y="59401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8821" y="6269333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6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9074"/>
            <a:ext cx="7307179" cy="64540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9242" y="6260948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9242" y="5924432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5252" y="721895"/>
            <a:ext cx="457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to the parchment band at 1940 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3 – red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9242" y="6260948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3347" y="5891616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parchment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5253" y="721895"/>
            <a:ext cx="4431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to the parchment band at 1940 nm, plus variant w/ parchment subtracted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possible lead white (weak 1448)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insect-based red dye? (520 and 565 vs. 510 and 540 for plant-based); derivative at ~603nm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trace egg yolk or wax??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264"/>
            <a:ext cx="7226968" cy="63832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96364" y="4122822"/>
            <a:ext cx="25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 parchment subtracted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506390">
            <a:off x="6242786" y="354206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2313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 rot="16506390">
            <a:off x="6378090" y="359652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2350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506390">
            <a:off x="3674325" y="407678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1448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 rot="16506390">
            <a:off x="1119592" y="146502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569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 rot="16506390">
            <a:off x="958378" y="142707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530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 rot="16506390">
            <a:off x="549305" y="1959855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392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26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3 – 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2" y="481263"/>
            <a:ext cx="7106580" cy="6370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64087" y="1047403"/>
            <a:ext cx="395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</a:t>
            </a:r>
            <a:r>
              <a:rPr lang="en-US" dirty="0" err="1" smtClean="0"/>
              <a:t>Lgrefl</a:t>
            </a:r>
            <a:r>
              <a:rPr lang="en-US" dirty="0" smtClean="0"/>
              <a:t> spectrum (350-1050) turns up mostly insect-based dyes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3 – 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4087" y="1047403"/>
            <a:ext cx="395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on ABS spectrum seems basically the same, though direct comparison is more difficult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" y="581841"/>
            <a:ext cx="6926179" cy="62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3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717</Words>
  <Application>Microsoft Office PowerPoint</Application>
  <PresentationFormat>Widescreen</PresentationFormat>
  <Paragraphs>144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area 3 – red</vt:lpstr>
      <vt:lpstr>area 3 – red</vt:lpstr>
      <vt:lpstr>area 3 – red</vt:lpstr>
      <vt:lpstr>area 3 – red</vt:lpstr>
      <vt:lpstr>area 3 – red</vt:lpstr>
      <vt:lpstr>area 3 – red</vt:lpstr>
      <vt:lpstr>area 3 – red</vt:lpstr>
      <vt:lpstr>area 3 – red</vt:lpstr>
      <vt:lpstr>area 3 – red</vt:lpstr>
      <vt:lpstr>area 3 – red</vt:lpstr>
      <vt:lpstr>PowerPoint Presentation</vt:lpstr>
      <vt:lpstr>area 13 – purple</vt:lpstr>
      <vt:lpstr>area 13 – purple</vt:lpstr>
      <vt:lpstr>area 13 – purple</vt:lpstr>
      <vt:lpstr>area 13 – purple</vt:lpstr>
      <vt:lpstr>area 13 – purple</vt:lpstr>
      <vt:lpstr>area 13 – purple</vt:lpstr>
      <vt:lpstr>area 13 – purple</vt:lpstr>
      <vt:lpstr>area 13 – purple</vt:lpstr>
      <vt:lpstr>area 13 – purple</vt:lpstr>
      <vt:lpstr>area 13 – purple</vt:lpstr>
      <vt:lpstr>area 13 – purple</vt:lpstr>
      <vt:lpstr>PowerPoint Presentation</vt:lpstr>
      <vt:lpstr>area 14 – purple</vt:lpstr>
      <vt:lpstr>area 14 – purple</vt:lpstr>
      <vt:lpstr>area 14 – purple</vt:lpstr>
      <vt:lpstr>area 14 – purple</vt:lpstr>
      <vt:lpstr>area 14 – purple</vt:lpstr>
      <vt:lpstr>area 14 – purple</vt:lpstr>
      <vt:lpstr>area 14 – purple</vt:lpstr>
      <vt:lpstr>area 14 – purple</vt:lpstr>
      <vt:lpstr>area 14 – purple</vt:lpstr>
      <vt:lpstr>area 14 – purple</vt:lpstr>
      <vt:lpstr>PowerPoint Presentation</vt:lpstr>
      <vt:lpstr>area 15 – parchment</vt:lpstr>
      <vt:lpstr>area 15 – parchment</vt:lpstr>
      <vt:lpstr>area 15 – parchment</vt:lpstr>
      <vt:lpstr>area 15 – parchment</vt:lpstr>
      <vt:lpstr>PowerPoint Presentation</vt:lpstr>
      <vt:lpstr>comparisons</vt:lpstr>
      <vt:lpstr>comparisons</vt:lpstr>
      <vt:lpstr>comparisons</vt:lpstr>
    </vt:vector>
  </TitlesOfParts>
  <Company>The J. Paul Getty Trust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 3 – red</dc:title>
  <dc:creator>Catherine Patterson</dc:creator>
  <cp:lastModifiedBy>Catherine Patterson</cp:lastModifiedBy>
  <cp:revision>74</cp:revision>
  <cp:lastPrinted>2016-08-05T02:28:41Z</cp:lastPrinted>
  <dcterms:created xsi:type="dcterms:W3CDTF">2016-06-23T00:02:35Z</dcterms:created>
  <dcterms:modified xsi:type="dcterms:W3CDTF">2016-08-05T02:28:57Z</dcterms:modified>
</cp:coreProperties>
</file>