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5.png" ContentType="image/png"/>
  <Override PartName="/ppt/media/image4.png" ContentType="image/png"/>
  <Override PartName="/ppt/media/image6.png" ContentType="image/png"/>
  <Override PartName="/ppt/media/image8.png" ContentType="image/png"/>
  <Override PartName="/ppt/media/image7.png" ContentType="image/png"/>
  <Override PartName="/ppt/media/image9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2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58980F1-B7BF-4AF1-93DA-5FDA10442F92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492C6842-BC03-489E-A198-0F85A24FCCC4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F77C7882-ABF0-4185-89DE-091FDD4B9F91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2EF33CF4-5F4C-426D-9550-AC3C46B1CB60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6DCFD402-2CDA-4D10-B06F-A256F28ABA27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59DDF167-F7F3-48B2-AA8B-C224CFAC0A10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FB050E94-8CC9-45E6-8E7E-39538B350ED5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23259516-434B-43DF-A223-5DEF45C8B407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3FC3400E-E204-44E0-80B5-708544509864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F96EA1BF-0736-4C41-A63F-FB4608CB8CF4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715784C7-4FE9-4A23-A2B8-1C7F57322CC0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F850F508-2FE9-40D1-A346-5E0537ECD326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66A404EE-97F2-4E8D-A482-74F1BD93B0D7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1DD2FA12-E569-4472-950B-E900D74BBA12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40B76B4F-CE99-4CA5-B0E3-105699BBD1A2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0" y="6294240"/>
            <a:ext cx="9144000" cy="1440"/>
          </a:xfrm>
          <a:prstGeom prst="line">
            <a:avLst/>
          </a:prstGeom>
          <a:ln w="31680">
            <a:solidFill>
              <a:srgbClr val="3366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6308640"/>
            <a:ext cx="9142920" cy="575280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Picture 8" descr=""/>
          <p:cNvPicPr/>
          <p:nvPr/>
        </p:nvPicPr>
        <p:blipFill>
          <a:blip r:embed="rId2"/>
          <a:stretch/>
        </p:blipFill>
        <p:spPr>
          <a:xfrm>
            <a:off x="6588000" y="0"/>
            <a:ext cx="2122920" cy="142776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539640" y="6381720"/>
            <a:ext cx="237528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1125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Bari, 13 / 06 / 2019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6397560" y="6381720"/>
            <a:ext cx="242136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1125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CNR-ISMAR, CoV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"/>
          <p:cNvSpPr/>
          <p:nvPr/>
        </p:nvSpPr>
        <p:spPr>
          <a:xfrm>
            <a:off x="0" y="6294240"/>
            <a:ext cx="9144000" cy="1440"/>
          </a:xfrm>
          <a:prstGeom prst="line">
            <a:avLst/>
          </a:prstGeom>
          <a:ln w="31680">
            <a:solidFill>
              <a:srgbClr val="3366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0" y="6308640"/>
            <a:ext cx="9142920" cy="575280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Picture 8" descr=""/>
          <p:cNvPicPr/>
          <p:nvPr/>
        </p:nvPicPr>
        <p:blipFill>
          <a:blip r:embed="rId2"/>
          <a:stretch/>
        </p:blipFill>
        <p:spPr>
          <a:xfrm>
            <a:off x="6588000" y="0"/>
            <a:ext cx="2122920" cy="1427760"/>
          </a:xfrm>
          <a:prstGeom prst="rect">
            <a:avLst/>
          </a:prstGeom>
          <a:ln>
            <a:noFill/>
          </a:ln>
        </p:spPr>
      </p:pic>
      <p:sp>
        <p:nvSpPr>
          <p:cNvPr id="46" name="CustomShape 3"/>
          <p:cNvSpPr/>
          <p:nvPr/>
        </p:nvSpPr>
        <p:spPr>
          <a:xfrm>
            <a:off x="539640" y="6381720"/>
            <a:ext cx="237528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1125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Bari, 13 / 06 / 2019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6397560" y="6381720"/>
            <a:ext cx="242136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1125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CNR-ISMAR, CoV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" descr=""/>
          <p:cNvPicPr/>
          <p:nvPr/>
        </p:nvPicPr>
        <p:blipFill>
          <a:blip r:embed="rId1"/>
          <a:stretch/>
        </p:blipFill>
        <p:spPr>
          <a:xfrm>
            <a:off x="0" y="4667400"/>
            <a:ext cx="9142920" cy="156888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396720" y="2938320"/>
            <a:ext cx="8228520" cy="1727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99"/>
                </a:solidFill>
                <a:latin typeface="Arial"/>
                <a:ea typeface="Microsoft YaHei"/>
              </a:rPr>
              <a:t>I-STORMS</a:t>
            </a:r>
            <a:br/>
            <a:br/>
            <a:r>
              <a:rPr b="1" i="1" lang="en-US" sz="1800" spc="-1" strike="noStrike">
                <a:solidFill>
                  <a:srgbClr val="000099"/>
                </a:solidFill>
                <a:latin typeface="Arial"/>
                <a:ea typeface="Microsoft YaHei"/>
              </a:rPr>
              <a:t>4</a:t>
            </a:r>
            <a:r>
              <a:rPr b="1" i="1" lang="en-US" sz="1800" spc="-1" strike="noStrike" baseline="30000">
                <a:solidFill>
                  <a:srgbClr val="000099"/>
                </a:solidFill>
                <a:latin typeface="Arial"/>
                <a:ea typeface="Microsoft YaHei"/>
              </a:rPr>
              <a:t>th</a:t>
            </a:r>
            <a:r>
              <a:rPr b="1" i="1" lang="en-US" sz="1800" spc="-1" strike="noStrike">
                <a:solidFill>
                  <a:srgbClr val="000099"/>
                </a:solidFill>
                <a:latin typeface="Arial"/>
                <a:ea typeface="Microsoft YaHei"/>
              </a:rPr>
              <a:t> project Meeting </a:t>
            </a:r>
            <a:br/>
            <a:r>
              <a:rPr b="1" i="1" lang="en-US" sz="1800" spc="-1" strike="noStrike">
                <a:solidFill>
                  <a:srgbClr val="000099"/>
                </a:solidFill>
                <a:latin typeface="Arial"/>
                <a:ea typeface="Microsoft YaHei"/>
              </a:rPr>
              <a:t>Bari, 13</a:t>
            </a:r>
            <a:r>
              <a:rPr b="1" i="1" lang="en-US" sz="1800" spc="-1" strike="noStrike" baseline="30000">
                <a:solidFill>
                  <a:srgbClr val="000099"/>
                </a:solidFill>
                <a:latin typeface="Arial"/>
                <a:ea typeface="Microsoft YaHei"/>
              </a:rPr>
              <a:t>rd</a:t>
            </a:r>
            <a:r>
              <a:rPr b="1" i="1" lang="en-US" sz="1800" spc="-1" strike="noStrike">
                <a:solidFill>
                  <a:srgbClr val="000099"/>
                </a:solidFill>
                <a:latin typeface="Arial"/>
                <a:ea typeface="Microsoft YaHei"/>
              </a:rPr>
              <a:t> of June 2019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24000" y="1521000"/>
            <a:ext cx="8350920" cy="10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  <a:spcBef>
                <a:spcPts val="2001"/>
              </a:spcBef>
            </a:pPr>
            <a:r>
              <a:rPr b="1" lang="en-US" sz="3200" spc="-1" strike="noStrike">
                <a:solidFill>
                  <a:srgbClr val="000099"/>
                </a:solidFill>
                <a:latin typeface="Arial"/>
                <a:ea typeface="Microsoft YaHei"/>
              </a:rPr>
              <a:t>Presentation of IWS</a:t>
            </a:r>
            <a:br/>
            <a:r>
              <a:rPr b="1" lang="en-US" sz="3200" spc="-1" strike="noStrike">
                <a:solidFill>
                  <a:srgbClr val="000099"/>
                </a:solidFill>
                <a:latin typeface="Arial"/>
                <a:ea typeface="Microsoft YaHei"/>
              </a:rPr>
              <a:t>Training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097280" y="260640"/>
            <a:ext cx="467136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336699"/>
                </a:solidFill>
                <a:latin typeface="Arial"/>
                <a:ea typeface="Microsoft YaHei"/>
              </a:rPr>
              <a:t>TMES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032000" y="1152000"/>
            <a:ext cx="467964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51"/>
              </a:spcBef>
            </a:pPr>
            <a:r>
              <a:rPr b="1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TMES handler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buClr>
                <a:srgbClr val="336699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TMES creation:</a:t>
            </a:r>
            <a:endParaRPr b="0" lang="en-US" sz="2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Check to have all (or almost all) files downloaded</a:t>
            </a:r>
            <a:endParaRPr b="0" lang="en-US" sz="2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Process each forecast</a:t>
            </a:r>
            <a:endParaRPr b="0" lang="en-US" sz="2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Create TMES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buClr>
                <a:srgbClr val="336699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TMES publication:</a:t>
            </a:r>
            <a:endParaRPr b="0" lang="en-US" sz="2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TDS catalog publish new TMES when new file is available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buClr>
                <a:srgbClr val="336699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TMES archive:</a:t>
            </a:r>
            <a:endParaRPr b="0" lang="en-US" sz="2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after publication previous TMES is sliced to first 24h and archived</a:t>
            </a:r>
            <a:endParaRPr b="0" lang="en-US" sz="2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history is also published by TDS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rcRect l="49851" t="0" r="12850" b="45257"/>
          <a:stretch/>
        </p:blipFill>
        <p:spPr>
          <a:xfrm>
            <a:off x="576000" y="864000"/>
            <a:ext cx="2879640" cy="531036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rcRect l="37031" t="39918" r="12850" b="257"/>
          <a:stretch/>
        </p:blipFill>
        <p:spPr>
          <a:xfrm>
            <a:off x="158760" y="864000"/>
            <a:ext cx="3584880" cy="537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94040" y="1152720"/>
            <a:ext cx="7509600" cy="423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51"/>
              </a:spcBef>
            </a:pPr>
            <a:r>
              <a:rPr b="1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TMES Gap filling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buClr>
                <a:srgbClr val="336699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Processed forecast for each provider will be stored in the system as long as space amount it will consent.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buClr>
                <a:srgbClr val="336699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One or more forecasts could be calculated by provider but not collected from the system due to connectivity or technical issue.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buClr>
                <a:srgbClr val="336699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In such cases the TMES will be (manually) recreated ex post using the preprocessed files, when the missing forecasts are available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097280" y="260640"/>
            <a:ext cx="467136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336699"/>
                </a:solidFill>
                <a:latin typeface="Arial"/>
                <a:ea typeface="Microsoft YaHei"/>
              </a:rPr>
              <a:t>TMES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49280" y="260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336699"/>
                </a:solidFill>
                <a:latin typeface="Arial"/>
                <a:ea typeface="Microsoft YaHei"/>
              </a:rPr>
              <a:t>Sea Storm Atlas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262800" y="1440000"/>
            <a:ext cx="5136840" cy="39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>
              <a:lnSpc>
                <a:spcPct val="100000"/>
              </a:lnSpc>
              <a:spcBef>
                <a:spcPts val="451"/>
              </a:spcBef>
              <a:buClr>
                <a:srgbClr val="336699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Registered users will be enabled to edit  data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insert events 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georeference events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add documents to events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complete coastal segments informations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buClr>
                <a:srgbClr val="336699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Bulk insert from existing databases is always possible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5352840" y="2656800"/>
            <a:ext cx="3574800" cy="302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49280" y="260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336699"/>
                </a:solidFill>
                <a:latin typeface="Arial"/>
                <a:ea typeface="Microsoft YaHei"/>
              </a:rPr>
              <a:t>Training Outline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94040" y="1152720"/>
            <a:ext cx="4377240" cy="423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GeoNode introduction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User registration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Upload resources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Share resources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Data access through interoperable services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Sea Storm Atlas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TMES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Measurement dashboards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49280" y="3160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336699"/>
                </a:solidFill>
                <a:latin typeface="Arial"/>
                <a:ea typeface="Microsoft YaHei"/>
              </a:rPr>
              <a:t>IWS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94040" y="1620720"/>
            <a:ext cx="4468680" cy="423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51"/>
              </a:spcBef>
            </a:pPr>
            <a:r>
              <a:rPr b="1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Development and test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</a:pPr>
            <a:r>
              <a:rPr b="1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iws.ismar.cnr.it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</a:pPr>
            <a:r>
              <a:rPr b="1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A new domain has been registered to host the official IWS implementation</a:t>
            </a:r>
            <a:br/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</a:pPr>
            <a:r>
              <a:rPr b="1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seastorms.eu</a:t>
            </a:r>
            <a:endParaRPr b="0" lang="en-US" sz="2200" spc="-1" strike="noStrike">
              <a:latin typeface="Arial"/>
            </a:endParaRPr>
          </a:p>
          <a:p>
            <a:pPr marL="558720" indent="-535320">
              <a:lnSpc>
                <a:spcPct val="100000"/>
              </a:lnSpc>
              <a:spcBef>
                <a:spcPts val="451"/>
              </a:spcBef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4707720" y="1748880"/>
            <a:ext cx="4344120" cy="370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1" descr=""/>
          <p:cNvPicPr/>
          <p:nvPr/>
        </p:nvPicPr>
        <p:blipFill>
          <a:blip r:embed="rId1"/>
          <a:stretch/>
        </p:blipFill>
        <p:spPr>
          <a:xfrm rot="16200000">
            <a:off x="-513360" y="3015720"/>
            <a:ext cx="2878560" cy="160236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449280" y="3160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336699"/>
                </a:solidFill>
                <a:latin typeface="Arial"/>
                <a:ea typeface="Microsoft YaHei"/>
              </a:rPr>
              <a:t>IWS - TECHNOLOGICAL STACK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00" name="Picture 3" descr=""/>
          <p:cNvPicPr/>
          <p:nvPr/>
        </p:nvPicPr>
        <p:blipFill>
          <a:blip r:embed="rId2"/>
          <a:stretch/>
        </p:blipFill>
        <p:spPr>
          <a:xfrm>
            <a:off x="1901880" y="4924440"/>
            <a:ext cx="1608480" cy="813240"/>
          </a:xfrm>
          <a:prstGeom prst="rect">
            <a:avLst/>
          </a:prstGeom>
          <a:ln>
            <a:noFill/>
          </a:ln>
        </p:spPr>
      </p:pic>
      <p:pic>
        <p:nvPicPr>
          <p:cNvPr id="101" name="Picture 4" descr=""/>
          <p:cNvPicPr/>
          <p:nvPr/>
        </p:nvPicPr>
        <p:blipFill>
          <a:blip r:embed="rId3"/>
          <a:stretch/>
        </p:blipFill>
        <p:spPr>
          <a:xfrm>
            <a:off x="4143240" y="4919760"/>
            <a:ext cx="1019520" cy="1032480"/>
          </a:xfrm>
          <a:prstGeom prst="rect">
            <a:avLst/>
          </a:prstGeom>
          <a:ln>
            <a:noFill/>
          </a:ln>
        </p:spPr>
      </p:pic>
      <p:pic>
        <p:nvPicPr>
          <p:cNvPr id="102" name="Picture 5" descr=""/>
          <p:cNvPicPr/>
          <p:nvPr/>
        </p:nvPicPr>
        <p:blipFill>
          <a:blip r:embed="rId4"/>
          <a:stretch/>
        </p:blipFill>
        <p:spPr>
          <a:xfrm>
            <a:off x="5168880" y="3154320"/>
            <a:ext cx="1562760" cy="948240"/>
          </a:xfrm>
          <a:prstGeom prst="rect">
            <a:avLst/>
          </a:prstGeom>
          <a:ln>
            <a:noFill/>
          </a:ln>
        </p:spPr>
      </p:pic>
      <p:pic>
        <p:nvPicPr>
          <p:cNvPr id="103" name="Picture 6" descr=""/>
          <p:cNvPicPr/>
          <p:nvPr/>
        </p:nvPicPr>
        <p:blipFill>
          <a:blip r:embed="rId5"/>
          <a:stretch/>
        </p:blipFill>
        <p:spPr>
          <a:xfrm>
            <a:off x="4734000" y="3968640"/>
            <a:ext cx="1927800" cy="454680"/>
          </a:xfrm>
          <a:prstGeom prst="rect">
            <a:avLst/>
          </a:prstGeom>
          <a:ln>
            <a:noFill/>
          </a:ln>
        </p:spPr>
      </p:pic>
      <p:pic>
        <p:nvPicPr>
          <p:cNvPr id="104" name="Picture 7" descr=""/>
          <p:cNvPicPr/>
          <p:nvPr/>
        </p:nvPicPr>
        <p:blipFill>
          <a:blip r:embed="rId6"/>
          <a:srcRect l="0" t="17838" r="0" b="0"/>
          <a:stretch/>
        </p:blipFill>
        <p:spPr>
          <a:xfrm>
            <a:off x="7537320" y="3189240"/>
            <a:ext cx="1532520" cy="1273680"/>
          </a:xfrm>
          <a:prstGeom prst="rect">
            <a:avLst/>
          </a:prstGeom>
          <a:ln>
            <a:noFill/>
          </a:ln>
        </p:spPr>
      </p:pic>
      <p:pic>
        <p:nvPicPr>
          <p:cNvPr id="105" name="Picture 8" descr=""/>
          <p:cNvPicPr/>
          <p:nvPr/>
        </p:nvPicPr>
        <p:blipFill>
          <a:blip r:embed="rId7"/>
          <a:stretch/>
        </p:blipFill>
        <p:spPr>
          <a:xfrm>
            <a:off x="1763640" y="3765600"/>
            <a:ext cx="1481760" cy="699120"/>
          </a:xfrm>
          <a:prstGeom prst="rect">
            <a:avLst/>
          </a:prstGeom>
          <a:ln>
            <a:noFill/>
          </a:ln>
        </p:spPr>
      </p:pic>
      <p:pic>
        <p:nvPicPr>
          <p:cNvPr id="106" name="Picture 9" descr=""/>
          <p:cNvPicPr/>
          <p:nvPr/>
        </p:nvPicPr>
        <p:blipFill>
          <a:blip r:embed="rId8"/>
          <a:stretch/>
        </p:blipFill>
        <p:spPr>
          <a:xfrm>
            <a:off x="1901880" y="3332160"/>
            <a:ext cx="1329120" cy="46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" descr=""/>
          <p:cNvPicPr/>
          <p:nvPr/>
        </p:nvPicPr>
        <p:blipFill>
          <a:blip r:embed="rId9"/>
          <a:stretch/>
        </p:blipFill>
        <p:spPr>
          <a:xfrm>
            <a:off x="6872400" y="782640"/>
            <a:ext cx="1178280" cy="646560"/>
          </a:xfrm>
          <a:prstGeom prst="rect">
            <a:avLst/>
          </a:prstGeom>
          <a:ln>
            <a:noFill/>
          </a:ln>
        </p:spPr>
      </p:pic>
      <p:pic>
        <p:nvPicPr>
          <p:cNvPr id="108" name="Picture 11" descr=""/>
          <p:cNvPicPr/>
          <p:nvPr/>
        </p:nvPicPr>
        <p:blipFill>
          <a:blip r:embed="rId10"/>
          <a:stretch/>
        </p:blipFill>
        <p:spPr>
          <a:xfrm>
            <a:off x="5472000" y="1628640"/>
            <a:ext cx="1889640" cy="1076760"/>
          </a:xfrm>
          <a:prstGeom prst="rect">
            <a:avLst/>
          </a:prstGeom>
          <a:ln>
            <a:noFill/>
          </a:ln>
        </p:spPr>
      </p:pic>
      <p:pic>
        <p:nvPicPr>
          <p:cNvPr id="109" name="Picture 12" descr=""/>
          <p:cNvPicPr/>
          <p:nvPr/>
        </p:nvPicPr>
        <p:blipFill>
          <a:blip r:embed="rId11"/>
          <a:stretch/>
        </p:blipFill>
        <p:spPr>
          <a:xfrm>
            <a:off x="4002120" y="2371680"/>
            <a:ext cx="1468800" cy="392760"/>
          </a:xfrm>
          <a:prstGeom prst="rect">
            <a:avLst/>
          </a:prstGeom>
          <a:ln>
            <a:noFill/>
          </a:ln>
        </p:spPr>
      </p:pic>
      <p:pic>
        <p:nvPicPr>
          <p:cNvPr id="110" name="Picture 13" descr=""/>
          <p:cNvPicPr/>
          <p:nvPr/>
        </p:nvPicPr>
        <p:blipFill>
          <a:blip r:embed="rId12"/>
          <a:stretch/>
        </p:blipFill>
        <p:spPr>
          <a:xfrm>
            <a:off x="1901880" y="2049480"/>
            <a:ext cx="1772280" cy="997560"/>
          </a:xfrm>
          <a:prstGeom prst="rect">
            <a:avLst/>
          </a:prstGeom>
          <a:ln>
            <a:noFill/>
          </a:ln>
        </p:spPr>
      </p:pic>
      <p:pic>
        <p:nvPicPr>
          <p:cNvPr id="111" name="Picture 14" descr=""/>
          <p:cNvPicPr/>
          <p:nvPr/>
        </p:nvPicPr>
        <p:blipFill>
          <a:blip r:embed="rId13"/>
          <a:stretch/>
        </p:blipFill>
        <p:spPr>
          <a:xfrm>
            <a:off x="2532240" y="720720"/>
            <a:ext cx="1678320" cy="69912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1482840" y="4748040"/>
            <a:ext cx="5949000" cy="1344960"/>
          </a:xfrm>
          <a:prstGeom prst="roundRect">
            <a:avLst>
              <a:gd name="adj" fmla="val 8801"/>
            </a:avLst>
          </a:prstGeom>
          <a:noFill/>
          <a:ln cap="rnd" w="36000">
            <a:solidFill>
              <a:srgbClr val="333333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3"/>
          <p:cNvSpPr/>
          <p:nvPr/>
        </p:nvSpPr>
        <p:spPr>
          <a:xfrm>
            <a:off x="1482840" y="3154320"/>
            <a:ext cx="5949000" cy="1414800"/>
          </a:xfrm>
          <a:prstGeom prst="roundRect">
            <a:avLst>
              <a:gd name="adj" fmla="val 8801"/>
            </a:avLst>
          </a:prstGeom>
          <a:noFill/>
          <a:ln cap="rnd" w="36000">
            <a:solidFill>
              <a:srgbClr val="333333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4"/>
          <p:cNvSpPr/>
          <p:nvPr/>
        </p:nvSpPr>
        <p:spPr>
          <a:xfrm>
            <a:off x="1482840" y="1562040"/>
            <a:ext cx="5949000" cy="1343520"/>
          </a:xfrm>
          <a:prstGeom prst="roundRect">
            <a:avLst>
              <a:gd name="adj" fmla="val 8801"/>
            </a:avLst>
          </a:prstGeom>
          <a:noFill/>
          <a:ln cap="rnd" w="36000">
            <a:solidFill>
              <a:srgbClr val="333333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5" name="Picture 18" descr=""/>
          <p:cNvPicPr/>
          <p:nvPr/>
        </p:nvPicPr>
        <p:blipFill>
          <a:blip r:embed="rId14"/>
          <a:stretch/>
        </p:blipFill>
        <p:spPr>
          <a:xfrm>
            <a:off x="3583080" y="3402000"/>
            <a:ext cx="838800" cy="848160"/>
          </a:xfrm>
          <a:prstGeom prst="rect">
            <a:avLst/>
          </a:prstGeom>
          <a:ln>
            <a:noFill/>
          </a:ln>
        </p:spPr>
      </p:pic>
      <p:pic>
        <p:nvPicPr>
          <p:cNvPr id="116" name="Picture 19" descr=""/>
          <p:cNvPicPr/>
          <p:nvPr/>
        </p:nvPicPr>
        <p:blipFill>
          <a:blip r:embed="rId15"/>
          <a:stretch/>
        </p:blipFill>
        <p:spPr>
          <a:xfrm>
            <a:off x="1874880" y="1665360"/>
            <a:ext cx="1495800" cy="460800"/>
          </a:xfrm>
          <a:prstGeom prst="rect">
            <a:avLst/>
          </a:prstGeom>
          <a:ln>
            <a:noFill/>
          </a:ln>
        </p:spPr>
      </p:pic>
      <p:sp>
        <p:nvSpPr>
          <p:cNvPr id="117" name="CustomShape 5"/>
          <p:cNvSpPr/>
          <p:nvPr/>
        </p:nvSpPr>
        <p:spPr>
          <a:xfrm>
            <a:off x="433440" y="1562040"/>
            <a:ext cx="1329120" cy="4531320"/>
          </a:xfrm>
          <a:prstGeom prst="roundRect">
            <a:avLst>
              <a:gd name="adj" fmla="val 8801"/>
            </a:avLst>
          </a:prstGeom>
          <a:noFill/>
          <a:ln cap="rnd" w="36000">
            <a:solidFill>
              <a:srgbClr val="333333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6"/>
          <p:cNvSpPr/>
          <p:nvPr/>
        </p:nvSpPr>
        <p:spPr>
          <a:xfrm>
            <a:off x="7502400" y="1562040"/>
            <a:ext cx="1567440" cy="4531320"/>
          </a:xfrm>
          <a:prstGeom prst="roundRect">
            <a:avLst>
              <a:gd name="adj" fmla="val 8801"/>
            </a:avLst>
          </a:prstGeom>
          <a:noFill/>
          <a:ln cap="rnd" w="36000">
            <a:solidFill>
              <a:srgbClr val="333333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Picture 22" descr=""/>
          <p:cNvPicPr/>
          <p:nvPr/>
        </p:nvPicPr>
        <p:blipFill>
          <a:blip r:embed="rId16"/>
          <a:stretch/>
        </p:blipFill>
        <p:spPr>
          <a:xfrm>
            <a:off x="4392720" y="1727280"/>
            <a:ext cx="575280" cy="57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49280" y="260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336699"/>
                </a:solidFill>
                <a:latin typeface="Arial"/>
                <a:ea typeface="Microsoft YaHei"/>
              </a:rPr>
              <a:t>Common Data Sharing System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3002040" y="742320"/>
            <a:ext cx="6141240" cy="560160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194040" y="1152720"/>
            <a:ext cx="4011480" cy="423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51"/>
              </a:spcBef>
            </a:pPr>
            <a:r>
              <a:rPr b="1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Measurements Data Model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buClr>
                <a:srgbClr val="336699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A common data model to collect and harmonize time series from multiple monitoring networks 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buClr>
                <a:srgbClr val="336699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PostgreSQL/PostGIS implementation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buClr>
                <a:srgbClr val="336699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Adoption of BODC parameter codes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49280" y="260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336699"/>
                </a:solidFill>
                <a:latin typeface="Arial"/>
                <a:ea typeface="Microsoft YaHei"/>
              </a:rPr>
              <a:t>Common Data Sharing System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94040" y="1152720"/>
            <a:ext cx="4377240" cy="423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51"/>
              </a:spcBef>
            </a:pPr>
            <a:r>
              <a:rPr b="1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Measurements Data Model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buClr>
                <a:srgbClr val="336699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Source types:</a:t>
            </a:r>
            <a:endParaRPr b="0" lang="en-US" sz="2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City of Venice monitoring network (JSON)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4150800" y="842400"/>
            <a:ext cx="2651040" cy="542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49280" y="260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336699"/>
                </a:solidFill>
                <a:latin typeface="Arial"/>
                <a:ea typeface="Microsoft YaHei"/>
              </a:rPr>
              <a:t>Common Data Sharing System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94040" y="1152720"/>
            <a:ext cx="8309160" cy="423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51"/>
              </a:spcBef>
            </a:pPr>
            <a:r>
              <a:rPr b="1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Measurements Data Model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buClr>
                <a:srgbClr val="336699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Source types:</a:t>
            </a:r>
            <a:endParaRPr b="0" lang="en-US" sz="2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ARSO download service (XML)</a:t>
            </a:r>
            <a:endParaRPr b="0" lang="en-US" sz="22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http://www.arso.gov.si/xml/vode/hidro_podatki_zadnji.xml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936000" y="3065400"/>
            <a:ext cx="7405920" cy="263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49280" y="260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336699"/>
                </a:solidFill>
                <a:latin typeface="Arial"/>
                <a:ea typeface="Microsoft YaHei"/>
              </a:rPr>
              <a:t>Common Data Sharing System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94040" y="1152720"/>
            <a:ext cx="4377240" cy="423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51"/>
              </a:spcBef>
            </a:pPr>
            <a:r>
              <a:rPr b="1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Measurements Data Model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buClr>
                <a:srgbClr val="336699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Source types:</a:t>
            </a:r>
            <a:endParaRPr b="0" lang="en-US" sz="2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IOC Sea Level Station Monitoring Facility</a:t>
            </a:r>
            <a:br/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HTML + REST services</a:t>
            </a:r>
            <a:endParaRPr b="0" lang="en-US" sz="2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http://www.ioc-sealevelmonitoring.org/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4946400" y="867600"/>
            <a:ext cx="1834200" cy="529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49280" y="260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336699"/>
                </a:solidFill>
                <a:latin typeface="Arial"/>
                <a:ea typeface="Microsoft YaHei"/>
              </a:rPr>
              <a:t>Common Data Sharing System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rcRect l="0" t="0" r="-5604" b="260"/>
          <a:stretch/>
        </p:blipFill>
        <p:spPr>
          <a:xfrm>
            <a:off x="504000" y="794160"/>
            <a:ext cx="5111640" cy="606348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5544000" y="2016000"/>
            <a:ext cx="2663640" cy="27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51"/>
              </a:spcBef>
            </a:pPr>
            <a:r>
              <a:rPr b="1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Forecast collector and aggregator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overall schema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rcRect l="0" t="0" r="47121" b="41190"/>
          <a:stretch/>
        </p:blipFill>
        <p:spPr>
          <a:xfrm>
            <a:off x="5472720" y="1247040"/>
            <a:ext cx="3598920" cy="502668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449280" y="260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336699"/>
                </a:solidFill>
                <a:latin typeface="Arial"/>
                <a:ea typeface="Microsoft YaHei"/>
              </a:rPr>
              <a:t>Common Data Sharing System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94040" y="1152720"/>
            <a:ext cx="5421600" cy="423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51"/>
              </a:spcBef>
            </a:pPr>
            <a:r>
              <a:rPr b="1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Forecast collector and aggregator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buClr>
                <a:srgbClr val="336699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Partner nodes:</a:t>
            </a:r>
            <a:endParaRPr b="0" lang="en-US" sz="2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TDS endpoint for LP PP2 and</a:t>
            </a:r>
            <a:endParaRPr b="0" lang="en-US" sz="2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FTP servers for PP4 and PP9</a:t>
            </a:r>
            <a:endParaRPr b="0" lang="en-US" sz="2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PP3 will upload on IWS FTP</a:t>
            </a:r>
            <a:endParaRPr b="0" lang="en-US" sz="2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Other providers TBD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The system contact each node check if updated file exists, download and store it on filesystem.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336699"/>
                </a:solidFill>
                <a:latin typeface="Arial"/>
                <a:ea typeface="Microsoft YaHei"/>
              </a:rPr>
              <a:t>If one or more updated forecasts are not ready, the system will retry the download cycle after a predefined time interval.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2"/>
          <a:srcRect l="0" t="44890" r="47121" b="-1899"/>
          <a:stretch/>
        </p:blipFill>
        <p:spPr>
          <a:xfrm>
            <a:off x="5328000" y="1247040"/>
            <a:ext cx="3743640" cy="487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1308</TotalTime>
  <Application>LibreOffice/6.2.4.2$Linux_X86_64 LibreOffice_project/20$Build-2</Application>
  <Words>1659</Words>
  <Paragraphs>404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2012-11-13T16:57:03Z</dcterms:created>
  <dc:creator>za725999</dc:creator>
  <dc:description/>
  <dc:language>en-US</dc:language>
  <cp:lastModifiedBy>Stefano Menegon</cp:lastModifiedBy>
  <cp:lastPrinted>1601-01-01T00:00:00Z</cp:lastPrinted>
  <dcterms:modified xsi:type="dcterms:W3CDTF">2019-06-13T10:20:27Z</dcterms:modified>
  <cp:revision>84</cp:revision>
  <dc:subject/>
  <dc:title>Diapositiva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2</vt:i4>
  </property>
  <property fmtid="{D5CDD505-2E9C-101B-9397-08002B2CF9AE}" pid="7" name="Notes">
    <vt:i4>23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32</vt:i4>
  </property>
</Properties>
</file>