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75" r:id="rId3"/>
    <p:sldId id="265" r:id="rId4"/>
    <p:sldId id="288" r:id="rId5"/>
    <p:sldId id="293" r:id="rId6"/>
    <p:sldId id="294" r:id="rId7"/>
    <p:sldId id="289" r:id="rId8"/>
    <p:sldId id="292" r:id="rId9"/>
    <p:sldId id="290" r:id="rId10"/>
  </p:sldIdLst>
  <p:sldSz cx="9144000" cy="5143500" type="screen16x9"/>
  <p:notesSz cx="6858000" cy="99472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userDrawn="1">
          <p15:clr>
            <a:srgbClr val="A4A3A4"/>
          </p15:clr>
        </p15:guide>
        <p15:guide id="2" pos="522" userDrawn="1">
          <p15:clr>
            <a:srgbClr val="A4A3A4"/>
          </p15:clr>
        </p15:guide>
      </p15:sldGuideLst>
    </p:ext>
    <p:ext uri="{2D200454-40CA-4A62-9FC3-DE9A4176ACB9}">
      <p15:notesGuideLst xmlns:p15="http://schemas.microsoft.com/office/powerpoint/2012/main">
        <p15:guide id="1" orient="horz" pos="3094">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2"/>
    <p:restoredTop sz="96395" autoAdjust="0"/>
  </p:normalViewPr>
  <p:slideViewPr>
    <p:cSldViewPr snapToGrid="0" showGuides="1">
      <p:cViewPr varScale="1">
        <p:scale>
          <a:sx n="158" d="100"/>
          <a:sy n="158" d="100"/>
        </p:scale>
        <p:origin x="208" y="392"/>
      </p:cViewPr>
      <p:guideLst>
        <p:guide orient="horz" pos="3239"/>
        <p:guide pos="522"/>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094"/>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5"/>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6"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en-US"/>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555" indent="-208280">
              <a:spcBef>
                <a:spcPts val="0"/>
              </a:spcBef>
              <a:spcAft>
                <a:spcPts val="565"/>
              </a:spcAft>
              <a:defRPr sz="16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en-US"/>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en-US"/>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5"/>
        </a:spcBef>
        <a:buFont typeface="Arial" panose="020B0604020202020204"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200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2808395"/>
            <a:ext cx="7500939" cy="416138"/>
          </a:xfrm>
        </p:spPr>
        <p:txBody>
          <a:bodyPr/>
          <a:lstStyle/>
          <a:p>
            <a:r>
              <a:rPr lang="en-US" altLang="zh-CN" dirty="0"/>
              <a:t>Laplacian Bayesian Matting Comparison</a:t>
            </a:r>
            <a:endParaRPr lang="en-GB" dirty="0"/>
          </a:p>
        </p:txBody>
      </p:sp>
      <p:sp>
        <p:nvSpPr>
          <p:cNvPr id="3" name="Subtitle 2"/>
          <p:cNvSpPr>
            <a:spLocks noGrp="1"/>
          </p:cNvSpPr>
          <p:nvPr>
            <p:ph type="subTitle" idx="1"/>
          </p:nvPr>
        </p:nvSpPr>
        <p:spPr>
          <a:xfrm>
            <a:off x="828674" y="3276197"/>
            <a:ext cx="6508126" cy="416138"/>
          </a:xfrm>
        </p:spPr>
        <p:txBody>
          <a:bodyPr/>
          <a:lstStyle/>
          <a:p>
            <a:pPr algn="just"/>
            <a:r>
              <a:rPr lang="en-US" altLang="zh-CN" dirty="0"/>
              <a:t>Matting Based on Bayesian and Laplacian Algorithm</a:t>
            </a:r>
            <a:endParaRPr lang="en-GB" dirty="0"/>
          </a:p>
        </p:txBody>
      </p:sp>
      <p:sp>
        <p:nvSpPr>
          <p:cNvPr id="6" name="Text Placeholder 5"/>
          <p:cNvSpPr>
            <a:spLocks noGrp="1"/>
          </p:cNvSpPr>
          <p:nvPr>
            <p:ph type="body" sz="quarter" idx="10"/>
          </p:nvPr>
        </p:nvSpPr>
        <p:spPr>
          <a:xfrm>
            <a:off x="828688" y="3952068"/>
            <a:ext cx="4679325" cy="836909"/>
          </a:xfrm>
        </p:spPr>
        <p:txBody>
          <a:bodyPr anchor="b"/>
          <a:lstStyle/>
          <a:p>
            <a:r>
              <a:rPr lang="en-GB" sz="1600" dirty="0"/>
              <a:t>Lingyu Gong, </a:t>
            </a:r>
            <a:r>
              <a:rPr lang="en-GB" sz="1600" dirty="0" err="1"/>
              <a:t>Changhong</a:t>
            </a:r>
            <a:r>
              <a:rPr lang="en-GB" sz="1600" dirty="0"/>
              <a:t> Li, </a:t>
            </a:r>
            <a:r>
              <a:rPr lang="en-GB" sz="1600" dirty="0" err="1"/>
              <a:t>Qiwen</a:t>
            </a:r>
            <a:r>
              <a:rPr lang="en-GB" sz="1600" dirty="0"/>
              <a:t> Tan</a:t>
            </a:r>
          </a:p>
          <a:p>
            <a:pPr lvl="1"/>
            <a:r>
              <a:rPr lang="en-GB" sz="1600" dirty="0"/>
              <a:t>E3 School</a:t>
            </a:r>
          </a:p>
          <a:p>
            <a:pPr lvl="2"/>
            <a:r>
              <a:rPr lang="en-GB" sz="1600" dirty="0"/>
              <a:t>Date 27/02/2024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Mathematical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2</a:t>
            </a:fld>
            <a:endParaRPr lang="en-GB" dirty="0"/>
          </a:p>
        </p:txBody>
      </p:sp>
      <p:sp>
        <p:nvSpPr>
          <p:cNvPr id="8" name="文本框 7">
            <a:extLst>
              <a:ext uri="{FF2B5EF4-FFF2-40B4-BE49-F238E27FC236}">
                <a16:creationId xmlns:a16="http://schemas.microsoft.com/office/drawing/2014/main" id="{18BDBA2B-EF60-DFF8-AADA-FD8EA5882EFE}"/>
              </a:ext>
            </a:extLst>
          </p:cNvPr>
          <p:cNvSpPr txBox="1"/>
          <p:nvPr/>
        </p:nvSpPr>
        <p:spPr>
          <a:xfrm>
            <a:off x="866923" y="2392021"/>
            <a:ext cx="2848396" cy="2031325"/>
          </a:xfrm>
          <a:prstGeom prst="rect">
            <a:avLst/>
          </a:prstGeom>
          <a:noFill/>
        </p:spPr>
        <p:txBody>
          <a:bodyPr wrap="square" rtlCol="0">
            <a:spAutoFit/>
          </a:bodyPr>
          <a:lstStyle/>
          <a:p>
            <a:pPr algn="ctr"/>
            <a:r>
              <a:rPr kumimoji="1" lang="en-US" altLang="zh-CN" dirty="0"/>
              <a:t>Bayesian</a:t>
            </a:r>
          </a:p>
          <a:p>
            <a:pPr algn="ctr"/>
            <a:r>
              <a:rPr kumimoji="1" lang="en-US" altLang="zh-CN" dirty="0"/>
              <a:t>↓</a:t>
            </a:r>
          </a:p>
          <a:p>
            <a:pPr algn="ctr"/>
            <a:r>
              <a:rPr kumimoji="1" lang="en-US" altLang="zh-CN" dirty="0"/>
              <a:t>Maximum Likelihood</a:t>
            </a:r>
          </a:p>
          <a:p>
            <a:pPr algn="ctr"/>
            <a:r>
              <a:rPr kumimoji="1" lang="en-US" altLang="zh-CN" dirty="0"/>
              <a:t>↓</a:t>
            </a:r>
          </a:p>
          <a:p>
            <a:pPr algn="ctr"/>
            <a:r>
              <a:rPr kumimoji="1" lang="en-US" altLang="zh-CN" dirty="0"/>
              <a:t>Estimate F and B</a:t>
            </a:r>
          </a:p>
          <a:p>
            <a:pPr algn="ctr"/>
            <a:r>
              <a:rPr kumimoji="1" lang="en-US" altLang="zh-CN" dirty="0"/>
              <a:t>↓</a:t>
            </a:r>
          </a:p>
          <a:p>
            <a:pPr algn="ctr"/>
            <a:r>
              <a:rPr kumimoji="1" lang="en-US" altLang="zh-CN" dirty="0"/>
              <a:t>Calculate Alpha</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8399FED-B8CC-D6DA-7878-31CCDE8744F3}"/>
                  </a:ext>
                </a:extLst>
              </p:cNvPr>
              <p:cNvSpPr txBox="1"/>
              <p:nvPr/>
            </p:nvSpPr>
            <p:spPr>
              <a:xfrm>
                <a:off x="5078153" y="2253522"/>
                <a:ext cx="3578028" cy="2308324"/>
              </a:xfrm>
              <a:prstGeom prst="rect">
                <a:avLst/>
              </a:prstGeom>
              <a:noFill/>
            </p:spPr>
            <p:txBody>
              <a:bodyPr wrap="square" rtlCol="0">
                <a:spAutoFit/>
              </a:bodyPr>
              <a:lstStyle/>
              <a:p>
                <a:pPr algn="ctr"/>
                <a:r>
                  <a:rPr kumimoji="1" lang="en-US" altLang="zh-CN" dirty="0"/>
                  <a:t>Laplacian</a:t>
                </a:r>
              </a:p>
              <a:p>
                <a:pPr algn="ctr"/>
                <a:r>
                  <a:rPr kumimoji="1" lang="en-US" altLang="zh-CN" dirty="0"/>
                  <a:t>↓</a:t>
                </a:r>
              </a:p>
              <a:p>
                <a:pPr algn="ctr"/>
                <a:r>
                  <a:rPr kumimoji="1" lang="en-US" altLang="zh-CN" dirty="0"/>
                  <a:t>Assuming smoothness within window</a:t>
                </a:r>
              </a:p>
              <a:p>
                <a:pPr algn="ctr"/>
                <a:r>
                  <a:rPr kumimoji="1" lang="en-US" altLang="zh-CN" dirty="0"/>
                  <a:t>↓</a:t>
                </a:r>
              </a:p>
              <a:p>
                <a:pPr algn="ctr"/>
                <a14:m>
                  <m:oMath xmlns:m="http://schemas.openxmlformats.org/officeDocument/2006/math">
                    <m:r>
                      <a:rPr lang="en-US" altLang="zh-CN" sz="1800" i="1"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𝐽</m:t>
                    </m:r>
                    <m:d>
                      <m:dPr>
                        <m:ctrlPr>
                          <a:rPr lang="zh-CN" altLang="zh-CN" sz="1800" i="1">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d>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1800" i="1">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sup>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oMath>
                </a14:m>
                <a:r>
                  <a:rPr lang="zh-CN" altLang="zh-CN" dirty="0">
                    <a:effectLst/>
                  </a:rPr>
                  <a:t> </a:t>
                </a:r>
                <a:endParaRPr lang="en-US" altLang="zh-CN" dirty="0">
                  <a:effectLst/>
                </a:endParaRPr>
              </a:p>
              <a:p>
                <a:pPr algn="ctr"/>
                <a:r>
                  <a:rPr kumimoji="1" lang="en-US" altLang="zh-CN" dirty="0"/>
                  <a:t>↓</a:t>
                </a:r>
              </a:p>
              <a:p>
                <a:pPr algn="ctr"/>
                <a:r>
                  <a:rPr kumimoji="1" lang="en-US" altLang="zh-CN" dirty="0"/>
                  <a:t>Get Closed-Form Solution of Alpha</a:t>
                </a:r>
              </a:p>
            </p:txBody>
          </p:sp>
        </mc:Choice>
        <mc:Fallback xmlns="">
          <p:sp>
            <p:nvSpPr>
              <p:cNvPr id="9" name="文本框 8">
                <a:extLst>
                  <a:ext uri="{FF2B5EF4-FFF2-40B4-BE49-F238E27FC236}">
                    <a16:creationId xmlns:a16="http://schemas.microsoft.com/office/drawing/2014/main" id="{C8399FED-B8CC-D6DA-7878-31CCDE8744F3}"/>
                  </a:ext>
                </a:extLst>
              </p:cNvPr>
              <p:cNvSpPr txBox="1">
                <a:spLocks noRot="1" noChangeAspect="1" noMove="1" noResize="1" noEditPoints="1" noAdjustHandles="1" noChangeArrowheads="1" noChangeShapeType="1" noTextEdit="1"/>
              </p:cNvSpPr>
              <p:nvPr/>
            </p:nvSpPr>
            <p:spPr>
              <a:xfrm>
                <a:off x="5078153" y="2253522"/>
                <a:ext cx="3578028" cy="2308324"/>
              </a:xfrm>
              <a:prstGeom prst="rect">
                <a:avLst/>
              </a:prstGeom>
              <a:blipFill>
                <a:blip r:embed="rId2"/>
                <a:stretch>
                  <a:fillRect t="-1093"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B98AF34-96E9-22C1-8A97-4AE3DF2FDE3F}"/>
                  </a:ext>
                </a:extLst>
              </p:cNvPr>
              <p:cNvSpPr txBox="1"/>
              <p:nvPr/>
            </p:nvSpPr>
            <p:spPr>
              <a:xfrm>
                <a:off x="2291121" y="1140589"/>
                <a:ext cx="4576046" cy="9233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kumimoji="1" lang="en-US" altLang="zh-CN" dirty="0"/>
                  <a:t>↓</a:t>
                </a:r>
              </a:p>
              <a:p>
                <a:pPr algn="ctr"/>
                <a:r>
                  <a:rPr kumimoji="1" lang="en-US" altLang="zh-CN" dirty="0"/>
                  <a:t>Unsolvable</a:t>
                </a:r>
              </a:p>
            </p:txBody>
          </p:sp>
        </mc:Choice>
        <mc:Fallback xmlns="">
          <p:sp>
            <p:nvSpPr>
              <p:cNvPr id="11" name="文本框 10">
                <a:extLst>
                  <a:ext uri="{FF2B5EF4-FFF2-40B4-BE49-F238E27FC236}">
                    <a16:creationId xmlns:a16="http://schemas.microsoft.com/office/drawing/2014/main" id="{4B98AF34-96E9-22C1-8A97-4AE3DF2FDE3F}"/>
                  </a:ext>
                </a:extLst>
              </p:cNvPr>
              <p:cNvSpPr txBox="1">
                <a:spLocks noRot="1" noChangeAspect="1" noMove="1" noResize="1" noEditPoints="1" noAdjustHandles="1" noChangeArrowheads="1" noChangeShapeType="1" noTextEdit="1"/>
              </p:cNvSpPr>
              <p:nvPr/>
            </p:nvSpPr>
            <p:spPr>
              <a:xfrm>
                <a:off x="2291121" y="1140589"/>
                <a:ext cx="4576046" cy="923330"/>
              </a:xfrm>
              <a:prstGeom prst="rect">
                <a:avLst/>
              </a:prstGeom>
              <a:blipFill>
                <a:blip r:embed="rId3"/>
                <a:stretch>
                  <a:fillRect b="-9459"/>
                </a:stretch>
              </a:blipFill>
            </p:spPr>
            <p:txBody>
              <a:bodyPr/>
              <a:lstStyle/>
              <a:p>
                <a:r>
                  <a:rPr lang="zh-CN" altLang="en-US">
                    <a:noFill/>
                  </a:rPr>
                  <a:t> </a:t>
                </a:r>
              </a:p>
            </p:txBody>
          </p:sp>
        </mc:Fallback>
      </mc:AlternateContent>
      <p:sp>
        <p:nvSpPr>
          <p:cNvPr id="18" name="右箭头 17">
            <a:extLst>
              <a:ext uri="{FF2B5EF4-FFF2-40B4-BE49-F238E27FC236}">
                <a16:creationId xmlns:a16="http://schemas.microsoft.com/office/drawing/2014/main" id="{4DC29963-E33F-548D-B501-8406F9657EAB}"/>
              </a:ext>
            </a:extLst>
          </p:cNvPr>
          <p:cNvSpPr/>
          <p:nvPr/>
        </p:nvSpPr>
        <p:spPr>
          <a:xfrm rot="9438893">
            <a:off x="2379051" y="1807558"/>
            <a:ext cx="1159457" cy="304550"/>
          </a:xfrm>
          <a:prstGeom prst="right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a:extLst>
              <a:ext uri="{FF2B5EF4-FFF2-40B4-BE49-F238E27FC236}">
                <a16:creationId xmlns:a16="http://schemas.microsoft.com/office/drawing/2014/main" id="{61351128-B674-A66E-2CBF-F769A536E86F}"/>
              </a:ext>
            </a:extLst>
          </p:cNvPr>
          <p:cNvSpPr/>
          <p:nvPr/>
        </p:nvSpPr>
        <p:spPr>
          <a:xfrm rot="1046222">
            <a:off x="5690313" y="1762724"/>
            <a:ext cx="1159457" cy="293931"/>
          </a:xfrm>
          <a:prstGeom prst="right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High Resolution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3</a:t>
            </a:fld>
            <a:endParaRPr lang="en-GB" dirty="0"/>
          </a:p>
        </p:txBody>
      </p:sp>
      <p:pic>
        <p:nvPicPr>
          <p:cNvPr id="12" name="图片 11">
            <a:extLst>
              <a:ext uri="{FF2B5EF4-FFF2-40B4-BE49-F238E27FC236}">
                <a16:creationId xmlns:a16="http://schemas.microsoft.com/office/drawing/2014/main" id="{6911FE33-BCD6-3F5B-F47E-CE5A5A185E37}"/>
              </a:ext>
            </a:extLst>
          </p:cNvPr>
          <p:cNvPicPr>
            <a:picLocks noChangeAspect="1"/>
          </p:cNvPicPr>
          <p:nvPr/>
        </p:nvPicPr>
        <p:blipFill>
          <a:blip r:embed="rId2"/>
          <a:stretch>
            <a:fillRect/>
          </a:stretch>
        </p:blipFill>
        <p:spPr>
          <a:xfrm>
            <a:off x="3445435" y="1118927"/>
            <a:ext cx="4884178" cy="3762322"/>
          </a:xfrm>
          <a:prstGeom prst="rect">
            <a:avLst/>
          </a:prstGeom>
        </p:spPr>
      </p:pic>
      <p:sp>
        <p:nvSpPr>
          <p:cNvPr id="13" name="文本框 12">
            <a:extLst>
              <a:ext uri="{FF2B5EF4-FFF2-40B4-BE49-F238E27FC236}">
                <a16:creationId xmlns:a16="http://schemas.microsoft.com/office/drawing/2014/main" id="{672254B1-AE5B-A782-A973-1C749657E7EB}"/>
              </a:ext>
            </a:extLst>
          </p:cNvPr>
          <p:cNvSpPr txBox="1"/>
          <p:nvPr/>
        </p:nvSpPr>
        <p:spPr>
          <a:xfrm>
            <a:off x="184344" y="1971585"/>
            <a:ext cx="3261091" cy="1200329"/>
          </a:xfrm>
          <a:prstGeom prst="rect">
            <a:avLst/>
          </a:prstGeom>
          <a:noFill/>
        </p:spPr>
        <p:txBody>
          <a:bodyPr wrap="square" rtlCol="0">
            <a:spAutoFit/>
          </a:bodyPr>
          <a:lstStyle/>
          <a:p>
            <a:r>
              <a:rPr kumimoji="1" lang="en-GB" altLang="zh-CN" dirty="0"/>
              <a:t>For high-resolution images, our code consistently achieves a lower MSE for both simple and complex images.</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Low Resolution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4</a:t>
            </a:fld>
            <a:endParaRPr lang="en-GB" dirty="0"/>
          </a:p>
        </p:txBody>
      </p:sp>
      <p:pic>
        <p:nvPicPr>
          <p:cNvPr id="3" name="图片 2">
            <a:extLst>
              <a:ext uri="{FF2B5EF4-FFF2-40B4-BE49-F238E27FC236}">
                <a16:creationId xmlns:a16="http://schemas.microsoft.com/office/drawing/2014/main" id="{13D3ECD9-6635-4904-2C99-762197F7B056}"/>
              </a:ext>
            </a:extLst>
          </p:cNvPr>
          <p:cNvPicPr>
            <a:picLocks noChangeAspect="1"/>
          </p:cNvPicPr>
          <p:nvPr/>
        </p:nvPicPr>
        <p:blipFill>
          <a:blip r:embed="rId2"/>
          <a:stretch>
            <a:fillRect/>
          </a:stretch>
        </p:blipFill>
        <p:spPr>
          <a:xfrm>
            <a:off x="3508500" y="1107006"/>
            <a:ext cx="4821113" cy="3766494"/>
          </a:xfrm>
          <a:prstGeom prst="rect">
            <a:avLst/>
          </a:prstGeom>
        </p:spPr>
      </p:pic>
      <p:sp>
        <p:nvSpPr>
          <p:cNvPr id="6" name="文本框 5">
            <a:extLst>
              <a:ext uri="{FF2B5EF4-FFF2-40B4-BE49-F238E27FC236}">
                <a16:creationId xmlns:a16="http://schemas.microsoft.com/office/drawing/2014/main" id="{F5DD1052-D144-2030-A238-C2D7DC9E5187}"/>
              </a:ext>
            </a:extLst>
          </p:cNvPr>
          <p:cNvSpPr txBox="1"/>
          <p:nvPr/>
        </p:nvSpPr>
        <p:spPr>
          <a:xfrm>
            <a:off x="4648" y="2110085"/>
            <a:ext cx="3503852" cy="923330"/>
          </a:xfrm>
          <a:prstGeom prst="rect">
            <a:avLst/>
          </a:prstGeom>
          <a:noFill/>
        </p:spPr>
        <p:txBody>
          <a:bodyPr wrap="square" rtlCol="0">
            <a:spAutoFit/>
          </a:bodyPr>
          <a:lstStyle/>
          <a:p>
            <a:r>
              <a:rPr kumimoji="1" lang="en-GB" altLang="zh-CN" dirty="0"/>
              <a:t>Similarly, for low-resolution images, our code also has a superior advantage in terms of MSE.</a:t>
            </a:r>
            <a:endParaRPr kumimoji="1" lang="zh-CN" altLang="en-US" dirty="0"/>
          </a:p>
        </p:txBody>
      </p:sp>
    </p:spTree>
    <p:extLst>
      <p:ext uri="{BB962C8B-B14F-4D97-AF65-F5344CB8AC3E}">
        <p14:creationId xmlns:p14="http://schemas.microsoft.com/office/powerpoint/2010/main" val="3240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Advantage of Laplacian Matting</a:t>
            </a:r>
            <a:r>
              <a:rPr kumimoji="1" lang="zh-CN" altLang="en-US" dirty="0"/>
              <a:t> </a:t>
            </a:r>
            <a:r>
              <a:rPr kumimoji="1" lang="en-US" altLang="zh-CN" dirty="0"/>
              <a:t>Algorithm</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5</a:t>
            </a:fld>
            <a:endParaRPr lang="en-GB" dirty="0"/>
          </a:p>
        </p:txBody>
      </p:sp>
      <p:pic>
        <p:nvPicPr>
          <p:cNvPr id="7" name="图片 6" descr="卡通人物&#10;&#10;低可信度描述已自动生成">
            <a:extLst>
              <a:ext uri="{FF2B5EF4-FFF2-40B4-BE49-F238E27FC236}">
                <a16:creationId xmlns:a16="http://schemas.microsoft.com/office/drawing/2014/main" id="{A7221BD9-3387-62F7-88B6-CBFBE6EAF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773" y="1746181"/>
            <a:ext cx="1872519" cy="2500364"/>
          </a:xfrm>
          <a:prstGeom prst="rect">
            <a:avLst/>
          </a:prstGeom>
        </p:spPr>
      </p:pic>
      <p:pic>
        <p:nvPicPr>
          <p:cNvPr id="9" name="图片 8" descr="模糊的图片&#10;&#10;中度可信度描述已自动生成">
            <a:extLst>
              <a:ext uri="{FF2B5EF4-FFF2-40B4-BE49-F238E27FC236}">
                <a16:creationId xmlns:a16="http://schemas.microsoft.com/office/drawing/2014/main" id="{6DE4F0B1-C1B6-4792-75E3-E695B7133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205" y="1734705"/>
            <a:ext cx="1868352" cy="2494800"/>
          </a:xfrm>
          <a:prstGeom prst="rect">
            <a:avLst/>
          </a:prstGeom>
        </p:spPr>
      </p:pic>
      <p:pic>
        <p:nvPicPr>
          <p:cNvPr id="11" name="图片 10" descr="穿着粉色衣服的小熊布偶&#10;&#10;描述已自动生成">
            <a:extLst>
              <a:ext uri="{FF2B5EF4-FFF2-40B4-BE49-F238E27FC236}">
                <a16:creationId xmlns:a16="http://schemas.microsoft.com/office/drawing/2014/main" id="{1F45B799-67F9-B2ED-8CF4-65D09FFD9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69" y="1726885"/>
            <a:ext cx="1872519" cy="2500364"/>
          </a:xfrm>
          <a:prstGeom prst="rect">
            <a:avLst/>
          </a:prstGeom>
        </p:spPr>
      </p:pic>
      <p:sp>
        <p:nvSpPr>
          <p:cNvPr id="12" name="文本框 11">
            <a:extLst>
              <a:ext uri="{FF2B5EF4-FFF2-40B4-BE49-F238E27FC236}">
                <a16:creationId xmlns:a16="http://schemas.microsoft.com/office/drawing/2014/main" id="{E0A6965D-35C9-E411-D251-37388F8ABB17}"/>
              </a:ext>
            </a:extLst>
          </p:cNvPr>
          <p:cNvSpPr txBox="1"/>
          <p:nvPr/>
        </p:nvSpPr>
        <p:spPr>
          <a:xfrm>
            <a:off x="431308" y="1376849"/>
            <a:ext cx="1586039" cy="369332"/>
          </a:xfrm>
          <a:prstGeom prst="rect">
            <a:avLst/>
          </a:prstGeom>
          <a:noFill/>
        </p:spPr>
        <p:txBody>
          <a:bodyPr wrap="square" rtlCol="0">
            <a:spAutoFit/>
          </a:bodyPr>
          <a:lstStyle/>
          <a:p>
            <a:pPr algn="ctr"/>
            <a:r>
              <a:rPr kumimoji="1" lang="en-US" altLang="zh-CN" dirty="0"/>
              <a:t>Original</a:t>
            </a:r>
            <a:r>
              <a:rPr kumimoji="1" lang="zh-CN" altLang="en-US" dirty="0"/>
              <a:t> </a:t>
            </a:r>
            <a:r>
              <a:rPr kumimoji="1" lang="en-US" altLang="zh-CN" dirty="0"/>
              <a:t>Image</a:t>
            </a:r>
            <a:endParaRPr kumimoji="1" lang="zh-CN" altLang="en-US" dirty="0"/>
          </a:p>
        </p:txBody>
      </p:sp>
      <p:sp>
        <p:nvSpPr>
          <p:cNvPr id="13" name="文本框 12">
            <a:extLst>
              <a:ext uri="{FF2B5EF4-FFF2-40B4-BE49-F238E27FC236}">
                <a16:creationId xmlns:a16="http://schemas.microsoft.com/office/drawing/2014/main" id="{93B9CD7F-F5BB-F531-F838-5D39A9804A75}"/>
              </a:ext>
            </a:extLst>
          </p:cNvPr>
          <p:cNvSpPr txBox="1"/>
          <p:nvPr/>
        </p:nvSpPr>
        <p:spPr>
          <a:xfrm>
            <a:off x="5098155" y="1378052"/>
            <a:ext cx="1062951" cy="369332"/>
          </a:xfrm>
          <a:prstGeom prst="rect">
            <a:avLst/>
          </a:prstGeom>
          <a:noFill/>
        </p:spPr>
        <p:txBody>
          <a:bodyPr wrap="square" rtlCol="0">
            <a:spAutoFit/>
          </a:bodyPr>
          <a:lstStyle/>
          <a:p>
            <a:pPr algn="ctr"/>
            <a:r>
              <a:rPr kumimoji="1" lang="en-US" altLang="zh-CN" dirty="0"/>
              <a:t>Laplacian</a:t>
            </a:r>
            <a:endParaRPr kumimoji="1" lang="zh-CN" altLang="en-US" dirty="0"/>
          </a:p>
        </p:txBody>
      </p:sp>
      <p:sp>
        <p:nvSpPr>
          <p:cNvPr id="14" name="文本框 13">
            <a:extLst>
              <a:ext uri="{FF2B5EF4-FFF2-40B4-BE49-F238E27FC236}">
                <a16:creationId xmlns:a16="http://schemas.microsoft.com/office/drawing/2014/main" id="{D81DB4B5-CF8C-23E5-5F39-E636F744D06A}"/>
              </a:ext>
            </a:extLst>
          </p:cNvPr>
          <p:cNvSpPr txBox="1"/>
          <p:nvPr/>
        </p:nvSpPr>
        <p:spPr>
          <a:xfrm>
            <a:off x="7303556" y="1365373"/>
            <a:ext cx="1062951" cy="369332"/>
          </a:xfrm>
          <a:prstGeom prst="rect">
            <a:avLst/>
          </a:prstGeom>
          <a:noFill/>
        </p:spPr>
        <p:txBody>
          <a:bodyPr wrap="square" rtlCol="0">
            <a:spAutoFit/>
          </a:bodyPr>
          <a:lstStyle/>
          <a:p>
            <a:pPr algn="ctr"/>
            <a:r>
              <a:rPr kumimoji="1" lang="en-US" altLang="zh-CN" dirty="0"/>
              <a:t>Bayesian</a:t>
            </a:r>
            <a:endParaRPr kumimoji="1" lang="zh-CN" altLang="en-US" dirty="0"/>
          </a:p>
        </p:txBody>
      </p:sp>
      <p:pic>
        <p:nvPicPr>
          <p:cNvPr id="6" name="图片 5" descr="图片包含 室内, 桌子, 蛋糕, 装满&#10;&#10;描述已自动生成">
            <a:extLst>
              <a:ext uri="{FF2B5EF4-FFF2-40B4-BE49-F238E27FC236}">
                <a16:creationId xmlns:a16="http://schemas.microsoft.com/office/drawing/2014/main" id="{AFCC5C8D-F9FF-785D-5CB9-027EEF121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8636" y="1726884"/>
            <a:ext cx="1872520" cy="2500365"/>
          </a:xfrm>
          <a:prstGeom prst="rect">
            <a:avLst/>
          </a:prstGeom>
        </p:spPr>
      </p:pic>
      <p:sp>
        <p:nvSpPr>
          <p:cNvPr id="8" name="文本框 7">
            <a:extLst>
              <a:ext uri="{FF2B5EF4-FFF2-40B4-BE49-F238E27FC236}">
                <a16:creationId xmlns:a16="http://schemas.microsoft.com/office/drawing/2014/main" id="{96C4D8C5-1677-9811-C71E-DDB2BD6C8076}"/>
              </a:ext>
            </a:extLst>
          </p:cNvPr>
          <p:cNvSpPr txBox="1"/>
          <p:nvPr/>
        </p:nvSpPr>
        <p:spPr>
          <a:xfrm>
            <a:off x="2831036" y="1357552"/>
            <a:ext cx="1062951" cy="369332"/>
          </a:xfrm>
          <a:prstGeom prst="rect">
            <a:avLst/>
          </a:prstGeom>
          <a:noFill/>
        </p:spPr>
        <p:txBody>
          <a:bodyPr wrap="square" rtlCol="0">
            <a:spAutoFit/>
          </a:bodyPr>
          <a:lstStyle/>
          <a:p>
            <a:pPr algn="ctr"/>
            <a:r>
              <a:rPr kumimoji="1" lang="en-US" altLang="zh-CN" dirty="0" err="1"/>
              <a:t>Trimap</a:t>
            </a:r>
            <a:endParaRPr kumimoji="1" lang="zh-CN" altLang="en-US" dirty="0"/>
          </a:p>
        </p:txBody>
      </p:sp>
    </p:spTree>
    <p:extLst>
      <p:ext uri="{BB962C8B-B14F-4D97-AF65-F5344CB8AC3E}">
        <p14:creationId xmlns:p14="http://schemas.microsoft.com/office/powerpoint/2010/main" val="339240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Advantage of Laplacian Matting</a:t>
            </a:r>
            <a:r>
              <a:rPr kumimoji="1" lang="zh-CN" altLang="en-US" dirty="0"/>
              <a:t> </a:t>
            </a:r>
            <a:r>
              <a:rPr kumimoji="1" lang="en-US" altLang="zh-CN" dirty="0"/>
              <a:t>Algorithm</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6</a:t>
            </a:fld>
            <a:endParaRPr lang="en-GB" dirty="0"/>
          </a:p>
        </p:txBody>
      </p:sp>
      <p:sp>
        <p:nvSpPr>
          <p:cNvPr id="12" name="文本框 11">
            <a:extLst>
              <a:ext uri="{FF2B5EF4-FFF2-40B4-BE49-F238E27FC236}">
                <a16:creationId xmlns:a16="http://schemas.microsoft.com/office/drawing/2014/main" id="{E0A6965D-35C9-E411-D251-37388F8ABB17}"/>
              </a:ext>
            </a:extLst>
          </p:cNvPr>
          <p:cNvSpPr txBox="1"/>
          <p:nvPr/>
        </p:nvSpPr>
        <p:spPr>
          <a:xfrm>
            <a:off x="449798" y="1381870"/>
            <a:ext cx="1586039" cy="369332"/>
          </a:xfrm>
          <a:prstGeom prst="rect">
            <a:avLst/>
          </a:prstGeom>
          <a:noFill/>
        </p:spPr>
        <p:txBody>
          <a:bodyPr wrap="square" rtlCol="0">
            <a:spAutoFit/>
          </a:bodyPr>
          <a:lstStyle/>
          <a:p>
            <a:pPr algn="ctr"/>
            <a:r>
              <a:rPr kumimoji="1" lang="en-US" altLang="zh-CN" dirty="0"/>
              <a:t>Original</a:t>
            </a:r>
            <a:r>
              <a:rPr kumimoji="1" lang="zh-CN" altLang="en-US" dirty="0"/>
              <a:t> </a:t>
            </a:r>
            <a:r>
              <a:rPr kumimoji="1" lang="en-US" altLang="zh-CN" dirty="0"/>
              <a:t>Image</a:t>
            </a:r>
            <a:endParaRPr kumimoji="1" lang="zh-CN" altLang="en-US" dirty="0"/>
          </a:p>
        </p:txBody>
      </p:sp>
      <p:sp>
        <p:nvSpPr>
          <p:cNvPr id="13" name="文本框 12">
            <a:extLst>
              <a:ext uri="{FF2B5EF4-FFF2-40B4-BE49-F238E27FC236}">
                <a16:creationId xmlns:a16="http://schemas.microsoft.com/office/drawing/2014/main" id="{93B9CD7F-F5BB-F531-F838-5D39A9804A75}"/>
              </a:ext>
            </a:extLst>
          </p:cNvPr>
          <p:cNvSpPr txBox="1"/>
          <p:nvPr/>
        </p:nvSpPr>
        <p:spPr>
          <a:xfrm>
            <a:off x="5191882" y="1413209"/>
            <a:ext cx="1062951" cy="369332"/>
          </a:xfrm>
          <a:prstGeom prst="rect">
            <a:avLst/>
          </a:prstGeom>
          <a:noFill/>
        </p:spPr>
        <p:txBody>
          <a:bodyPr wrap="square" rtlCol="0">
            <a:spAutoFit/>
          </a:bodyPr>
          <a:lstStyle/>
          <a:p>
            <a:pPr algn="ctr"/>
            <a:r>
              <a:rPr kumimoji="1" lang="en-US" altLang="zh-CN" dirty="0"/>
              <a:t>Laplacian</a:t>
            </a:r>
            <a:endParaRPr kumimoji="1" lang="zh-CN" altLang="en-US" dirty="0"/>
          </a:p>
        </p:txBody>
      </p:sp>
      <p:sp>
        <p:nvSpPr>
          <p:cNvPr id="14" name="文本框 13">
            <a:extLst>
              <a:ext uri="{FF2B5EF4-FFF2-40B4-BE49-F238E27FC236}">
                <a16:creationId xmlns:a16="http://schemas.microsoft.com/office/drawing/2014/main" id="{D81DB4B5-CF8C-23E5-5F39-E636F744D06A}"/>
              </a:ext>
            </a:extLst>
          </p:cNvPr>
          <p:cNvSpPr txBox="1"/>
          <p:nvPr/>
        </p:nvSpPr>
        <p:spPr>
          <a:xfrm>
            <a:off x="7432152" y="1416321"/>
            <a:ext cx="1062951" cy="369332"/>
          </a:xfrm>
          <a:prstGeom prst="rect">
            <a:avLst/>
          </a:prstGeom>
          <a:noFill/>
        </p:spPr>
        <p:txBody>
          <a:bodyPr wrap="square" rtlCol="0">
            <a:spAutoFit/>
          </a:bodyPr>
          <a:lstStyle/>
          <a:p>
            <a:pPr algn="ctr"/>
            <a:r>
              <a:rPr kumimoji="1" lang="en-US" altLang="zh-CN" dirty="0"/>
              <a:t>Bayesian</a:t>
            </a:r>
            <a:endParaRPr kumimoji="1" lang="zh-CN" altLang="en-US" dirty="0"/>
          </a:p>
        </p:txBody>
      </p:sp>
      <p:pic>
        <p:nvPicPr>
          <p:cNvPr id="6" name="图片 5" descr="灰色的考拉&#10;&#10;描述已自动生成">
            <a:extLst>
              <a:ext uri="{FF2B5EF4-FFF2-40B4-BE49-F238E27FC236}">
                <a16:creationId xmlns:a16="http://schemas.microsoft.com/office/drawing/2014/main" id="{FD0F8648-A027-8034-B59F-79E9850BA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31" y="1838265"/>
            <a:ext cx="1984575" cy="1698662"/>
          </a:xfrm>
          <a:prstGeom prst="rect">
            <a:avLst/>
          </a:prstGeom>
        </p:spPr>
      </p:pic>
      <p:pic>
        <p:nvPicPr>
          <p:cNvPr id="10" name="图片 9" descr="黑色的猫&#10;&#10;低可信度描述已自动生成">
            <a:extLst>
              <a:ext uri="{FF2B5EF4-FFF2-40B4-BE49-F238E27FC236}">
                <a16:creationId xmlns:a16="http://schemas.microsoft.com/office/drawing/2014/main" id="{DBFDCCAD-C541-8A85-FBE0-BD1D9E6C5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71" y="1838197"/>
            <a:ext cx="1984575" cy="1698730"/>
          </a:xfrm>
          <a:prstGeom prst="rect">
            <a:avLst/>
          </a:prstGeom>
        </p:spPr>
      </p:pic>
      <p:pic>
        <p:nvPicPr>
          <p:cNvPr id="16" name="图片 15" descr="雪地上的雪人&#10;&#10;中度可信度描述已自动生成">
            <a:extLst>
              <a:ext uri="{FF2B5EF4-FFF2-40B4-BE49-F238E27FC236}">
                <a16:creationId xmlns:a16="http://schemas.microsoft.com/office/drawing/2014/main" id="{07B9A7E2-ECBA-C51D-2B9C-AC1E421EC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1341" y="1838197"/>
            <a:ext cx="1984575" cy="1698731"/>
          </a:xfrm>
          <a:prstGeom prst="rect">
            <a:avLst/>
          </a:prstGeom>
        </p:spPr>
      </p:pic>
      <p:pic>
        <p:nvPicPr>
          <p:cNvPr id="7" name="图片 6" descr="卡通人物&#10;&#10;低可信度描述已自动生成">
            <a:extLst>
              <a:ext uri="{FF2B5EF4-FFF2-40B4-BE49-F238E27FC236}">
                <a16:creationId xmlns:a16="http://schemas.microsoft.com/office/drawing/2014/main" id="{26EAD260-14F2-63BE-8E35-1CB2150334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0801" y="1838197"/>
            <a:ext cx="1984575" cy="1698731"/>
          </a:xfrm>
          <a:prstGeom prst="rect">
            <a:avLst/>
          </a:prstGeom>
        </p:spPr>
      </p:pic>
      <p:sp>
        <p:nvSpPr>
          <p:cNvPr id="8" name="文本框 7">
            <a:extLst>
              <a:ext uri="{FF2B5EF4-FFF2-40B4-BE49-F238E27FC236}">
                <a16:creationId xmlns:a16="http://schemas.microsoft.com/office/drawing/2014/main" id="{A349788C-910C-4F0F-6ABA-B66875D42FE0}"/>
              </a:ext>
            </a:extLst>
          </p:cNvPr>
          <p:cNvSpPr txBox="1"/>
          <p:nvPr/>
        </p:nvSpPr>
        <p:spPr>
          <a:xfrm>
            <a:off x="2951612" y="1416953"/>
            <a:ext cx="1062951" cy="369332"/>
          </a:xfrm>
          <a:prstGeom prst="rect">
            <a:avLst/>
          </a:prstGeom>
          <a:noFill/>
        </p:spPr>
        <p:txBody>
          <a:bodyPr wrap="square" rtlCol="0">
            <a:spAutoFit/>
          </a:bodyPr>
          <a:lstStyle/>
          <a:p>
            <a:pPr algn="ctr"/>
            <a:r>
              <a:rPr kumimoji="1" lang="en-US" altLang="zh-CN" dirty="0" err="1"/>
              <a:t>Trimap</a:t>
            </a:r>
            <a:endParaRPr kumimoji="1" lang="zh-CN" altLang="en-US" dirty="0"/>
          </a:p>
        </p:txBody>
      </p:sp>
    </p:spTree>
    <p:extLst>
      <p:ext uri="{BB962C8B-B14F-4D97-AF65-F5344CB8AC3E}">
        <p14:creationId xmlns:p14="http://schemas.microsoft.com/office/powerpoint/2010/main" val="30588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Processing Time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7</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GB" altLang="zh-CN" sz="1200" dirty="0">
                <a:effectLst/>
              </a:rPr>
              <a:t>High-Resolution Image</a:t>
            </a:r>
          </a:p>
          <a:p>
            <a:pPr lvl="1"/>
            <a:r>
              <a:rPr lang="en-GB" altLang="zh-CN" sz="1200" b="0" dirty="0">
                <a:effectLst/>
              </a:rPr>
              <a:t>Our code has an average processing time of 232.51 seconds.</a:t>
            </a:r>
          </a:p>
          <a:p>
            <a:pPr lvl="1"/>
            <a:r>
              <a:rPr lang="en-GB" altLang="zh-CN" sz="1200" b="0" dirty="0">
                <a:effectLst/>
              </a:rPr>
              <a:t>Compared to the original code (170.82 seconds), our code has a 36.11% increase in processing time.</a:t>
            </a:r>
          </a:p>
          <a:p>
            <a:pPr lvl="1"/>
            <a:r>
              <a:rPr lang="en-GB" altLang="zh-CN" sz="1200" b="0" dirty="0">
                <a:effectLst/>
              </a:rPr>
              <a:t>Compared to the Laplacian Matting method (28.43 seconds), our code has a significant increase in processing time of 718.01%.</a:t>
            </a:r>
            <a:endParaRPr lang="en-GB" altLang="zh-CN" sz="1200" b="0" dirty="0"/>
          </a:p>
          <a:p>
            <a:r>
              <a:rPr lang="en-GB" altLang="zh-CN" sz="1200" dirty="0">
                <a:effectLst/>
              </a:rPr>
              <a:t>Low-Resolution Image</a:t>
            </a:r>
          </a:p>
          <a:p>
            <a:pPr lvl="1"/>
            <a:r>
              <a:rPr lang="en-GB" altLang="zh-CN" sz="1200" b="0" dirty="0">
                <a:effectLst/>
              </a:rPr>
              <a:t>Our code has an average processing time of 15.15 seconds.</a:t>
            </a:r>
          </a:p>
          <a:p>
            <a:pPr lvl="1"/>
            <a:r>
              <a:rPr lang="en-GB" altLang="zh-CN" sz="1200" b="0" dirty="0">
                <a:effectLst/>
              </a:rPr>
              <a:t>Compared to the original code (11.75 seconds), our code has a 28.98% increase in processing time.</a:t>
            </a:r>
          </a:p>
          <a:p>
            <a:pPr lvl="1"/>
            <a:r>
              <a:rPr lang="en-GB" altLang="zh-CN" sz="1200" b="0" dirty="0">
                <a:effectLst/>
              </a:rPr>
              <a:t>Compared to the Laplacian Matting method (1.86 seconds), our code has a significant increase in processing time of 715.20%.</a:t>
            </a:r>
            <a:endParaRPr lang="zh-CN" altLang="en-GB" sz="1200" b="0" dirty="0">
              <a:effectLst/>
            </a:endParaRPr>
          </a:p>
        </p:txBody>
      </p:sp>
    </p:spTree>
    <p:extLst>
      <p:ext uri="{BB962C8B-B14F-4D97-AF65-F5344CB8AC3E}">
        <p14:creationId xmlns:p14="http://schemas.microsoft.com/office/powerpoint/2010/main" val="386284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MSE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8</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GB" altLang="zh-CN" sz="1200" dirty="0">
                <a:effectLst/>
              </a:rPr>
              <a:t>High-Resolution Image</a:t>
            </a:r>
          </a:p>
          <a:p>
            <a:pPr lvl="1"/>
            <a:r>
              <a:rPr lang="en-GB" altLang="zh-CN" sz="1200" b="0" dirty="0">
                <a:effectLst/>
              </a:rPr>
              <a:t>Our code has an average MSE of 0.0145.</a:t>
            </a:r>
          </a:p>
          <a:p>
            <a:pPr lvl="1"/>
            <a:r>
              <a:rPr lang="en-GB" altLang="zh-CN" sz="1200" b="0" dirty="0">
                <a:effectLst/>
              </a:rPr>
              <a:t>Compared to the original code (0.0447), our code has a 67.58% reduction in MSE.</a:t>
            </a:r>
          </a:p>
          <a:p>
            <a:pPr lvl="1"/>
            <a:r>
              <a:rPr lang="en-GB" altLang="zh-CN" sz="1200" b="0" dirty="0">
                <a:effectLst/>
              </a:rPr>
              <a:t>Compared to the Laplacian Matting method (0.0646), our code has a 77.58% reduction in MSE.</a:t>
            </a:r>
            <a:endParaRPr lang="en-GB" altLang="zh-CN" sz="1200" b="0" dirty="0"/>
          </a:p>
          <a:p>
            <a:r>
              <a:rPr lang="en-GB" altLang="zh-CN" sz="1200" dirty="0">
                <a:effectLst/>
              </a:rPr>
              <a:t>Low-Resolution Image</a:t>
            </a:r>
          </a:p>
          <a:p>
            <a:pPr lvl="1"/>
            <a:r>
              <a:rPr lang="en-GB" altLang="zh-CN" sz="1200" b="0" dirty="0">
                <a:effectLst/>
              </a:rPr>
              <a:t>Our code has an average MSE of 0.0134.</a:t>
            </a:r>
          </a:p>
          <a:p>
            <a:pPr lvl="1"/>
            <a:r>
              <a:rPr lang="en-GB" altLang="zh-CN" sz="1200" b="0" dirty="0">
                <a:effectLst/>
              </a:rPr>
              <a:t>Compared to the original code (0.0447), our code has a 70.01% reduction in MSE.</a:t>
            </a:r>
          </a:p>
          <a:p>
            <a:pPr lvl="1"/>
            <a:r>
              <a:rPr lang="en-GB" altLang="zh-CN" sz="1200" b="0" dirty="0">
                <a:effectLst/>
              </a:rPr>
              <a:t>Compared to the Laplacian Matting method (0.0648), our code has a 79.32% reduction in MSE.</a:t>
            </a:r>
            <a:endParaRPr lang="zh-CN" altLang="en-GB" sz="1200" b="0" dirty="0">
              <a:effectLst/>
            </a:endParaRPr>
          </a:p>
        </p:txBody>
      </p:sp>
    </p:spTree>
    <p:extLst>
      <p:ext uri="{BB962C8B-B14F-4D97-AF65-F5344CB8AC3E}">
        <p14:creationId xmlns:p14="http://schemas.microsoft.com/office/powerpoint/2010/main" val="81038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Conclusion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9</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US" altLang="zh-CN" sz="1200" dirty="0">
                <a:latin typeface="Times New Roman" panose="02020603050405020304" pitchFamily="18" charset="0"/>
                <a:cs typeface="Times New Roman" panose="02020603050405020304" pitchFamily="18" charset="0"/>
              </a:rPr>
              <a:t>Time:</a:t>
            </a:r>
            <a:r>
              <a:rPr lang="en-US" altLang="zh-CN" sz="1200" b="0" dirty="0">
                <a:latin typeface="Times New Roman" panose="02020603050405020304" pitchFamily="18" charset="0"/>
                <a:cs typeface="Times New Roman" panose="02020603050405020304" pitchFamily="18" charset="0"/>
              </a:rPr>
              <a:t> Our code, due to the use of a larger number of functions, may have taken some extra time in data retrieval, leading to a significant increase in processing time when compared to both the original code and the Laplacian matting algorithm.</a:t>
            </a:r>
          </a:p>
          <a:p>
            <a:endParaRPr lang="en-US" altLang="zh-CN" sz="1200" b="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MSE:</a:t>
            </a:r>
            <a:r>
              <a:rPr lang="en-US" altLang="zh-CN" sz="1200" b="0" dirty="0">
                <a:latin typeface="Times New Roman" panose="02020603050405020304" pitchFamily="18" charset="0"/>
                <a:cs typeface="Times New Roman" panose="02020603050405020304" pitchFamily="18" charset="0"/>
              </a:rPr>
              <a:t> Thanks to our improved algorithm for calculating the average alpha of a central pixel based on surrounding pixels, our MSE is lower for both complex images (which take longer to process) and simple images (which take less time to process). This effect is particularly evident when compared with the Laplacian matting algorithm.</a:t>
            </a:r>
          </a:p>
          <a:p>
            <a:endParaRPr lang="en-US" altLang="zh-CN" sz="1200" b="0" dirty="0">
              <a:latin typeface="Times New Roman" panose="02020603050405020304" pitchFamily="18" charset="0"/>
              <a:cs typeface="Times New Roman" panose="02020603050405020304" pitchFamily="18" charset="0"/>
            </a:endParaRPr>
          </a:p>
          <a:p>
            <a:r>
              <a:rPr lang="en-US" altLang="zh-CN" sz="1200" b="0" dirty="0">
                <a:latin typeface="Times New Roman" panose="02020603050405020304" pitchFamily="18" charset="0"/>
                <a:cs typeface="Times New Roman" panose="02020603050405020304" pitchFamily="18" charset="0"/>
              </a:rPr>
              <a:t>However, the advantage of the Laplacian matting algorithm lies in the fact that, as a closed-form solution, its computation time is significantly reduced, and it only requires a simple </a:t>
            </a:r>
            <a:r>
              <a:rPr lang="en-US" altLang="zh-CN" sz="1200" b="0" dirty="0" err="1">
                <a:latin typeface="Times New Roman" panose="02020603050405020304" pitchFamily="18" charset="0"/>
                <a:cs typeface="Times New Roman" panose="02020603050405020304" pitchFamily="18" charset="0"/>
              </a:rPr>
              <a:t>trimap</a:t>
            </a:r>
            <a:r>
              <a:rPr lang="en-US" altLang="zh-CN" sz="1200" b="0" dirty="0">
                <a:latin typeface="Times New Roman" panose="02020603050405020304" pitchFamily="18" charset="0"/>
                <a:cs typeface="Times New Roman" panose="02020603050405020304" pitchFamily="18" charset="0"/>
              </a:rPr>
              <a:t> for matting. Here, since I do not have the ground truth for the rabbit and koala bear, I am unable to make a mathematical comparison, but even with a visual inspection, it is evident that the Laplacian matting algorithm achieves better results.</a:t>
            </a:r>
          </a:p>
        </p:txBody>
      </p:sp>
    </p:spTree>
    <p:extLst>
      <p:ext uri="{BB962C8B-B14F-4D97-AF65-F5344CB8AC3E}">
        <p14:creationId xmlns:p14="http://schemas.microsoft.com/office/powerpoint/2010/main" val="1964571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1MTQ2ZjYwNjY2ZTNmOWMyODA1MzYwYzUwYzE3NmQifQ=="/>
</p:tagLst>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font">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TCD_PPT_Calibri_Option1a.potx</Template>
  <TotalTime>76</TotalTime>
  <Words>543</Words>
  <Application>Microsoft Macintosh PowerPoint</Application>
  <PresentationFormat>全屏显示(16:9)</PresentationFormat>
  <Paragraphs>77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Minion Pro</vt:lpstr>
      <vt:lpstr>Arial</vt:lpstr>
      <vt:lpstr>Calibri</vt:lpstr>
      <vt:lpstr>Cambria Math</vt:lpstr>
      <vt:lpstr>Times New Roman</vt:lpstr>
      <vt:lpstr>TCD_PPT_Calibri_Option1a</vt:lpstr>
      <vt:lpstr>Laplacian Bayesian Matting Comparison</vt:lpstr>
      <vt:lpstr>Algorithm</vt:lpstr>
      <vt:lpstr>Result</vt:lpstr>
      <vt:lpstr>Result</vt:lpstr>
      <vt:lpstr>Result</vt:lpstr>
      <vt:lpstr>Result</vt:lpstr>
      <vt:lpstr>Result</vt:lpstr>
      <vt:lpstr>Result</vt:lpstr>
      <vt:lpstr>Result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Qiwen Tan</cp:lastModifiedBy>
  <cp:revision>117</cp:revision>
  <cp:lastPrinted>2014-12-16T10:33:00Z</cp:lastPrinted>
  <dcterms:created xsi:type="dcterms:W3CDTF">2013-07-29T09:34:00Z</dcterms:created>
  <dcterms:modified xsi:type="dcterms:W3CDTF">2024-02-28T11:05:58Z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7585EDB745F34042AB298ACF56EC9F8A_12</vt:lpwstr>
  </property>
  <property fmtid="{D5CDD505-2E9C-101B-9397-08002B2CF9AE}" pid="3" name="KSOProductBuildVer">
    <vt:lpwstr>2052-12.1.0.16120</vt:lpwstr>
  </property>
</Properties>
</file>