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85" r:id="rId3"/>
    <p:sldId id="287" r:id="rId4"/>
    <p:sldId id="260" r:id="rId5"/>
  </p:sldIdLst>
  <p:sldSz cx="9144000" cy="5143500" type="screen16x9"/>
  <p:notesSz cx="6858000" cy="9947275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4">
          <p15:clr>
            <a:srgbClr val="A4A3A4"/>
          </p15:clr>
        </p15:guide>
        <p15:guide id="2" pos="21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3B9"/>
    <a:srgbClr val="3E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9"/>
    <p:restoredTop sz="95184" autoAdjust="0"/>
  </p:normalViewPr>
  <p:slideViewPr>
    <p:cSldViewPr snapToGrid="0" showGuides="1">
      <p:cViewPr varScale="1">
        <p:scale>
          <a:sx n="107" d="100"/>
          <a:sy n="107" d="100"/>
        </p:scale>
        <p:origin x="590" y="77"/>
      </p:cViewPr>
      <p:guideLst>
        <p:guide orient="horz" pos="3239"/>
        <p:guide pos="52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20" y="-108"/>
      </p:cViewPr>
      <p:guideLst>
        <p:guide orient="horz" pos="3094"/>
        <p:guide pos="21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build up these applications on time, we need a timeline and milestones.</a:t>
            </a:r>
          </a:p>
          <a:p>
            <a:r>
              <a:rPr lang="en-US" altLang="zh-CN" dirty="0"/>
              <a:t>We use Gantt plan to build up the timeline and mark the milestone of the project.</a:t>
            </a:r>
          </a:p>
          <a:p>
            <a:endParaRPr lang="en-US" altLang="zh-CN" dirty="0"/>
          </a:p>
          <a:p>
            <a:r>
              <a:rPr lang="en-US" altLang="zh-CN" dirty="0"/>
              <a:t>We split the tasks to small ones and mark the description…</a:t>
            </a:r>
          </a:p>
          <a:p>
            <a:endParaRPr lang="en-US" altLang="zh-CN" dirty="0"/>
          </a:p>
          <a:p>
            <a:r>
              <a:rPr lang="en-US" altLang="zh-CN" dirty="0"/>
              <a:t>With this Gantt chart, we can clearly find out what we need to do weekly and easily manage the project process.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12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86" y="2786400"/>
            <a:ext cx="7500939" cy="416138"/>
          </a:xfrm>
        </p:spPr>
        <p:txBody>
          <a:bodyPr/>
          <a:lstStyle>
            <a:lvl1pPr algn="l"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3217050"/>
            <a:ext cx="7500938" cy="2713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88" y="4111318"/>
            <a:ext cx="4679325" cy="734531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565"/>
              </a:spcBef>
              <a:buNone/>
              <a:defRPr sz="14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9" descr="TCD_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7" y="381655"/>
            <a:ext cx="3039743" cy="819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302191"/>
            <a:ext cx="7500938" cy="30301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545078"/>
            <a:ext cx="9144000" cy="597231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302192"/>
            <a:ext cx="7500938" cy="28919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1" name="Picture 10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8" y="4642666"/>
            <a:ext cx="1585894" cy="427482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410807"/>
            <a:ext cx="3933824" cy="2372524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600" b="0"/>
            </a:lvl1pPr>
            <a:lvl2pPr marL="625475" indent="-233680">
              <a:buFont typeface="Arial" panose="020B0604020202020204" pitchFamily="34" charset="0"/>
              <a:buChar char="•"/>
              <a:defRPr sz="1600"/>
            </a:lvl2pPr>
            <a:lvl3pPr marL="913130" indent="-222250">
              <a:defRPr sz="1600"/>
            </a:lvl3pPr>
            <a:lvl4pPr marL="1129030" indent="-190500">
              <a:defRPr sz="1600"/>
            </a:lvl4pPr>
            <a:lvl5pPr marL="1440180" indent="-186055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14901" y="1410807"/>
            <a:ext cx="3934800" cy="2372524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600" b="0"/>
            </a:lvl1pPr>
            <a:lvl2pPr marL="625475" indent="-233680">
              <a:buFont typeface="Arial" panose="020B0604020202020204" pitchFamily="34" charset="0"/>
              <a:buChar char="•"/>
              <a:defRPr sz="1600"/>
            </a:lvl2pPr>
            <a:lvl3pPr marL="913130" indent="-222250">
              <a:defRPr sz="1600"/>
            </a:lvl3pPr>
            <a:lvl4pPr marL="1129030" indent="-190500">
              <a:defRPr sz="1600"/>
            </a:lvl4pPr>
            <a:lvl5pPr marL="1440180" indent="-186055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4545078"/>
            <a:ext cx="9144000" cy="597231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9" name="Picture 8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8" y="4642666"/>
            <a:ext cx="1585894" cy="427482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939200" y="1078712"/>
            <a:ext cx="4204800" cy="3807619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83" y="1428750"/>
            <a:ext cx="3819525" cy="2990766"/>
          </a:xfrm>
        </p:spPr>
        <p:txBody>
          <a:bodyPr/>
          <a:lstStyle>
            <a:lvl1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600" b="0"/>
            </a:lvl1pPr>
            <a:lvl2pPr marL="503555" indent="-208280">
              <a:spcBef>
                <a:spcPts val="0"/>
              </a:spcBef>
              <a:spcAft>
                <a:spcPts val="565"/>
              </a:spcAft>
              <a:defRPr sz="16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873500"/>
            <a:ext cx="9144000" cy="27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078712"/>
            <a:ext cx="9144000" cy="3807619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873500"/>
            <a:ext cx="9144000" cy="27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71711" cy="51471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86" y="2786400"/>
            <a:ext cx="7500939" cy="416138"/>
          </a:xfrm>
        </p:spPr>
        <p:txBody>
          <a:bodyPr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5" name="Picture 4" descr="TCD_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7" y="381655"/>
            <a:ext cx="3039743" cy="819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B669E47-B5DC-4B8A-896A-B0B564DCF9E2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86" y="270000"/>
            <a:ext cx="7500939" cy="421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303403"/>
            <a:ext cx="7500938" cy="3072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4873500"/>
            <a:ext cx="9144000" cy="27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415"/>
        </a:spcBef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17500" indent="-317500" algn="l" defTabSz="914400" rtl="0" eaLnBrk="1" latinLnBrk="0" hangingPunct="1">
        <a:spcBef>
          <a:spcPts val="1135"/>
        </a:spcBef>
        <a:buClr>
          <a:schemeClr val="tx2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68325" indent="-222250" algn="l" defTabSz="914400" rtl="0" eaLnBrk="1" latinLnBrk="0" hangingPunct="1">
        <a:spcBef>
          <a:spcPts val="1135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84225" indent="-201930" algn="l" defTabSz="914400" rtl="0" eaLnBrk="1" latinLnBrk="0" hangingPunct="1">
        <a:spcBef>
          <a:spcPts val="1135"/>
        </a:spcBef>
        <a:buClr>
          <a:schemeClr val="tx2"/>
        </a:buClr>
        <a:buFont typeface="Minion Pro" panose="02040503050306020203" pitchFamily="18" charset="0"/>
        <a:buChar char="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00125" indent="-186055" algn="l" defTabSz="914400" rtl="0" eaLnBrk="1" latinLnBrk="0" hangingPunct="1">
        <a:spcBef>
          <a:spcPts val="1135"/>
        </a:spcBef>
        <a:buClr>
          <a:schemeClr val="tx2"/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2808395"/>
            <a:ext cx="7500939" cy="416138"/>
          </a:xfrm>
        </p:spPr>
        <p:txBody>
          <a:bodyPr/>
          <a:lstStyle/>
          <a:p>
            <a:r>
              <a:rPr lang="en-US" altLang="zh-CN" dirty="0"/>
              <a:t>Milestone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4" y="3276197"/>
            <a:ext cx="6508126" cy="416138"/>
          </a:xfrm>
        </p:spPr>
        <p:txBody>
          <a:bodyPr/>
          <a:lstStyle/>
          <a:p>
            <a:pPr algn="just"/>
            <a:r>
              <a:rPr lang="en-US" altLang="zh-CN" dirty="0"/>
              <a:t>Matting based on Bayesian algorithm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28688" y="3952068"/>
            <a:ext cx="4679325" cy="836909"/>
          </a:xfrm>
        </p:spPr>
        <p:txBody>
          <a:bodyPr anchor="b"/>
          <a:lstStyle/>
          <a:p>
            <a:r>
              <a:rPr lang="en-GB" sz="1600" dirty="0"/>
              <a:t>Lingyu Gong, </a:t>
            </a:r>
            <a:r>
              <a:rPr lang="en-GB" sz="1600" dirty="0" err="1"/>
              <a:t>Changhong</a:t>
            </a:r>
            <a:r>
              <a:rPr lang="en-GB" sz="1600" dirty="0"/>
              <a:t> Li, </a:t>
            </a:r>
            <a:r>
              <a:rPr lang="en-GB" sz="1600" dirty="0" err="1"/>
              <a:t>Qiwen</a:t>
            </a:r>
            <a:r>
              <a:rPr lang="en-GB" sz="1600" dirty="0"/>
              <a:t> Tan</a:t>
            </a:r>
          </a:p>
          <a:p>
            <a:pPr lvl="1"/>
            <a:r>
              <a:rPr lang="en-GB" sz="1600" dirty="0"/>
              <a:t>E3 School</a:t>
            </a:r>
          </a:p>
          <a:p>
            <a:pPr lvl="2"/>
            <a:r>
              <a:rPr lang="en-GB" sz="1600" dirty="0"/>
              <a:t>Date 19/03/2024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828720" y="270000"/>
            <a:ext cx="7498800" cy="4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Calibri" panose="020F0502020204030204"/>
              </a:rPr>
              <a:t>Milestones and timeline</a:t>
            </a:r>
            <a:endParaRPr lang="en-IE" sz="2600" b="0" strike="noStrike" spc="-1">
              <a:latin typeface="Arial" panose="020B0604020202020204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sldNum" idx="16"/>
          </p:nvPr>
        </p:nvSpPr>
        <p:spPr>
          <a:xfrm>
            <a:off x="8039520" y="4881240"/>
            <a:ext cx="288000" cy="18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GB" sz="1000" b="0" strike="noStrike" spc="-1">
                <a:solidFill>
                  <a:srgbClr val="FFFFFF"/>
                </a:solidFill>
                <a:latin typeface="Calibri" panose="020F0502020204030204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DBAF18-B411-47D2-BA4C-3117C820014B}" type="slidenum">
              <a:rPr lang="en-GB" sz="1000" b="0" strike="noStrike" spc="-1">
                <a:solidFill>
                  <a:srgbClr val="FFFFFF"/>
                </a:solidFill>
                <a:latin typeface="Calibri" panose="020F0502020204030204"/>
              </a:rPr>
              <a:t>2</a:t>
            </a:fld>
            <a:endParaRPr lang="en-IE" sz="1000" b="0" strike="noStrike" spc="-1">
              <a:latin typeface="Times New Roman" panose="02020603050405020304"/>
            </a:endParaRPr>
          </a:p>
        </p:txBody>
      </p:sp>
      <p:sp>
        <p:nvSpPr>
          <p:cNvPr id="2" name="Text Placeholder 1"/>
          <p:cNvSpPr/>
          <p:nvPr/>
        </p:nvSpPr>
        <p:spPr>
          <a:xfrm>
            <a:off x="828360" y="685800"/>
            <a:ext cx="7498800" cy="348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1415"/>
              </a:spcBef>
              <a:buNone/>
              <a:tabLst>
                <a:tab pos="0" algn="l"/>
              </a:tabLst>
            </a:pPr>
            <a:r>
              <a:rPr lang="en-GB" sz="2000" b="0" strike="noStrike" spc="-1" dirty="0">
                <a:solidFill>
                  <a:srgbClr val="000000"/>
                </a:solidFill>
                <a:latin typeface="Calibri" panose="020F0502020204030204"/>
                <a:ea typeface="DejaVu Sans"/>
              </a:rPr>
              <a:t>Project implementation Gantt chart (week 9 – week 12)</a:t>
            </a:r>
            <a:endParaRPr lang="en-IE" sz="2000" b="0" strike="noStrike" spc="-1" dirty="0">
              <a:latin typeface="Arial" panose="020B0604020202020204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92DC1DA-0923-DFC7-AD8B-0A11E3E08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" y="1294560"/>
            <a:ext cx="8443913" cy="32026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687892" y="266760"/>
            <a:ext cx="7498800" cy="4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 dirty="0">
                <a:solidFill>
                  <a:srgbClr val="000000"/>
                </a:solidFill>
                <a:latin typeface="Calibri" panose="020F0502020204030204"/>
              </a:rPr>
              <a:t>Milestones and timeline</a:t>
            </a:r>
            <a:endParaRPr lang="en-IE" sz="2600" b="0" strike="noStrike" spc="-1" dirty="0">
              <a:latin typeface="Arial" panose="020B0604020202020204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sldNum" idx="16"/>
          </p:nvPr>
        </p:nvSpPr>
        <p:spPr>
          <a:xfrm>
            <a:off x="8039520" y="4881240"/>
            <a:ext cx="288000" cy="18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GB" sz="1000" b="0" strike="noStrike" spc="-1">
                <a:solidFill>
                  <a:srgbClr val="FFFFFF"/>
                </a:solidFill>
                <a:latin typeface="Calibri" panose="020F0502020204030204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DBAF18-B411-47D2-BA4C-3117C820014B}" type="slidenum">
              <a:rPr lang="en-GB" sz="1000" b="0" strike="noStrike" spc="-1">
                <a:solidFill>
                  <a:srgbClr val="FFFFFF"/>
                </a:solidFill>
                <a:latin typeface="Calibri" panose="020F0502020204030204"/>
              </a:rPr>
              <a:t>3</a:t>
            </a:fld>
            <a:endParaRPr lang="en-IE" sz="1000" b="0" strike="noStrike" spc="-1">
              <a:latin typeface="Times New Roman" panose="02020603050405020304"/>
            </a:endParaRPr>
          </a:p>
        </p:txBody>
      </p:sp>
      <p:sp>
        <p:nvSpPr>
          <p:cNvPr id="2" name="Text Placeholder 1"/>
          <p:cNvSpPr/>
          <p:nvPr/>
        </p:nvSpPr>
        <p:spPr>
          <a:xfrm>
            <a:off x="684720" y="678656"/>
            <a:ext cx="7498800" cy="348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1415"/>
              </a:spcBef>
              <a:buNone/>
              <a:tabLst>
                <a:tab pos="0" algn="l"/>
              </a:tabLst>
            </a:pPr>
            <a:r>
              <a:rPr lang="en-GB" sz="2000" b="0" strike="noStrike" spc="-1" dirty="0">
                <a:solidFill>
                  <a:srgbClr val="000000"/>
                </a:solidFill>
                <a:latin typeface="Calibri" panose="020F0502020204030204"/>
              </a:rPr>
              <a:t>We are here.</a:t>
            </a:r>
            <a:endParaRPr lang="en-IE" sz="2000" b="0" strike="noStrike" spc="-1" dirty="0">
              <a:latin typeface="Arial" panose="020B0604020202020204"/>
            </a:endParaRPr>
          </a:p>
        </p:txBody>
      </p:sp>
      <p:sp>
        <p:nvSpPr>
          <p:cNvPr id="14" name="Text Placeholder 2"/>
          <p:cNvSpPr txBox="1"/>
          <p:nvPr/>
        </p:nvSpPr>
        <p:spPr>
          <a:xfrm>
            <a:off x="376783" y="1297069"/>
            <a:ext cx="4852441" cy="33040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8125" indent="-238125" algn="l" defTabSz="914400" rtl="0" eaLnBrk="1" latinLnBrk="0" hangingPunct="1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555" indent="-208280" algn="l" defTabSz="914400" rtl="0" eaLnBrk="1" latinLnBrk="0" hangingPunct="1">
              <a:spcBef>
                <a:spcPts val="0"/>
              </a:spcBef>
              <a:spcAft>
                <a:spcPts val="565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930" algn="l" defTabSz="914400" rtl="0" eaLnBrk="1" latinLnBrk="0" hangingPunct="1">
              <a:spcBef>
                <a:spcPts val="1135"/>
              </a:spcBef>
              <a:buClr>
                <a:schemeClr val="tx2"/>
              </a:buClr>
              <a:buFont typeface="Minion Pro" panose="02040503050306020203" pitchFamily="18" charset="0"/>
              <a:buChar char="‒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6055" algn="l" defTabSz="914400" rtl="0" eaLnBrk="1" latinLnBrk="0" hangingPunct="1">
              <a:spcBef>
                <a:spcPts val="1135"/>
              </a:spcBef>
              <a:buClr>
                <a:schemeClr val="tx2"/>
              </a:buClr>
              <a:buFont typeface="Arial" panose="020B0604020202020204" pitchFamily="34" charset="0"/>
              <a:buChar char="»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875" lvl="1" indent="-22860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Successfully switch to Python code and successfully implement keying</a:t>
            </a:r>
            <a:r>
              <a:rPr lang="en-US" dirty="0">
                <a:solidFill>
                  <a:srgbClr val="0070C0"/>
                </a:solidFill>
              </a:rPr>
              <a:t>. (</a:t>
            </a:r>
            <a:r>
              <a:rPr lang="en-US" dirty="0" err="1">
                <a:solidFill>
                  <a:srgbClr val="0070C0"/>
                </a:solidFill>
              </a:rPr>
              <a:t>bay_matting_demo.ipynb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523875" lvl="1" indent="-22860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Added basic test environment.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(bay_matting_e2etest.py, bay_matting_unitest.py)</a:t>
            </a:r>
            <a:endParaRPr lang="en-US" dirty="0">
              <a:solidFill>
                <a:srgbClr val="0070C0"/>
              </a:solidFill>
            </a:endParaRPr>
          </a:p>
          <a:p>
            <a:pPr marL="523875" lvl="1" indent="-22860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Add automatic </a:t>
            </a:r>
            <a:r>
              <a:rPr lang="en-US" dirty="0" err="1"/>
              <a:t>Trimap</a:t>
            </a:r>
            <a:r>
              <a:rPr lang="en-US" dirty="0"/>
              <a:t> generation using deep learning to increase automation and intelligence of the project. 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bay_matting_demo_dltrimap.ipynb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  <a:p>
            <a:pPr marL="523875" lvl="1" indent="-22860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Overall code optimizations have been implemented to improve performance.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(bay_matting_fun_optimized.py)</a:t>
            </a:r>
            <a:endParaRPr lang="en-IE" dirty="0">
              <a:solidFill>
                <a:srgbClr val="0070C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F07EB6-667D-017C-ABB2-3CCD23516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676" y="1140458"/>
            <a:ext cx="3084502" cy="3617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M1MTQ2ZjYwNjY2ZTNmOWMyODA1MzYwYzUwYzE3NmQifQ=="/>
</p:tagLst>
</file>

<file path=ppt/theme/theme1.xml><?xml version="1.0" encoding="utf-8"?>
<a:theme xmlns:a="http://schemas.openxmlformats.org/drawingml/2006/main" name="TCD_PPT_Calibri_Option1a">
  <a:themeElements>
    <a:clrScheme name="Trinity Colleg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font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TCD_PPT_Calibri_Option1a.potx</Template>
  <TotalTime>36</TotalTime>
  <Words>201</Words>
  <Application>Microsoft Office PowerPoint</Application>
  <PresentationFormat>全屏显示(16:9)</PresentationFormat>
  <Paragraphs>24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Minion Pro</vt:lpstr>
      <vt:lpstr>Arial</vt:lpstr>
      <vt:lpstr>Calibri</vt:lpstr>
      <vt:lpstr>Times New Roman</vt:lpstr>
      <vt:lpstr>TCD_PPT_Calibri_Option1a</vt:lpstr>
      <vt:lpstr>Milestone</vt:lpstr>
      <vt:lpstr>Milestones and timeline</vt:lpstr>
      <vt:lpstr>Milestones and timeline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dtpgraphics</dc:creator>
  <cp:lastModifiedBy>lingyu gong</cp:lastModifiedBy>
  <cp:revision>117</cp:revision>
  <cp:lastPrinted>2014-12-16T10:33:00Z</cp:lastPrinted>
  <dcterms:created xsi:type="dcterms:W3CDTF">2013-07-29T09:34:00Z</dcterms:created>
  <dcterms:modified xsi:type="dcterms:W3CDTF">2024-03-19T22:26:01Z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7585EDB745F34042AB298ACF56EC9F8A_12</vt:lpwstr>
  </property>
  <property fmtid="{D5CDD505-2E9C-101B-9397-08002B2CF9AE}" pid="3" name="KSOProductBuildVer">
    <vt:lpwstr>2052-12.1.0.16120</vt:lpwstr>
  </property>
</Properties>
</file>