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144000" cy="5143500"/>
  <p:notesSz cx="6858000" cy="99472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move the slide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8F0AED9-0CBF-4D78-91D0-0E1F3C77C38E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14480" y="746280"/>
            <a:ext cx="6628320" cy="37296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987840" y="4725000"/>
            <a:ext cx="4907160" cy="447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7"/>
          </p:nvPr>
        </p:nvSpPr>
        <p:spPr>
          <a:xfrm>
            <a:off x="6022800" y="9450000"/>
            <a:ext cx="8341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+mn-l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E9EC0A-0E26-4351-82FB-66BA4E132E50}" type="slidenum">
              <a:rPr b="0" lang="en-GB" sz="1200" spc="-1" strike="noStrike">
                <a:latin typeface="+mn-lt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14480" y="746280"/>
            <a:ext cx="6628320" cy="37296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987840" y="4725000"/>
            <a:ext cx="4907160" cy="447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18"/>
          </p:nvPr>
        </p:nvSpPr>
        <p:spPr>
          <a:xfrm>
            <a:off x="6022800" y="9450000"/>
            <a:ext cx="8341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latin typeface="+mn-l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6EB923-345C-44FC-80F8-C15CC8E49DB9}" type="slidenum">
              <a:rPr b="0" lang="en-GB" sz="1200" spc="-1" strike="noStrike">
                <a:latin typeface="+mn-lt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5E324E-01F7-40CB-8552-E5860D5326F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D56112B-62D0-4D89-ACE3-DDBA089B995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A884A6-9029-4C49-B841-55DB4C58984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EC65D7-212D-4569-A012-3AD08DEC8E7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C59BD7-4FB8-419F-AE15-BB649040D0F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08676B-30BA-4BD1-A1CB-6E421AA0A30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A88CF9-AA3A-4490-9446-733D1BEE413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295293-6415-49FF-8EF1-338BD396595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6D2C33-2FCF-47FE-A45E-B52A261FF44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14BD4C-D49D-458B-B160-4DCC865408E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EA8042-8880-48F7-AEF7-EAA6BA086C3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C6FC58E-AC7D-4C15-A3B6-7CDED5A70EE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182FB8-EDFE-4553-A622-A9ACCB644FA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35A643-416A-4803-B8F0-791FCF8CAE18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50CED5-497E-4CA6-BF9F-91E2893945E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83A309-052E-4417-8FC6-68D899E6D16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3D2BE8-25FF-40CC-8103-3008082C43B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9C94A3-B70D-4CA0-92A0-DB5E42D838D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DDE5C3-132C-40B6-ADAC-E35F859F9BE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976C07-98BA-4504-A20B-563F49CF7F9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F2270A-F118-48C2-803E-F91E1642542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837325-8C01-404A-90B4-74B11EA4987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76356D-4BE7-424E-9796-17F677B10C5D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799046-2C58-4749-ACF4-B4F87ED8E54B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669E47-B5DC-4B8A-896A-B0B564DCF9E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3692EB-77B8-48DE-B5D3-3553A23C1D7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7F32FE-8B57-43A2-9B68-6C62A7CA8C8D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ED967C-3C87-4264-8FF7-2DA5B66F9346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EF84C6-9F64-4429-9269-580A85F0136A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722FA7-E76A-4B57-AA69-D3940232F51B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EC9667-BF93-4E2C-B2E3-070FD2746EBB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000E97-D48F-4EA1-A876-53943C97F376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744062-62C6-4DE8-B330-503C48CFBE94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896785-7BD1-48B1-AE7B-5BBB9CEF167E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04571D-7D4C-4DBC-9E53-A8A71EE3BA1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067C25-D49F-4316-A376-08ECD7DDDA44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 hidden="1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72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Trinity College Dublin, </a:t>
            </a:r>
            <a:r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The University of Dublin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6" descr="PPT_background.png"/>
          <p:cNvPicPr/>
          <p:nvPr/>
        </p:nvPicPr>
        <p:blipFill>
          <a:blip r:embed="rId2"/>
          <a:stretch/>
        </p:blipFill>
        <p:spPr>
          <a:xfrm>
            <a:off x="0" y="0"/>
            <a:ext cx="9164160" cy="5142600"/>
          </a:xfrm>
          <a:prstGeom prst="rect">
            <a:avLst/>
          </a:prstGeom>
          <a:ln w="0">
            <a:noFill/>
          </a:ln>
        </p:spPr>
      </p:pic>
      <p:pic>
        <p:nvPicPr>
          <p:cNvPr id="3" name="Picture 9" descr="TCD_White.png"/>
          <p:cNvPicPr/>
          <p:nvPr/>
        </p:nvPicPr>
        <p:blipFill>
          <a:blip r:embed="rId3"/>
          <a:stretch/>
        </p:blipFill>
        <p:spPr>
          <a:xfrm>
            <a:off x="820440" y="381600"/>
            <a:ext cx="3038760" cy="818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0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72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Trinity College Dublin, </a:t>
            </a:r>
            <a:r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The University of Dublin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43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sldNum" idx="1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CE1CB8-50CC-4E3A-BFAE-536C77E588EB}" type="slidenum"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0" hidden="1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72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Trinity College Dublin, </a:t>
            </a:r>
            <a:r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The University of Dublin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84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ctangle 7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72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Trinity College Dublin, </a:t>
            </a:r>
            <a:r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The University of Dublin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86" name="Straight Connector 6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sldNum" idx="2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AF28FF-CD4F-4BB5-9D8F-55EB34F35238}" type="slidenum"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0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72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Trinity College Dublin, </a:t>
            </a:r>
            <a:r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The University of Dublin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27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0"/>
          <p:cNvSpPr/>
          <p:nvPr/>
        </p:nvSpPr>
        <p:spPr>
          <a:xfrm>
            <a:off x="0" y="4873680"/>
            <a:ext cx="9141840" cy="26784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72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Trinity College Dublin, </a:t>
            </a:r>
            <a:r>
              <a:rPr b="0" lang="en-GB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The University of Dublin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167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PlaceHolder 1"/>
          <p:cNvSpPr>
            <a:spLocks noGrp="1"/>
          </p:cNvSpPr>
          <p:nvPr>
            <p:ph type="sldNum" idx="3"/>
          </p:nvPr>
        </p:nvSpPr>
        <p:spPr>
          <a:xfrm>
            <a:off x="8039520" y="4881240"/>
            <a:ext cx="288000" cy="18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6EABF7-251A-44C4-98CF-F31D103CC12F}" type="slidenum">
              <a:rPr b="0" lang="en-GB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10" hidden="1"/>
          <p:cNvSpPr/>
          <p:nvPr/>
        </p:nvSpPr>
        <p:spPr>
          <a:xfrm>
            <a:off x="0" y="4873680"/>
            <a:ext cx="9142920" cy="26892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72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Trinity College Dublin, </a:t>
            </a:r>
            <a:r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The University of Dublin</a:t>
            </a:r>
            <a:endParaRPr b="0" lang="en-IE" sz="1000" spc="-1" strike="noStrike">
              <a:latin typeface="Arial"/>
            </a:endParaRPr>
          </a:p>
        </p:txBody>
      </p:sp>
      <p:sp>
        <p:nvSpPr>
          <p:cNvPr id="208" name="Straight Connector 5"/>
          <p:cNvSpPr/>
          <p:nvPr/>
        </p:nvSpPr>
        <p:spPr>
          <a:xfrm>
            <a:off x="0" y="1078560"/>
            <a:ext cx="9144000" cy="360"/>
          </a:xfrm>
          <a:prstGeom prst="line">
            <a:avLst/>
          </a:prstGeom>
          <a:ln>
            <a:solidFill>
              <a:srgbClr val="0e73b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Picture 2" descr="PPT_background.png"/>
          <p:cNvPicPr/>
          <p:nvPr/>
        </p:nvPicPr>
        <p:blipFill>
          <a:blip r:embed="rId2"/>
          <a:stretch/>
        </p:blipFill>
        <p:spPr>
          <a:xfrm>
            <a:off x="0" y="0"/>
            <a:ext cx="9170640" cy="514620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4" descr="TCD_White.png"/>
          <p:cNvPicPr/>
          <p:nvPr/>
        </p:nvPicPr>
        <p:blipFill>
          <a:blip r:embed="rId3"/>
          <a:stretch/>
        </p:blipFill>
        <p:spPr>
          <a:xfrm>
            <a:off x="820440" y="381600"/>
            <a:ext cx="3038760" cy="81828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28720" y="2808360"/>
            <a:ext cx="7499880" cy="41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ffffff"/>
                </a:solidFill>
                <a:latin typeface="Calibri"/>
                <a:ea typeface="微软雅黑"/>
              </a:rPr>
              <a:t>Proposal Presentation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828720" y="3276360"/>
            <a:ext cx="6507000" cy="41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微软雅黑"/>
              </a:rPr>
              <a:t>Matting based on Bayesian algorithm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828720" y="3952080"/>
            <a:ext cx="4678200" cy="83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  <a:ea typeface="微软雅黑"/>
              </a:rPr>
              <a:t>Lingyu Gong, Changhong Li, Qiwen Tan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微软雅黑"/>
              </a:rPr>
              <a:t>E3 School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Calibri"/>
                <a:ea typeface="微软雅黑"/>
              </a:rPr>
              <a:t>Date 15/02/2024</a:t>
            </a:r>
            <a:endParaRPr b="0" lang="en-I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Mathematics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821520" y="1745280"/>
            <a:ext cx="7499880" cy="182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微软雅黑"/>
              </a:rPr>
              <a:t>Similarly, we have</a:t>
            </a:r>
            <a:endParaRPr b="0" lang="en-I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15" name="文本占位符 3"/>
              <p:cNvSpPr txBox="1"/>
              <p:nvPr/>
            </p:nvSpPr>
            <p:spPr>
              <a:xfrm>
                <a:off x="828720" y="685800"/>
                <a:ext cx="7499880" cy="420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𝐿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𝐵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17498F-71A5-4AA7-A798-0FBF4D9DB20D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Mathematics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828720" y="685800"/>
            <a:ext cx="7499880" cy="2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Log Likelihood</a:t>
            </a:r>
            <a:endParaRPr b="0" lang="en-IE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18" name="文本框 8"/>
              <p:cNvSpPr txBox="1"/>
              <p:nvPr/>
            </p:nvSpPr>
            <p:spPr>
              <a:xfrm>
                <a:off x="2070000" y="1971360"/>
                <a:ext cx="5002920" cy="474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𝐿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𝛼</m:t>
                        </m:r>
                        <m:r>
                          <m:t xml:space="preserve">,</m:t>
                        </m:r>
                        <m:r>
                          <m:t xml:space="preserve">𝐹</m:t>
                        </m:r>
                        <m:r>
                          <m:t xml:space="preserve">,</m:t>
                        </m:r>
                        <m:r>
                          <m:t xml:space="preserve">𝐵</m:t>
                        </m:r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=</m:t>
                    </m:r>
                    <m:r>
                      <m:t xml:space="preserve">arg</m:t>
                    </m:r>
                    <m:limLow>
                      <m:e>
                        <m:r>
                          <m:t xml:space="preserve">max</m:t>
                        </m:r>
                      </m:e>
                      <m:lim>
                        <m:r>
                          <m:t xml:space="preserve">𝛼</m:t>
                        </m:r>
                        <m:r>
                          <m:t xml:space="preserve">,</m:t>
                        </m:r>
                        <m:r>
                          <m:t xml:space="preserve">𝐹</m:t>
                        </m:r>
                        <m:r>
                          <m:t xml:space="preserve">,</m:t>
                        </m:r>
                        <m:r>
                          <m:t xml:space="preserve">𝐵</m:t>
                        </m:r>
                      </m:lim>
                    </m:limLow>
                    <m:r>
                      <m:t xml:space="preserve">𝐿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C</m:t>
                        </m:r>
                        <m:r>
                          <m:t xml:space="preserve">∨</m:t>
                        </m:r>
                        <m:r>
                          <m:t xml:space="preserve">𝛼</m:t>
                        </m:r>
                        <m:r>
                          <m:t xml:space="preserve">,</m:t>
                        </m:r>
                        <m:r>
                          <m:t xml:space="preserve">F</m:t>
                        </m:r>
                        <m:r>
                          <m:t xml:space="preserve">,</m:t>
                        </m:r>
                        <m:r>
                          <m:t xml:space="preserve">B</m:t>
                        </m:r>
                      </m:e>
                    </m:d>
                    <m:r>
                      <m:t xml:space="preserve">+</m:t>
                    </m:r>
                    <m:r>
                      <m:t xml:space="preserve">𝐿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𝐹</m:t>
                        </m:r>
                      </m:e>
                    </m:d>
                    <m:r>
                      <m:t xml:space="preserve">+</m:t>
                    </m:r>
                    <m:r>
                      <m:t xml:space="preserve">𝐿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𝐵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19" name="文本框 10"/>
              <p:cNvSpPr txBox="1"/>
              <p:nvPr/>
            </p:nvSpPr>
            <p:spPr>
              <a:xfrm>
                <a:off x="0" y="3462480"/>
                <a:ext cx="2621160" cy="716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−</m:t>
                    </m:r>
                    <m:f>
                      <m:num>
                        <m:r>
                          <m:t xml:space="preserve">∨</m:t>
                        </m:r>
                        <m:r>
                          <m:t xml:space="preserve">𝐶</m:t>
                        </m:r>
                        <m:r>
                          <m:t xml:space="preserve">−</m:t>
                        </m:r>
                        <m:r>
                          <m:t xml:space="preserve">𝛼</m:t>
                        </m:r>
                        <m:r>
                          <m:t xml:space="preserve">𝐹</m:t>
                        </m:r>
                        <m:r>
                          <m:t xml:space="preserve">−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1</m:t>
                            </m:r>
                            <m:r>
                              <m:t xml:space="preserve">−</m:t>
                            </m:r>
                            <m:r>
                              <m:t xml:space="preserve">𝛼</m:t>
                            </m:r>
                          </m:e>
                        </m:d>
                        <m:r>
                          <m:t xml:space="preserve">𝐵</m:t>
                        </m:r>
                        <m:r>
                          <m:t xml:space="preserve">∨</m:t>
                        </m:r>
                        <m:sSup>
                          <m:e/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sSubSup>
                          <m:e>
                            <m:r>
                              <m:t xml:space="preserve">𝜎</m:t>
                            </m:r>
                          </m:e>
                          <m:sub>
                            <m:r>
                              <m:t xml:space="preserve">𝐶</m:t>
                            </m:r>
                          </m:sub>
                          <m:sup>
                            <m:r>
                              <m:t xml:space="preserve">2</m:t>
                            </m:r>
                          </m:sup>
                        </m:sSubSup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20" name="文本框 12"/>
              <p:cNvSpPr txBox="1"/>
              <p:nvPr/>
            </p:nvSpPr>
            <p:spPr>
              <a:xfrm>
                <a:off x="2622240" y="3462480"/>
                <a:ext cx="3213000" cy="649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−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21" name="文本框 14"/>
              <p:cNvSpPr txBox="1"/>
              <p:nvPr/>
            </p:nvSpPr>
            <p:spPr>
              <a:xfrm>
                <a:off x="5759640" y="3462480"/>
                <a:ext cx="3312720" cy="649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−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22" name="直线连接符 16"/>
          <p:cNvSpPr/>
          <p:nvPr/>
        </p:nvSpPr>
        <p:spPr>
          <a:xfrm flipH="1">
            <a:off x="1310760" y="2447280"/>
            <a:ext cx="3261240" cy="1015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直线连接符 18"/>
          <p:cNvSpPr/>
          <p:nvPr/>
        </p:nvSpPr>
        <p:spPr>
          <a:xfrm flipV="1">
            <a:off x="4228920" y="2378880"/>
            <a:ext cx="1680480" cy="10836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直线连接符 20"/>
          <p:cNvSpPr/>
          <p:nvPr/>
        </p:nvSpPr>
        <p:spPr>
          <a:xfrm flipH="1" flipV="1">
            <a:off x="6764760" y="2447280"/>
            <a:ext cx="651600" cy="1015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8A693B-93C0-4041-A016-3353CC701886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Mathematics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828720" y="1107000"/>
            <a:ext cx="7499880" cy="35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Treatas a constant and find partial derivatives of F and B</a:t>
            </a:r>
            <a:endParaRPr b="0" lang="en-IE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⬇️</a:t>
            </a:r>
            <a:endParaRPr b="0" lang="en-IE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ngXian"/>
                <a:ea typeface="DengXian"/>
              </a:rPr>
              <a:t>⬇️</a:t>
            </a:r>
            <a:endParaRPr b="0" lang="en-I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Treat F and B as constants and find partial derivative of</a:t>
            </a:r>
            <a:endParaRPr b="0" lang="en-IE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⬇️</a:t>
            </a:r>
            <a:endParaRPr b="0" lang="en-IE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828720" y="6858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Iteration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E10D61-8F1C-418D-95A8-003CDC924EC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828720" y="51336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Function Blocks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0" y="1133280"/>
            <a:ext cx="4086720" cy="369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37960" indent="-237960">
              <a:lnSpc>
                <a:spcPct val="150000"/>
              </a:lnSpc>
              <a:spcBef>
                <a:spcPts val="850"/>
              </a:spcBef>
              <a:buClr>
                <a:srgbClr val="3e6db2"/>
              </a:buClr>
              <a:buFont typeface="Calibri"/>
              <a:buChar char="–"/>
            </a:pPr>
            <a:r>
              <a:rPr b="1" lang="en-IE" sz="1800" spc="-1" strike="noStrike">
                <a:solidFill>
                  <a:srgbClr val="000000"/>
                </a:solidFill>
                <a:latin typeface="Calibri"/>
                <a:ea typeface="微软雅黑"/>
              </a:rPr>
              <a:t>Preprocessing</a:t>
            </a:r>
            <a:endParaRPr b="0" lang="en-IE" sz="1800" spc="-1" strike="noStrike">
              <a:latin typeface="Arial"/>
            </a:endParaRPr>
          </a:p>
          <a:p>
            <a:pPr lvl="1" marL="503280" indent="-208080">
              <a:lnSpc>
                <a:spcPct val="15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</a:pPr>
            <a:r>
              <a:rPr b="1" lang="en-IE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Simplification: </a:t>
            </a:r>
            <a:r>
              <a:rPr b="0" lang="en-IE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Efficiency, Streamlining, Single Intensity.</a:t>
            </a:r>
            <a:endParaRPr b="0" lang="en-IE" sz="1400" spc="-1" strike="noStrike">
              <a:latin typeface="Arial"/>
            </a:endParaRPr>
          </a:p>
          <a:p>
            <a:pPr lvl="1" marL="503280" indent="-208080">
              <a:lnSpc>
                <a:spcPct val="15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</a:pPr>
            <a:r>
              <a:rPr b="1" lang="en-IE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Threshold Consistency: </a:t>
            </a:r>
            <a:r>
              <a:rPr b="0" lang="en-IE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Predefined Thresholds, Intensity Classification.</a:t>
            </a:r>
            <a:endParaRPr b="0" lang="en-IE" sz="1400" spc="-1" strike="noStrike">
              <a:latin typeface="Arial"/>
            </a:endParaRPr>
          </a:p>
          <a:p>
            <a:pPr lvl="1" marL="503280" indent="-208080">
              <a:lnSpc>
                <a:spcPct val="15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</a:pPr>
            <a:r>
              <a:rPr b="1" lang="en-IE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Standard Matting Practice: </a:t>
            </a:r>
            <a:r>
              <a:rPr b="0" lang="en-IE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Image Matting, Grayscale Guide.</a:t>
            </a:r>
            <a:endParaRPr b="0" lang="en-IE" sz="1400" spc="-1" strike="noStrike">
              <a:latin typeface="Arial"/>
            </a:endParaRPr>
          </a:p>
          <a:p>
            <a:pPr lvl="1" marL="503280" indent="-208080">
              <a:lnSpc>
                <a:spcPct val="15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</a:pPr>
            <a:r>
              <a:rPr b="1" lang="en-IE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Compatibility with Logic: </a:t>
            </a:r>
            <a:r>
              <a:rPr b="0" lang="en-IE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Processing Consistency, Intensity-based Logic.</a:t>
            </a:r>
            <a:endParaRPr b="0" lang="en-IE" sz="1400" spc="-1" strike="noStrike">
              <a:latin typeface="Arial"/>
            </a:endParaRPr>
          </a:p>
        </p:txBody>
      </p:sp>
      <p:pic>
        <p:nvPicPr>
          <p:cNvPr id="330" name="图片 11" descr=""/>
          <p:cNvPicPr/>
          <p:nvPr/>
        </p:nvPicPr>
        <p:blipFill>
          <a:blip r:embed="rId1"/>
          <a:srcRect l="3892" t="4761" r="0" b="5100"/>
          <a:stretch/>
        </p:blipFill>
        <p:spPr>
          <a:xfrm>
            <a:off x="311040" y="1133280"/>
            <a:ext cx="4014720" cy="3691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A4FE28-15D2-483B-ABD4-F3E4F9571E5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28720" y="51336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Function Blocks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397760" y="1184040"/>
            <a:ext cx="4341960" cy="108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37960" indent="-237960">
              <a:lnSpc>
                <a:spcPct val="100000"/>
              </a:lnSpc>
              <a:spcBef>
                <a:spcPts val="850"/>
              </a:spcBef>
              <a:buClr>
                <a:srgbClr val="3e6db2"/>
              </a:buClr>
              <a:buFont typeface="Calibri"/>
              <a:buChar char="–"/>
            </a:pP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Calculating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IE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The calculations provide key color insights for distinguishing the foreground from the background, crucial for areas with unclear boundaries like hair or fur.</a:t>
            </a:r>
            <a:endParaRPr b="0" lang="en-IE" sz="1400" spc="-1" strike="noStrike">
              <a:latin typeface="Arial"/>
            </a:endParaRPr>
          </a:p>
        </p:txBody>
      </p:sp>
      <p:pic>
        <p:nvPicPr>
          <p:cNvPr id="333" name="Picture 5" descr="A diagram of a computer&#10;&#10;Description automatically generated"/>
          <p:cNvPicPr/>
          <p:nvPr/>
        </p:nvPicPr>
        <p:blipFill>
          <a:blip r:embed="rId1"/>
          <a:srcRect l="5086" t="0" r="1845" b="0"/>
          <a:stretch/>
        </p:blipFill>
        <p:spPr>
          <a:xfrm>
            <a:off x="174960" y="1435320"/>
            <a:ext cx="3982680" cy="2503440"/>
          </a:xfrm>
          <a:prstGeom prst="rect">
            <a:avLst/>
          </a:prstGeom>
          <a:ln w="0">
            <a:noFill/>
          </a:ln>
        </p:spPr>
      </p:pic>
      <p:sp>
        <p:nvSpPr>
          <p:cNvPr id="334" name="Text Placeholder 2"/>
          <p:cNvSpPr/>
          <p:nvPr/>
        </p:nvSpPr>
        <p:spPr>
          <a:xfrm>
            <a:off x="4101480" y="2003760"/>
            <a:ext cx="4638240" cy="24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95200">
              <a:lnSpc>
                <a:spcPct val="150000"/>
              </a:lnSpc>
              <a:spcAft>
                <a:spcPts val="567"/>
              </a:spcAft>
              <a:buNone/>
              <a:tabLst>
                <a:tab algn="l" pos="0"/>
              </a:tabLst>
            </a:pPr>
            <a:endParaRPr b="0" lang="en-IE" sz="1200" spc="-1" strike="noStrike">
              <a:latin typeface="Arial"/>
            </a:endParaRPr>
          </a:p>
          <a:p>
            <a:pPr lvl="1" marL="503280" indent="-208080">
              <a:lnSpc>
                <a:spcPct val="10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  <a:tabLst>
                <a:tab algn="l" pos="0"/>
              </a:tabLst>
            </a:pPr>
            <a:r>
              <a:rPr b="1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Mean Calculation: </a:t>
            </a:r>
            <a:r>
              <a:rPr b="0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Color Averaging, RGB Channels, Region Centrality</a:t>
            </a:r>
            <a:endParaRPr b="0" lang="en-IE" sz="1200" spc="-1" strike="noStrike">
              <a:latin typeface="Arial"/>
            </a:endParaRPr>
          </a:p>
          <a:p>
            <a:pPr lvl="1" marL="503280" indent="-208080">
              <a:lnSpc>
                <a:spcPct val="10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  <a:tabLst>
                <a:tab algn="l" pos="0"/>
              </a:tabLst>
            </a:pPr>
            <a:r>
              <a:rPr b="1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Covariance Matrix: </a:t>
            </a:r>
            <a:r>
              <a:rPr b="0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Color Variation, Channel Relationship, Texture Analysis</a:t>
            </a:r>
            <a:endParaRPr b="0" lang="en-IE" sz="1200" spc="-1" strike="noStrike">
              <a:latin typeface="Arial"/>
            </a:endParaRPr>
          </a:p>
          <a:p>
            <a:pPr lvl="1" marL="503280" indent="-208080">
              <a:lnSpc>
                <a:spcPct val="10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  <a:tabLst>
                <a:tab algn="l" pos="0"/>
              </a:tabLst>
            </a:pPr>
            <a:r>
              <a:rPr b="1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Normalization: </a:t>
            </a:r>
            <a:r>
              <a:rPr b="0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Scale Adjustment, Pixel Count Relevance, Average Representation</a:t>
            </a:r>
            <a:endParaRPr b="0" lang="en-IE" sz="1200" spc="-1" strike="noStrike">
              <a:latin typeface="Arial"/>
            </a:endParaRPr>
          </a:p>
          <a:p>
            <a:pPr lvl="1" marL="503280" indent="-208080">
              <a:lnSpc>
                <a:spcPct val="10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  <a:tabLst>
                <a:tab algn="l" pos="0"/>
              </a:tabLst>
            </a:pPr>
            <a:r>
              <a:rPr b="1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Variance Calculation: </a:t>
            </a:r>
            <a:r>
              <a:rPr b="0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Noise Estimation, Texture Characterization, Color Deviation Measurement</a:t>
            </a:r>
            <a:endParaRPr b="0" lang="en-IE" sz="1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CCD46C-514A-457E-9FD5-A2F9EDBE9A4D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28720" y="51336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Function Blocks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249440" y="1253880"/>
            <a:ext cx="4685400" cy="13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37960" indent="-237960">
              <a:lnSpc>
                <a:spcPct val="100000"/>
              </a:lnSpc>
              <a:spcBef>
                <a:spcPts val="850"/>
              </a:spcBef>
              <a:buClr>
                <a:srgbClr val="3e6db2"/>
              </a:buClr>
              <a:buFont typeface="Calibri"/>
              <a:buChar char="–"/>
            </a:pP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Iterating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IE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This part will refine the alpha matte in complex image areas (such as edges, hair, fur) by iteratively adjusting transparency and color for precise foreground-background separation.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337" name="Text Placeholder 2"/>
          <p:cNvSpPr/>
          <p:nvPr/>
        </p:nvSpPr>
        <p:spPr>
          <a:xfrm>
            <a:off x="4003920" y="2081880"/>
            <a:ext cx="4483440" cy="24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95200">
              <a:lnSpc>
                <a:spcPct val="150000"/>
              </a:lnSpc>
              <a:spcAft>
                <a:spcPts val="567"/>
              </a:spcAft>
              <a:buNone/>
              <a:tabLst>
                <a:tab algn="l" pos="0"/>
              </a:tabLst>
            </a:pPr>
            <a:endParaRPr b="0" lang="en-IE" sz="1200" spc="-1" strike="noStrike">
              <a:latin typeface="Arial"/>
            </a:endParaRPr>
          </a:p>
          <a:p>
            <a:pPr lvl="1" marL="503280" indent="-208080">
              <a:lnSpc>
                <a:spcPct val="10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  <a:tabLst>
                <a:tab algn="l" pos="0"/>
              </a:tabLst>
            </a:pPr>
            <a:r>
              <a:rPr b="1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Alpha Matte Refinement: </a:t>
            </a:r>
            <a:r>
              <a:rPr b="0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Precise Transparency Adjustment</a:t>
            </a:r>
            <a:endParaRPr b="0" lang="en-IE" sz="1200" spc="-1" strike="noStrike">
              <a:latin typeface="Arial"/>
            </a:endParaRPr>
          </a:p>
          <a:p>
            <a:pPr lvl="1" marL="503280" indent="-208080">
              <a:lnSpc>
                <a:spcPct val="10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  <a:tabLst>
                <a:tab algn="l" pos="0"/>
              </a:tabLst>
            </a:pPr>
            <a:r>
              <a:rPr b="1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Complex Area Focus: </a:t>
            </a:r>
            <a:r>
              <a:rPr b="0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Edge, Hair, Fur Detailing</a:t>
            </a:r>
            <a:endParaRPr b="0" lang="en-IE" sz="1200" spc="-1" strike="noStrike">
              <a:latin typeface="Arial"/>
            </a:endParaRPr>
          </a:p>
          <a:p>
            <a:pPr lvl="1" marL="503280" indent="-208080">
              <a:lnSpc>
                <a:spcPct val="10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  <a:tabLst>
                <a:tab algn="l" pos="0"/>
              </a:tabLst>
            </a:pPr>
            <a:r>
              <a:rPr b="1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Iterative Calculations: </a:t>
            </a:r>
            <a:r>
              <a:rPr b="0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Repeated Fine-Tuning</a:t>
            </a:r>
            <a:endParaRPr b="0" lang="en-IE" sz="1200" spc="-1" strike="noStrike">
              <a:latin typeface="Arial"/>
            </a:endParaRPr>
          </a:p>
          <a:p>
            <a:pPr lvl="1" marL="503280" indent="-208080">
              <a:lnSpc>
                <a:spcPct val="10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  <a:tabLst>
                <a:tab algn="l" pos="0"/>
              </a:tabLst>
            </a:pPr>
            <a:r>
              <a:rPr b="1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Foreground-Background Separation: </a:t>
            </a:r>
            <a:r>
              <a:rPr b="0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Accurate Color Segregation</a:t>
            </a:r>
            <a:endParaRPr b="0" lang="en-IE" sz="1200" spc="-1" strike="noStrike">
              <a:latin typeface="Arial"/>
            </a:endParaRPr>
          </a:p>
          <a:p>
            <a:pPr lvl="1" marL="503280" indent="-208080">
              <a:lnSpc>
                <a:spcPct val="10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  <a:tabLst>
                <a:tab algn="l" pos="0"/>
              </a:tabLst>
            </a:pPr>
            <a:r>
              <a:rPr b="1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Transparency Calculation: </a:t>
            </a:r>
            <a:r>
              <a:rPr b="0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Alpha Value Determination</a:t>
            </a:r>
            <a:endParaRPr b="0" lang="en-IE" sz="1200" spc="-1" strike="noStrike">
              <a:latin typeface="Arial"/>
            </a:endParaRPr>
          </a:p>
          <a:p>
            <a:pPr lvl="1" marL="503280" indent="-208080">
              <a:lnSpc>
                <a:spcPct val="10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  <a:tabLst>
                <a:tab algn="l" pos="0"/>
              </a:tabLst>
            </a:pPr>
            <a:r>
              <a:rPr b="1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Color Matching: </a:t>
            </a:r>
            <a:r>
              <a:rPr b="0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Foreground-Background Color Alignment</a:t>
            </a:r>
            <a:endParaRPr b="0" lang="en-IE" sz="1200" spc="-1" strike="noStrike">
              <a:latin typeface="Arial"/>
            </a:endParaRPr>
          </a:p>
          <a:p>
            <a:pPr lvl="1" marL="503280" indent="-208080">
              <a:lnSpc>
                <a:spcPct val="100000"/>
              </a:lnSpc>
              <a:spcAft>
                <a:spcPts val="567"/>
              </a:spcAft>
              <a:buClr>
                <a:srgbClr val="3e6db2"/>
              </a:buClr>
              <a:buFont typeface="Arial"/>
              <a:buChar char="•"/>
              <a:tabLst>
                <a:tab algn="l" pos="0"/>
              </a:tabLst>
            </a:pPr>
            <a:r>
              <a:rPr b="1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Convergence Check: </a:t>
            </a:r>
            <a:r>
              <a:rPr b="0" lang="en-IE" sz="1200" spc="-1" strike="noStrike">
                <a:solidFill>
                  <a:srgbClr val="000000"/>
                </a:solidFill>
                <a:latin typeface="Calibri"/>
                <a:ea typeface="微软雅黑"/>
              </a:rPr>
              <a:t>Optimal Alpha Value Assessment</a:t>
            </a:r>
            <a:endParaRPr b="0" lang="en-IE" sz="1200" spc="-1" strike="noStrike">
              <a:latin typeface="Arial"/>
            </a:endParaRPr>
          </a:p>
        </p:txBody>
      </p:sp>
      <p:pic>
        <p:nvPicPr>
          <p:cNvPr id="338" name="Picture 7" descr="A diagram of a diagram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0" y="1937880"/>
            <a:ext cx="3903480" cy="1266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114699-9BC3-4125-80C6-699795340AC4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55840" y="505440"/>
            <a:ext cx="749988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Function Blocks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9"/>
          </p:nvPr>
        </p:nvSpPr>
        <p:spPr>
          <a:xfrm>
            <a:off x="8853480" y="4881600"/>
            <a:ext cx="28944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3CE27D-47D5-4763-98ED-C350F71A6CF4}" type="slidenum"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341" name="图片 6" descr=""/>
          <p:cNvPicPr/>
          <p:nvPr/>
        </p:nvPicPr>
        <p:blipFill>
          <a:blip r:embed="rId1"/>
          <a:stretch/>
        </p:blipFill>
        <p:spPr>
          <a:xfrm>
            <a:off x="4845600" y="1380600"/>
            <a:ext cx="3855600" cy="3321360"/>
          </a:xfrm>
          <a:prstGeom prst="rect">
            <a:avLst/>
          </a:prstGeom>
          <a:ln w="0">
            <a:noFill/>
          </a:ln>
        </p:spPr>
      </p:pic>
      <p:pic>
        <p:nvPicPr>
          <p:cNvPr id="342" name="图片 7" descr=""/>
          <p:cNvPicPr/>
          <p:nvPr/>
        </p:nvPicPr>
        <p:blipFill>
          <a:blip r:embed="rId2"/>
          <a:stretch/>
        </p:blipFill>
        <p:spPr>
          <a:xfrm>
            <a:off x="335520" y="1135800"/>
            <a:ext cx="4384440" cy="1905120"/>
          </a:xfrm>
          <a:prstGeom prst="rect">
            <a:avLst/>
          </a:prstGeom>
          <a:ln w="0">
            <a:noFill/>
          </a:ln>
        </p:spPr>
      </p:pic>
      <p:sp>
        <p:nvSpPr>
          <p:cNvPr id="343" name="Text Placeholder 2"/>
          <p:cNvSpPr/>
          <p:nvPr/>
        </p:nvSpPr>
        <p:spPr>
          <a:xfrm>
            <a:off x="335520" y="3054600"/>
            <a:ext cx="4423320" cy="169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User Interface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Data visualization capabilities</a:t>
            </a:r>
            <a:endParaRPr b="0" lang="en-IE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Easy integration with MATLAB's computational functions</a:t>
            </a:r>
            <a:endParaRPr b="0" lang="en-IE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微软雅黑"/>
              </a:rPr>
              <a:t>User-friendly interface for creating and customizing GUIs without needing extensive programming skills.</a:t>
            </a:r>
            <a:endParaRPr b="0" lang="en-I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821520" y="54252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Unittest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ldNum" idx="10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C46674-77B2-4B6D-B74E-16A1C43E8D4C}" type="slidenum"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346" name="图片 3" descr=""/>
          <p:cNvPicPr/>
          <p:nvPr/>
        </p:nvPicPr>
        <p:blipFill>
          <a:blip r:embed="rId1"/>
          <a:stretch/>
        </p:blipFill>
        <p:spPr>
          <a:xfrm>
            <a:off x="1245960" y="1260360"/>
            <a:ext cx="6651000" cy="349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821520" y="54252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Unittest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Num" idx="11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86BCAE-18DA-4C81-BA75-6E75F42A5914}" type="slidenum"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349" name="图片 9" descr=""/>
          <p:cNvPicPr/>
          <p:nvPr/>
        </p:nvPicPr>
        <p:blipFill>
          <a:blip r:embed="rId1"/>
          <a:stretch/>
        </p:blipFill>
        <p:spPr>
          <a:xfrm>
            <a:off x="0" y="1230120"/>
            <a:ext cx="9142920" cy="346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150560" y="51912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E2E test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ldNum" idx="12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FC4824-3497-46F8-86EF-2BDE17962B1E}" type="slidenum"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352" name="图片 5" descr=""/>
          <p:cNvPicPr/>
          <p:nvPr/>
        </p:nvPicPr>
        <p:blipFill>
          <a:blip r:embed="rId1"/>
          <a:srcRect l="1772" t="5099" r="0" b="3824"/>
          <a:stretch/>
        </p:blipFill>
        <p:spPr>
          <a:xfrm>
            <a:off x="1641600" y="1429920"/>
            <a:ext cx="5859720" cy="269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Group Introduction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28720" y="685800"/>
            <a:ext cx="7499880" cy="3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Members and Roles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7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2B483-A3ED-42EB-AAC2-7D5CA5D6B208}" type="slidenum"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828720" y="1083600"/>
            <a:ext cx="7499880" cy="378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Algorithm Engineer – Tan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	</a:t>
            </a: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- Algorithm Research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	</a:t>
            </a: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- Algorithm Function Encapsulation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Reliability Engineer – Gong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	</a:t>
            </a: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- Unit Test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	</a:t>
            </a: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- E2E Test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Integration Engineer – Li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	</a:t>
            </a: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- System Integration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	</a:t>
            </a:r>
            <a:r>
              <a:rPr b="1" lang="en-IE" sz="1600" spc="-1" strike="noStrike">
                <a:solidFill>
                  <a:srgbClr val="000000"/>
                </a:solidFill>
                <a:latin typeface="Calibri"/>
                <a:ea typeface="微软雅黑"/>
              </a:rPr>
              <a:t>- Code Lint and Review</a:t>
            </a:r>
            <a:endParaRPr b="0" lang="en-I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150560" y="51912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E2E test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ldNum" idx="13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0C20B7-32AE-478C-8D8E-A4C662EC12DE}" type="slidenum"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355" name="图片 3" descr=""/>
          <p:cNvPicPr/>
          <p:nvPr/>
        </p:nvPicPr>
        <p:blipFill>
          <a:blip r:embed="rId1"/>
          <a:stretch/>
        </p:blipFill>
        <p:spPr>
          <a:xfrm>
            <a:off x="0" y="1875240"/>
            <a:ext cx="9142920" cy="13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8800" cy="4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Flow of Implementation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ldNum" idx="14"/>
          </p:nvPr>
        </p:nvSpPr>
        <p:spPr>
          <a:xfrm>
            <a:off x="8039520" y="4881240"/>
            <a:ext cx="288000" cy="18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010AA5-C256-4523-8308-75A94DEE8714}" type="slidenum">
              <a:rPr b="0" lang="en-GB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tretch/>
        </p:blipFill>
        <p:spPr>
          <a:xfrm>
            <a:off x="900000" y="1260000"/>
            <a:ext cx="7198200" cy="3418200"/>
          </a:xfrm>
          <a:prstGeom prst="rect">
            <a:avLst/>
          </a:prstGeom>
          <a:ln w="0">
            <a:noFill/>
          </a:ln>
        </p:spPr>
      </p:pic>
      <p:sp>
        <p:nvSpPr>
          <p:cNvPr id="359" name="Text Placeholder 1"/>
          <p:cNvSpPr/>
          <p:nvPr/>
        </p:nvSpPr>
        <p:spPr>
          <a:xfrm>
            <a:off x="828360" y="685800"/>
            <a:ext cx="749880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Implementation of whole project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8800" cy="4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Flow of Implementation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ldNum" idx="15"/>
          </p:nvPr>
        </p:nvSpPr>
        <p:spPr>
          <a:xfrm>
            <a:off x="8039520" y="4881240"/>
            <a:ext cx="288000" cy="18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9D2878-7D49-488B-960A-91C2CC9A910C}" type="slidenum">
              <a:rPr b="0" lang="en-GB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1800000" y="1969560"/>
            <a:ext cx="5774040" cy="1629000"/>
          </a:xfrm>
          <a:prstGeom prst="rect">
            <a:avLst/>
          </a:prstGeom>
          <a:ln w="0">
            <a:noFill/>
          </a:ln>
        </p:spPr>
      </p:pic>
      <p:sp>
        <p:nvSpPr>
          <p:cNvPr id="363" name="Text Placeholder 4"/>
          <p:cNvSpPr/>
          <p:nvPr/>
        </p:nvSpPr>
        <p:spPr>
          <a:xfrm>
            <a:off x="828360" y="685800"/>
            <a:ext cx="749880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Noto Sans CJK SC"/>
              </a:rPr>
              <a:t>Core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Algorithm Implementation</a:t>
            </a:r>
            <a:endParaRPr b="0" lang="en-IE" sz="2000" spc="-1" strike="noStrike"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2"/>
          <a:stretch/>
        </p:blipFill>
        <p:spPr>
          <a:xfrm>
            <a:off x="1260000" y="1260000"/>
            <a:ext cx="1196280" cy="898560"/>
          </a:xfrm>
          <a:prstGeom prst="rect">
            <a:avLst/>
          </a:prstGeom>
          <a:ln w="0">
            <a:noFill/>
          </a:ln>
        </p:spPr>
      </p:pic>
      <p:pic>
        <p:nvPicPr>
          <p:cNvPr id="365" name="" descr=""/>
          <p:cNvPicPr/>
          <p:nvPr/>
        </p:nvPicPr>
        <p:blipFill>
          <a:blip r:embed="rId3"/>
          <a:stretch/>
        </p:blipFill>
        <p:spPr>
          <a:xfrm>
            <a:off x="2457720" y="1260000"/>
            <a:ext cx="1193400" cy="898560"/>
          </a:xfrm>
          <a:prstGeom prst="rect">
            <a:avLst/>
          </a:prstGeom>
          <a:ln w="0">
            <a:noFill/>
          </a:ln>
        </p:spPr>
      </p:pic>
      <p:pic>
        <p:nvPicPr>
          <p:cNvPr id="366" name="" descr=""/>
          <p:cNvPicPr/>
          <p:nvPr/>
        </p:nvPicPr>
        <p:blipFill>
          <a:blip r:embed="rId4"/>
          <a:stretch/>
        </p:blipFill>
        <p:spPr>
          <a:xfrm>
            <a:off x="2340000" y="3780000"/>
            <a:ext cx="1186200" cy="898560"/>
          </a:xfrm>
          <a:prstGeom prst="rect">
            <a:avLst/>
          </a:prstGeom>
          <a:ln w="0">
            <a:noFill/>
          </a:ln>
        </p:spPr>
      </p:pic>
      <p:pic>
        <p:nvPicPr>
          <p:cNvPr id="367" name="" descr=""/>
          <p:cNvPicPr/>
          <p:nvPr/>
        </p:nvPicPr>
        <p:blipFill>
          <a:blip r:embed="rId5"/>
          <a:stretch/>
        </p:blipFill>
        <p:spPr>
          <a:xfrm>
            <a:off x="3527640" y="3780720"/>
            <a:ext cx="1194120" cy="897840"/>
          </a:xfrm>
          <a:prstGeom prst="rect">
            <a:avLst/>
          </a:prstGeom>
          <a:ln w="0">
            <a:noFill/>
          </a:ln>
        </p:spPr>
      </p:pic>
      <p:pic>
        <p:nvPicPr>
          <p:cNvPr id="368" name="" descr=""/>
          <p:cNvPicPr/>
          <p:nvPr/>
        </p:nvPicPr>
        <p:blipFill>
          <a:blip r:embed="rId6"/>
          <a:stretch/>
        </p:blipFill>
        <p:spPr>
          <a:xfrm>
            <a:off x="4723200" y="3780000"/>
            <a:ext cx="1258560" cy="898560"/>
          </a:xfrm>
          <a:prstGeom prst="rect">
            <a:avLst/>
          </a:prstGeom>
          <a:ln w="0">
            <a:noFill/>
          </a:ln>
        </p:spPr>
      </p:pic>
      <p:pic>
        <p:nvPicPr>
          <p:cNvPr id="369" name="" descr=""/>
          <p:cNvPicPr/>
          <p:nvPr/>
        </p:nvPicPr>
        <p:blipFill>
          <a:blip r:embed="rId7"/>
          <a:stretch/>
        </p:blipFill>
        <p:spPr>
          <a:xfrm>
            <a:off x="5983200" y="3780000"/>
            <a:ext cx="1258560" cy="8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8800" cy="4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Milestones and timeline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Num" idx="16"/>
          </p:nvPr>
        </p:nvSpPr>
        <p:spPr>
          <a:xfrm>
            <a:off x="8039520" y="4881240"/>
            <a:ext cx="288000" cy="18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DBAF18-B411-47D2-BA4C-3117C820014B}" type="slidenum">
              <a:rPr b="0" lang="en-GB" sz="10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1"/>
          <a:stretch/>
        </p:blipFill>
        <p:spPr>
          <a:xfrm>
            <a:off x="1019160" y="1147320"/>
            <a:ext cx="6539040" cy="371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828720" y="2786400"/>
            <a:ext cx="7499880" cy="41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4200" spc="-1" strike="noStrike">
                <a:solidFill>
                  <a:srgbClr val="ffffff"/>
                </a:solidFill>
                <a:latin typeface="Calibri"/>
                <a:ea typeface="微软雅黑"/>
              </a:rPr>
              <a:t>Thank You</a:t>
            </a:r>
            <a:endParaRPr b="0" lang="en-IE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Presentation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828720" y="685800"/>
            <a:ext cx="7499880" cy="3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Content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8"/>
          </p:nvPr>
        </p:nvSpPr>
        <p:spPr>
          <a:xfrm>
            <a:off x="8039520" y="4881240"/>
            <a:ext cx="289080" cy="19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GB" sz="1000" spc="-1" strike="noStrike">
                <a:solidFill>
                  <a:srgbClr val="ffffff"/>
                </a:solidFill>
                <a:latin typeface="Calibri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2CF99C-3CA4-4A71-91A8-396D3830F23A}" type="slidenum">
              <a:rPr b="0" lang="en-GB" sz="1000" spc="-1" strike="noStrike">
                <a:solidFill>
                  <a:srgbClr val="ffffff"/>
                </a:solidFill>
                <a:latin typeface="Calibri"/>
                <a:ea typeface="微软雅黑"/>
              </a:rPr>
              <a:t>&lt;number&gt;</a:t>
            </a:fld>
            <a:endParaRPr b="0" lang="en-IE" sz="1000" spc="-1" strike="noStrike"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828720" y="1302120"/>
            <a:ext cx="7499880" cy="30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Group Introduction</a:t>
            </a:r>
            <a:r>
              <a:rPr b="0" lang="en-IE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(Tan)</a:t>
            </a:r>
            <a:endParaRPr b="0" lang="en-IE" sz="20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Mathematical Algorithm(Tan)</a:t>
            </a:r>
            <a:endParaRPr b="0" lang="en-IE" sz="20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Function Blocks(Gong)</a:t>
            </a:r>
            <a:endParaRPr b="0" lang="en-IE" sz="20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Testing Plan(Gong)</a:t>
            </a:r>
            <a:endParaRPr b="0" lang="en-IE" sz="20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Flow of Implementation(Li)</a:t>
            </a:r>
            <a:endParaRPr b="0" lang="en-IE" sz="2000" spc="-1" strike="noStrike">
              <a:latin typeface="Arial"/>
            </a:endParaRPr>
          </a:p>
          <a:p>
            <a:pPr lvl="1" marL="317520" indent="-317520">
              <a:lnSpc>
                <a:spcPct val="100000"/>
              </a:lnSpc>
              <a:spcBef>
                <a:spcPts val="1134"/>
              </a:spcBef>
              <a:buClr>
                <a:srgbClr val="3e6db2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Milestones and timeline(Li)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Mathematics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828720" y="1302120"/>
            <a:ext cx="7499880" cy="30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C: The actual observed color of the pixel. 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F: Foreground color.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B: Background color.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l-GR" sz="2000" spc="-1" strike="noStrike">
                <a:solidFill>
                  <a:srgbClr val="ff0000"/>
                </a:solidFill>
                <a:latin typeface="Calibri"/>
                <a:ea typeface="微软雅黑"/>
              </a:rPr>
              <a:t>α: </a:t>
            </a:r>
            <a:r>
              <a:rPr b="1" lang="en-GB" sz="2000" spc="-1" strike="noStrike">
                <a:solidFill>
                  <a:srgbClr val="ff0000"/>
                </a:solidFill>
                <a:latin typeface="Calibri"/>
                <a:ea typeface="微软雅黑"/>
              </a:rPr>
              <a:t>The probability of the pixel belonging to the foreground, which is the primary value we aim to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微软雅黑"/>
              </a:rPr>
              <a:t>solve</a:t>
            </a:r>
            <a:r>
              <a:rPr b="1" lang="en-GB" sz="2000" spc="-1" strike="noStrike">
                <a:solidFill>
                  <a:srgbClr val="ff0000"/>
                </a:solidFill>
                <a:latin typeface="Calibri"/>
                <a:ea typeface="微软雅黑"/>
              </a:rPr>
              <a:t>.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828720" y="685800"/>
            <a:ext cx="749988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Corner Stone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577972-8466-466E-8F4A-E9DB212720E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Mathematics</a:t>
            </a:r>
            <a:endParaRPr b="0" lang="en-IE" sz="2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70" name="文本占位符 2"/>
              <p:cNvSpPr txBox="1"/>
              <p:nvPr/>
            </p:nvSpPr>
            <p:spPr>
              <a:xfrm>
                <a:off x="821520" y="2108520"/>
                <a:ext cx="7499880" cy="468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𝐶</m:t>
                    </m:r>
                    <m:r>
                      <m:t xml:space="preserve">=</m:t>
                    </m:r>
                    <m:r>
                      <m:t xml:space="preserve">𝛼</m:t>
                    </m:r>
                    <m:r>
                      <m:t xml:space="preserve">𝐹</m:t>
                    </m:r>
                    <m:r>
                      <m:t xml:space="preserve">+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−</m:t>
                        </m:r>
                        <m:r>
                          <m:t xml:space="preserve">𝛼</m:t>
                        </m:r>
                      </m:e>
                    </m:d>
                    <m:r>
                      <m:t xml:space="preserve">𝐵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828720" y="685800"/>
            <a:ext cx="749988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Challenge</a:t>
            </a:r>
            <a:endParaRPr b="0" lang="en-IE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72" name="文本框 7"/>
              <p:cNvSpPr txBox="1"/>
              <p:nvPr/>
            </p:nvSpPr>
            <p:spPr>
              <a:xfrm>
                <a:off x="2014920" y="1487160"/>
                <a:ext cx="468720" cy="42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𝑅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3" name="文本框 8"/>
              <p:cNvSpPr txBox="1"/>
              <p:nvPr/>
            </p:nvSpPr>
            <p:spPr>
              <a:xfrm>
                <a:off x="1974960" y="2108520"/>
                <a:ext cx="472320" cy="42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𝐺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4" name="文本框 9"/>
              <p:cNvSpPr txBox="1"/>
              <p:nvPr/>
            </p:nvSpPr>
            <p:spPr>
              <a:xfrm>
                <a:off x="2014920" y="2768760"/>
                <a:ext cx="474480" cy="42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</m:t>
                        </m:r>
                      </m:e>
                      <m:sub>
                        <m:r>
                          <m:t xml:space="preserve">𝐵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275" name="直线连接符 13"/>
          <p:cNvSpPr/>
          <p:nvPr/>
        </p:nvSpPr>
        <p:spPr>
          <a:xfrm>
            <a:off x="2484720" y="1702440"/>
            <a:ext cx="598320" cy="640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直线连接符 15"/>
          <p:cNvSpPr/>
          <p:nvPr/>
        </p:nvSpPr>
        <p:spPr>
          <a:xfrm>
            <a:off x="2448360" y="2323800"/>
            <a:ext cx="634680" cy="194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直线连接符 18"/>
          <p:cNvSpPr/>
          <p:nvPr/>
        </p:nvSpPr>
        <p:spPr>
          <a:xfrm flipV="1">
            <a:off x="2490120" y="2343240"/>
            <a:ext cx="592920" cy="6408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78" name="文本框 21"/>
              <p:cNvSpPr txBox="1"/>
              <p:nvPr/>
            </p:nvSpPr>
            <p:spPr>
              <a:xfrm>
                <a:off x="2783880" y="1117440"/>
                <a:ext cx="455400" cy="42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𝐹</m:t>
                        </m:r>
                      </m:e>
                      <m:sub>
                        <m:r>
                          <m:t xml:space="preserve">𝑅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79" name="文本框 22"/>
              <p:cNvSpPr txBox="1"/>
              <p:nvPr/>
            </p:nvSpPr>
            <p:spPr>
              <a:xfrm>
                <a:off x="5007600" y="1086120"/>
                <a:ext cx="460800" cy="42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𝐹</m:t>
                        </m:r>
                      </m:e>
                      <m:sub>
                        <m:r>
                          <m:t xml:space="preserve">𝐵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80" name="文本框 23"/>
              <p:cNvSpPr txBox="1"/>
              <p:nvPr/>
            </p:nvSpPr>
            <p:spPr>
              <a:xfrm>
                <a:off x="3894120" y="1054800"/>
                <a:ext cx="459000" cy="42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𝐹</m:t>
                        </m:r>
                      </m:e>
                      <m:sub>
                        <m:r>
                          <m:t xml:space="preserve">𝐺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281" name="直线连接符 25"/>
          <p:cNvSpPr/>
          <p:nvPr/>
        </p:nvSpPr>
        <p:spPr>
          <a:xfrm>
            <a:off x="3012120" y="1548000"/>
            <a:ext cx="1055880" cy="637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直线连接符 27"/>
          <p:cNvSpPr/>
          <p:nvPr/>
        </p:nvSpPr>
        <p:spPr>
          <a:xfrm flipH="1">
            <a:off x="4068000" y="1485720"/>
            <a:ext cx="55800" cy="6994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直线连接符 29"/>
          <p:cNvSpPr/>
          <p:nvPr/>
        </p:nvSpPr>
        <p:spPr>
          <a:xfrm flipH="1">
            <a:off x="4068000" y="1516680"/>
            <a:ext cx="1170720" cy="6685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84" name="文本框 30"/>
              <p:cNvSpPr txBox="1"/>
              <p:nvPr/>
            </p:nvSpPr>
            <p:spPr>
              <a:xfrm>
                <a:off x="6353280" y="1487160"/>
                <a:ext cx="495000" cy="42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𝐵</m:t>
                        </m:r>
                      </m:e>
                      <m:sub>
                        <m:r>
                          <m:t xml:space="preserve">𝑅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85" name="文本框 31"/>
              <p:cNvSpPr txBox="1"/>
              <p:nvPr/>
            </p:nvSpPr>
            <p:spPr>
              <a:xfrm>
                <a:off x="6352560" y="2124720"/>
                <a:ext cx="495000" cy="42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𝐵</m:t>
                        </m:r>
                      </m:e>
                      <m:sub>
                        <m:r>
                          <m:t xml:space="preserve">𝑅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86" name="文本框 32"/>
              <p:cNvSpPr txBox="1"/>
              <p:nvPr/>
            </p:nvSpPr>
            <p:spPr>
              <a:xfrm>
                <a:off x="6352560" y="2770920"/>
                <a:ext cx="495000" cy="429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𝐵</m:t>
                        </m:r>
                      </m:e>
                      <m:sub>
                        <m:r>
                          <m:t xml:space="preserve">𝑅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287" name="直线连接符 34"/>
          <p:cNvSpPr/>
          <p:nvPr/>
        </p:nvSpPr>
        <p:spPr>
          <a:xfrm flipH="1">
            <a:off x="6036480" y="1702440"/>
            <a:ext cx="316800" cy="621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直线连接符 36"/>
          <p:cNvSpPr/>
          <p:nvPr/>
        </p:nvSpPr>
        <p:spPr>
          <a:xfrm>
            <a:off x="6036480" y="2333520"/>
            <a:ext cx="315720" cy="64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直线连接符 38"/>
          <p:cNvSpPr/>
          <p:nvPr/>
        </p:nvSpPr>
        <p:spPr>
          <a:xfrm>
            <a:off x="6036480" y="2323800"/>
            <a:ext cx="315720" cy="662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文本框 39"/>
          <p:cNvSpPr/>
          <p:nvPr/>
        </p:nvSpPr>
        <p:spPr>
          <a:xfrm>
            <a:off x="457200" y="2185200"/>
            <a:ext cx="1114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软雅黑"/>
              </a:rPr>
              <a:t>Three Equations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91" name="文本框 40"/>
          <p:cNvSpPr/>
          <p:nvPr/>
        </p:nvSpPr>
        <p:spPr>
          <a:xfrm>
            <a:off x="7224840" y="2185200"/>
            <a:ext cx="1114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微软雅黑"/>
              </a:rPr>
              <a:t>Seven Unknows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92" name="文本框 41"/>
          <p:cNvSpPr/>
          <p:nvPr/>
        </p:nvSpPr>
        <p:spPr>
          <a:xfrm>
            <a:off x="412920" y="3594960"/>
            <a:ext cx="847980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微软雅黑"/>
              </a:rPr>
              <a:t>How do we solve seven unknowns with three equations?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C76F4A-063E-40B4-A953-EFA5A957FC3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Mathematics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828720" y="1302120"/>
            <a:ext cx="7499880" cy="30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微软雅黑"/>
              </a:rPr>
              <a:t>User input / Trimap</a:t>
            </a:r>
            <a:endParaRPr b="0" lang="en-I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微软雅黑"/>
              </a:rPr>
              <a:t>⬇️</a:t>
            </a:r>
            <a:endParaRPr b="0" lang="en-I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微软雅黑"/>
              </a:rPr>
              <a:t>F and B value estimation</a:t>
            </a:r>
            <a:endParaRPr b="0" lang="en-I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微软雅黑"/>
              </a:rPr>
              <a:t>⬇️</a:t>
            </a:r>
            <a:endParaRPr b="0" lang="en-I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l-GR" sz="2400" spc="-1" strike="noStrike">
                <a:solidFill>
                  <a:srgbClr val="000000"/>
                </a:solidFill>
                <a:latin typeface="Calibri"/>
                <a:ea typeface="微软雅黑"/>
              </a:rPr>
              <a:t>α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微软雅黑"/>
              </a:rPr>
              <a:t> value estimation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828720" y="685800"/>
            <a:ext cx="7499880" cy="2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Maximum Likelihood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296" name="直线连接符 7"/>
          <p:cNvSpPr/>
          <p:nvPr/>
        </p:nvSpPr>
        <p:spPr>
          <a:xfrm flipH="1">
            <a:off x="2161800" y="2571480"/>
            <a:ext cx="813600" cy="585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直线连接符 10"/>
          <p:cNvSpPr/>
          <p:nvPr/>
        </p:nvSpPr>
        <p:spPr>
          <a:xfrm>
            <a:off x="2161800" y="3157200"/>
            <a:ext cx="744120" cy="562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文本框 15"/>
          <p:cNvSpPr/>
          <p:nvPr/>
        </p:nvSpPr>
        <p:spPr>
          <a:xfrm>
            <a:off x="263520" y="2926800"/>
            <a:ext cx="18975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微软雅黑"/>
              </a:rPr>
              <a:t>One iteration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B29CC0-E4E2-4A26-B682-3DA440A5666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Mathematics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828720" y="685800"/>
            <a:ext cx="7499880" cy="28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Maximum A Posteriori</a:t>
            </a:r>
            <a:endParaRPr b="0" lang="en-IE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01" name="文本框 6"/>
              <p:cNvSpPr txBox="1"/>
              <p:nvPr/>
            </p:nvSpPr>
            <p:spPr>
              <a:xfrm>
                <a:off x="1779480" y="1392120"/>
                <a:ext cx="5583960" cy="674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𝑎𝑟𝑔</m:t>
                    </m:r>
                    <m:limLow>
                      <m:e>
                        <m:r>
                          <m:t xml:space="preserve">max</m:t>
                        </m:r>
                      </m:e>
                      <m:lim>
                        <m:r>
                          <m:t xml:space="preserve">𝛼</m:t>
                        </m:r>
                        <m:r>
                          <m:t xml:space="preserve">,</m:t>
                        </m:r>
                        <m:r>
                          <m:t xml:space="preserve">𝐹</m:t>
                        </m:r>
                        <m:r>
                          <m:t xml:space="preserve">,</m:t>
                        </m:r>
                        <m:r>
                          <m:t xml:space="preserve">𝐵</m:t>
                        </m:r>
                      </m:lim>
                    </m:limLow>
                    <m:r>
                      <m:t xml:space="preserve">𝑃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𝛼</m:t>
                        </m:r>
                        <m:r>
                          <m:t xml:space="preserve">,</m:t>
                        </m:r>
                        <m:r>
                          <m:t xml:space="preserve">𝐹</m:t>
                        </m:r>
                        <m:r>
                          <m:t xml:space="preserve">,</m:t>
                        </m:r>
                        <m:r>
                          <m:t xml:space="preserve">𝐵</m:t>
                        </m:r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=</m:t>
                    </m:r>
                    <m:r>
                      <m:t xml:space="preserve">𝑎𝑟𝑔</m:t>
                    </m:r>
                    <m:limLow>
                      <m:e>
                        <m:r>
                          <m:t xml:space="preserve">max</m:t>
                        </m:r>
                      </m:e>
                      <m:lim>
                        <m:r>
                          <m:t xml:space="preserve">𝛼</m:t>
                        </m:r>
                        <m:r>
                          <m:t xml:space="preserve">,</m:t>
                        </m:r>
                        <m:r>
                          <m:t xml:space="preserve">𝐹</m:t>
                        </m:r>
                        <m:r>
                          <m:t xml:space="preserve">,</m:t>
                        </m:r>
                        <m:r>
                          <m:t xml:space="preserve">𝐵</m:t>
                        </m:r>
                      </m:lim>
                    </m:limLow>
                    <m:f>
                      <m:num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C</m:t>
                            </m:r>
                            <m:r>
                              <m:t xml:space="preserve">∨</m:t>
                            </m:r>
                            <m:r>
                              <m:t xml:space="preserve">𝛼</m:t>
                            </m:r>
                            <m:r>
                              <m:t xml:space="preserve">,</m:t>
                            </m:r>
                            <m:r>
                              <m:t xml:space="preserve">F</m:t>
                            </m:r>
                            <m:r>
                              <m:t xml:space="preserve">,</m:t>
                            </m:r>
                            <m:r>
                              <m:t xml:space="preserve">B</m:t>
                            </m:r>
                          </m:e>
                        </m:d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𝛼</m:t>
                            </m:r>
                            <m:r>
                              <m:t xml:space="preserve">,</m:t>
                            </m:r>
                            <m:r>
                              <m:t xml:space="preserve">𝐹</m:t>
                            </m:r>
                            <m:r>
                              <m:t xml:space="preserve">,</m:t>
                            </m:r>
                            <m:r>
                              <m:t xml:space="preserve">𝐵</m:t>
                            </m:r>
                          </m:e>
                        </m:d>
                      </m:num>
                      <m:den>
                        <m:r>
                          <m:t xml:space="preserve">𝑃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𝐶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02" name="文本框 8"/>
              <p:cNvSpPr txBox="1"/>
              <p:nvPr/>
            </p:nvSpPr>
            <p:spPr>
              <a:xfrm>
                <a:off x="1664280" y="2844360"/>
                <a:ext cx="5814360" cy="474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𝐿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𝛼</m:t>
                        </m:r>
                        <m:r>
                          <m:t xml:space="preserve">,</m:t>
                        </m:r>
                        <m:r>
                          <m:t xml:space="preserve">𝐹</m:t>
                        </m:r>
                        <m:r>
                          <m:t xml:space="preserve">,</m:t>
                        </m:r>
                        <m:r>
                          <m:t xml:space="preserve">𝐵</m:t>
                        </m:r>
                      </m:e>
                      <m:e>
                        <m:r>
                          <m:t xml:space="preserve">𝐶</m:t>
                        </m:r>
                      </m:e>
                    </m:d>
                    <m:r>
                      <m:t xml:space="preserve">=</m:t>
                    </m:r>
                    <m:r>
                      <m:t xml:space="preserve">arg</m:t>
                    </m:r>
                    <m:limLow>
                      <m:e>
                        <m:r>
                          <m:t xml:space="preserve">max</m:t>
                        </m:r>
                      </m:e>
                      <m:lim>
                        <m:r>
                          <m:t xml:space="preserve">𝛼</m:t>
                        </m:r>
                        <m:r>
                          <m:t xml:space="preserve">,</m:t>
                        </m:r>
                        <m:r>
                          <m:t xml:space="preserve">𝐹</m:t>
                        </m:r>
                        <m:r>
                          <m:t xml:space="preserve">,</m:t>
                        </m:r>
                        <m:r>
                          <m:t xml:space="preserve">𝐵</m:t>
                        </m:r>
                      </m:lim>
                    </m:limLow>
                    <m:r>
                      <m:t xml:space="preserve">𝐿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C</m:t>
                        </m:r>
                        <m:r>
                          <m:t xml:space="preserve">∨</m:t>
                        </m:r>
                        <m:r>
                          <m:t xml:space="preserve">𝛼</m:t>
                        </m:r>
                        <m:r>
                          <m:t xml:space="preserve">,</m:t>
                        </m:r>
                        <m:r>
                          <m:t xml:space="preserve">F</m:t>
                        </m:r>
                        <m:r>
                          <m:t xml:space="preserve">,</m:t>
                        </m:r>
                        <m:r>
                          <m:t xml:space="preserve">B</m:t>
                        </m:r>
                      </m:e>
                    </m:d>
                    <m:r>
                      <m:t xml:space="preserve">+</m:t>
                    </m:r>
                    <m:r>
                      <m:t xml:space="preserve">𝐿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𝐹</m:t>
                        </m:r>
                      </m:e>
                    </m:d>
                    <m:r>
                      <m:t xml:space="preserve">+</m:t>
                    </m:r>
                    <m:r>
                      <m:t xml:space="preserve">𝐿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𝐵</m:t>
                        </m:r>
                      </m:e>
                    </m:d>
                    <m:r>
                      <m:t xml:space="preserve">+</m:t>
                    </m:r>
                    <m:r>
                      <m:t xml:space="preserve">𝐿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𝛼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03" name="下箭头 9"/>
          <p:cNvSpPr/>
          <p:nvPr/>
        </p:nvSpPr>
        <p:spPr>
          <a:xfrm>
            <a:off x="4347360" y="2157840"/>
            <a:ext cx="448200" cy="595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3175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文本框 10"/>
          <p:cNvSpPr/>
          <p:nvPr/>
        </p:nvSpPr>
        <p:spPr>
          <a:xfrm>
            <a:off x="5037120" y="2167560"/>
            <a:ext cx="2153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Log Likelihood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305" name="文本框 11"/>
          <p:cNvSpPr/>
          <p:nvPr/>
        </p:nvSpPr>
        <p:spPr>
          <a:xfrm>
            <a:off x="6796800" y="3209760"/>
            <a:ext cx="21834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bfbfbf"/>
                </a:solidFill>
                <a:latin typeface="Calibri"/>
                <a:ea typeface="微软雅黑"/>
              </a:rPr>
              <a:t>Constant(omitted)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306" name="文本框 12"/>
          <p:cNvSpPr/>
          <p:nvPr/>
        </p:nvSpPr>
        <p:spPr>
          <a:xfrm>
            <a:off x="2676600" y="3735720"/>
            <a:ext cx="3803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微软雅黑"/>
              </a:rPr>
              <a:t>Let’s solve each terms one by one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8EF810-25DE-4153-AD02-52FC7C0991E1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Mathematics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828720" y="1302120"/>
            <a:ext cx="7499880" cy="30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Recall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C=</a:t>
            </a:r>
            <a:r>
              <a:rPr b="0" i="1" lang="el-GR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α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F+(1-</a:t>
            </a:r>
            <a:r>
              <a:rPr b="0" i="1" lang="el-GR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α)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B</a:t>
            </a:r>
            <a:endParaRPr b="0" lang="en-IE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⬇️</a:t>
            </a:r>
            <a:endParaRPr b="0" lang="en-IE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Minimize the difference between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 and </a:t>
            </a:r>
            <a:endParaRPr b="0" lang="en-IE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微软雅黑"/>
              </a:rPr>
              <a:t>⬇️</a:t>
            </a:r>
            <a:endParaRPr b="0" lang="en-I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ngXian"/>
                <a:ea typeface="DengXian"/>
              </a:rPr>
              <a:t>(where</a:t>
            </a:r>
            <a:r>
              <a:rPr b="0" lang="en-US" sz="1600" spc="-1" strike="noStrike">
                <a:solidFill>
                  <a:srgbClr val="191b1f"/>
                </a:solidFill>
                <a:latin typeface="Calibri"/>
                <a:ea typeface="Cambria Math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ngXian"/>
                <a:ea typeface="DengXian"/>
              </a:rPr>
              <a:t> is the </a:t>
            </a:r>
            <a:r>
              <a:rPr b="0" lang="en-GB" sz="1600" spc="-1" strike="noStrike">
                <a:solidFill>
                  <a:srgbClr val="000000"/>
                </a:solidFill>
                <a:latin typeface="Times New Roman"/>
                <a:ea typeface="微软雅黑"/>
              </a:rPr>
              <a:t>standard deviation </a:t>
            </a:r>
            <a:r>
              <a:rPr b="0" lang="en-US" sz="1600" spc="-1" strike="noStrike">
                <a:solidFill>
                  <a:srgbClr val="000000"/>
                </a:solidFill>
                <a:latin typeface="DengXian"/>
                <a:ea typeface="DengXian"/>
              </a:rPr>
              <a:t>)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09" name="文本占位符 3"/>
              <p:cNvSpPr txBox="1"/>
              <p:nvPr/>
            </p:nvSpPr>
            <p:spPr>
              <a:xfrm>
                <a:off x="828720" y="685800"/>
                <a:ext cx="7499880" cy="3358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arg</m:t>
                    </m:r>
                    <m:r>
                      <m:t xml:space="preserve">𝑚𝑎𝑥</m:t>
                    </m:r>
                    <m:r>
                      <m:t xml:space="preserve">𝐿</m:t>
                    </m:r>
                    <m:d>
                      <m:dPr>
                        <m:begChr m:val="("/>
                        <m:sepChr m:val="|"/>
                        <m:endChr m:val=")"/>
                      </m:dPr>
                      <m:e>
                        <m:r>
                          <m:t xml:space="preserve">𝐶</m:t>
                        </m:r>
                      </m:e>
                      <m:e>
                        <m:r>
                          <m:t xml:space="preserve">𝛼</m:t>
                        </m:r>
                        <m:r>
                          <m:t xml:space="preserve">,</m:t>
                        </m:r>
                        <m:r>
                          <m:t xml:space="preserve">𝐹</m:t>
                        </m:r>
                        <m:r>
                          <m:t xml:space="preserve">,</m:t>
                        </m:r>
                        <m:r>
                          <m:t xml:space="preserve">𝐵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873B34-ADDD-45BF-94B6-D2E044B5E01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828720" y="270000"/>
            <a:ext cx="7499880" cy="4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  <a:ea typeface="微软雅黑"/>
              </a:rPr>
              <a:t>Mathematics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828720" y="1598760"/>
            <a:ext cx="7499880" cy="19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微软雅黑"/>
              </a:rPr>
              <a:t>Weighted Covariance Matrix: Distance</a:t>
            </a:r>
            <a:endParaRPr b="0" lang="en-IE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E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12" name="文本占位符 3"/>
              <p:cNvSpPr txBox="1"/>
              <p:nvPr/>
            </p:nvSpPr>
            <p:spPr>
              <a:xfrm>
                <a:off x="828720" y="685800"/>
                <a:ext cx="7499880" cy="205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𝐿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𝐹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CFBE76-76A3-4ACB-9CCF-1F642DC80B4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6963</TotalTime>
  <Application>LibreOffice/7.3.7.2$Linux_X86_64 LibreOffice_project/30$Build-2</Application>
  <AppVersion>15.0000</AppVersion>
  <Words>584</Words>
  <Paragraphs>150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2013-07-29T09:34:50Z</dcterms:created>
  <dc:creator>dtpgraphics</dc:creator>
  <dc:description/>
  <dc:language>en-IE</dc:language>
  <cp:lastModifiedBy/>
  <cp:lastPrinted>2014-12-16T10:33:11Z</cp:lastPrinted>
  <dcterms:modified xsi:type="dcterms:W3CDTF">2024-02-13T13:23:06Z</dcterms:modified>
  <cp:revision>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全屏显示(16:9)</vt:lpwstr>
  </property>
  <property fmtid="{D5CDD505-2E9C-101B-9397-08002B2CF9AE}" pid="4" name="Slides">
    <vt:i4>21</vt:i4>
  </property>
</Properties>
</file>