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73" r:id="rId4"/>
    <p:sldId id="274" r:id="rId5"/>
    <p:sldId id="275" r:id="rId6"/>
    <p:sldId id="265" r:id="rId7"/>
    <p:sldId id="276" r:id="rId8"/>
    <p:sldId id="277" r:id="rId9"/>
    <p:sldId id="278" r:id="rId10"/>
    <p:sldId id="279" r:id="rId11"/>
    <p:sldId id="280" r:id="rId12"/>
    <p:sldId id="281" r:id="rId13"/>
    <p:sldId id="282" r:id="rId14"/>
    <p:sldId id="263" r:id="rId16"/>
    <p:sldId id="266" r:id="rId17"/>
    <p:sldId id="267" r:id="rId18"/>
    <p:sldId id="269" r:id="rId19"/>
    <p:sldId id="271" r:id="rId20"/>
    <p:sldId id="264" r:id="rId21"/>
    <p:sldId id="270" r:id="rId22"/>
    <p:sldId id="272" r:id="rId23"/>
    <p:sldId id="283" r:id="rId24"/>
    <p:sldId id="286" r:id="rId25"/>
    <p:sldId id="285" r:id="rId26"/>
    <p:sldId id="287" r:id="rId27"/>
    <p:sldId id="260" r:id="rId28"/>
  </p:sldIdLst>
  <p:sldSz cx="9144000" cy="5143500" type="screen16x9"/>
  <p:notesSz cx="6858000" cy="9947275"/>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userDrawn="1">
          <p15:clr>
            <a:srgbClr val="A4A3A4"/>
          </p15:clr>
        </p15:guide>
        <p15:guide id="2" pos="5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9"/>
    <p:restoredTop sz="78966" autoAdjust="0"/>
  </p:normalViewPr>
  <p:slideViewPr>
    <p:cSldViewPr snapToGrid="0" showGuides="1">
      <p:cViewPr>
        <p:scale>
          <a:sx n="100" d="100"/>
          <a:sy n="100" d="100"/>
        </p:scale>
        <p:origin x="1710" y="396"/>
      </p:cViewPr>
      <p:guideLst>
        <p:guide orient="horz" pos="3239"/>
        <p:guide pos="522"/>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094"/>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ltLang="zh-CN" sz="1200" dirty="0"/>
              <a:t>1. A</a:t>
            </a:r>
            <a:r>
              <a:rPr lang="en-US" altLang="zh-CN" sz="1200" dirty="0"/>
              <a:t>s the </a:t>
            </a:r>
            <a:r>
              <a:rPr lang="en-IE" altLang="zh-CN" sz="1200" b="1" dirty="0"/>
              <a:t>Integration Engineer</a:t>
            </a:r>
            <a:r>
              <a:rPr lang="en-IE" altLang="zh-CN" sz="1200" dirty="0"/>
              <a:t>,  I am responsible for the System Integration and Code Lint and Review</a:t>
            </a:r>
            <a:endParaRPr lang="en-IE" altLang="zh-CN" sz="1200" dirty="0"/>
          </a:p>
          <a:p>
            <a:r>
              <a:rPr lang="en-US" altLang="zh-CN" dirty="0"/>
              <a:t>2. In this presentation, I  will show you the flow of </a:t>
            </a:r>
            <a:r>
              <a:rPr lang="en-US" altLang="zh-CN" b="1" dirty="0"/>
              <a:t>the implementation  </a:t>
            </a:r>
            <a:r>
              <a:rPr lang="en-US" altLang="zh-CN" dirty="0"/>
              <a:t>and </a:t>
            </a:r>
            <a:r>
              <a:rPr lang="en-US" altLang="zh-CN" b="1" dirty="0"/>
              <a:t>timeline</a:t>
            </a:r>
            <a:r>
              <a:rPr lang="en-US" altLang="zh-CN" dirty="0"/>
              <a:t> of this project</a:t>
            </a:r>
            <a:endParaRPr lang="en-US" altLang="zh-CN" dirty="0"/>
          </a:p>
          <a:p>
            <a:endParaRPr lang="en-US" altLang="zh-CN" dirty="0"/>
          </a:p>
          <a:p>
            <a:r>
              <a:rPr lang="en-US" altLang="zh-CN" dirty="0"/>
              <a:t>3. The first thing we need to do before building our implementation flow is to set the </a:t>
            </a:r>
            <a:r>
              <a:rPr lang="en-US" altLang="zh-CN" b="1" dirty="0"/>
              <a:t>structure</a:t>
            </a:r>
            <a:r>
              <a:rPr lang="en-US" altLang="zh-CN" dirty="0"/>
              <a:t> of the whole system</a:t>
            </a:r>
            <a:endParaRPr lang="en-US" altLang="zh-CN" dirty="0"/>
          </a:p>
          <a:p>
            <a:r>
              <a:rPr lang="en-US" altLang="zh-CN" dirty="0"/>
              <a:t>4. We will divide the system to three layers, as User Interface layer, application layer and function </a:t>
            </a:r>
            <a:r>
              <a:rPr lang="en-US" altLang="zh-CN" b="1" dirty="0"/>
              <a:t>layer</a:t>
            </a:r>
            <a:r>
              <a:rPr lang="en-US" altLang="zh-CN" dirty="0"/>
              <a:t>. In Each layer, we package different functions as a module.</a:t>
            </a:r>
            <a:endParaRPr lang="en-US" altLang="zh-CN" dirty="0"/>
          </a:p>
          <a:p>
            <a:r>
              <a:rPr lang="en-US" altLang="zh-CN" dirty="0"/>
              <a:t>5.For </a:t>
            </a:r>
            <a:r>
              <a:rPr lang="en-US" altLang="zh-CN" b="1" dirty="0"/>
              <a:t>example</a:t>
            </a:r>
            <a:r>
              <a:rPr lang="en-US" altLang="zh-CN" dirty="0"/>
              <a:t>, when we push the matting command button on the user interface, this will call the matting application in the app layer and then call the algorithm functions in the function layer.</a:t>
            </a:r>
            <a:endParaRPr lang="en-US" altLang="zh-CN" dirty="0"/>
          </a:p>
          <a:p>
            <a:endParaRPr lang="en-US" altLang="zh-CN" dirty="0"/>
          </a:p>
          <a:p>
            <a:r>
              <a:rPr lang="en-US" altLang="zh-CN" dirty="0"/>
              <a:t>6.With this multiple layer and module divided program structure, we could </a:t>
            </a:r>
            <a:r>
              <a:rPr lang="en-US" altLang="zh-CN" b="1" dirty="0"/>
              <a:t>isolate</a:t>
            </a:r>
            <a:r>
              <a:rPr lang="en-US" altLang="zh-CN" dirty="0"/>
              <a:t> the users from the underlying layers and make it a truly application not only original code.</a:t>
            </a:r>
            <a:endParaRPr lang="en-US" altLang="zh-CN" dirty="0"/>
          </a:p>
          <a:p>
            <a:r>
              <a:rPr lang="en-US" altLang="zh-CN" dirty="0"/>
              <a:t>7.With </a:t>
            </a:r>
            <a:r>
              <a:rPr lang="en-US" altLang="zh-CN" b="1" dirty="0"/>
              <a:t>module</a:t>
            </a:r>
            <a:r>
              <a:rPr lang="en-US" altLang="zh-CN" dirty="0"/>
              <a:t> design, we could improve the robust of the program, make the test and implement much easier. </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mentioned in the assignment, in the end, we need to implement </a:t>
            </a:r>
            <a:r>
              <a:rPr lang="en-US" altLang="zh-CN" b="1" dirty="0"/>
              <a:t>two applications </a:t>
            </a:r>
            <a:r>
              <a:rPr lang="en-US" altLang="zh-CN" dirty="0"/>
              <a:t>at last as a </a:t>
            </a:r>
            <a:r>
              <a:rPr lang="en-US" altLang="zh-CN" dirty="0" err="1"/>
              <a:t>matlab</a:t>
            </a:r>
            <a:r>
              <a:rPr lang="en-US" altLang="zh-CN" dirty="0"/>
              <a:t> version and a python version.</a:t>
            </a:r>
            <a:endParaRPr lang="en-US" altLang="zh-CN" dirty="0"/>
          </a:p>
          <a:p>
            <a:r>
              <a:rPr lang="en-US" altLang="zh-CN" dirty="0"/>
              <a:t>1.In each implementation flow, we have four part as the …</a:t>
            </a:r>
            <a:endParaRPr lang="en-US" altLang="zh-CN" dirty="0"/>
          </a:p>
          <a:p>
            <a:r>
              <a:rPr lang="en-US" altLang="zh-CN" dirty="0"/>
              <a:t>2.The implementation flow of python project is similar to </a:t>
            </a:r>
            <a:r>
              <a:rPr lang="en-US" altLang="zh-CN" dirty="0" err="1"/>
              <a:t>matlab</a:t>
            </a:r>
            <a:r>
              <a:rPr lang="en-US" altLang="zh-CN" dirty="0"/>
              <a:t>, a little difference is that we will try to implement some AI tech on building the tri-map instead of manually marking.</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build up these applications on time, we need a timeline and milestones.</a:t>
            </a:r>
            <a:endParaRPr lang="en-US" altLang="zh-CN" dirty="0"/>
          </a:p>
          <a:p>
            <a:r>
              <a:rPr lang="en-US" altLang="zh-CN" dirty="0"/>
              <a:t>We use Gantt plan to build up the timeline and mark the milestone of the project.</a:t>
            </a:r>
            <a:endParaRPr lang="en-US" altLang="zh-CN" dirty="0"/>
          </a:p>
          <a:p>
            <a:endParaRPr lang="en-US" altLang="zh-CN" dirty="0"/>
          </a:p>
          <a:p>
            <a:r>
              <a:rPr lang="en-US" altLang="zh-CN" dirty="0"/>
              <a:t>We split the tasks to small ones and mark the description…</a:t>
            </a:r>
            <a:endParaRPr lang="en-US" altLang="zh-CN" dirty="0"/>
          </a:p>
          <a:p>
            <a:endParaRPr lang="en-US" altLang="zh-CN" dirty="0"/>
          </a:p>
          <a:p>
            <a:r>
              <a:rPr lang="en-US" altLang="zh-CN" dirty="0"/>
              <a:t>With this Gantt chart, we can clearly find out what we need to do weekly and easily manage the project process.</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5"/>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0B669E47-B5DC-4B8A-896A-B0B564DCF9E2}"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endParaRPr lang="en-US"/>
          </a:p>
        </p:txBody>
      </p:sp>
      <p:sp>
        <p:nvSpPr>
          <p:cNvPr id="6"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en-US"/>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endParaRPr lang="en-US"/>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680">
              <a:buFont typeface="Arial" panose="020B0604020202020204" pitchFamily="34" charset="0"/>
              <a:buChar char="•"/>
              <a:defRPr sz="1600"/>
            </a:lvl2pPr>
            <a:lvl3pPr marL="913130" indent="-222250">
              <a:defRPr sz="1600"/>
            </a:lvl3pPr>
            <a:lvl4pPr marL="1129030" indent="-190500">
              <a:defRPr sz="1600"/>
            </a:lvl4pPr>
            <a:lvl5pPr marL="1440180" indent="-186055">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dirty="0"/>
              <a:t>Click to edit Master text styles</a:t>
            </a:r>
            <a:endParaRPr lang="en-US" dirty="0"/>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680">
              <a:buFont typeface="Arial" panose="020B0604020202020204" pitchFamily="34" charset="0"/>
              <a:buChar char="•"/>
              <a:defRPr sz="1600"/>
            </a:lvl2pPr>
            <a:lvl3pPr marL="913130" indent="-222250">
              <a:defRPr sz="1600"/>
            </a:lvl3pPr>
            <a:lvl4pPr marL="1129030" indent="-190500">
              <a:defRPr sz="1600"/>
            </a:lvl4pPr>
            <a:lvl5pPr marL="1440180" indent="-186055">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555" indent="-208280">
              <a:spcBef>
                <a:spcPts val="0"/>
              </a:spcBef>
              <a:spcAft>
                <a:spcPts val="565"/>
              </a:spcAft>
              <a:defRPr sz="1600" b="0"/>
            </a:lvl2pPr>
            <a:lvl3pPr>
              <a:defRPr sz="1400" b="0"/>
            </a:lvl3pPr>
            <a:lvl4pPr>
              <a:defRPr sz="1400" b="0"/>
            </a:lvl4pPr>
            <a:lvl5pPr>
              <a:defRPr sz="1400" b="0"/>
            </a:lvl5pPr>
          </a:lstStyle>
          <a:p>
            <a:pPr lvl="0"/>
            <a:r>
              <a:rPr lang="en-US" dirty="0"/>
              <a:t>Click to edit Master text styles</a:t>
            </a:r>
            <a:endParaRPr lang="en-US" dirty="0"/>
          </a:p>
          <a:p>
            <a:pPr lvl="1"/>
            <a:r>
              <a:rPr lang="en-US" dirty="0"/>
              <a:t>Second level</a:t>
            </a:r>
            <a:endParaRPr lang="en-US" dirty="0"/>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endParaRPr lang="en-US"/>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endParaRPr lang="en-GB" sz="1000" dirty="0"/>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endParaRPr lang="en-US"/>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endParaRPr lang="en-GB" sz="1000"/>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en-US"/>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en-US"/>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endParaRPr lang="en-GB" sz="1000" dirty="0"/>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5"/>
        </a:spcBef>
        <a:buFont typeface="Arial" panose="020B0604020202020204"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200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0.xml"/><Relationship Id="rId4" Type="http://schemas.openxmlformats.org/officeDocument/2006/relationships/image" Target="../media/image42.jpe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2808395"/>
            <a:ext cx="7500939" cy="416138"/>
          </a:xfrm>
        </p:spPr>
        <p:txBody>
          <a:bodyPr/>
          <a:lstStyle/>
          <a:p>
            <a:r>
              <a:rPr lang="en-US" altLang="zh-CN" dirty="0"/>
              <a:t>Proposal Presentation</a:t>
            </a:r>
            <a:endParaRPr lang="en-GB" dirty="0"/>
          </a:p>
        </p:txBody>
      </p:sp>
      <p:sp>
        <p:nvSpPr>
          <p:cNvPr id="3" name="Subtitle 2"/>
          <p:cNvSpPr>
            <a:spLocks noGrp="1"/>
          </p:cNvSpPr>
          <p:nvPr>
            <p:ph type="subTitle" idx="1"/>
          </p:nvPr>
        </p:nvSpPr>
        <p:spPr>
          <a:xfrm>
            <a:off x="828674" y="3276197"/>
            <a:ext cx="6508126" cy="416138"/>
          </a:xfrm>
        </p:spPr>
        <p:txBody>
          <a:bodyPr/>
          <a:lstStyle/>
          <a:p>
            <a:pPr algn="just"/>
            <a:r>
              <a:rPr lang="en-US" altLang="zh-CN" dirty="0"/>
              <a:t>Matting based on Bayesian algorithm</a:t>
            </a:r>
            <a:endParaRPr lang="en-GB" dirty="0"/>
          </a:p>
        </p:txBody>
      </p:sp>
      <p:sp>
        <p:nvSpPr>
          <p:cNvPr id="6" name="Text Placeholder 5"/>
          <p:cNvSpPr>
            <a:spLocks noGrp="1"/>
          </p:cNvSpPr>
          <p:nvPr>
            <p:ph type="body" sz="quarter" idx="10"/>
          </p:nvPr>
        </p:nvSpPr>
        <p:spPr>
          <a:xfrm>
            <a:off x="828688" y="3952068"/>
            <a:ext cx="4679325" cy="836909"/>
          </a:xfrm>
        </p:spPr>
        <p:txBody>
          <a:bodyPr anchor="b"/>
          <a:lstStyle/>
          <a:p>
            <a:r>
              <a:rPr lang="en-GB" sz="1600" dirty="0"/>
              <a:t>Lingyu Gong, </a:t>
            </a:r>
            <a:r>
              <a:rPr lang="en-GB" sz="1600" dirty="0" err="1"/>
              <a:t>Changhong</a:t>
            </a:r>
            <a:r>
              <a:rPr lang="en-GB" sz="1600" dirty="0"/>
              <a:t> Li, </a:t>
            </a:r>
            <a:r>
              <a:rPr lang="en-GB" sz="1600" dirty="0" err="1"/>
              <a:t>Qiwen</a:t>
            </a:r>
            <a:r>
              <a:rPr lang="en-GB" sz="1600" dirty="0"/>
              <a:t> Tan</a:t>
            </a:r>
            <a:endParaRPr lang="en-GB" sz="1600" dirty="0"/>
          </a:p>
          <a:p>
            <a:pPr lvl="1"/>
            <a:r>
              <a:rPr lang="en-GB" sz="1600" dirty="0"/>
              <a:t>E3 School</a:t>
            </a:r>
            <a:endParaRPr lang="en-GB" sz="1600" dirty="0"/>
          </a:p>
          <a:p>
            <a:pPr lvl="2"/>
            <a:r>
              <a:rPr lang="en-GB" sz="1600" dirty="0"/>
              <a:t>Date 15/02/2024</a:t>
            </a:r>
            <a:endParaRPr lang="en-GB"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a:xfrm>
                <a:off x="821531" y="1745109"/>
                <a:ext cx="7500938" cy="1829118"/>
              </a:xfrm>
            </p:spPr>
            <p:txBody>
              <a:bodyPr/>
              <a:lstStyle/>
              <a:p>
                <a:pPr algn="ctr"/>
                <a:r>
                  <a:rPr kumimoji="1" lang="en-US" altLang="zh-CN" sz="2400" b="0" dirty="0"/>
                  <a:t>Similarly, we have</a:t>
                </a:r>
                <a14:m>
                  <m:oMath xmlns:m="http://schemas.openxmlformats.org/officeDocument/2006/math">
                    <m:r>
                      <a:rPr lang="en-US" altLang="zh-CN" sz="2400" b="0" i="0" smtClean="0">
                        <a:latin typeface="Cambria Math" panose="02040503050406030204" pitchFamily="18" charset="0"/>
                      </a:rPr>
                      <m:t> </m:t>
                    </m:r>
                    <m:r>
                      <a:rPr lang="zh-CN" altLang="en-US" sz="2400" b="0" i="1" smtClean="0">
                        <a:latin typeface="Cambria Math" panose="02040503050406030204" pitchFamily="18" charset="0"/>
                      </a:rPr>
                      <m:t>𝐿</m:t>
                    </m:r>
                    <m:d>
                      <m:dPr>
                        <m:ctrlPr>
                          <a:rPr lang="zh-CN" altLang="en-US" sz="2400" b="0" i="1">
                            <a:solidFill>
                              <a:srgbClr val="836967"/>
                            </a:solidFill>
                            <a:latin typeface="Cambria Math" panose="02040503050406030204" pitchFamily="18" charset="0"/>
                          </a:rPr>
                        </m:ctrlPr>
                      </m:dPr>
                      <m:e>
                        <m:r>
                          <a:rPr lang="zh-CN" altLang="en-US" sz="2400" b="0" i="1">
                            <a:latin typeface="Cambria Math" panose="02040503050406030204" pitchFamily="18" charset="0"/>
                          </a:rPr>
                          <m:t>𝐵</m:t>
                        </m:r>
                      </m:e>
                    </m:d>
                  </m:oMath>
                </a14:m>
                <a:endParaRPr kumimoji="1" lang="en-US" altLang="zh-CN" sz="2400" b="0" dirty="0"/>
              </a:p>
              <a:p>
                <a:pPr algn="ctr"/>
                <a:endParaRPr kumimoji="1" lang="en-US" altLang="zh-CN" sz="2400" b="0" dirty="0"/>
              </a:p>
              <a:p>
                <a14:m>
                  <m:oMathPara xmlns:m="http://schemas.openxmlformats.org/officeDocument/2006/math">
                    <m:oMathParaPr>
                      <m:jc m:val="centerGroup"/>
                    </m:oMathParaPr>
                    <m:oMath xmlns:m="http://schemas.openxmlformats.org/officeDocument/2006/math">
                      <m:r>
                        <a:rPr lang="en-US" altLang="zh-CN" sz="2400" b="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𝐿</m:t>
                      </m:r>
                      <m:d>
                        <m:d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d>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acc>
                          <m:sSup>
                            <m:sSup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𝑇</m:t>
                              </m:r>
                            </m:sup>
                          </m:sSup>
                          <m:nary>
                            <m:naryPr>
                              <m:chr m:val="∑"/>
                              <m:limLoc m:val="subSup"/>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sub>
                            <m:sup>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e>
                              <m:d>
                                <m:d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acc>
                                </m:e>
                              </m:d>
                            </m:e>
                          </m:nary>
                        </m:num>
                        <m:den>
                          <m:r>
                            <a:rPr lang="en-US" altLang="zh-CN" sz="24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den>
                      </m:f>
                    </m:oMath>
                  </m:oMathPara>
                </a14:m>
                <a:endParaRPr lang="zh-CN" altLang="zh-CN" sz="2400" b="0" kern="100" dirty="0">
                  <a:effectLst/>
                  <a:latin typeface="等线" panose="02010600030101010101" pitchFamily="2" charset="-122"/>
                  <a:ea typeface="等线" panose="02010600030101010101" pitchFamily="2" charset="-122"/>
                  <a:cs typeface="Times New Roman" panose="02020603050405020304" pitchFamily="18" charset="0"/>
                </a:endParaRPr>
              </a:p>
              <a:p>
                <a:endParaRPr kumimoji="1" lang="zh-CN" altLang="en-US" sz="2400" b="0" dirty="0"/>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xfrm>
                <a:off x="821531" y="1745109"/>
                <a:ext cx="7500938" cy="1829118"/>
              </a:xfrm>
              <a:blipFill rotWithShape="1">
                <a:blip r:embed="rId1"/>
                <a:stretch>
                  <a:fillRect l="-6" t="-181" r="2" b="-225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占位符 3"/>
              <p:cNvSpPr>
                <a:spLocks noGrp="1"/>
              </p:cNvSpPr>
              <p:nvPr>
                <p:ph type="body" sz="quarter" idx="11"/>
              </p:nvPr>
            </p:nvSpPr>
            <p:spPr>
              <a:xfrm>
                <a:off x="828675" y="685806"/>
                <a:ext cx="7500938" cy="421200"/>
              </a:xfrm>
            </p:spPr>
            <p:txBody>
              <a:bodyPr/>
              <a:lstStyle/>
              <a:p>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𝐵</m:t>
                          </m:r>
                        </m:e>
                      </m:d>
                    </m:oMath>
                  </m:oMathPara>
                </a14:m>
                <a:endParaRPr kumimoji="1" lang="zh-CN" altLang="en-US" dirty="0"/>
              </a:p>
            </p:txBody>
          </p:sp>
        </mc:Choice>
        <mc:Fallback>
          <p:sp>
            <p:nvSpPr>
              <p:cNvPr id="4" name="文本占位符 3"/>
              <p:cNvSpPr>
                <a:spLocks noRot="1" noChangeAspect="1" noMove="1" noResize="1" noEditPoints="1" noAdjustHandles="1" noChangeArrowheads="1" noChangeShapeType="1" noTextEdit="1"/>
              </p:cNvSpPr>
              <p:nvPr>
                <p:ph type="body" sz="quarter" idx="11"/>
              </p:nvPr>
            </p:nvSpPr>
            <p:spPr>
              <a:xfrm>
                <a:off x="828675" y="685806"/>
                <a:ext cx="7500938" cy="421200"/>
              </a:xfrm>
              <a:blipFill rotWithShape="1">
                <a:blip r:embed="rId2"/>
                <a:stretch>
                  <a:fillRect t="-1" r="4" b="48"/>
                </a:stretch>
              </a:blipFill>
            </p:spPr>
            <p:txBody>
              <a:bodyPr/>
              <a:lstStyle/>
              <a:p>
                <a:r>
                  <a:rPr lang="zh-CN" altLang="en-US">
                    <a:noFill/>
                  </a:rPr>
                  <a:t> </a:t>
                </a:r>
              </a:p>
            </p:txBody>
          </p:sp>
        </mc:Fallback>
      </mc:AlternateContent>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p:sp>
        <p:nvSpPr>
          <p:cNvPr id="4" name="文本占位符 3"/>
          <p:cNvSpPr>
            <a:spLocks noGrp="1"/>
          </p:cNvSpPr>
          <p:nvPr>
            <p:ph type="body" sz="quarter" idx="11"/>
          </p:nvPr>
        </p:nvSpPr>
        <p:spPr/>
        <p:txBody>
          <a:bodyPr/>
          <a:lstStyle/>
          <a:p>
            <a:r>
              <a:rPr kumimoji="1" lang="en-US" altLang="zh-CN" dirty="0"/>
              <a:t>Log Likelihood</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mc:AlternateContent xmlns:mc="http://schemas.openxmlformats.org/markup-compatibility/2006">
        <mc:Choice xmlns:a14="http://schemas.microsoft.com/office/drawing/2010/main" Requires="a14">
          <p:sp>
            <p:nvSpPr>
              <p:cNvPr id="9" name="文本框 8"/>
              <p:cNvSpPr txBox="1"/>
              <p:nvPr/>
            </p:nvSpPr>
            <p:spPr>
              <a:xfrm>
                <a:off x="2069992" y="1971391"/>
                <a:ext cx="5004016" cy="47596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e>
                            <m:e>
                              <m:r>
                                <a:rPr lang="zh-CN" altLang="en-US" i="1">
                                  <a:latin typeface="Cambria Math" panose="02040503050406030204" pitchFamily="18" charset="0"/>
                                </a:rPr>
                                <m:t>𝐶</m:t>
                              </m:r>
                            </m:e>
                          </m:d>
                          <m:r>
                            <a:rPr lang="zh-CN" altLang="en-US" i="0">
                              <a:latin typeface="Cambria Math" panose="02040503050406030204" pitchFamily="18" charset="0"/>
                            </a:rPr>
                            <m:t>=</m:t>
                          </m:r>
                          <m:r>
                            <m:rPr>
                              <m:sty m:val="p"/>
                            </m:rPr>
                            <a:rPr lang="zh-CN" altLang="en-US" i="0">
                              <a:latin typeface="Cambria Math" panose="02040503050406030204" pitchFamily="18" charset="0"/>
                            </a:rPr>
                            <m:t>arg</m:t>
                          </m:r>
                        </m:fName>
                        <m:e>
                          <m:func>
                            <m:funcPr>
                              <m:ctrlPr>
                                <a:rPr lang="zh-CN" altLang="en-US" i="1">
                                  <a:latin typeface="Cambria Math" panose="02040503050406030204" pitchFamily="18" charset="0"/>
                                </a:rPr>
                              </m:ctrlPr>
                            </m:funcPr>
                            <m:fName>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r>
                                <a:rPr lang="zh-CN" altLang="en-US" i="1">
                                  <a:latin typeface="Cambria Math" panose="02040503050406030204" pitchFamily="18" charset="0"/>
                                </a:rPr>
                                <m:t>𝐿</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a:rPr lang="zh-CN" altLang="en-US" i="1">
                                  <a:latin typeface="Cambria Math" panose="02040503050406030204" pitchFamily="18" charset="0"/>
                                </a:rPr>
                                <m:t>𝛼</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e>
                              </m:d>
                              <m:r>
                                <a:rPr lang="zh-CN" altLang="en-US" i="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𝐵</m:t>
                                  </m:r>
                                </m:e>
                              </m:d>
                            </m:e>
                          </m:func>
                        </m:e>
                      </m:func>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2069992" y="1971391"/>
                <a:ext cx="5004016" cy="475964"/>
              </a:xfrm>
              <a:prstGeom prst="rect">
                <a:avLst/>
              </a:prstGeom>
              <a:blipFill rotWithShape="1">
                <a:blip r:embed="rId1"/>
                <a:stretch>
                  <a:fillRect l="-11" t="-74" r="2"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0" y="3462545"/>
                <a:ext cx="2622119" cy="71737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e>
                          </m:d>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p>
                        </m:num>
                        <m:den>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den>
                      </m:f>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0" y="3462545"/>
                <a:ext cx="2622119" cy="717376"/>
              </a:xfrm>
              <a:prstGeom prst="rect">
                <a:avLst/>
              </a:prstGeom>
              <a:blipFill rotWithShape="1">
                <a:blip r:embed="rId2"/>
                <a:stretch>
                  <a:fillRect t="-73" r="8"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2622119" y="3462545"/>
                <a:ext cx="3213961" cy="6501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e>
                          </m:acc>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𝑇</m:t>
                              </m:r>
                            </m:sup>
                          </m:sSup>
                          <m:nary>
                            <m:naryPr>
                              <m:chr m:val="∑"/>
                              <m:limLoc m:val="subSup"/>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e>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e>
                                  </m:acc>
                                </m:e>
                              </m:d>
                            </m:e>
                          </m:nary>
                        </m:num>
                        <m:den>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2622119" y="3462545"/>
                <a:ext cx="3213961" cy="650178"/>
              </a:xfrm>
              <a:prstGeom prst="rect">
                <a:avLst/>
              </a:prstGeom>
              <a:blipFill rotWithShape="1">
                <a:blip r:embed="rId3"/>
                <a:stretch>
                  <a:fillRect l="-6" t="-81" r="13"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759559" y="3462545"/>
                <a:ext cx="3313731" cy="6501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acc>
                          <m:sSup>
                            <m:sSupPr>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𝑇</m:t>
                              </m:r>
                            </m:sup>
                          </m:sSup>
                          <m:nary>
                            <m:naryPr>
                              <m:chr m:val="∑"/>
                              <m:limLoc m:val="subSup"/>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sub>
                            <m:sup>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e>
                              <m:d>
                                <m:dPr>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acc>
                                </m:e>
                              </m:d>
                            </m:e>
                          </m:nary>
                        </m:num>
                        <m:den>
                          <m:r>
                            <a:rPr lang="en-US" altLang="zh-CN" sz="18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den>
                      </m:f>
                    </m:oMath>
                  </m:oMathPara>
                </a14:m>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5759559" y="3462545"/>
                <a:ext cx="3313731" cy="650178"/>
              </a:xfrm>
              <a:prstGeom prst="rect">
                <a:avLst/>
              </a:prstGeom>
              <a:blipFill rotWithShape="1">
                <a:blip r:embed="rId4"/>
                <a:stretch>
                  <a:fillRect l="-3" t="-81" r="12" b="71"/>
                </a:stretch>
              </a:blipFill>
            </p:spPr>
            <p:txBody>
              <a:bodyPr/>
              <a:lstStyle/>
              <a:p>
                <a:r>
                  <a:rPr lang="zh-CN" altLang="en-US">
                    <a:noFill/>
                  </a:rPr>
                  <a:t> </a:t>
                </a:r>
              </a:p>
            </p:txBody>
          </p:sp>
        </mc:Fallback>
      </mc:AlternateContent>
      <p:cxnSp>
        <p:nvCxnSpPr>
          <p:cNvPr id="17" name="直线连接符 16"/>
          <p:cNvCxnSpPr>
            <a:stCxn id="9" idx="2"/>
            <a:endCxn id="11" idx="0"/>
          </p:cNvCxnSpPr>
          <p:nvPr/>
        </p:nvCxnSpPr>
        <p:spPr>
          <a:xfrm flipH="1">
            <a:off x="1311060" y="2447355"/>
            <a:ext cx="3260940" cy="1015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3" idx="0"/>
          </p:cNvCxnSpPr>
          <p:nvPr/>
        </p:nvCxnSpPr>
        <p:spPr>
          <a:xfrm flipV="1">
            <a:off x="4229100" y="2379133"/>
            <a:ext cx="1680633" cy="108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15" idx="0"/>
          </p:cNvCxnSpPr>
          <p:nvPr/>
        </p:nvCxnSpPr>
        <p:spPr>
          <a:xfrm flipH="1" flipV="1">
            <a:off x="6764867" y="2447355"/>
            <a:ext cx="651558" cy="1015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a:xfrm>
                <a:off x="828675" y="1107006"/>
                <a:ext cx="7500938" cy="3579058"/>
              </a:xfrm>
            </p:spPr>
            <p:txBody>
              <a:bodyPr/>
              <a:lstStyle/>
              <a:p>
                <a:pPr algn="ctr"/>
                <a:r>
                  <a:rPr kumimoji="1" lang="en-GB" altLang="zh-CN" b="0" dirty="0"/>
                  <a:t>Treat</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𝛼</m:t>
                    </m:r>
                    <m:r>
                      <a:rPr lang="en-US" altLang="zh-CN" b="1" i="1" smtClean="0">
                        <a:latin typeface="Cambria Math" panose="02040503050406030204" pitchFamily="18" charset="0"/>
                      </a:rPr>
                      <m:t> </m:t>
                    </m:r>
                  </m:oMath>
                </a14:m>
                <a:r>
                  <a:rPr kumimoji="1" lang="en-GB" altLang="zh-CN" b="0" dirty="0"/>
                  <a:t>as a constant and find partial derivatives of F and B</a:t>
                </a:r>
                <a:endParaRPr kumimoji="1" lang="en-GB" altLang="zh-CN" b="0" dirty="0"/>
              </a:p>
              <a:p>
                <a:pPr algn="ctr"/>
                <a:r>
                  <a:rPr kumimoji="1" lang="en-GB" altLang="zh-CN" b="0" dirty="0"/>
                  <a:t>⬇️</a:t>
                </a:r>
                <a:endParaRPr kumimoji="1" lang="en-GB" altLang="zh-CN" b="0" dirty="0"/>
              </a:p>
              <a:p>
                <a:pPr algn="ctr"/>
                <a14:m>
                  <m:oMathPara xmlns:m="http://schemas.openxmlformats.org/officeDocument/2006/math">
                    <m:oMathParaPr>
                      <m:jc m:val="centerGroup"/>
                    </m:oMathParaPr>
                    <m:oMath xmlns:m="http://schemas.openxmlformats.org/officeDocument/2006/math">
                      <m:d>
                        <m:dPr>
                          <m:begChr m:val="["/>
                          <m:endChr m:val="]"/>
                          <m:ctrlPr>
                            <a:rPr lang="zh-CN" altLang="zh-CN" sz="1800" i="1" kern="100" smtClean="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𝐼</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e>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e>
                            </m:mr>
                            <m:m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e>
                              <m:e>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𝐼</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e>
                            </m:mr>
                          </m:m>
                        </m:e>
                      </m:d>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noBa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num>
                            <m:den>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den>
                          </m:f>
                        </m:e>
                      </m:d>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noBa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sSubSup>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e>
                              </m:acc>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num>
                            <m:den>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sSubSup>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acc>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den>
                          </m:f>
                        </m:e>
                      </m:d>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kumimoji="1" lang="en-GB" altLang="zh-CN" b="0" dirty="0"/>
                  <a:t>Treat F and B as constants and find partial derivative of</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𝛼</m:t>
                    </m:r>
                  </m:oMath>
                </a14:m>
                <a:endParaRPr kumimoji="1" lang="en-US" altLang="zh-CN" b="0" dirty="0"/>
              </a:p>
              <a:p>
                <a:pPr algn="ctr"/>
                <a:r>
                  <a:rPr kumimoji="1" lang="en-US" altLang="zh-CN" b="0" dirty="0"/>
                  <a:t>⬇️</a:t>
                </a:r>
                <a:endParaRPr kumimoji="1" lang="en-US" altLang="zh-CN" b="0" dirty="0"/>
              </a:p>
              <a:p>
                <a:pPr algn="ctr"/>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d>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p>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kumimoji="1" lang="zh-CN" altLang="en-US" b="0" dirty="0"/>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xfrm>
                <a:off x="828675" y="1107006"/>
                <a:ext cx="7500938" cy="3579058"/>
              </a:xfrm>
              <a:blipFill rotWithShape="1">
                <a:blip r:embed="rId1"/>
                <a:stretch>
                  <a:fillRect t="-77" r="4" b="-8878"/>
                </a:stretch>
              </a:blipFill>
            </p:spPr>
            <p:txBody>
              <a:bodyPr/>
              <a:lstStyle/>
              <a:p>
                <a:r>
                  <a:rPr lang="zh-CN" altLang="en-US">
                    <a:noFill/>
                  </a:rPr>
                  <a:t> </a:t>
                </a:r>
              </a:p>
            </p:txBody>
          </p:sp>
        </mc:Fallback>
      </mc:AlternateContent>
      <p:sp>
        <p:nvSpPr>
          <p:cNvPr id="4" name="文本占位符 3"/>
          <p:cNvSpPr>
            <a:spLocks noGrp="1"/>
          </p:cNvSpPr>
          <p:nvPr>
            <p:ph type="body" sz="quarter" idx="11"/>
          </p:nvPr>
        </p:nvSpPr>
        <p:spPr>
          <a:xfrm>
            <a:off x="828675" y="685806"/>
            <a:ext cx="7500938" cy="421200"/>
          </a:xfrm>
        </p:spPr>
        <p:txBody>
          <a:bodyPr/>
          <a:lstStyle/>
          <a:p>
            <a:r>
              <a:rPr kumimoji="1" lang="en-US" altLang="zh-CN" dirty="0"/>
              <a:t>Iteration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83" y="513384"/>
            <a:ext cx="7500939" cy="421200"/>
          </a:xfrm>
        </p:spPr>
        <p:txBody>
          <a:bodyPr/>
          <a:lstStyle/>
          <a:p>
            <a:r>
              <a:rPr lang="en-US" altLang="zh-CN" dirty="0"/>
              <a:t>Function Blocks</a:t>
            </a:r>
            <a:endParaRPr lang="en-GB" dirty="0"/>
          </a:p>
        </p:txBody>
      </p:sp>
      <p:sp>
        <p:nvSpPr>
          <p:cNvPr id="3" name="Text Placeholder 2"/>
          <p:cNvSpPr>
            <a:spLocks noGrp="1"/>
          </p:cNvSpPr>
          <p:nvPr>
            <p:ph type="body" sz="quarter" idx="10"/>
          </p:nvPr>
        </p:nvSpPr>
        <p:spPr>
          <a:xfrm>
            <a:off x="4571999" y="1133298"/>
            <a:ext cx="4087907" cy="3692404"/>
          </a:xfrm>
        </p:spPr>
        <p:txBody>
          <a:bodyPr/>
          <a:lstStyle/>
          <a:p>
            <a:pPr>
              <a:lnSpc>
                <a:spcPct val="150000"/>
              </a:lnSpc>
            </a:pPr>
            <a:r>
              <a:rPr lang="en-IE" sz="1800" b="1" dirty="0"/>
              <a:t>Preprocessing</a:t>
            </a:r>
            <a:endParaRPr lang="en-IE" sz="1800" b="1" dirty="0"/>
          </a:p>
          <a:p>
            <a:pPr lvl="1">
              <a:lnSpc>
                <a:spcPct val="150000"/>
              </a:lnSpc>
              <a:buFont typeface="Arial" panose="020B0604020202020204" pitchFamily="34" charset="0"/>
              <a:buChar char="•"/>
            </a:pPr>
            <a:r>
              <a:rPr lang="en-IE" sz="1400" b="1" dirty="0"/>
              <a:t>Simplification: </a:t>
            </a:r>
            <a:r>
              <a:rPr lang="en-IE" sz="1400" dirty="0"/>
              <a:t>Efficiency, Streamlining, Single Intensity.</a:t>
            </a:r>
            <a:endParaRPr lang="en-IE" sz="1400" dirty="0"/>
          </a:p>
          <a:p>
            <a:pPr lvl="1">
              <a:lnSpc>
                <a:spcPct val="150000"/>
              </a:lnSpc>
              <a:buFont typeface="Arial" panose="020B0604020202020204" pitchFamily="34" charset="0"/>
              <a:buChar char="•"/>
            </a:pPr>
            <a:r>
              <a:rPr lang="en-IE" sz="1400" b="1" dirty="0"/>
              <a:t>Threshold Consistency: </a:t>
            </a:r>
            <a:r>
              <a:rPr lang="en-IE" sz="1400" dirty="0"/>
              <a:t>Predefined Thresholds, Intensity Classification.</a:t>
            </a:r>
            <a:endParaRPr lang="en-IE" sz="1400" dirty="0"/>
          </a:p>
          <a:p>
            <a:pPr lvl="1">
              <a:lnSpc>
                <a:spcPct val="150000"/>
              </a:lnSpc>
              <a:buFont typeface="Arial" panose="020B0604020202020204" pitchFamily="34" charset="0"/>
              <a:buChar char="•"/>
            </a:pPr>
            <a:r>
              <a:rPr lang="en-IE" sz="1400" b="1" dirty="0"/>
              <a:t>Standard Matting Practice: </a:t>
            </a:r>
            <a:r>
              <a:rPr lang="en-IE" sz="1400" dirty="0"/>
              <a:t>Image Matting, Grayscale Guide.</a:t>
            </a:r>
            <a:endParaRPr lang="en-IE" sz="1400" dirty="0"/>
          </a:p>
          <a:p>
            <a:pPr lvl="1">
              <a:lnSpc>
                <a:spcPct val="150000"/>
              </a:lnSpc>
              <a:buFont typeface="Arial" panose="020B0604020202020204" pitchFamily="34" charset="0"/>
              <a:buChar char="•"/>
            </a:pPr>
            <a:r>
              <a:rPr lang="en-IE" sz="1400" b="1" dirty="0"/>
              <a:t>Compatibility with Logic: </a:t>
            </a:r>
            <a:r>
              <a:rPr lang="en-IE" sz="1400" dirty="0"/>
              <a:t>Processing Consistency, Intensity-based Logic.</a:t>
            </a:r>
            <a:endParaRPr lang="en-IE" sz="1400" dirty="0"/>
          </a:p>
        </p:txBody>
      </p:sp>
      <p:sp>
        <p:nvSpPr>
          <p:cNvPr id="5" name="Slide Number Placeholder 4"/>
          <p:cNvSpPr>
            <a:spLocks noGrp="1"/>
          </p:cNvSpPr>
          <p:nvPr>
            <p:ph type="sldNum" sz="quarter" idx="4"/>
          </p:nvPr>
        </p:nvSpPr>
        <p:spPr/>
        <p:txBody>
          <a:bodyPr/>
          <a:lstStyle/>
          <a:p>
            <a:fld id="{DDBE135E-2566-4748-853C-8A3B78F0FB00}" type="slidenum">
              <a:rPr lang="en-GB" smtClean="0"/>
            </a:fld>
            <a:endParaRPr lang="en-GB" dirty="0"/>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3892" t="4760" b="5099"/>
          <a:stretch>
            <a:fillRect/>
          </a:stretch>
        </p:blipFill>
        <p:spPr>
          <a:xfrm>
            <a:off x="311137" y="1133298"/>
            <a:ext cx="4015850" cy="36924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83" y="513384"/>
            <a:ext cx="7500939" cy="421200"/>
          </a:xfrm>
        </p:spPr>
        <p:txBody>
          <a:bodyPr/>
          <a:lstStyle/>
          <a:p>
            <a:r>
              <a:rPr lang="en-US" altLang="zh-CN" dirty="0"/>
              <a:t>Function Blocks</a:t>
            </a:r>
            <a:endParaRPr lang="en-GB" dirty="0"/>
          </a:p>
        </p:txBody>
      </p:sp>
      <p:sp>
        <p:nvSpPr>
          <p:cNvPr id="3" name="Text Placeholder 2"/>
          <p:cNvSpPr>
            <a:spLocks noGrp="1"/>
          </p:cNvSpPr>
          <p:nvPr>
            <p:ph type="body" sz="quarter" idx="10"/>
          </p:nvPr>
        </p:nvSpPr>
        <p:spPr>
          <a:xfrm>
            <a:off x="4397616" y="1183966"/>
            <a:ext cx="4342971" cy="1083963"/>
          </a:xfrm>
        </p:spPr>
        <p:txBody>
          <a:bodyPr/>
          <a:lstStyle/>
          <a:p>
            <a:r>
              <a:rPr lang="en-IE" b="1" dirty="0"/>
              <a:t>Calculating</a:t>
            </a:r>
            <a:endParaRPr lang="en-IE" b="1" dirty="0"/>
          </a:p>
          <a:p>
            <a:pPr marL="0" indent="0">
              <a:buNone/>
            </a:pPr>
            <a:r>
              <a:rPr lang="en-IE" sz="1400" dirty="0"/>
              <a:t>The calculations provide key </a:t>
            </a:r>
            <a:r>
              <a:rPr lang="en-IE" sz="1400" dirty="0" err="1"/>
              <a:t>color</a:t>
            </a:r>
            <a:r>
              <a:rPr lang="en-IE" sz="1400" dirty="0"/>
              <a:t> insights for distinguishing the foreground from the background, crucial for areas with unclear boundaries like hair or fur.</a:t>
            </a:r>
            <a:endParaRPr lang="en-IE" sz="1400" dirty="0"/>
          </a:p>
        </p:txBody>
      </p:sp>
      <p:sp>
        <p:nvSpPr>
          <p:cNvPr id="5" name="Slide Number Placeholder 4"/>
          <p:cNvSpPr>
            <a:spLocks noGrp="1"/>
          </p:cNvSpPr>
          <p:nvPr>
            <p:ph type="sldNum" sz="quarter" idx="4"/>
          </p:nvPr>
        </p:nvSpPr>
        <p:spPr/>
        <p:txBody>
          <a:bodyPr/>
          <a:lstStyle/>
          <a:p>
            <a:fld id="{DDBE135E-2566-4748-853C-8A3B78F0FB00}" type="slidenum">
              <a:rPr lang="en-GB" smtClean="0"/>
            </a:fld>
            <a:endParaRPr lang="en-GB" dirty="0"/>
          </a:p>
        </p:txBody>
      </p:sp>
      <p:pic>
        <p:nvPicPr>
          <p:cNvPr id="6" name="Picture 5" descr="A diagram of a compute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5086" r="1845"/>
          <a:stretch>
            <a:fillRect/>
          </a:stretch>
        </p:blipFill>
        <p:spPr>
          <a:xfrm>
            <a:off x="174812" y="1435473"/>
            <a:ext cx="3983790" cy="2504515"/>
          </a:xfrm>
          <a:prstGeom prst="rect">
            <a:avLst/>
          </a:prstGeom>
        </p:spPr>
      </p:pic>
      <p:sp>
        <p:nvSpPr>
          <p:cNvPr id="7" name="Text Placeholder 2"/>
          <p:cNvSpPr txBox="1"/>
          <p:nvPr/>
        </p:nvSpPr>
        <p:spPr>
          <a:xfrm>
            <a:off x="4101351" y="2003612"/>
            <a:ext cx="4639236" cy="2402989"/>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lnSpc>
                <a:spcPct val="150000"/>
              </a:lnSpc>
              <a:buNone/>
            </a:pPr>
            <a:endParaRPr lang="en-IE" sz="1200" b="1" dirty="0"/>
          </a:p>
          <a:p>
            <a:pPr lvl="1">
              <a:buFont typeface="Arial" panose="020B0604020202020204" pitchFamily="34" charset="0"/>
              <a:buChar char="•"/>
            </a:pPr>
            <a:r>
              <a:rPr lang="en-IE" sz="1200" b="1" dirty="0"/>
              <a:t>Mean Calculation: </a:t>
            </a:r>
            <a:r>
              <a:rPr lang="en-IE" sz="1200" dirty="0" err="1"/>
              <a:t>Color</a:t>
            </a:r>
            <a:r>
              <a:rPr lang="en-IE" sz="1200" dirty="0"/>
              <a:t> Averaging, RGB Channels, Region Centrality</a:t>
            </a:r>
            <a:endParaRPr lang="en-IE" sz="1200" dirty="0"/>
          </a:p>
          <a:p>
            <a:pPr lvl="1">
              <a:buFont typeface="Arial" panose="020B0604020202020204" pitchFamily="34" charset="0"/>
              <a:buChar char="•"/>
            </a:pPr>
            <a:r>
              <a:rPr lang="en-IE" sz="1200" b="1" dirty="0"/>
              <a:t>Covariance Matrix: </a:t>
            </a:r>
            <a:r>
              <a:rPr lang="en-IE" sz="1200" dirty="0" err="1"/>
              <a:t>Color</a:t>
            </a:r>
            <a:r>
              <a:rPr lang="en-IE" sz="1200" dirty="0"/>
              <a:t> Variation, Channel Relationship, Texture Analysis</a:t>
            </a:r>
            <a:endParaRPr lang="en-IE" sz="1200" dirty="0"/>
          </a:p>
          <a:p>
            <a:pPr lvl="1">
              <a:buFont typeface="Arial" panose="020B0604020202020204" pitchFamily="34" charset="0"/>
              <a:buChar char="•"/>
            </a:pPr>
            <a:r>
              <a:rPr lang="en-IE" sz="1200" b="1" dirty="0"/>
              <a:t>Normalization: </a:t>
            </a:r>
            <a:r>
              <a:rPr lang="en-IE" sz="1200" dirty="0"/>
              <a:t>Scale Adjustment, Pixel Count Relevance, Average Representation</a:t>
            </a:r>
            <a:endParaRPr lang="en-IE" sz="1200" dirty="0"/>
          </a:p>
          <a:p>
            <a:pPr lvl="1">
              <a:buFont typeface="Arial" panose="020B0604020202020204" pitchFamily="34" charset="0"/>
              <a:buChar char="•"/>
            </a:pPr>
            <a:r>
              <a:rPr lang="en-IE" sz="1200" b="1" dirty="0"/>
              <a:t>Variance Calculation: </a:t>
            </a:r>
            <a:r>
              <a:rPr lang="en-IE" sz="1200" dirty="0"/>
              <a:t>Noise Estimation, Texture Characterization, </a:t>
            </a:r>
            <a:r>
              <a:rPr lang="en-IE" sz="1200" dirty="0" err="1"/>
              <a:t>Color</a:t>
            </a:r>
            <a:r>
              <a:rPr lang="en-IE" sz="1200" dirty="0"/>
              <a:t> Deviation Measurement</a:t>
            </a:r>
            <a:endParaRPr lang="en-IE"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83" y="513384"/>
            <a:ext cx="7500939" cy="421200"/>
          </a:xfrm>
        </p:spPr>
        <p:txBody>
          <a:bodyPr/>
          <a:lstStyle/>
          <a:p>
            <a:r>
              <a:rPr lang="en-US" altLang="zh-CN" dirty="0"/>
              <a:t>Function Blocks</a:t>
            </a:r>
            <a:endParaRPr lang="en-GB" dirty="0"/>
          </a:p>
        </p:txBody>
      </p:sp>
      <p:sp>
        <p:nvSpPr>
          <p:cNvPr id="3" name="Text Placeholder 2"/>
          <p:cNvSpPr>
            <a:spLocks noGrp="1"/>
          </p:cNvSpPr>
          <p:nvPr>
            <p:ph type="body" sz="quarter" idx="10"/>
          </p:nvPr>
        </p:nvSpPr>
        <p:spPr>
          <a:xfrm>
            <a:off x="4249271" y="1253790"/>
            <a:ext cx="4686300" cy="1317959"/>
          </a:xfrm>
        </p:spPr>
        <p:txBody>
          <a:bodyPr/>
          <a:lstStyle/>
          <a:p>
            <a:r>
              <a:rPr lang="en-IE" b="1" dirty="0"/>
              <a:t>Iterating</a:t>
            </a:r>
            <a:endParaRPr lang="en-IE" b="1" dirty="0"/>
          </a:p>
          <a:p>
            <a:pPr marL="0" indent="0">
              <a:buNone/>
            </a:pPr>
            <a:r>
              <a:rPr lang="en-IE" sz="1400" dirty="0"/>
              <a:t>This part will refine the alpha matte in complex image areas (such as edges, hair, fur) by iteratively adjusting transparency and </a:t>
            </a:r>
            <a:r>
              <a:rPr lang="en-IE" sz="1400" dirty="0" err="1"/>
              <a:t>color</a:t>
            </a:r>
            <a:r>
              <a:rPr lang="en-IE" sz="1400" dirty="0"/>
              <a:t> for precise foreground-background separation.</a:t>
            </a:r>
            <a:endParaRPr lang="en-IE" sz="1400" dirty="0"/>
          </a:p>
        </p:txBody>
      </p:sp>
      <p:sp>
        <p:nvSpPr>
          <p:cNvPr id="5" name="Slide Number Placeholder 4"/>
          <p:cNvSpPr>
            <a:spLocks noGrp="1"/>
          </p:cNvSpPr>
          <p:nvPr>
            <p:ph type="sldNum" sz="quarter" idx="4"/>
          </p:nvPr>
        </p:nvSpPr>
        <p:spPr/>
        <p:txBody>
          <a:bodyPr/>
          <a:lstStyle/>
          <a:p>
            <a:fld id="{DDBE135E-2566-4748-853C-8A3B78F0FB00}" type="slidenum">
              <a:rPr lang="en-GB" smtClean="0"/>
            </a:fld>
            <a:endParaRPr lang="en-GB" dirty="0"/>
          </a:p>
        </p:txBody>
      </p:sp>
      <p:sp>
        <p:nvSpPr>
          <p:cNvPr id="7" name="Text Placeholder 2"/>
          <p:cNvSpPr txBox="1"/>
          <p:nvPr/>
        </p:nvSpPr>
        <p:spPr>
          <a:xfrm>
            <a:off x="4004035" y="2082046"/>
            <a:ext cx="4484594" cy="2402989"/>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lnSpc>
                <a:spcPct val="150000"/>
              </a:lnSpc>
              <a:buNone/>
            </a:pPr>
            <a:endParaRPr lang="en-IE" sz="1200" b="1" dirty="0"/>
          </a:p>
          <a:p>
            <a:pPr lvl="1">
              <a:buFont typeface="Arial" panose="020B0604020202020204" pitchFamily="34" charset="0"/>
              <a:buChar char="•"/>
            </a:pPr>
            <a:r>
              <a:rPr lang="en-IE" sz="1200" b="1" dirty="0"/>
              <a:t>Alpha Matte Refinement: </a:t>
            </a:r>
            <a:r>
              <a:rPr lang="en-IE" sz="1200" dirty="0"/>
              <a:t>Precise Transparency Adjustment</a:t>
            </a:r>
            <a:endParaRPr lang="en-IE" sz="1200" dirty="0"/>
          </a:p>
          <a:p>
            <a:pPr lvl="1">
              <a:buFont typeface="Arial" panose="020B0604020202020204" pitchFamily="34" charset="0"/>
              <a:buChar char="•"/>
            </a:pPr>
            <a:r>
              <a:rPr lang="en-IE" sz="1200" b="1" dirty="0"/>
              <a:t>Complex Area Focus: </a:t>
            </a:r>
            <a:r>
              <a:rPr lang="en-IE" sz="1200" dirty="0"/>
              <a:t>Edge, Hair, Fur Detailing</a:t>
            </a:r>
            <a:endParaRPr lang="en-IE" sz="1200" dirty="0"/>
          </a:p>
          <a:p>
            <a:pPr lvl="1">
              <a:buFont typeface="Arial" panose="020B0604020202020204" pitchFamily="34" charset="0"/>
              <a:buChar char="•"/>
            </a:pPr>
            <a:r>
              <a:rPr lang="en-IE" sz="1200" b="1" dirty="0"/>
              <a:t>Iterative Calculations: </a:t>
            </a:r>
            <a:r>
              <a:rPr lang="en-IE" sz="1200" dirty="0"/>
              <a:t>Repeated Fine-Tuning</a:t>
            </a:r>
            <a:endParaRPr lang="en-IE" sz="1200" dirty="0"/>
          </a:p>
          <a:p>
            <a:pPr lvl="1">
              <a:buFont typeface="Arial" panose="020B0604020202020204" pitchFamily="34" charset="0"/>
              <a:buChar char="•"/>
            </a:pPr>
            <a:r>
              <a:rPr lang="en-IE" sz="1200" b="1" dirty="0"/>
              <a:t>Foreground-Background Separation: </a:t>
            </a:r>
            <a:r>
              <a:rPr lang="en-IE" sz="1200" dirty="0"/>
              <a:t>Accurate </a:t>
            </a:r>
            <a:r>
              <a:rPr lang="en-IE" sz="1200" dirty="0" err="1"/>
              <a:t>Color</a:t>
            </a:r>
            <a:r>
              <a:rPr lang="en-IE" sz="1200" dirty="0"/>
              <a:t> Segregation</a:t>
            </a:r>
            <a:endParaRPr lang="en-IE" sz="1200" dirty="0"/>
          </a:p>
          <a:p>
            <a:pPr lvl="1">
              <a:buFont typeface="Arial" panose="020B0604020202020204" pitchFamily="34" charset="0"/>
              <a:buChar char="•"/>
            </a:pPr>
            <a:r>
              <a:rPr lang="en-IE" sz="1200" b="1" dirty="0"/>
              <a:t>Transparency Calculation: </a:t>
            </a:r>
            <a:r>
              <a:rPr lang="en-IE" sz="1200" dirty="0"/>
              <a:t>Alpha Value Determination</a:t>
            </a:r>
            <a:endParaRPr lang="en-IE" sz="1200" dirty="0"/>
          </a:p>
          <a:p>
            <a:pPr lvl="1">
              <a:buFont typeface="Arial" panose="020B0604020202020204" pitchFamily="34" charset="0"/>
              <a:buChar char="•"/>
            </a:pPr>
            <a:r>
              <a:rPr lang="en-IE" sz="1200" b="1" dirty="0" err="1"/>
              <a:t>Color</a:t>
            </a:r>
            <a:r>
              <a:rPr lang="en-IE" sz="1200" b="1" dirty="0"/>
              <a:t> Matching: </a:t>
            </a:r>
            <a:r>
              <a:rPr lang="en-IE" sz="1200" dirty="0"/>
              <a:t>Foreground-Background </a:t>
            </a:r>
            <a:r>
              <a:rPr lang="en-IE" sz="1200" dirty="0" err="1"/>
              <a:t>Color</a:t>
            </a:r>
            <a:r>
              <a:rPr lang="en-IE" sz="1200" dirty="0"/>
              <a:t> Alignment</a:t>
            </a:r>
            <a:endParaRPr lang="en-IE" sz="1200" dirty="0"/>
          </a:p>
          <a:p>
            <a:pPr lvl="1">
              <a:buFont typeface="Arial" panose="020B0604020202020204" pitchFamily="34" charset="0"/>
              <a:buChar char="•"/>
            </a:pPr>
            <a:r>
              <a:rPr lang="en-IE" sz="1200" b="1" dirty="0"/>
              <a:t>Convergence Check: </a:t>
            </a:r>
            <a:r>
              <a:rPr lang="en-IE" sz="1200" dirty="0"/>
              <a:t>Optimal Alpha Value Assessment</a:t>
            </a:r>
            <a:endParaRPr lang="en-IE" sz="1200" dirty="0"/>
          </a:p>
        </p:txBody>
      </p:sp>
      <p:pic>
        <p:nvPicPr>
          <p:cNvPr id="8" name="Picture 7" descr="A diagram of a diagram&#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37725"/>
            <a:ext cx="3904430" cy="12680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5863" y="505563"/>
            <a:ext cx="7500937" cy="422275"/>
          </a:xfrm>
        </p:spPr>
        <p:txBody>
          <a:bodyPr/>
          <a:lstStyle/>
          <a:p>
            <a:r>
              <a:rPr lang="en-US" altLang="zh-CN" dirty="0"/>
              <a:t>Function Blocks</a:t>
            </a:r>
            <a:endParaRPr lang="en-GB" dirty="0"/>
          </a:p>
        </p:txBody>
      </p:sp>
      <p:sp>
        <p:nvSpPr>
          <p:cNvPr id="5" name="Slide Number Placeholder 4"/>
          <p:cNvSpPr>
            <a:spLocks noGrp="1"/>
          </p:cNvSpPr>
          <p:nvPr>
            <p:ph type="sldNum" sz="quarter" idx="4294967295"/>
          </p:nvPr>
        </p:nvSpPr>
        <p:spPr>
          <a:xfrm>
            <a:off x="8853488" y="4881563"/>
            <a:ext cx="290512" cy="192087"/>
          </a:xfrm>
        </p:spPr>
        <p:txBody>
          <a:bodyPr/>
          <a:lstStyle/>
          <a:p>
            <a:fld id="{DDBE135E-2566-4748-853C-8A3B78F0FB00}" type="slidenum">
              <a:rPr lang="en-GB" smtClean="0"/>
            </a:fld>
            <a:endParaRPr lang="en-GB"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5600" y="1380762"/>
            <a:ext cx="3856637" cy="3322477"/>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70" y="1135656"/>
            <a:ext cx="4385554" cy="1906345"/>
          </a:xfrm>
          <a:prstGeom prst="rect">
            <a:avLst/>
          </a:prstGeom>
        </p:spPr>
      </p:pic>
      <p:sp>
        <p:nvSpPr>
          <p:cNvPr id="9" name="Text Placeholder 2"/>
          <p:cNvSpPr txBox="1"/>
          <p:nvPr/>
        </p:nvSpPr>
        <p:spPr>
          <a:xfrm>
            <a:off x="335570" y="3054671"/>
            <a:ext cx="4424362" cy="1699200"/>
          </a:xfrm>
          <a:prstGeom prst="rect">
            <a:avLst/>
          </a:prstGeom>
        </p:spPr>
        <p:txBody>
          <a:bodyPr vert="horz" lIns="0" tIns="0" rIns="0" bIns="0" rtlCol="0">
            <a:noAutofit/>
          </a:bodyPr>
          <a:lstStyle>
            <a:lvl1pPr marL="0" indent="0" algn="l" defTabSz="914400" rtl="0" eaLnBrk="1" latinLnBrk="0" hangingPunct="1">
              <a:spcBef>
                <a:spcPts val="1415"/>
              </a:spcBef>
              <a:buFont typeface="Arial" panose="020B0604020202020204"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200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dirty="0"/>
              <a:t>User Interface</a:t>
            </a:r>
            <a:endParaRPr lang="en-US" altLang="zh-CN" sz="1600" dirty="0"/>
          </a:p>
          <a:p>
            <a:r>
              <a:rPr lang="en-US" sz="1400" b="0" dirty="0"/>
              <a:t>Data visualization capabilities</a:t>
            </a:r>
            <a:endParaRPr lang="en-US" sz="1400" b="0" dirty="0"/>
          </a:p>
          <a:p>
            <a:r>
              <a:rPr lang="en-US" sz="1400" b="0" dirty="0"/>
              <a:t>Easy integration with MATLAB's computational functions</a:t>
            </a:r>
            <a:endParaRPr lang="en-US" sz="1400" b="0" dirty="0"/>
          </a:p>
          <a:p>
            <a:r>
              <a:rPr lang="en-US" sz="1400" b="0" dirty="0"/>
              <a:t>User-friendly interface for creating and customizing GUIs without needing extensive programming skills.</a:t>
            </a:r>
            <a:endParaRPr lang="en-IE" sz="14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542674"/>
            <a:ext cx="7500939" cy="421200"/>
          </a:xfrm>
        </p:spPr>
        <p:txBody>
          <a:bodyPr/>
          <a:lstStyle/>
          <a:p>
            <a:r>
              <a:rPr lang="en-US" altLang="zh-CN" dirty="0" err="1"/>
              <a:t>Unittest</a:t>
            </a:r>
            <a:endParaRPr lang="en-GB" dirty="0"/>
          </a:p>
        </p:txBody>
      </p:sp>
      <p:sp>
        <p:nvSpPr>
          <p:cNvPr id="5" name="Slide Number Placeholder 4"/>
          <p:cNvSpPr>
            <a:spLocks noGrp="1"/>
          </p:cNvSpPr>
          <p:nvPr>
            <p:ph type="sldNum" sz="quarter" idx="4"/>
          </p:nvPr>
        </p:nvSpPr>
        <p:spPr>
          <a:xfrm>
            <a:off x="8039513" y="4881249"/>
            <a:ext cx="290100" cy="191861"/>
          </a:xfrm>
        </p:spPr>
        <p:txBody>
          <a:bodyPr/>
          <a:lstStyle/>
          <a:p>
            <a:fld id="{DDBE135E-2566-4748-853C-8A3B78F0FB00}" type="slidenum">
              <a:rPr lang="en-GB" smtClean="0"/>
            </a:fld>
            <a:endParaRPr lang="en-GB"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5955" y="1260211"/>
            <a:ext cx="6652088" cy="34938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542674"/>
            <a:ext cx="7500939" cy="421200"/>
          </a:xfrm>
        </p:spPr>
        <p:txBody>
          <a:bodyPr/>
          <a:lstStyle/>
          <a:p>
            <a:r>
              <a:rPr lang="en-US" altLang="zh-CN" dirty="0" err="1"/>
              <a:t>Unittest</a:t>
            </a:r>
            <a:endParaRPr lang="en-GB" dirty="0"/>
          </a:p>
        </p:txBody>
      </p:sp>
      <p:sp>
        <p:nvSpPr>
          <p:cNvPr id="5" name="Slide Number Placeholder 4"/>
          <p:cNvSpPr>
            <a:spLocks noGrp="1"/>
          </p:cNvSpPr>
          <p:nvPr>
            <p:ph type="sldNum" sz="quarter" idx="4"/>
          </p:nvPr>
        </p:nvSpPr>
        <p:spPr>
          <a:xfrm>
            <a:off x="8039513" y="4881249"/>
            <a:ext cx="290100" cy="191861"/>
          </a:xfrm>
        </p:spPr>
        <p:txBody>
          <a:bodyPr/>
          <a:lstStyle/>
          <a:p>
            <a:fld id="{DDBE135E-2566-4748-853C-8A3B78F0FB00}" type="slidenum">
              <a:rPr lang="en-GB" smtClean="0"/>
            </a:fld>
            <a:endParaRPr lang="en-GB" dirty="0"/>
          </a:p>
        </p:txBody>
      </p:sp>
      <p:pic>
        <p:nvPicPr>
          <p:cNvPr id="10" name="图片 9"/>
          <p:cNvPicPr>
            <a:picLocks noChangeAspect="1"/>
          </p:cNvPicPr>
          <p:nvPr/>
        </p:nvPicPr>
        <p:blipFill>
          <a:blip r:embed="rId1"/>
          <a:stretch>
            <a:fillRect/>
          </a:stretch>
        </p:blipFill>
        <p:spPr>
          <a:xfrm>
            <a:off x="0" y="1229948"/>
            <a:ext cx="9144000" cy="34665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574" y="519274"/>
            <a:ext cx="7500939" cy="421200"/>
          </a:xfrm>
        </p:spPr>
        <p:txBody>
          <a:bodyPr/>
          <a:lstStyle/>
          <a:p>
            <a:r>
              <a:rPr lang="en-US" altLang="zh-CN" dirty="0"/>
              <a:t>E2E test</a:t>
            </a:r>
            <a:endParaRPr lang="en-GB" dirty="0"/>
          </a:p>
        </p:txBody>
      </p:sp>
      <p:sp>
        <p:nvSpPr>
          <p:cNvPr id="5" name="Slide Number Placeholder 4"/>
          <p:cNvSpPr>
            <a:spLocks noGrp="1"/>
          </p:cNvSpPr>
          <p:nvPr>
            <p:ph type="sldNum" sz="quarter" idx="4"/>
          </p:nvPr>
        </p:nvSpPr>
        <p:spPr>
          <a:xfrm>
            <a:off x="8039513" y="4881249"/>
            <a:ext cx="290100" cy="191861"/>
          </a:xfrm>
        </p:spPr>
        <p:txBody>
          <a:bodyPr/>
          <a:lstStyle/>
          <a:p>
            <a:fld id="{DDBE135E-2566-4748-853C-8A3B78F0FB00}" type="slidenum">
              <a:rPr lang="en-GB" smtClean="0"/>
            </a:fld>
            <a:endParaRPr lang="en-GB" dirty="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1773" t="5099" b="3826"/>
          <a:stretch>
            <a:fillRect/>
          </a:stretch>
        </p:blipFill>
        <p:spPr>
          <a:xfrm>
            <a:off x="1641600" y="1429879"/>
            <a:ext cx="5860800" cy="26920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Group Introduction</a:t>
            </a:r>
            <a:endParaRPr lang="en-GB" dirty="0"/>
          </a:p>
        </p:txBody>
      </p:sp>
      <p:sp>
        <p:nvSpPr>
          <p:cNvPr id="4" name="Text Placeholder 3"/>
          <p:cNvSpPr>
            <a:spLocks noGrp="1"/>
          </p:cNvSpPr>
          <p:nvPr>
            <p:ph type="body" sz="quarter" idx="11"/>
          </p:nvPr>
        </p:nvSpPr>
        <p:spPr>
          <a:xfrm>
            <a:off x="828675" y="685806"/>
            <a:ext cx="7500938" cy="350994"/>
          </a:xfrm>
        </p:spPr>
        <p:txBody>
          <a:bodyPr/>
          <a:lstStyle/>
          <a:p>
            <a:r>
              <a:rPr lang="en-GB" dirty="0"/>
              <a:t>Members and Roles</a:t>
            </a:r>
            <a:endParaRPr lang="en-GB" dirty="0"/>
          </a:p>
        </p:txBody>
      </p:sp>
      <p:sp>
        <p:nvSpPr>
          <p:cNvPr id="5" name="Slide Number Placeholder 4"/>
          <p:cNvSpPr>
            <a:spLocks noGrp="1"/>
          </p:cNvSpPr>
          <p:nvPr>
            <p:ph type="sldNum" sz="quarter" idx="4"/>
          </p:nvPr>
        </p:nvSpPr>
        <p:spPr>
          <a:xfrm>
            <a:off x="8039513" y="4881249"/>
            <a:ext cx="290100" cy="191861"/>
          </a:xfrm>
        </p:spPr>
        <p:txBody>
          <a:bodyPr/>
          <a:lstStyle/>
          <a:p>
            <a:fld id="{DDBE135E-2566-4748-853C-8A3B78F0FB00}" type="slidenum">
              <a:rPr lang="en-GB" smtClean="0"/>
            </a:fld>
            <a:endParaRPr lang="en-GB" dirty="0"/>
          </a:p>
        </p:txBody>
      </p:sp>
      <p:sp>
        <p:nvSpPr>
          <p:cNvPr id="7" name="Text Placeholder 6"/>
          <p:cNvSpPr>
            <a:spLocks noGrp="1"/>
          </p:cNvSpPr>
          <p:nvPr>
            <p:ph type="body" sz="quarter" idx="10"/>
          </p:nvPr>
        </p:nvSpPr>
        <p:spPr>
          <a:xfrm>
            <a:off x="828675" y="1083707"/>
            <a:ext cx="7500938" cy="3789793"/>
          </a:xfrm>
        </p:spPr>
        <p:txBody>
          <a:bodyPr/>
          <a:lstStyle/>
          <a:p>
            <a:r>
              <a:rPr lang="en-IE" sz="1600" dirty="0"/>
              <a:t>Algorithm Engineer – Tan</a:t>
            </a:r>
            <a:endParaRPr lang="en-IE" sz="1600" dirty="0"/>
          </a:p>
          <a:p>
            <a:r>
              <a:rPr lang="en-IE" sz="1600" dirty="0"/>
              <a:t>	- Algorithm Research</a:t>
            </a:r>
            <a:endParaRPr lang="en-IE" sz="1600" dirty="0"/>
          </a:p>
          <a:p>
            <a:r>
              <a:rPr lang="en-IE" sz="1600" dirty="0"/>
              <a:t>	- Algorithm Function Encapsulation</a:t>
            </a:r>
            <a:endParaRPr lang="en-IE" sz="1600" dirty="0"/>
          </a:p>
          <a:p>
            <a:r>
              <a:rPr lang="en-IE" sz="1600" dirty="0"/>
              <a:t>Reliability Engineer – Gong</a:t>
            </a:r>
            <a:endParaRPr lang="en-IE" sz="1600" dirty="0"/>
          </a:p>
          <a:p>
            <a:r>
              <a:rPr lang="en-IE" sz="1600" dirty="0"/>
              <a:t>	- Unit Test</a:t>
            </a:r>
            <a:endParaRPr lang="en-IE" sz="1600" dirty="0"/>
          </a:p>
          <a:p>
            <a:r>
              <a:rPr lang="en-IE" sz="1600" dirty="0"/>
              <a:t>	- E2E Test</a:t>
            </a:r>
            <a:endParaRPr lang="en-IE" sz="1600" dirty="0"/>
          </a:p>
          <a:p>
            <a:r>
              <a:rPr lang="en-IE" sz="1600" dirty="0"/>
              <a:t>Integration Engineer – Li</a:t>
            </a:r>
            <a:endParaRPr lang="en-IE" sz="1600" dirty="0"/>
          </a:p>
          <a:p>
            <a:r>
              <a:rPr lang="en-IE" sz="1600" dirty="0"/>
              <a:t>	- System Integration</a:t>
            </a:r>
            <a:endParaRPr lang="en-IE" sz="1600" dirty="0"/>
          </a:p>
          <a:p>
            <a:r>
              <a:rPr lang="en-IE" sz="1600" dirty="0"/>
              <a:t>	- Code Lint and Review</a:t>
            </a:r>
            <a:endParaRPr lang="en-IE"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574" y="519274"/>
            <a:ext cx="7500939" cy="421200"/>
          </a:xfrm>
        </p:spPr>
        <p:txBody>
          <a:bodyPr/>
          <a:lstStyle/>
          <a:p>
            <a:r>
              <a:rPr lang="en-US" altLang="zh-CN" dirty="0"/>
              <a:t>E2E test</a:t>
            </a:r>
            <a:endParaRPr lang="en-GB" dirty="0"/>
          </a:p>
        </p:txBody>
      </p:sp>
      <p:sp>
        <p:nvSpPr>
          <p:cNvPr id="5" name="Slide Number Placeholder 4"/>
          <p:cNvSpPr>
            <a:spLocks noGrp="1"/>
          </p:cNvSpPr>
          <p:nvPr>
            <p:ph type="sldNum" sz="quarter" idx="4"/>
          </p:nvPr>
        </p:nvSpPr>
        <p:spPr>
          <a:xfrm>
            <a:off x="8039513" y="4881249"/>
            <a:ext cx="290100" cy="191861"/>
          </a:xfrm>
        </p:spPr>
        <p:txBody>
          <a:bodyPr/>
          <a:lstStyle/>
          <a:p>
            <a:fld id="{DDBE135E-2566-4748-853C-8A3B78F0FB00}" type="slidenum">
              <a:rPr lang="en-GB" smtClean="0"/>
            </a:fld>
            <a:endParaRPr lang="en-GB" dirty="0"/>
          </a:p>
        </p:txBody>
      </p:sp>
      <p:pic>
        <p:nvPicPr>
          <p:cNvPr id="4" name="图片 3"/>
          <p:cNvPicPr>
            <a:picLocks noChangeAspect="1"/>
          </p:cNvPicPr>
          <p:nvPr/>
        </p:nvPicPr>
        <p:blipFill>
          <a:blip r:embed="rId1"/>
          <a:stretch>
            <a:fillRect/>
          </a:stretch>
        </p:blipFill>
        <p:spPr>
          <a:xfrm>
            <a:off x="0" y="1875205"/>
            <a:ext cx="9144000" cy="13930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a:solidFill>
                  <a:srgbClr val="000000"/>
                </a:solidFill>
                <a:latin typeface="Calibri" panose="020F0502020204030204"/>
              </a:rPr>
              <a:t>Flow of Implementation</a:t>
            </a:r>
            <a:endParaRPr lang="en-IE" sz="2600" b="0" strike="noStrike" spc="-1">
              <a:latin typeface="Arial" panose="020B0604020202020204"/>
            </a:endParaRPr>
          </a:p>
        </p:txBody>
      </p:sp>
      <p:sp>
        <p:nvSpPr>
          <p:cNvPr id="357" name="PlaceHolder 2"/>
          <p:cNvSpPr>
            <a:spLocks noGrp="1"/>
          </p:cNvSpPr>
          <p:nvPr>
            <p:ph type="sldNum" idx="14"/>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panose="020F0502020204030204"/>
              </a:defRPr>
            </a:lvl1pPr>
          </a:lstStyle>
          <a:p>
            <a:pPr algn="r">
              <a:lnSpc>
                <a:spcPct val="100000"/>
              </a:lnSpc>
              <a:buNone/>
            </a:pPr>
            <a:fld id="{0F010AA5-C256-4523-8308-75A94DEE8714}" type="slidenum">
              <a:rPr lang="en-GB" sz="1000" b="0" strike="noStrike" spc="-1">
                <a:solidFill>
                  <a:srgbClr val="FFFFFF"/>
                </a:solidFill>
                <a:latin typeface="Calibri" panose="020F0502020204030204"/>
              </a:rPr>
            </a:fld>
            <a:endParaRPr lang="en-IE" sz="1000" b="0" strike="noStrike" spc="-1">
              <a:latin typeface="Times New Roman" panose="02020603050405020304"/>
            </a:endParaRPr>
          </a:p>
        </p:txBody>
      </p:sp>
      <p:sp>
        <p:nvSpPr>
          <p:cNvPr id="359" name="Text Placeholder 1"/>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5"/>
              </a:spcBef>
              <a:buNone/>
              <a:tabLst>
                <a:tab pos="0" algn="l"/>
              </a:tabLst>
            </a:pPr>
            <a:r>
              <a:rPr lang="en-GB" sz="2000" b="0" strike="noStrike" spc="-1" dirty="0">
                <a:solidFill>
                  <a:srgbClr val="000000"/>
                </a:solidFill>
                <a:latin typeface="Calibri" panose="020F0502020204030204"/>
                <a:ea typeface="DejaVu Sans"/>
              </a:rPr>
              <a:t>Project Structure Overview</a:t>
            </a:r>
            <a:endParaRPr lang="en-IE" sz="2000" b="0" strike="noStrike" spc="-1" dirty="0">
              <a:latin typeface="Arial" panose="020B0604020202020204"/>
            </a:endParaRPr>
          </a:p>
        </p:txBody>
      </p:sp>
      <p:pic>
        <p:nvPicPr>
          <p:cNvPr id="6" name="Picture 5"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022" y="1225552"/>
            <a:ext cx="6348124" cy="3343754"/>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3403" y="1221075"/>
            <a:ext cx="2382338" cy="1676354"/>
          </a:xfrm>
          <a:prstGeom prst="rect">
            <a:avLst/>
          </a:prstGeom>
        </p:spPr>
      </p:pic>
      <p:sp>
        <p:nvSpPr>
          <p:cNvPr id="10" name="Text Placeholder 2"/>
          <p:cNvSpPr txBox="1"/>
          <p:nvPr/>
        </p:nvSpPr>
        <p:spPr>
          <a:xfrm>
            <a:off x="6455146" y="3173029"/>
            <a:ext cx="2422334"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sz="1200" b="1" dirty="0"/>
              <a:t>Multiple Layer</a:t>
            </a:r>
            <a:r>
              <a:rPr lang="en-US" altLang="en-IE" sz="1200" b="1" dirty="0"/>
              <a:t>s</a:t>
            </a:r>
            <a:r>
              <a:rPr lang="en-IE" sz="1200" b="1" dirty="0"/>
              <a:t> </a:t>
            </a:r>
            <a:r>
              <a:rPr lang="en-US" altLang="en-IE" sz="1200" b="1" dirty="0"/>
              <a:t>| Modules</a:t>
            </a:r>
            <a:endParaRPr lang="en-IE" sz="1200" b="1" dirty="0"/>
          </a:p>
          <a:p>
            <a:pPr lvl="1">
              <a:buFont typeface="Arial" panose="020B0604020202020204" pitchFamily="34" charset="0"/>
              <a:buChar char="•"/>
            </a:pPr>
            <a:r>
              <a:rPr lang="en-US" altLang="en-IE" sz="1200" b="1" dirty="0"/>
              <a:t>Block</a:t>
            </a:r>
            <a:r>
              <a:rPr lang="en-IE" sz="1200" b="1" dirty="0"/>
              <a:t> Users from underlying algorithms</a:t>
            </a:r>
            <a:endParaRPr lang="en-IE" sz="1200" b="1" dirty="0"/>
          </a:p>
          <a:p>
            <a:pPr lvl="1">
              <a:buFont typeface="Arial" panose="020B0604020202020204" pitchFamily="34" charset="0"/>
              <a:buChar char="•"/>
            </a:pPr>
            <a:r>
              <a:rPr lang="en-IE" sz="1200" b="1" dirty="0"/>
              <a:t>Modular Integration</a:t>
            </a:r>
            <a:r>
              <a:rPr lang="en-US" altLang="en-IE" sz="1200" b="1" dirty="0"/>
              <a:t>(</a:t>
            </a:r>
            <a:endParaRPr lang="en-US" altLang="en-IE" sz="1200" b="1" dirty="0"/>
          </a:p>
          <a:p>
            <a:pPr marL="295275" lvl="1" indent="0">
              <a:buFont typeface="Arial" panose="020B0604020202020204" pitchFamily="34" charset="0"/>
              <a:buNone/>
            </a:pPr>
            <a:r>
              <a:rPr lang="en-US" altLang="en-IE" sz="1200" b="1" dirty="0"/>
              <a:t>decrease coupling,</a:t>
            </a:r>
            <a:endParaRPr lang="en-US" altLang="en-IE" sz="1200" b="1" dirty="0"/>
          </a:p>
          <a:p>
            <a:pPr marL="295275" lvl="1" indent="0">
              <a:buFont typeface="Arial" panose="020B0604020202020204" pitchFamily="34" charset="0"/>
              <a:buNone/>
            </a:pPr>
            <a:r>
              <a:rPr lang="en-US" altLang="en-IE" sz="1200" b="1" dirty="0"/>
              <a:t>easier test and intergration </a:t>
            </a:r>
            <a:endParaRPr lang="en-US" altLang="en-IE" sz="1200" b="1" dirty="0"/>
          </a:p>
          <a:p>
            <a:pPr marL="295275" lvl="1" indent="0">
              <a:buFont typeface="Arial" panose="020B0604020202020204" pitchFamily="34" charset="0"/>
              <a:buNone/>
            </a:pPr>
            <a:r>
              <a:rPr lang="en-US" altLang="en-IE" sz="1200" b="1" dirty="0"/>
              <a:t>)</a:t>
            </a:r>
            <a:endParaRPr lang="en-US" altLang="en-IE" sz="1200" b="1" dirty="0"/>
          </a:p>
        </p:txBody>
      </p:sp>
      <p:cxnSp>
        <p:nvCxnSpPr>
          <p:cNvPr id="12" name="Straight Arrow Connector 11"/>
          <p:cNvCxnSpPr/>
          <p:nvPr/>
        </p:nvCxnSpPr>
        <p:spPr>
          <a:xfrm flipH="1">
            <a:off x="731520" y="1927860"/>
            <a:ext cx="647700" cy="76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3263" y="3093720"/>
            <a:ext cx="0"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0003" y="3093720"/>
            <a:ext cx="775260"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3262" y="3093720"/>
            <a:ext cx="1379221"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0002" y="3093720"/>
            <a:ext cx="2116381"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3263" y="3093720"/>
            <a:ext cx="2857500" cy="73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dirty="0">
                <a:solidFill>
                  <a:srgbClr val="000000"/>
                </a:solidFill>
                <a:latin typeface="Calibri" panose="020F0502020204030204"/>
              </a:rPr>
              <a:t>Flow of Implementation</a:t>
            </a:r>
            <a:endParaRPr lang="en-IE" sz="2600" b="0" strike="noStrike" spc="-1" dirty="0">
              <a:latin typeface="Arial" panose="020B0604020202020204"/>
            </a:endParaRPr>
          </a:p>
        </p:txBody>
      </p:sp>
      <p:sp>
        <p:nvSpPr>
          <p:cNvPr id="357" name="PlaceHolder 2"/>
          <p:cNvSpPr>
            <a:spLocks noGrp="1"/>
          </p:cNvSpPr>
          <p:nvPr>
            <p:ph type="sldNum" idx="14"/>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panose="020F0502020204030204"/>
              </a:defRPr>
            </a:lvl1pPr>
          </a:lstStyle>
          <a:p>
            <a:pPr algn="r">
              <a:lnSpc>
                <a:spcPct val="100000"/>
              </a:lnSpc>
              <a:buNone/>
            </a:pPr>
            <a:fld id="{0F010AA5-C256-4523-8308-75A94DEE8714}" type="slidenum">
              <a:rPr lang="en-GB" sz="1000" b="0" strike="noStrike" spc="-1">
                <a:solidFill>
                  <a:srgbClr val="FFFFFF"/>
                </a:solidFill>
                <a:latin typeface="Calibri" panose="020F0502020204030204"/>
              </a:rPr>
            </a:fld>
            <a:endParaRPr lang="en-IE" sz="1000" b="0" strike="noStrike" spc="-1">
              <a:latin typeface="Times New Roman" panose="02020603050405020304"/>
            </a:endParaRPr>
          </a:p>
        </p:txBody>
      </p:sp>
      <p:pic>
        <p:nvPicPr>
          <p:cNvPr id="358" name="Picture 357"/>
          <p:cNvPicPr/>
          <p:nvPr/>
        </p:nvPicPr>
        <p:blipFill>
          <a:blip r:embed="rId1"/>
          <a:stretch>
            <a:fillRect/>
          </a:stretch>
        </p:blipFill>
        <p:spPr>
          <a:xfrm>
            <a:off x="900000" y="1291750"/>
            <a:ext cx="7198200" cy="3418200"/>
          </a:xfrm>
          <a:prstGeom prst="rect">
            <a:avLst/>
          </a:prstGeom>
          <a:ln w="0">
            <a:noFill/>
          </a:ln>
        </p:spPr>
      </p:pic>
      <p:sp>
        <p:nvSpPr>
          <p:cNvPr id="359" name="Text Placeholder 1"/>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5"/>
              </a:spcBef>
              <a:buNone/>
              <a:tabLst>
                <a:tab pos="0" algn="l"/>
              </a:tabLst>
            </a:pPr>
            <a:r>
              <a:rPr lang="en-GB" sz="2000" b="0" strike="noStrike" spc="-1" dirty="0">
                <a:solidFill>
                  <a:srgbClr val="000000"/>
                </a:solidFill>
                <a:latin typeface="Calibri" panose="020F0502020204030204"/>
                <a:ea typeface="DejaVu Sans"/>
              </a:rPr>
              <a:t>Implementation flow</a:t>
            </a:r>
            <a:endParaRPr lang="en-IE" sz="2000" b="0" strike="noStrike" spc="-1" dirty="0">
              <a:latin typeface="Arial" panose="020B0604020202020204"/>
            </a:endParaRPr>
          </a:p>
        </p:txBody>
      </p:sp>
      <p:sp>
        <p:nvSpPr>
          <p:cNvPr id="2" name="Arrow: Up 1"/>
          <p:cNvSpPr/>
          <p:nvPr/>
        </p:nvSpPr>
        <p:spPr>
          <a:xfrm rot="2563958">
            <a:off x="2130406" y="1814479"/>
            <a:ext cx="364024" cy="726141"/>
          </a:xfrm>
          <a:prstGeom prst="upArrow">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tar: 5 Points 4"/>
          <p:cNvSpPr/>
          <p:nvPr/>
        </p:nvSpPr>
        <p:spPr>
          <a:xfrm>
            <a:off x="2594992" y="1321971"/>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tar: 5 Points 5"/>
          <p:cNvSpPr/>
          <p:nvPr/>
        </p:nvSpPr>
        <p:spPr>
          <a:xfrm>
            <a:off x="6939585" y="1349587"/>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Star: 5 Points 6"/>
          <p:cNvSpPr/>
          <p:nvPr/>
        </p:nvSpPr>
        <p:spPr>
          <a:xfrm>
            <a:off x="7834162" y="1321971"/>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Star: 5 Points 7"/>
          <p:cNvSpPr/>
          <p:nvPr/>
        </p:nvSpPr>
        <p:spPr>
          <a:xfrm>
            <a:off x="2594992" y="3086533"/>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tar: 5 Points 8"/>
          <p:cNvSpPr/>
          <p:nvPr/>
        </p:nvSpPr>
        <p:spPr>
          <a:xfrm>
            <a:off x="6939585" y="3086533"/>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tar: 5 Points 9"/>
          <p:cNvSpPr/>
          <p:nvPr/>
        </p:nvSpPr>
        <p:spPr>
          <a:xfrm>
            <a:off x="7834162" y="3167648"/>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900000" y="1104900"/>
            <a:ext cx="1889974" cy="36195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Rectangle 11"/>
          <p:cNvSpPr/>
          <p:nvPr/>
        </p:nvSpPr>
        <p:spPr>
          <a:xfrm>
            <a:off x="2808605" y="1104900"/>
            <a:ext cx="819150" cy="36220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Rectangle 12"/>
          <p:cNvSpPr/>
          <p:nvPr/>
        </p:nvSpPr>
        <p:spPr>
          <a:xfrm>
            <a:off x="3627345" y="1104900"/>
            <a:ext cx="3516405" cy="36195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Rectangle 13"/>
          <p:cNvSpPr/>
          <p:nvPr/>
        </p:nvSpPr>
        <p:spPr>
          <a:xfrm>
            <a:off x="7143750" y="1104900"/>
            <a:ext cx="954450" cy="36195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Rectangle 14"/>
          <p:cNvSpPr/>
          <p:nvPr/>
        </p:nvSpPr>
        <p:spPr>
          <a:xfrm>
            <a:off x="909183" y="1125213"/>
            <a:ext cx="1889974" cy="19675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Pre-Research</a:t>
            </a:r>
            <a:endParaRPr lang="zh-CN" altLang="en-US" sz="1200" dirty="0">
              <a:solidFill>
                <a:schemeClr val="bg1"/>
              </a:solidFill>
            </a:endParaRPr>
          </a:p>
        </p:txBody>
      </p:sp>
      <p:sp>
        <p:nvSpPr>
          <p:cNvPr id="16" name="Rectangle 15"/>
          <p:cNvSpPr/>
          <p:nvPr/>
        </p:nvSpPr>
        <p:spPr>
          <a:xfrm>
            <a:off x="2799157" y="1119498"/>
            <a:ext cx="819005" cy="19675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Develop</a:t>
            </a:r>
            <a:endParaRPr lang="zh-CN" altLang="en-US" sz="1200" dirty="0">
              <a:solidFill>
                <a:schemeClr val="bg1"/>
              </a:solidFill>
            </a:endParaRPr>
          </a:p>
        </p:txBody>
      </p:sp>
      <p:sp>
        <p:nvSpPr>
          <p:cNvPr id="17" name="Rectangle 16"/>
          <p:cNvSpPr/>
          <p:nvPr/>
        </p:nvSpPr>
        <p:spPr>
          <a:xfrm>
            <a:off x="3624055" y="1112721"/>
            <a:ext cx="3510512" cy="19675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Integration &amp; Test</a:t>
            </a:r>
            <a:endParaRPr lang="zh-CN" altLang="en-US" sz="1200" dirty="0">
              <a:solidFill>
                <a:schemeClr val="bg1"/>
              </a:solidFill>
            </a:endParaRPr>
          </a:p>
        </p:txBody>
      </p:sp>
      <p:sp>
        <p:nvSpPr>
          <p:cNvPr id="18" name="Rectangle 17"/>
          <p:cNvSpPr/>
          <p:nvPr/>
        </p:nvSpPr>
        <p:spPr>
          <a:xfrm>
            <a:off x="7169552" y="1122072"/>
            <a:ext cx="928648" cy="18740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Tunning</a:t>
            </a:r>
            <a:endParaRPr lang="zh-CN" altLang="en-US" sz="1200" dirty="0">
              <a:solidFill>
                <a:schemeClr val="bg1"/>
              </a:solidFill>
            </a:endParaRPr>
          </a:p>
        </p:txBody>
      </p:sp>
      <p:sp>
        <p:nvSpPr>
          <p:cNvPr id="19" name="Star: 5 Points 18"/>
          <p:cNvSpPr/>
          <p:nvPr/>
        </p:nvSpPr>
        <p:spPr>
          <a:xfrm>
            <a:off x="3440673" y="3086533"/>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Star: 5 Points 19"/>
          <p:cNvSpPr/>
          <p:nvPr/>
        </p:nvSpPr>
        <p:spPr>
          <a:xfrm>
            <a:off x="3413997" y="1335024"/>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20"/>
          <p:cNvSpPr/>
          <p:nvPr/>
        </p:nvSpPr>
        <p:spPr>
          <a:xfrm>
            <a:off x="1847850" y="3167648"/>
            <a:ext cx="844633" cy="480427"/>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3" name="圆角矩形 2"/>
          <p:cNvSpPr/>
          <p:nvPr/>
        </p:nvSpPr>
        <p:spPr>
          <a:xfrm>
            <a:off x="8268335" y="1766570"/>
            <a:ext cx="817880" cy="395605"/>
          </a:xfrm>
          <a:prstGeom prst="round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altLang="zh-CN" sz="1000"/>
              <a:t>Matlab</a:t>
            </a:r>
            <a:endParaRPr lang="en-US" altLang="zh-CN" sz="1000"/>
          </a:p>
          <a:p>
            <a:pPr algn="ctr"/>
            <a:r>
              <a:rPr lang="en-US" altLang="zh-CN" sz="1000"/>
              <a:t>Application</a:t>
            </a:r>
            <a:endParaRPr lang="en-US" altLang="zh-CN" sz="1000"/>
          </a:p>
        </p:txBody>
      </p:sp>
      <p:sp>
        <p:nvSpPr>
          <p:cNvPr id="4" name="圆角矩形 3"/>
          <p:cNvSpPr/>
          <p:nvPr/>
        </p:nvSpPr>
        <p:spPr>
          <a:xfrm>
            <a:off x="8268335" y="3798570"/>
            <a:ext cx="817880" cy="395605"/>
          </a:xfrm>
          <a:prstGeom prst="round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altLang="zh-CN" sz="1000"/>
              <a:t>Python</a:t>
            </a:r>
            <a:endParaRPr lang="en-US" altLang="zh-CN" sz="1000"/>
          </a:p>
          <a:p>
            <a:pPr algn="ctr"/>
            <a:r>
              <a:rPr lang="en-US" altLang="zh-CN" sz="1000"/>
              <a:t>Application</a:t>
            </a:r>
            <a:endParaRPr lang="en-US" altLang="zh-CN"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a:solidFill>
                  <a:srgbClr val="000000"/>
                </a:solidFill>
                <a:latin typeface="Calibri" panose="020F0502020204030204"/>
              </a:rPr>
              <a:t>Milestones and timeline</a:t>
            </a:r>
            <a:endParaRPr lang="en-IE" sz="2600" b="0" strike="noStrike" spc="-1">
              <a:latin typeface="Arial" panose="020B0604020202020204"/>
            </a:endParaRPr>
          </a:p>
        </p:txBody>
      </p:sp>
      <p:sp>
        <p:nvSpPr>
          <p:cNvPr id="371" name="PlaceHolder 2"/>
          <p:cNvSpPr>
            <a:spLocks noGrp="1"/>
          </p:cNvSpPr>
          <p:nvPr>
            <p:ph type="sldNum" idx="16"/>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panose="020F0502020204030204"/>
              </a:defRPr>
            </a:lvl1pPr>
          </a:lstStyle>
          <a:p>
            <a:pPr algn="r">
              <a:lnSpc>
                <a:spcPct val="100000"/>
              </a:lnSpc>
              <a:buNone/>
            </a:pPr>
            <a:fld id="{CFDBAF18-B411-47D2-BA4C-3117C820014B}" type="slidenum">
              <a:rPr lang="en-GB" sz="1000" b="0" strike="noStrike" spc="-1">
                <a:solidFill>
                  <a:srgbClr val="FFFFFF"/>
                </a:solidFill>
                <a:latin typeface="Calibri" panose="020F0502020204030204"/>
              </a:rPr>
            </a:fld>
            <a:endParaRPr lang="en-IE" sz="1000" b="0" strike="noStrike" spc="-1">
              <a:latin typeface="Times New Roman" panose="02020603050405020304"/>
            </a:endParaRPr>
          </a:p>
        </p:txBody>
      </p:sp>
      <p:pic>
        <p:nvPicPr>
          <p:cNvPr id="372" name="Picture 371"/>
          <p:cNvPicPr/>
          <p:nvPr/>
        </p:nvPicPr>
        <p:blipFill>
          <a:blip r:embed="rId1"/>
          <a:stretch>
            <a:fillRect/>
          </a:stretch>
        </p:blipFill>
        <p:spPr>
          <a:xfrm>
            <a:off x="91313" y="1102500"/>
            <a:ext cx="6539040" cy="3710880"/>
          </a:xfrm>
          <a:prstGeom prst="rect">
            <a:avLst/>
          </a:prstGeom>
          <a:ln w="0">
            <a:noFill/>
          </a:ln>
        </p:spPr>
      </p:pic>
      <p:sp>
        <p:nvSpPr>
          <p:cNvPr id="2" name="Text Placeholder 1"/>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5"/>
              </a:spcBef>
              <a:buNone/>
              <a:tabLst>
                <a:tab pos="0" algn="l"/>
              </a:tabLst>
            </a:pPr>
            <a:r>
              <a:rPr lang="en-GB" sz="2000" b="0" strike="noStrike" spc="-1" dirty="0">
                <a:solidFill>
                  <a:srgbClr val="000000"/>
                </a:solidFill>
                <a:latin typeface="Calibri" panose="020F0502020204030204"/>
                <a:ea typeface="DejaVu Sans"/>
              </a:rPr>
              <a:t>Project implementation Gantt chart</a:t>
            </a:r>
            <a:endParaRPr lang="en-IE" sz="2000" b="0" strike="noStrike" spc="-1" dirty="0">
              <a:latin typeface="Arial" panose="020B0604020202020204"/>
            </a:endParaRPr>
          </a:p>
        </p:txBody>
      </p:sp>
      <p:sp>
        <p:nvSpPr>
          <p:cNvPr id="3" name="Text Placeholder 2"/>
          <p:cNvSpPr txBox="1"/>
          <p:nvPr/>
        </p:nvSpPr>
        <p:spPr>
          <a:xfrm>
            <a:off x="6630353" y="2687605"/>
            <a:ext cx="2422334"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sz="1200" b="1" dirty="0"/>
              <a:t>Gantt Plan(5 parts)</a:t>
            </a:r>
            <a:endParaRPr lang="en-IE" sz="1200" b="1" dirty="0"/>
          </a:p>
          <a:p>
            <a:pPr lvl="1">
              <a:buFont typeface="Arial" panose="020B0604020202020204" pitchFamily="34" charset="0"/>
              <a:buChar char="•"/>
            </a:pPr>
            <a:r>
              <a:rPr lang="en-IE" sz="1200" b="1" dirty="0"/>
              <a:t>Plan And Presentation(4w)</a:t>
            </a:r>
            <a:endParaRPr lang="en-IE" sz="1200" b="1" dirty="0"/>
          </a:p>
          <a:p>
            <a:pPr lvl="1">
              <a:buFont typeface="Arial" panose="020B0604020202020204" pitchFamily="34" charset="0"/>
              <a:buChar char="•"/>
            </a:pPr>
            <a:r>
              <a:rPr lang="en-IE" sz="1200" b="1" dirty="0" err="1"/>
              <a:t>Matlab</a:t>
            </a:r>
            <a:r>
              <a:rPr lang="en-IE" sz="1200" b="1" dirty="0"/>
              <a:t> Implementation(2w)</a:t>
            </a:r>
            <a:endParaRPr lang="en-IE" sz="1200" b="1" dirty="0"/>
          </a:p>
          <a:p>
            <a:pPr lvl="1">
              <a:buFont typeface="Arial" panose="020B0604020202020204" pitchFamily="34" charset="0"/>
              <a:buChar char="•"/>
            </a:pPr>
            <a:r>
              <a:rPr lang="en-IE" sz="1200" b="1" dirty="0"/>
              <a:t>Python Implementation(3w)</a:t>
            </a:r>
            <a:endParaRPr lang="en-IE" sz="1200" b="1" dirty="0"/>
          </a:p>
          <a:p>
            <a:pPr lvl="1">
              <a:buFont typeface="Arial" panose="020B0604020202020204" pitchFamily="34" charset="0"/>
              <a:buChar char="•"/>
            </a:pPr>
            <a:r>
              <a:rPr lang="en-IE" sz="1200" b="1" dirty="0"/>
              <a:t>Final Presentation(2w)</a:t>
            </a:r>
            <a:endParaRPr lang="en-IE" sz="1200" b="1" dirty="0"/>
          </a:p>
          <a:p>
            <a:pPr lvl="1">
              <a:buFont typeface="Arial" panose="020B0604020202020204" pitchFamily="34" charset="0"/>
              <a:buChar char="•"/>
            </a:pPr>
            <a:r>
              <a:rPr lang="en-IE" sz="1200" b="1" dirty="0"/>
              <a:t>Test Other Code(1w)</a:t>
            </a:r>
            <a:endParaRPr lang="en-IE" sz="1200" b="1" dirty="0"/>
          </a:p>
        </p:txBody>
      </p:sp>
      <p:sp>
        <p:nvSpPr>
          <p:cNvPr id="4" name="Text Placeholder 2"/>
          <p:cNvSpPr txBox="1"/>
          <p:nvPr/>
        </p:nvSpPr>
        <p:spPr>
          <a:xfrm>
            <a:off x="6630353" y="1210277"/>
            <a:ext cx="2422334"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sz="1200" b="1" dirty="0"/>
              <a:t>Gantt Plan Format</a:t>
            </a:r>
            <a:endParaRPr lang="en-IE" sz="1200" b="1" dirty="0"/>
          </a:p>
          <a:p>
            <a:pPr lvl="1">
              <a:buFont typeface="Arial" panose="020B0604020202020204" pitchFamily="34" charset="0"/>
              <a:buChar char="•"/>
            </a:pPr>
            <a:r>
              <a:rPr lang="en-IE" sz="1200" b="1" dirty="0"/>
              <a:t>Task Description</a:t>
            </a:r>
            <a:endParaRPr lang="en-IE" sz="1200" b="1" dirty="0"/>
          </a:p>
          <a:p>
            <a:pPr lvl="1">
              <a:buFont typeface="Arial" panose="020B0604020202020204" pitchFamily="34" charset="0"/>
              <a:buChar char="•"/>
            </a:pPr>
            <a:r>
              <a:rPr lang="en-IE" sz="1200" b="1" dirty="0"/>
              <a:t>Expected Result</a:t>
            </a:r>
            <a:endParaRPr lang="en-IE" sz="1200" b="1" dirty="0"/>
          </a:p>
          <a:p>
            <a:pPr lvl="1">
              <a:buFont typeface="Arial" panose="020B0604020202020204" pitchFamily="34" charset="0"/>
              <a:buChar char="•"/>
            </a:pPr>
            <a:r>
              <a:rPr lang="en-IE" sz="1200" b="1" dirty="0"/>
              <a:t>Responsibility</a:t>
            </a:r>
            <a:endParaRPr lang="en-IE" sz="1200" b="1" dirty="0"/>
          </a:p>
          <a:p>
            <a:pPr lvl="1">
              <a:buFont typeface="Arial" panose="020B0604020202020204" pitchFamily="34" charset="0"/>
              <a:buChar char="•"/>
            </a:pPr>
            <a:r>
              <a:rPr lang="en-IE" sz="1200" b="1" dirty="0"/>
              <a:t>Weekly Node</a:t>
            </a:r>
            <a:endParaRPr lang="en-IE"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a:solidFill>
                  <a:srgbClr val="000000"/>
                </a:solidFill>
                <a:latin typeface="Calibri" panose="020F0502020204030204"/>
              </a:rPr>
              <a:t>Milestones and timeline</a:t>
            </a:r>
            <a:endParaRPr lang="en-IE" sz="2600" b="0" strike="noStrike" spc="-1">
              <a:latin typeface="Arial" panose="020B0604020202020204"/>
            </a:endParaRPr>
          </a:p>
        </p:txBody>
      </p:sp>
      <p:sp>
        <p:nvSpPr>
          <p:cNvPr id="371" name="PlaceHolder 2"/>
          <p:cNvSpPr>
            <a:spLocks noGrp="1"/>
          </p:cNvSpPr>
          <p:nvPr>
            <p:ph type="sldNum" idx="16"/>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panose="020F0502020204030204"/>
              </a:defRPr>
            </a:lvl1pPr>
          </a:lstStyle>
          <a:p>
            <a:pPr algn="r">
              <a:lnSpc>
                <a:spcPct val="100000"/>
              </a:lnSpc>
              <a:buNone/>
            </a:pPr>
            <a:fld id="{CFDBAF18-B411-47D2-BA4C-3117C820014B}" type="slidenum">
              <a:rPr lang="en-GB" sz="1000" b="0" strike="noStrike" spc="-1">
                <a:solidFill>
                  <a:srgbClr val="FFFFFF"/>
                </a:solidFill>
                <a:latin typeface="Calibri" panose="020F0502020204030204"/>
              </a:rPr>
            </a:fld>
            <a:endParaRPr lang="en-IE" sz="1000" b="0" strike="noStrike" spc="-1">
              <a:latin typeface="Times New Roman" panose="02020603050405020304"/>
            </a:endParaRPr>
          </a:p>
        </p:txBody>
      </p:sp>
      <p:sp>
        <p:nvSpPr>
          <p:cNvPr id="2" name="Text Placeholder 1"/>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5"/>
              </a:spcBef>
              <a:buNone/>
              <a:tabLst>
                <a:tab pos="0" algn="l"/>
              </a:tabLst>
            </a:pPr>
            <a:r>
              <a:rPr lang="en-GB" sz="2000" b="0" strike="noStrike" spc="-1" dirty="0">
                <a:solidFill>
                  <a:srgbClr val="000000"/>
                </a:solidFill>
                <a:latin typeface="Calibri" panose="020F0502020204030204"/>
                <a:ea typeface="DejaVu Sans"/>
              </a:rPr>
              <a:t>How to achieve this…</a:t>
            </a:r>
            <a:endParaRPr lang="en-IE" sz="2000" b="0" strike="noStrike" spc="-1" dirty="0">
              <a:latin typeface="Arial" panose="020B0604020202020204"/>
            </a:endParaRPr>
          </a:p>
        </p:txBody>
      </p:sp>
      <p:sp>
        <p:nvSpPr>
          <p:cNvPr id="3" name="Rectangle: Rounded Corners 2"/>
          <p:cNvSpPr/>
          <p:nvPr/>
        </p:nvSpPr>
        <p:spPr>
          <a:xfrm>
            <a:off x="280181" y="1166781"/>
            <a:ext cx="2294932" cy="283660"/>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Flow control</a:t>
            </a:r>
            <a:endParaRPr lang="zh-CN" altLang="en-US" sz="1400" dirty="0"/>
          </a:p>
        </p:txBody>
      </p:sp>
      <p:sp>
        <p:nvSpPr>
          <p:cNvPr id="4" name="Rectangle: Rounded Corners 3"/>
          <p:cNvSpPr/>
          <p:nvPr/>
        </p:nvSpPr>
        <p:spPr>
          <a:xfrm>
            <a:off x="280181" y="3002305"/>
            <a:ext cx="2294932" cy="283660"/>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Progress Control</a:t>
            </a:r>
            <a:endParaRPr lang="zh-CN" altLang="en-US" sz="1400" dirty="0"/>
          </a:p>
        </p:txBody>
      </p:sp>
      <p:sp>
        <p:nvSpPr>
          <p:cNvPr id="5" name="Rectangle: Rounded Corners 4"/>
          <p:cNvSpPr/>
          <p:nvPr/>
        </p:nvSpPr>
        <p:spPr>
          <a:xfrm>
            <a:off x="4347917" y="1166781"/>
            <a:ext cx="2294932" cy="283660"/>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Code quality control</a:t>
            </a:r>
            <a:endParaRPr lang="zh-CN" altLang="en-US" sz="1400" dirty="0"/>
          </a:p>
        </p:txBody>
      </p:sp>
      <p:pic>
        <p:nvPicPr>
          <p:cNvPr id="1028" name="Picture 4" descr="Custom linter plugins for golangci-lint | by Adam Baratz | Devoted Health +  Tech"/>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7918" y="1582582"/>
            <a:ext cx="2294932" cy="141972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p:nvPr/>
        </p:nvSpPr>
        <p:spPr>
          <a:xfrm>
            <a:off x="6564515" y="1575746"/>
            <a:ext cx="1619005"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sz="1200" b="1" dirty="0"/>
              <a:t>Code Review</a:t>
            </a:r>
            <a:endParaRPr lang="en-IE" sz="1200" b="1" dirty="0"/>
          </a:p>
          <a:p>
            <a:pPr lvl="1">
              <a:buFont typeface="Arial" panose="020B0604020202020204" pitchFamily="34" charset="0"/>
              <a:buChar char="•"/>
            </a:pPr>
            <a:r>
              <a:rPr lang="en-IE" sz="1200" b="1" dirty="0"/>
              <a:t>Code Linting</a:t>
            </a:r>
            <a:endParaRPr lang="en-IE" sz="1200" b="1" dirty="0"/>
          </a:p>
          <a:p>
            <a:pPr lvl="1">
              <a:buFont typeface="Arial" panose="020B0604020202020204" pitchFamily="34" charset="0"/>
              <a:buChar char="•"/>
            </a:pPr>
            <a:r>
              <a:rPr lang="en-IE" sz="1200" b="1" dirty="0"/>
              <a:t>Code Tuning</a:t>
            </a:r>
            <a:endParaRPr lang="en-IE" sz="1200" b="1" dirty="0"/>
          </a:p>
        </p:txBody>
      </p:sp>
      <p:pic>
        <p:nvPicPr>
          <p:cNvPr id="1030" name="Picture 6" descr="Unit Tests, UI Tests, Integration Tests &amp; End-To-End Tests | by Lawrence  Ta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917" y="3119469"/>
            <a:ext cx="2294932"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p:nvPr/>
        </p:nvSpPr>
        <p:spPr>
          <a:xfrm>
            <a:off x="6708155" y="3160135"/>
            <a:ext cx="1619005"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altLang="zh-CN" sz="1200" b="1" dirty="0"/>
              <a:t>Reliability</a:t>
            </a:r>
            <a:r>
              <a:rPr lang="en-IE" sz="1200" b="1" dirty="0"/>
              <a:t> Testing</a:t>
            </a:r>
            <a:endParaRPr lang="en-IE" sz="1200" b="1" dirty="0"/>
          </a:p>
          <a:p>
            <a:pPr lvl="1">
              <a:buFont typeface="Arial" panose="020B0604020202020204" pitchFamily="34" charset="0"/>
              <a:buChar char="•"/>
            </a:pPr>
            <a:r>
              <a:rPr lang="en-IE" sz="1200" b="1" dirty="0"/>
              <a:t>Unit Test</a:t>
            </a:r>
            <a:endParaRPr lang="en-IE" sz="1200" b="1" dirty="0"/>
          </a:p>
          <a:p>
            <a:pPr lvl="1">
              <a:buFont typeface="Arial" panose="020B0604020202020204" pitchFamily="34" charset="0"/>
              <a:buChar char="•"/>
            </a:pPr>
            <a:r>
              <a:rPr lang="en-IE" sz="1200" b="1" dirty="0"/>
              <a:t>E2E Test</a:t>
            </a:r>
            <a:endParaRPr lang="en-IE" sz="1200" b="1" dirty="0"/>
          </a:p>
        </p:txBody>
      </p:sp>
      <p:pic>
        <p:nvPicPr>
          <p:cNvPr id="11" name="Picture 10"/>
          <p:cNvPicPr>
            <a:picLocks noChangeAspect="1"/>
          </p:cNvPicPr>
          <p:nvPr/>
        </p:nvPicPr>
        <p:blipFill rotWithShape="1">
          <a:blip r:embed="rId3"/>
          <a:srcRect l="67500" t="23985" r="8933" b="28703"/>
          <a:stretch>
            <a:fillRect/>
          </a:stretch>
        </p:blipFill>
        <p:spPr>
          <a:xfrm>
            <a:off x="280180" y="1568350"/>
            <a:ext cx="2346037" cy="1324632"/>
          </a:xfrm>
          <a:prstGeom prst="rect">
            <a:avLst/>
          </a:prstGeom>
        </p:spPr>
      </p:pic>
      <p:sp>
        <p:nvSpPr>
          <p:cNvPr id="13" name="Text Placeholder 2"/>
          <p:cNvSpPr txBox="1"/>
          <p:nvPr/>
        </p:nvSpPr>
        <p:spPr>
          <a:xfrm>
            <a:off x="2575113" y="1566435"/>
            <a:ext cx="1701052"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sz="1200" b="1" dirty="0"/>
              <a:t>Flow control</a:t>
            </a:r>
            <a:endParaRPr lang="en-IE" sz="1200" b="1" dirty="0"/>
          </a:p>
          <a:p>
            <a:pPr lvl="1">
              <a:buFont typeface="Arial" panose="020B0604020202020204" pitchFamily="34" charset="0"/>
              <a:buChar char="•"/>
            </a:pPr>
            <a:r>
              <a:rPr lang="en-IE" sz="1200" b="1" dirty="0"/>
              <a:t>Version control</a:t>
            </a:r>
            <a:endParaRPr lang="en-IE" sz="1200" b="1" dirty="0"/>
          </a:p>
          <a:p>
            <a:pPr lvl="1">
              <a:buFont typeface="Arial" panose="020B0604020202020204" pitchFamily="34" charset="0"/>
              <a:buChar char="•"/>
            </a:pPr>
            <a:r>
              <a:rPr lang="en-IE" sz="1200" b="1" dirty="0"/>
              <a:t>Document control</a:t>
            </a:r>
            <a:endParaRPr lang="en-IE" sz="1200" b="1" dirty="0"/>
          </a:p>
        </p:txBody>
      </p:sp>
      <p:pic>
        <p:nvPicPr>
          <p:cNvPr id="1032" name="Picture 8" descr="How Holding A Weekly Team Meeting Has Made My Job Eas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80" y="3356460"/>
            <a:ext cx="2294932" cy="12693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p:cNvSpPr txBox="1"/>
          <p:nvPr/>
        </p:nvSpPr>
        <p:spPr>
          <a:xfrm>
            <a:off x="2525842" y="3293960"/>
            <a:ext cx="1701052"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555" indent="-208280" algn="l" defTabSz="914400" rtl="0" eaLnBrk="1" latinLnBrk="0" hangingPunct="1">
              <a:spcBef>
                <a:spcPts val="0"/>
              </a:spcBef>
              <a:spcAft>
                <a:spcPts val="565"/>
              </a:spcAft>
              <a:buClr>
                <a:schemeClr val="tx2"/>
              </a:buClr>
              <a:buFont typeface="Arial" panose="020B0604020202020204"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1400" b="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5275" lvl="1" indent="0">
              <a:buNone/>
            </a:pPr>
            <a:r>
              <a:rPr lang="en-IE" sz="1200" b="1" dirty="0"/>
              <a:t>Cycle benchmarking</a:t>
            </a:r>
            <a:endParaRPr lang="en-IE" sz="1200" b="1" dirty="0"/>
          </a:p>
          <a:p>
            <a:pPr lvl="1">
              <a:buFont typeface="Arial" panose="020B0604020202020204" pitchFamily="34" charset="0"/>
              <a:buChar char="•"/>
            </a:pPr>
            <a:r>
              <a:rPr lang="en-IE" sz="1200" b="1" dirty="0"/>
              <a:t>Week nodes plan</a:t>
            </a:r>
            <a:endParaRPr lang="en-IE" sz="1200" b="1" dirty="0"/>
          </a:p>
          <a:p>
            <a:pPr lvl="1">
              <a:buFont typeface="Arial" panose="020B0604020202020204" pitchFamily="34" charset="0"/>
              <a:buChar char="•"/>
            </a:pPr>
            <a:r>
              <a:rPr lang="en-IE" sz="1200" b="1" dirty="0"/>
              <a:t>2 meetings / week</a:t>
            </a:r>
            <a:endParaRPr lang="en-IE" sz="1200" b="1" dirty="0"/>
          </a:p>
        </p:txBody>
      </p:sp>
      <p:sp>
        <p:nvSpPr>
          <p:cNvPr id="15" name="Rectangle: Rounded Corners 14"/>
          <p:cNvSpPr/>
          <p:nvPr/>
        </p:nvSpPr>
        <p:spPr>
          <a:xfrm>
            <a:off x="6980180" y="3925434"/>
            <a:ext cx="1847850" cy="908535"/>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In-time</a:t>
            </a:r>
            <a:endParaRPr lang="en-US" altLang="zh-CN" b="1" dirty="0"/>
          </a:p>
          <a:p>
            <a:pPr algn="ctr"/>
            <a:r>
              <a:rPr lang="en-US" altLang="zh-CN" b="1" dirty="0"/>
              <a:t>High-quality</a:t>
            </a:r>
            <a:endParaRPr lang="en-US" altLang="zh-CN" b="1" dirty="0"/>
          </a:p>
          <a:p>
            <a:pPr algn="ctr"/>
            <a:r>
              <a:rPr lang="en-US" altLang="zh-CN" dirty="0"/>
              <a:t>Project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Presentation</a:t>
            </a:r>
            <a:endParaRPr lang="en-GB" dirty="0"/>
          </a:p>
        </p:txBody>
      </p:sp>
      <p:sp>
        <p:nvSpPr>
          <p:cNvPr id="4" name="Text Placeholder 3"/>
          <p:cNvSpPr>
            <a:spLocks noGrp="1"/>
          </p:cNvSpPr>
          <p:nvPr>
            <p:ph type="body" sz="quarter" idx="11"/>
          </p:nvPr>
        </p:nvSpPr>
        <p:spPr>
          <a:xfrm>
            <a:off x="828675" y="685806"/>
            <a:ext cx="7500938" cy="350994"/>
          </a:xfrm>
        </p:spPr>
        <p:txBody>
          <a:bodyPr/>
          <a:lstStyle/>
          <a:p>
            <a:r>
              <a:rPr lang="en-GB" dirty="0"/>
              <a:t>Content</a:t>
            </a:r>
            <a:endParaRPr lang="en-GB" dirty="0"/>
          </a:p>
        </p:txBody>
      </p:sp>
      <p:sp>
        <p:nvSpPr>
          <p:cNvPr id="5" name="Slide Number Placeholder 4"/>
          <p:cNvSpPr>
            <a:spLocks noGrp="1"/>
          </p:cNvSpPr>
          <p:nvPr>
            <p:ph type="sldNum" sz="quarter" idx="4"/>
          </p:nvPr>
        </p:nvSpPr>
        <p:spPr>
          <a:xfrm>
            <a:off x="8039513" y="4881249"/>
            <a:ext cx="290100" cy="191861"/>
          </a:xfrm>
        </p:spPr>
        <p:txBody>
          <a:bodyPr/>
          <a:lstStyle/>
          <a:p>
            <a:fld id="{DDBE135E-2566-4748-853C-8A3B78F0FB00}" type="slidenum">
              <a:rPr lang="en-GB" smtClean="0"/>
            </a:fld>
            <a:endParaRPr lang="en-GB" dirty="0"/>
          </a:p>
        </p:txBody>
      </p:sp>
      <p:sp>
        <p:nvSpPr>
          <p:cNvPr id="7" name="Text Placeholder 6"/>
          <p:cNvSpPr>
            <a:spLocks noGrp="1"/>
          </p:cNvSpPr>
          <p:nvPr>
            <p:ph type="body" sz="quarter" idx="10"/>
          </p:nvPr>
        </p:nvSpPr>
        <p:spPr/>
        <p:txBody>
          <a:bodyPr/>
          <a:lstStyle/>
          <a:p>
            <a:pPr lvl="1"/>
            <a:r>
              <a:rPr lang="en-US" altLang="zh-CN" dirty="0"/>
              <a:t>Group Introduction</a:t>
            </a:r>
            <a:endParaRPr lang="en-US" altLang="zh-CN" dirty="0"/>
          </a:p>
          <a:p>
            <a:pPr lvl="1"/>
            <a:r>
              <a:rPr lang="en-US" altLang="zh-CN" sz="2000" b="0" i="0" u="none" strike="noStrike" baseline="0" dirty="0">
                <a:latin typeface="Calibri" panose="020F0502020204030204"/>
                <a:ea typeface="Calibri" panose="020F0502020204030204"/>
                <a:cs typeface="Calibri" panose="020F0502020204030204"/>
              </a:rPr>
              <a:t>Mathematical Algorithm</a:t>
            </a:r>
            <a:endParaRPr lang="en-US" altLang="zh-CN" sz="2000" b="0" i="0" u="none" strike="noStrike" baseline="0" dirty="0">
              <a:latin typeface="Calibri" panose="020F0502020204030204"/>
              <a:ea typeface="Calibri" panose="020F0502020204030204"/>
              <a:cs typeface="Calibri" panose="020F0502020204030204"/>
            </a:endParaRPr>
          </a:p>
          <a:p>
            <a:pPr lvl="1"/>
            <a:r>
              <a:rPr lang="en-GB" altLang="zh-CN" dirty="0"/>
              <a:t>Function Blocks</a:t>
            </a:r>
            <a:endParaRPr lang="en-GB" altLang="zh-CN" dirty="0"/>
          </a:p>
          <a:p>
            <a:pPr lvl="1"/>
            <a:r>
              <a:rPr lang="en-GB" altLang="zh-CN" dirty="0"/>
              <a:t>Testing Plan</a:t>
            </a:r>
            <a:endParaRPr lang="en-GB" altLang="zh-CN" dirty="0"/>
          </a:p>
          <a:p>
            <a:pPr lvl="1"/>
            <a:r>
              <a:rPr lang="en-GB" altLang="zh-CN" dirty="0"/>
              <a:t>Flow of Implementation</a:t>
            </a:r>
            <a:endParaRPr lang="en-US" altLang="zh-CN" sz="2000" b="0" i="0" u="none" strike="noStrike" baseline="0" dirty="0">
              <a:latin typeface="Calibri" panose="020F0502020204030204"/>
              <a:ea typeface="Calibri" panose="020F0502020204030204"/>
              <a:cs typeface="Calibri" panose="020F0502020204030204"/>
            </a:endParaRPr>
          </a:p>
          <a:p>
            <a:pPr lvl="1"/>
            <a:r>
              <a:rPr lang="en-GB" altLang="zh-CN" dirty="0"/>
              <a:t>Milestones and timeline</a:t>
            </a:r>
            <a:endParaRPr lang="en-GB"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p:txBody>
              <a:bodyPr/>
              <a:lstStyle/>
              <a:p>
                <a14:m>
                  <m:oMathPara xmlns:m="http://schemas.openxmlformats.org/officeDocument/2006/math">
                    <m:oMathParaPr>
                      <m:jc m:val="centerGroup"/>
                    </m:oMathParaPr>
                    <m:oMath xmlns:m="http://schemas.openxmlformats.org/officeDocument/2006/math">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oMath>
                  </m:oMathPara>
                </a14:m>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kumimoji="1" lang="en-GB" altLang="zh-CN" dirty="0"/>
                  <a:t>C: The actual observed </a:t>
                </a:r>
                <a:r>
                  <a:rPr kumimoji="1" lang="en-GB" altLang="zh-CN" dirty="0" err="1"/>
                  <a:t>color</a:t>
                </a:r>
                <a:r>
                  <a:rPr kumimoji="1" lang="en-GB" altLang="zh-CN" dirty="0"/>
                  <a:t> of the pixel. </a:t>
                </a:r>
                <a:endParaRPr kumimoji="1" lang="en-GB" altLang="zh-CN" dirty="0"/>
              </a:p>
              <a:p>
                <a:r>
                  <a:rPr kumimoji="1" lang="en-GB" altLang="zh-CN" dirty="0"/>
                  <a:t>F: Foreground </a:t>
                </a:r>
                <a:r>
                  <a:rPr kumimoji="1" lang="en-GB" altLang="zh-CN" dirty="0" err="1"/>
                  <a:t>color</a:t>
                </a:r>
                <a:r>
                  <a:rPr kumimoji="1" lang="en-GB" altLang="zh-CN" dirty="0"/>
                  <a:t>.</a:t>
                </a:r>
                <a:endParaRPr kumimoji="1" lang="en-GB" altLang="zh-CN" dirty="0"/>
              </a:p>
              <a:p>
                <a:r>
                  <a:rPr kumimoji="1" lang="en-GB" altLang="zh-CN" dirty="0"/>
                  <a:t>B: Background </a:t>
                </a:r>
                <a:r>
                  <a:rPr kumimoji="1" lang="en-GB" altLang="zh-CN" dirty="0" err="1"/>
                  <a:t>color</a:t>
                </a:r>
                <a:r>
                  <a:rPr kumimoji="1" lang="en-GB" altLang="zh-CN" dirty="0"/>
                  <a:t>.</a:t>
                </a:r>
                <a:endParaRPr kumimoji="1" lang="en-GB" altLang="zh-CN" dirty="0"/>
              </a:p>
              <a:p>
                <a:r>
                  <a:rPr kumimoji="1" lang="el-GR" altLang="zh-CN" dirty="0">
                    <a:solidFill>
                      <a:srgbClr val="FF0000"/>
                    </a:solidFill>
                  </a:rPr>
                  <a:t>α: </a:t>
                </a:r>
                <a:r>
                  <a:rPr kumimoji="1" lang="en-GB" altLang="zh-CN" dirty="0">
                    <a:solidFill>
                      <a:srgbClr val="FF0000"/>
                    </a:solidFill>
                  </a:rPr>
                  <a:t>The probability of the pixel belonging to the foreground, which is the primary value we aim to </a:t>
                </a:r>
                <a:r>
                  <a:rPr kumimoji="1" lang="en-US" altLang="zh-CN" dirty="0">
                    <a:solidFill>
                      <a:srgbClr val="FF0000"/>
                    </a:solidFill>
                  </a:rPr>
                  <a:t>solve</a:t>
                </a:r>
                <a:r>
                  <a:rPr kumimoji="1" lang="en-GB" altLang="zh-CN" dirty="0">
                    <a:solidFill>
                      <a:srgbClr val="FF0000"/>
                    </a:solidFill>
                  </a:rPr>
                  <a:t>.</a:t>
                </a:r>
                <a:endParaRPr kumimoji="1" lang="en-GB" altLang="zh-CN" dirty="0">
                  <a:solidFill>
                    <a:srgbClr val="FF0000"/>
                  </a:solidFill>
                </a:endParaRPr>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blipFill rotWithShape="1">
                <a:blip r:embed="rId1"/>
                <a:stretch>
                  <a:fillRect t="-15" r="4" b="12"/>
                </a:stretch>
              </a:blipFill>
            </p:spPr>
            <p:txBody>
              <a:bodyPr/>
              <a:lstStyle/>
              <a:p>
                <a:r>
                  <a:rPr lang="zh-CN" altLang="en-US">
                    <a:noFill/>
                  </a:rPr>
                  <a:t> </a:t>
                </a:r>
              </a:p>
            </p:txBody>
          </p:sp>
        </mc:Fallback>
      </mc:AlternateContent>
      <p:sp>
        <p:nvSpPr>
          <p:cNvPr id="4" name="文本占位符 3"/>
          <p:cNvSpPr>
            <a:spLocks noGrp="1"/>
          </p:cNvSpPr>
          <p:nvPr>
            <p:ph type="body" sz="quarter" idx="11"/>
          </p:nvPr>
        </p:nvSpPr>
        <p:spPr>
          <a:xfrm>
            <a:off x="828675" y="685806"/>
            <a:ext cx="7500938" cy="277146"/>
          </a:xfrm>
        </p:spPr>
        <p:txBody>
          <a:bodyPr/>
          <a:lstStyle/>
          <a:p>
            <a:r>
              <a:rPr kumimoji="1" lang="en-US" altLang="zh-CN" dirty="0"/>
              <a:t>Corner</a:t>
            </a:r>
            <a:r>
              <a:rPr kumimoji="1" lang="zh-CN" altLang="en-US" dirty="0"/>
              <a:t> </a:t>
            </a:r>
            <a:r>
              <a:rPr kumimoji="1" lang="en-US" altLang="zh-CN" dirty="0"/>
              <a:t>Stone</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a:xfrm>
                <a:off x="821531" y="2108360"/>
                <a:ext cx="7500938" cy="469965"/>
              </a:xfrm>
            </p:spPr>
            <p:txBody>
              <a:bodyPr/>
              <a:lstStyle/>
              <a:p>
                <a14:m>
                  <m:oMathPara xmlns:m="http://schemas.openxmlformats.org/officeDocument/2006/math">
                    <m:oMathParaPr>
                      <m:jc m:val="centerGroup"/>
                    </m:oMathParaPr>
                    <m:oMath xmlns:m="http://schemas.openxmlformats.org/officeDocument/2006/math">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oMath>
                  </m:oMathPara>
                </a14:m>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xfrm>
                <a:off x="821531" y="2108360"/>
                <a:ext cx="7500938" cy="469965"/>
              </a:xfrm>
              <a:blipFill rotWithShape="1">
                <a:blip r:embed="rId1"/>
                <a:stretch>
                  <a:fillRect l="-6" t="-34" r="2" b="48"/>
                </a:stretch>
              </a:blipFill>
            </p:spPr>
            <p:txBody>
              <a:bodyPr/>
              <a:lstStyle/>
              <a:p>
                <a:r>
                  <a:rPr lang="zh-CN" altLang="en-US">
                    <a:noFill/>
                  </a:rPr>
                  <a:t> </a:t>
                </a:r>
              </a:p>
            </p:txBody>
          </p:sp>
        </mc:Fallback>
      </mc:AlternateContent>
      <p:sp>
        <p:nvSpPr>
          <p:cNvPr id="4" name="文本占位符 3"/>
          <p:cNvSpPr>
            <a:spLocks noGrp="1"/>
          </p:cNvSpPr>
          <p:nvPr>
            <p:ph type="body" sz="quarter" idx="11"/>
          </p:nvPr>
        </p:nvSpPr>
        <p:spPr>
          <a:xfrm>
            <a:off x="828675" y="685806"/>
            <a:ext cx="7500938" cy="277146"/>
          </a:xfrm>
        </p:spPr>
        <p:txBody>
          <a:bodyPr/>
          <a:lstStyle/>
          <a:p>
            <a:r>
              <a:rPr kumimoji="1" lang="en-US" altLang="zh-CN" dirty="0"/>
              <a:t>Challenge</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mc:AlternateContent xmlns:mc="http://schemas.openxmlformats.org/markup-compatibility/2006">
        <mc:Choice xmlns:a14="http://schemas.microsoft.com/office/drawing/2010/main" Requires="a14">
          <p:sp>
            <p:nvSpPr>
              <p:cNvPr id="8" name="文本框 7"/>
              <p:cNvSpPr txBox="1"/>
              <p:nvPr/>
            </p:nvSpPr>
            <p:spPr>
              <a:xfrm>
                <a:off x="2014917" y="1487167"/>
                <a:ext cx="4698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𝐶</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2014917" y="1487167"/>
                <a:ext cx="469872" cy="430887"/>
              </a:xfrm>
              <a:prstGeom prst="rect">
                <a:avLst/>
              </a:prstGeom>
              <a:blipFill rotWithShape="1">
                <a:blip r:embed="rId2"/>
                <a:stretch>
                  <a:fillRect l="-13" t="-147" r="-9183"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974991" y="2108360"/>
                <a:ext cx="47339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𝐶</m:t>
                          </m:r>
                        </m:e>
                        <m:sub>
                          <m:r>
                            <a:rPr kumimoji="1" lang="en-US" altLang="zh-CN" sz="2800" b="0" i="1" smtClean="0">
                              <a:latin typeface="Cambria Math" panose="02040503050406030204" pitchFamily="18" charset="0"/>
                            </a:rPr>
                            <m:t>𝐺</m:t>
                          </m:r>
                        </m:sub>
                      </m:sSub>
                    </m:oMath>
                  </m:oMathPara>
                </a14:m>
                <a:endParaRPr kumimoji="1" lang="zh-CN" altLang="en-US" sz="2800" dirty="0"/>
              </a:p>
            </p:txBody>
          </p:sp>
        </mc:Choice>
        <mc:Fallback>
          <p:sp>
            <p:nvSpPr>
              <p:cNvPr id="9" name="文本框 8"/>
              <p:cNvSpPr txBox="1">
                <a:spLocks noRot="1" noChangeAspect="1" noMove="1" noResize="1" noEditPoints="1" noAdjustHandles="1" noChangeArrowheads="1" noChangeShapeType="1" noTextEdit="1"/>
              </p:cNvSpPr>
              <p:nvPr/>
            </p:nvSpPr>
            <p:spPr>
              <a:xfrm>
                <a:off x="1974991" y="2108360"/>
                <a:ext cx="473398" cy="430887"/>
              </a:xfrm>
              <a:prstGeom prst="rect">
                <a:avLst/>
              </a:prstGeom>
              <a:blipFill rotWithShape="1">
                <a:blip r:embed="rId3"/>
                <a:stretch>
                  <a:fillRect l="-30" t="-37" r="-8621" b="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2014917" y="2768631"/>
                <a:ext cx="47538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𝐶</m:t>
                          </m:r>
                        </m:e>
                        <m:sub>
                          <m:r>
                            <a:rPr kumimoji="1" lang="en-US" altLang="zh-CN" sz="2800" b="0" i="1" smtClean="0">
                              <a:latin typeface="Cambria Math" panose="02040503050406030204" pitchFamily="18" charset="0"/>
                            </a:rPr>
                            <m:t>𝐵</m:t>
                          </m:r>
                        </m:sub>
                      </m:sSub>
                    </m:oMath>
                  </m:oMathPara>
                </a14:m>
                <a:endParaRPr kumimoji="1" lang="zh-CN" altLang="en-US" sz="2800" dirty="0"/>
              </a:p>
            </p:txBody>
          </p:sp>
        </mc:Choice>
        <mc:Fallback>
          <p:sp>
            <p:nvSpPr>
              <p:cNvPr id="10" name="文本框 9"/>
              <p:cNvSpPr txBox="1">
                <a:spLocks noRot="1" noChangeAspect="1" noMove="1" noResize="1" noEditPoints="1" noAdjustHandles="1" noChangeArrowheads="1" noChangeShapeType="1" noTextEdit="1"/>
              </p:cNvSpPr>
              <p:nvPr/>
            </p:nvSpPr>
            <p:spPr>
              <a:xfrm>
                <a:off x="2014917" y="2768631"/>
                <a:ext cx="475387" cy="430887"/>
              </a:xfrm>
              <a:prstGeom prst="rect">
                <a:avLst/>
              </a:prstGeom>
              <a:blipFill rotWithShape="1">
                <a:blip r:embed="rId4"/>
                <a:stretch>
                  <a:fillRect l="-13" t="-7" r="-8984" b="90"/>
                </a:stretch>
              </a:blipFill>
            </p:spPr>
            <p:txBody>
              <a:bodyPr/>
              <a:lstStyle/>
              <a:p>
                <a:r>
                  <a:rPr lang="zh-CN" altLang="en-US">
                    <a:noFill/>
                  </a:rPr>
                  <a:t> </a:t>
                </a:r>
              </a:p>
            </p:txBody>
          </p:sp>
        </mc:Fallback>
      </mc:AlternateContent>
      <p:cxnSp>
        <p:nvCxnSpPr>
          <p:cNvPr id="14" name="直线连接符 13"/>
          <p:cNvCxnSpPr>
            <a:stCxn id="8" idx="3"/>
          </p:cNvCxnSpPr>
          <p:nvPr/>
        </p:nvCxnSpPr>
        <p:spPr>
          <a:xfrm>
            <a:off x="2484789" y="1702611"/>
            <a:ext cx="598276" cy="64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9" idx="3"/>
          </p:cNvCxnSpPr>
          <p:nvPr/>
        </p:nvCxnSpPr>
        <p:spPr>
          <a:xfrm>
            <a:off x="2448389" y="2323804"/>
            <a:ext cx="634676" cy="19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0" idx="3"/>
          </p:cNvCxnSpPr>
          <p:nvPr/>
        </p:nvCxnSpPr>
        <p:spPr>
          <a:xfrm flipV="1">
            <a:off x="2490304" y="2343342"/>
            <a:ext cx="592761" cy="6407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文本框 21"/>
              <p:cNvSpPr txBox="1"/>
              <p:nvPr/>
            </p:nvSpPr>
            <p:spPr>
              <a:xfrm>
                <a:off x="2783927" y="1117338"/>
                <a:ext cx="4564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𝐹</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p:sp>
            <p:nvSpPr>
              <p:cNvPr id="22" name="文本框 21"/>
              <p:cNvSpPr txBox="1">
                <a:spLocks noRot="1" noChangeAspect="1" noMove="1" noResize="1" noEditPoints="1" noAdjustHandles="1" noChangeArrowheads="1" noChangeShapeType="1" noTextEdit="1"/>
              </p:cNvSpPr>
              <p:nvPr/>
            </p:nvSpPr>
            <p:spPr>
              <a:xfrm>
                <a:off x="2783927" y="1117338"/>
                <a:ext cx="456472" cy="430887"/>
              </a:xfrm>
              <a:prstGeom prst="rect">
                <a:avLst/>
              </a:prstGeom>
              <a:blipFill rotWithShape="1">
                <a:blip r:embed="rId5"/>
                <a:stretch>
                  <a:fillRect l="-19" t="-87" r="-11408"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5007755" y="1085961"/>
                <a:ext cx="46198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𝐹</m:t>
                          </m:r>
                        </m:e>
                        <m:sub>
                          <m:r>
                            <a:rPr kumimoji="1" lang="en-US" altLang="zh-CN" sz="2800" b="0" i="1" smtClean="0">
                              <a:latin typeface="Cambria Math" panose="02040503050406030204" pitchFamily="18" charset="0"/>
                            </a:rPr>
                            <m:t>𝐵</m:t>
                          </m:r>
                        </m:sub>
                      </m:sSub>
                    </m:oMath>
                  </m:oMathPara>
                </a14:m>
                <a:endParaRPr kumimoji="1" lang="zh-CN" altLang="en-US" sz="2800" dirty="0"/>
              </a:p>
            </p:txBody>
          </p:sp>
        </mc:Choice>
        <mc:Fallback>
          <p:sp>
            <p:nvSpPr>
              <p:cNvPr id="23" name="文本框 22"/>
              <p:cNvSpPr txBox="1">
                <a:spLocks noRot="1" noChangeAspect="1" noMove="1" noResize="1" noEditPoints="1" noAdjustHandles="1" noChangeArrowheads="1" noChangeShapeType="1" noTextEdit="1"/>
              </p:cNvSpPr>
              <p:nvPr/>
            </p:nvSpPr>
            <p:spPr>
              <a:xfrm>
                <a:off x="5007755" y="1085961"/>
                <a:ext cx="461986" cy="430887"/>
              </a:xfrm>
              <a:prstGeom prst="rect">
                <a:avLst/>
              </a:prstGeom>
              <a:blipFill rotWithShape="1">
                <a:blip r:embed="rId6"/>
                <a:stretch>
                  <a:fillRect l="-31" t="-26" r="-11303" b="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894078" y="1054843"/>
                <a:ext cx="45999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𝐹</m:t>
                          </m:r>
                        </m:e>
                        <m:sub>
                          <m:r>
                            <a:rPr kumimoji="1" lang="en-US" altLang="zh-CN" sz="2800" b="0" i="1" smtClean="0">
                              <a:latin typeface="Cambria Math" panose="02040503050406030204" pitchFamily="18" charset="0"/>
                            </a:rPr>
                            <m:t>𝐺</m:t>
                          </m:r>
                        </m:sub>
                      </m:sSub>
                    </m:oMath>
                  </m:oMathPara>
                </a14:m>
                <a:endParaRPr kumimoji="1" lang="zh-CN" altLang="en-US" sz="2800" dirty="0"/>
              </a:p>
            </p:txBody>
          </p:sp>
        </mc:Choice>
        <mc:Fallback>
          <p:sp>
            <p:nvSpPr>
              <p:cNvPr id="24" name="文本框 23"/>
              <p:cNvSpPr txBox="1">
                <a:spLocks noRot="1" noChangeAspect="1" noMove="1" noResize="1" noEditPoints="1" noAdjustHandles="1" noChangeArrowheads="1" noChangeShapeType="1" noTextEdit="1"/>
              </p:cNvSpPr>
              <p:nvPr/>
            </p:nvSpPr>
            <p:spPr>
              <a:xfrm>
                <a:off x="3894078" y="1054843"/>
                <a:ext cx="459998" cy="430887"/>
              </a:xfrm>
              <a:prstGeom prst="rect">
                <a:avLst/>
              </a:prstGeom>
              <a:blipFill rotWithShape="1">
                <a:blip r:embed="rId7"/>
                <a:stretch>
                  <a:fillRect l="-56" t="-25" r="-10931" b="108"/>
                </a:stretch>
              </a:blipFill>
            </p:spPr>
            <p:txBody>
              <a:bodyPr/>
              <a:lstStyle/>
              <a:p>
                <a:r>
                  <a:rPr lang="zh-CN" altLang="en-US">
                    <a:noFill/>
                  </a:rPr>
                  <a:t> </a:t>
                </a:r>
              </a:p>
            </p:txBody>
          </p:sp>
        </mc:Fallback>
      </mc:AlternateContent>
      <p:cxnSp>
        <p:nvCxnSpPr>
          <p:cNvPr id="26" name="直线连接符 25"/>
          <p:cNvCxnSpPr>
            <a:stCxn id="22" idx="2"/>
          </p:cNvCxnSpPr>
          <p:nvPr/>
        </p:nvCxnSpPr>
        <p:spPr>
          <a:xfrm>
            <a:off x="3012163" y="1548225"/>
            <a:ext cx="1056142" cy="63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4" idx="2"/>
          </p:cNvCxnSpPr>
          <p:nvPr/>
        </p:nvCxnSpPr>
        <p:spPr>
          <a:xfrm flipH="1">
            <a:off x="4068305" y="1485730"/>
            <a:ext cx="55772" cy="699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23" idx="2"/>
          </p:cNvCxnSpPr>
          <p:nvPr/>
        </p:nvCxnSpPr>
        <p:spPr>
          <a:xfrm flipH="1">
            <a:off x="4068305" y="1516848"/>
            <a:ext cx="1170443" cy="6684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文本框 30"/>
              <p:cNvSpPr txBox="1"/>
              <p:nvPr/>
            </p:nvSpPr>
            <p:spPr>
              <a:xfrm>
                <a:off x="6353419" y="1487167"/>
                <a:ext cx="49597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𝐵</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p:sp>
            <p:nvSpPr>
              <p:cNvPr id="31" name="文本框 30"/>
              <p:cNvSpPr txBox="1">
                <a:spLocks noRot="1" noChangeAspect="1" noMove="1" noResize="1" noEditPoints="1" noAdjustHandles="1" noChangeArrowheads="1" noChangeShapeType="1" noTextEdit="1"/>
              </p:cNvSpPr>
              <p:nvPr/>
            </p:nvSpPr>
            <p:spPr>
              <a:xfrm>
                <a:off x="6353419" y="1487167"/>
                <a:ext cx="495970" cy="430887"/>
              </a:xfrm>
              <a:prstGeom prst="rect">
                <a:avLst/>
              </a:prstGeom>
              <a:blipFill rotWithShape="1">
                <a:blip r:embed="rId8"/>
                <a:stretch>
                  <a:fillRect l="-49" t="-147" r="-8266"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6352545" y="2124638"/>
                <a:ext cx="49597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𝐵</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p:sp>
            <p:nvSpPr>
              <p:cNvPr id="32" name="文本框 31"/>
              <p:cNvSpPr txBox="1">
                <a:spLocks noRot="1" noChangeAspect="1" noMove="1" noResize="1" noEditPoints="1" noAdjustHandles="1" noChangeArrowheads="1" noChangeShapeType="1" noTextEdit="1"/>
              </p:cNvSpPr>
              <p:nvPr/>
            </p:nvSpPr>
            <p:spPr>
              <a:xfrm>
                <a:off x="6352545" y="2124638"/>
                <a:ext cx="495970" cy="430887"/>
              </a:xfrm>
              <a:prstGeom prst="rect">
                <a:avLst/>
              </a:prstGeom>
              <a:blipFill rotWithShape="1">
                <a:blip r:embed="rId8"/>
                <a:stretch>
                  <a:fillRect l="-1" t="-131" r="-8314"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6352545" y="2770815"/>
                <a:ext cx="49597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𝐵</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p:sp>
            <p:nvSpPr>
              <p:cNvPr id="33" name="文本框 32"/>
              <p:cNvSpPr txBox="1">
                <a:spLocks noRot="1" noChangeAspect="1" noMove="1" noResize="1" noEditPoints="1" noAdjustHandles="1" noChangeArrowheads="1" noChangeShapeType="1" noTextEdit="1"/>
              </p:cNvSpPr>
              <p:nvPr/>
            </p:nvSpPr>
            <p:spPr>
              <a:xfrm>
                <a:off x="6352545" y="2770815"/>
                <a:ext cx="495970" cy="430887"/>
              </a:xfrm>
              <a:prstGeom prst="rect">
                <a:avLst/>
              </a:prstGeom>
              <a:blipFill rotWithShape="1">
                <a:blip r:embed="rId8"/>
                <a:stretch>
                  <a:fillRect l="-1" t="-72" r="-8314" b="7"/>
                </a:stretch>
              </a:blipFill>
            </p:spPr>
            <p:txBody>
              <a:bodyPr/>
              <a:lstStyle/>
              <a:p>
                <a:r>
                  <a:rPr lang="zh-CN" altLang="en-US">
                    <a:noFill/>
                  </a:rPr>
                  <a:t> </a:t>
                </a:r>
              </a:p>
            </p:txBody>
          </p:sp>
        </mc:Fallback>
      </mc:AlternateContent>
      <p:cxnSp>
        <p:nvCxnSpPr>
          <p:cNvPr id="35" name="直线连接符 34"/>
          <p:cNvCxnSpPr>
            <a:stCxn id="31" idx="1"/>
          </p:cNvCxnSpPr>
          <p:nvPr/>
        </p:nvCxnSpPr>
        <p:spPr>
          <a:xfrm flipH="1">
            <a:off x="6036590" y="1702611"/>
            <a:ext cx="316829" cy="62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endCxn id="32" idx="1"/>
          </p:cNvCxnSpPr>
          <p:nvPr/>
        </p:nvCxnSpPr>
        <p:spPr>
          <a:xfrm>
            <a:off x="6036590" y="2333573"/>
            <a:ext cx="315955" cy="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endCxn id="33" idx="1"/>
          </p:cNvCxnSpPr>
          <p:nvPr/>
        </p:nvCxnSpPr>
        <p:spPr>
          <a:xfrm>
            <a:off x="6036590" y="2323803"/>
            <a:ext cx="315955" cy="662456"/>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57200" y="2185261"/>
            <a:ext cx="1115878" cy="646331"/>
          </a:xfrm>
          <a:prstGeom prst="rect">
            <a:avLst/>
          </a:prstGeom>
          <a:noFill/>
        </p:spPr>
        <p:txBody>
          <a:bodyPr wrap="square" rtlCol="0">
            <a:spAutoFit/>
          </a:bodyPr>
          <a:lstStyle/>
          <a:p>
            <a:r>
              <a:rPr kumimoji="1" lang="en-US" altLang="zh-CN" dirty="0"/>
              <a:t>Three Equations</a:t>
            </a:r>
            <a:endParaRPr kumimoji="1" lang="zh-CN" altLang="en-US" dirty="0"/>
          </a:p>
        </p:txBody>
      </p:sp>
      <p:sp>
        <p:nvSpPr>
          <p:cNvPr id="41" name="文本框 40"/>
          <p:cNvSpPr txBox="1"/>
          <p:nvPr/>
        </p:nvSpPr>
        <p:spPr>
          <a:xfrm>
            <a:off x="7224791" y="2185261"/>
            <a:ext cx="1115878" cy="646331"/>
          </a:xfrm>
          <a:prstGeom prst="rect">
            <a:avLst/>
          </a:prstGeom>
          <a:noFill/>
        </p:spPr>
        <p:txBody>
          <a:bodyPr wrap="square" rtlCol="0">
            <a:spAutoFit/>
          </a:bodyPr>
          <a:lstStyle/>
          <a:p>
            <a:r>
              <a:rPr kumimoji="1" lang="en-US" altLang="zh-CN" dirty="0"/>
              <a:t>Seven Unknows</a:t>
            </a:r>
            <a:endParaRPr kumimoji="1" lang="zh-CN" altLang="en-US" dirty="0"/>
          </a:p>
        </p:txBody>
      </p:sp>
      <p:sp>
        <p:nvSpPr>
          <p:cNvPr id="42" name="文本框 41"/>
          <p:cNvSpPr txBox="1"/>
          <p:nvPr/>
        </p:nvSpPr>
        <p:spPr>
          <a:xfrm>
            <a:off x="413096" y="3594810"/>
            <a:ext cx="8480860" cy="523220"/>
          </a:xfrm>
          <a:prstGeom prst="rect">
            <a:avLst/>
          </a:prstGeom>
          <a:noFill/>
        </p:spPr>
        <p:txBody>
          <a:bodyPr wrap="square" rtlCol="0">
            <a:spAutoFit/>
          </a:bodyPr>
          <a:lstStyle/>
          <a:p>
            <a:r>
              <a:rPr kumimoji="1" lang="en-US" altLang="zh-CN" sz="2800" dirty="0">
                <a:solidFill>
                  <a:srgbClr val="FF0000"/>
                </a:solidFill>
              </a:rPr>
              <a:t>How do we solve seven unknowns with three equations?</a:t>
            </a:r>
            <a:endParaRPr kumimoji="1" lang="zh-CN" altLang="en-US"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p:sp>
        <p:nvSpPr>
          <p:cNvPr id="3" name="文本占位符 2"/>
          <p:cNvSpPr>
            <a:spLocks noGrp="1"/>
          </p:cNvSpPr>
          <p:nvPr>
            <p:ph type="body" sz="quarter" idx="10"/>
          </p:nvPr>
        </p:nvSpPr>
        <p:spPr/>
        <p:txBody>
          <a:bodyPr/>
          <a:lstStyle/>
          <a:p>
            <a:pPr algn="ctr"/>
            <a:r>
              <a:rPr kumimoji="1" lang="en-US" altLang="zh-CN" sz="2400" b="0" dirty="0"/>
              <a:t>User input / </a:t>
            </a:r>
            <a:r>
              <a:rPr kumimoji="1" lang="en-US" altLang="zh-CN" sz="2400" b="0" dirty="0" err="1"/>
              <a:t>Trimap</a:t>
            </a:r>
            <a:endParaRPr kumimoji="1" lang="en-US" altLang="zh-CN" sz="2400" b="0" dirty="0"/>
          </a:p>
          <a:p>
            <a:pPr algn="ctr"/>
            <a:r>
              <a:rPr kumimoji="1" lang="en-US" altLang="zh-CN" sz="2400" b="0" dirty="0"/>
              <a:t>⬇️</a:t>
            </a:r>
            <a:endParaRPr kumimoji="1" lang="en-US" altLang="zh-CN" sz="2400" b="0" dirty="0"/>
          </a:p>
          <a:p>
            <a:pPr algn="ctr"/>
            <a:r>
              <a:rPr kumimoji="1" lang="en-US" altLang="zh-CN" sz="2400" b="0" dirty="0"/>
              <a:t>F and B value estimation</a:t>
            </a:r>
            <a:endParaRPr kumimoji="1" lang="en-US" altLang="zh-CN" sz="2400" b="0" dirty="0"/>
          </a:p>
          <a:p>
            <a:pPr algn="ctr"/>
            <a:r>
              <a:rPr kumimoji="1" lang="en-US" altLang="zh-CN" sz="2400" b="0" dirty="0"/>
              <a:t>⬇️</a:t>
            </a:r>
            <a:endParaRPr kumimoji="1" lang="en-US" altLang="zh-CN" sz="2400" b="0" dirty="0"/>
          </a:p>
          <a:p>
            <a:pPr algn="ctr"/>
            <a:r>
              <a:rPr kumimoji="1" lang="el-GR" altLang="zh-CN" sz="2400" b="0" dirty="0"/>
              <a:t>α</a:t>
            </a:r>
            <a:r>
              <a:rPr kumimoji="1" lang="en-US" altLang="zh-CN" sz="2400" b="0" dirty="0"/>
              <a:t> value estimation</a:t>
            </a:r>
            <a:endParaRPr kumimoji="1" lang="en-US" altLang="zh-CN" sz="2400" b="0" dirty="0"/>
          </a:p>
          <a:p>
            <a:endParaRPr kumimoji="1" lang="en-US" altLang="zh-CN" dirty="0"/>
          </a:p>
        </p:txBody>
      </p:sp>
      <p:sp>
        <p:nvSpPr>
          <p:cNvPr id="4" name="文本占位符 3"/>
          <p:cNvSpPr>
            <a:spLocks noGrp="1"/>
          </p:cNvSpPr>
          <p:nvPr>
            <p:ph type="body" sz="quarter" idx="11"/>
          </p:nvPr>
        </p:nvSpPr>
        <p:spPr/>
        <p:txBody>
          <a:bodyPr/>
          <a:lstStyle/>
          <a:p>
            <a:r>
              <a:rPr kumimoji="1" lang="en-US" altLang="zh-CN" dirty="0"/>
              <a:t>Maximum Likelihood</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p:cxnSp>
        <p:nvCxnSpPr>
          <p:cNvPr id="8" name="直线连接符 7"/>
          <p:cNvCxnSpPr/>
          <p:nvPr/>
        </p:nvCxnSpPr>
        <p:spPr>
          <a:xfrm flipH="1">
            <a:off x="2162013" y="2571750"/>
            <a:ext cx="813662" cy="585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2162013" y="3157466"/>
            <a:ext cx="743919" cy="5621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63471" y="2926634"/>
            <a:ext cx="1898542" cy="461665"/>
          </a:xfrm>
          <a:prstGeom prst="rect">
            <a:avLst/>
          </a:prstGeom>
          <a:noFill/>
        </p:spPr>
        <p:txBody>
          <a:bodyPr wrap="square" rtlCol="0">
            <a:spAutoFit/>
          </a:bodyPr>
          <a:lstStyle/>
          <a:p>
            <a:r>
              <a:rPr kumimoji="1" lang="en-US" altLang="zh-CN" sz="2400" dirty="0"/>
              <a:t>One iteration</a:t>
            </a:r>
            <a:endParaRPr kumimoji="1"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p:sp>
        <p:nvSpPr>
          <p:cNvPr id="4" name="文本占位符 3"/>
          <p:cNvSpPr>
            <a:spLocks noGrp="1"/>
          </p:cNvSpPr>
          <p:nvPr>
            <p:ph type="body" sz="quarter" idx="11"/>
          </p:nvPr>
        </p:nvSpPr>
        <p:spPr>
          <a:xfrm>
            <a:off x="828675" y="685806"/>
            <a:ext cx="7500938" cy="290587"/>
          </a:xfrm>
        </p:spPr>
        <p:txBody>
          <a:bodyPr/>
          <a:lstStyle/>
          <a:p>
            <a:r>
              <a:rPr kumimoji="1" lang="en-GB" altLang="zh-CN" dirty="0"/>
              <a:t>Maximum A Posteriori</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mc:AlternateContent xmlns:mc="http://schemas.openxmlformats.org/markup-compatibility/2006">
        <mc:Choice xmlns:a14="http://schemas.microsoft.com/office/drawing/2010/main" Requires="a14">
          <p:sp>
            <p:nvSpPr>
              <p:cNvPr id="7" name="文本框 6"/>
              <p:cNvSpPr txBox="1"/>
              <p:nvPr/>
            </p:nvSpPr>
            <p:spPr>
              <a:xfrm>
                <a:off x="1779399" y="1392199"/>
                <a:ext cx="5585202" cy="67582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𝑎𝑟𝑔</m:t>
                          </m:r>
                          <m:r>
                            <a:rPr lang="zh-CN" altLang="en-US" i="0">
                              <a:latin typeface="Cambria Math" panose="02040503050406030204" pitchFamily="18" charset="0"/>
                            </a:rPr>
                            <m:t> </m:t>
                          </m:r>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e>
                            <m:e>
                              <m:r>
                                <a:rPr lang="zh-CN" altLang="en-US" i="1">
                                  <a:latin typeface="Cambria Math" panose="02040503050406030204" pitchFamily="18" charset="0"/>
                                </a:rPr>
                                <m:t>𝐶</m:t>
                              </m:r>
                            </m:e>
                          </m:d>
                          <m:r>
                            <a:rPr lang="zh-CN" altLang="en-US" i="0">
                              <a:latin typeface="Cambria Math" panose="02040503050406030204" pitchFamily="18" charset="0"/>
                            </a:rPr>
                            <m:t>=</m:t>
                          </m:r>
                        </m:e>
                      </m:func>
                      <m:func>
                        <m:funcPr>
                          <m:ctrlPr>
                            <a:rPr lang="zh-CN" altLang="en-US" i="1">
                              <a:latin typeface="Cambria Math" panose="02040503050406030204" pitchFamily="18" charset="0"/>
                            </a:rPr>
                          </m:ctrlPr>
                        </m:funcPr>
                        <m:fName>
                          <m:r>
                            <a:rPr lang="zh-CN" altLang="en-US" i="1">
                              <a:latin typeface="Cambria Math" panose="02040503050406030204" pitchFamily="18" charset="0"/>
                            </a:rPr>
                            <m:t>𝑎𝑟𝑔</m:t>
                          </m:r>
                          <m:r>
                            <a:rPr lang="zh-CN" altLang="en-US" i="0">
                              <a:latin typeface="Cambria Math" panose="02040503050406030204" pitchFamily="18" charset="0"/>
                            </a:rPr>
                            <m:t> </m:t>
                          </m:r>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r>
                                <a:rPr lang="en-US" altLang="zh-CN" b="0" i="1" smtClean="0">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a:rPr lang="zh-CN" altLang="en-US" i="1">
                                  <a:latin typeface="Cambria Math" panose="02040503050406030204" pitchFamily="18" charset="0"/>
                                </a:rPr>
                                <m:t>𝛼</m:t>
                              </m:r>
                              <m:r>
                                <a:rPr lang="en-US" altLang="zh-CN">
                                  <a:latin typeface="Cambria Math" panose="02040503050406030204" pitchFamily="18" charset="0"/>
                                </a:rPr>
                                <m:t>,</m:t>
                              </m:r>
                              <m:r>
                                <m:rPr>
                                  <m:sty m:val="p"/>
                                </m:rPr>
                                <a:rPr lang="en-US" altLang="zh-CN">
                                  <a:latin typeface="Cambria Math" panose="02040503050406030204" pitchFamily="18" charset="0"/>
                                </a:rPr>
                                <m:t>F</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b="0" i="1" smtClean="0">
                                  <a:latin typeface="Cambria Math" panose="02040503050406030204" pitchFamily="18" charset="0"/>
                                </a:rPr>
                                <m:t>)</m:t>
                              </m:r>
                              <m:r>
                                <a:rPr lang="zh-CN" altLang="en-US" i="1">
                                  <a:latin typeface="Cambria Math" panose="02040503050406030204" pitchFamily="18" charset="0"/>
                                </a:rPr>
                                <m:t>𝑃</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𝛼</m:t>
                                  </m:r>
                                </m:e>
                                <m:e>
                                  <m:r>
                                    <a:rPr lang="zh-CN" altLang="en-US" i="1">
                                      <a:latin typeface="Cambria Math" panose="02040503050406030204" pitchFamily="18" charset="0"/>
                                    </a:rPr>
                                    <m:t>𝐹</m:t>
                                  </m:r>
                                </m:e>
                                <m:e>
                                  <m:r>
                                    <a:rPr lang="zh-CN" altLang="en-US" i="1">
                                      <a:latin typeface="Cambria Math" panose="02040503050406030204" pitchFamily="18" charset="0"/>
                                    </a:rPr>
                                    <m:t>𝐵</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𝐶</m:t>
                                  </m:r>
                                </m:e>
                              </m:d>
                            </m:den>
                          </m:f>
                        </m:e>
                      </m:func>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779399" y="1392199"/>
                <a:ext cx="5585202" cy="675826"/>
              </a:xfrm>
              <a:prstGeom prst="rect">
                <a:avLst/>
              </a:prstGeom>
              <a:blipFill rotWithShape="1">
                <a:blip r:embed="rId1"/>
                <a:stretch>
                  <a:fillRect l="-2" t="-41" r="9"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664312" y="2844226"/>
                <a:ext cx="5815376" cy="47596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e>
                            <m:e>
                              <m:r>
                                <a:rPr lang="zh-CN" altLang="en-US" i="1">
                                  <a:latin typeface="Cambria Math" panose="02040503050406030204" pitchFamily="18" charset="0"/>
                                </a:rPr>
                                <m:t>𝐶</m:t>
                              </m:r>
                            </m:e>
                          </m:d>
                          <m:r>
                            <a:rPr lang="zh-CN" altLang="en-US" i="0">
                              <a:latin typeface="Cambria Math" panose="02040503050406030204" pitchFamily="18" charset="0"/>
                            </a:rPr>
                            <m:t>=</m:t>
                          </m:r>
                          <m:r>
                            <m:rPr>
                              <m:sty m:val="p"/>
                            </m:rPr>
                            <a:rPr lang="zh-CN" altLang="en-US" i="0">
                              <a:latin typeface="Cambria Math" panose="02040503050406030204" pitchFamily="18" charset="0"/>
                            </a:rPr>
                            <m:t>arg</m:t>
                          </m:r>
                        </m:fName>
                        <m:e>
                          <m:func>
                            <m:funcPr>
                              <m:ctrlPr>
                                <a:rPr lang="zh-CN" altLang="en-US" i="1">
                                  <a:latin typeface="Cambria Math" panose="02040503050406030204" pitchFamily="18" charset="0"/>
                                </a:rPr>
                              </m:ctrlPr>
                            </m:funcPr>
                            <m:fName>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r>
                                <a:rPr lang="zh-CN" altLang="en-US" i="1">
                                  <a:latin typeface="Cambria Math" panose="02040503050406030204" pitchFamily="18" charset="0"/>
                                </a:rPr>
                                <m:t>𝐿</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a:rPr lang="zh-CN" altLang="en-US" i="1">
                                  <a:latin typeface="Cambria Math" panose="02040503050406030204" pitchFamily="18" charset="0"/>
                                </a:rPr>
                                <m:t>𝛼</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e>
                              </m:d>
                              <m:r>
                                <a:rPr lang="zh-CN" altLang="en-US" i="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𝐵</m:t>
                                  </m:r>
                                </m:e>
                              </m:d>
                              <m:r>
                                <a:rPr lang="en-US" altLang="zh-CN" b="0" i="1" smtClean="0">
                                  <a:solidFill>
                                    <a:schemeClr val="bg2">
                                      <a:lumMod val="75000"/>
                                    </a:schemeClr>
                                  </a:solidFill>
                                  <a:latin typeface="Cambria Math" panose="02040503050406030204" pitchFamily="18" charset="0"/>
                                </a:rPr>
                                <m:t>+</m:t>
                              </m:r>
                              <m:r>
                                <a:rPr lang="en-US" altLang="zh-CN" b="0" i="1" smtClean="0">
                                  <a:solidFill>
                                    <a:schemeClr val="bg2">
                                      <a:lumMod val="75000"/>
                                    </a:schemeClr>
                                  </a:solidFill>
                                  <a:latin typeface="Cambria Math" panose="02040503050406030204" pitchFamily="18" charset="0"/>
                                </a:rPr>
                                <m:t>𝐿</m:t>
                              </m:r>
                              <m:r>
                                <a:rPr lang="en-US" altLang="zh-CN" b="0" i="1" smtClean="0">
                                  <a:solidFill>
                                    <a:schemeClr val="bg2">
                                      <a:lumMod val="75000"/>
                                    </a:schemeClr>
                                  </a:solidFill>
                                  <a:latin typeface="Cambria Math" panose="02040503050406030204" pitchFamily="18" charset="0"/>
                                </a:rPr>
                                <m:t>(</m:t>
                              </m:r>
                              <m:r>
                                <a:rPr lang="zh-CN" altLang="en-US" i="1">
                                  <a:solidFill>
                                    <a:schemeClr val="bg2">
                                      <a:lumMod val="75000"/>
                                    </a:schemeClr>
                                  </a:solidFill>
                                  <a:latin typeface="Cambria Math" panose="02040503050406030204" pitchFamily="18" charset="0"/>
                                </a:rPr>
                                <m:t>𝛼</m:t>
                              </m:r>
                              <m:r>
                                <a:rPr lang="en-US" altLang="zh-CN" b="0" i="1" smtClean="0">
                                  <a:solidFill>
                                    <a:schemeClr val="bg2">
                                      <a:lumMod val="75000"/>
                                    </a:schemeClr>
                                  </a:solidFill>
                                  <a:latin typeface="Cambria Math" panose="02040503050406030204" pitchFamily="18" charset="0"/>
                                </a:rPr>
                                <m:t>)</m:t>
                              </m:r>
                            </m:e>
                          </m:func>
                        </m:e>
                      </m:func>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664312" y="2844226"/>
                <a:ext cx="5815376" cy="475964"/>
              </a:xfrm>
              <a:prstGeom prst="rect">
                <a:avLst/>
              </a:prstGeom>
              <a:blipFill rotWithShape="1">
                <a:blip r:embed="rId2"/>
                <a:stretch>
                  <a:fillRect l="-11" t="-13" b="86"/>
                </a:stretch>
              </a:blipFill>
            </p:spPr>
            <p:txBody>
              <a:bodyPr/>
              <a:lstStyle/>
              <a:p>
                <a:r>
                  <a:rPr lang="zh-CN" altLang="en-US">
                    <a:noFill/>
                  </a:rPr>
                  <a:t> </a:t>
                </a:r>
              </a:p>
            </p:txBody>
          </p:sp>
        </mc:Fallback>
      </mc:AlternateContent>
      <p:sp>
        <p:nvSpPr>
          <p:cNvPr id="10" name="下箭头 9"/>
          <p:cNvSpPr/>
          <p:nvPr/>
        </p:nvSpPr>
        <p:spPr>
          <a:xfrm>
            <a:off x="4347274" y="2157783"/>
            <a:ext cx="449451" cy="596685"/>
          </a:xfrm>
          <a:prstGeom prst="downArrow">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5036950" y="2167409"/>
            <a:ext cx="2154265" cy="400110"/>
          </a:xfrm>
          <a:prstGeom prst="rect">
            <a:avLst/>
          </a:prstGeom>
          <a:noFill/>
        </p:spPr>
        <p:txBody>
          <a:bodyPr wrap="square" rtlCol="0">
            <a:spAutoFit/>
          </a:bodyPr>
          <a:lstStyle/>
          <a:p>
            <a:r>
              <a:rPr kumimoji="1" lang="en-US" altLang="zh-CN" sz="2000" dirty="0"/>
              <a:t>Log Likelihood</a:t>
            </a:r>
            <a:endParaRPr kumimoji="1" lang="zh-CN" altLang="en-US" sz="2000" dirty="0"/>
          </a:p>
        </p:txBody>
      </p:sp>
      <p:sp>
        <p:nvSpPr>
          <p:cNvPr id="12" name="文本框 11"/>
          <p:cNvSpPr txBox="1"/>
          <p:nvPr/>
        </p:nvSpPr>
        <p:spPr>
          <a:xfrm>
            <a:off x="6796858" y="3209893"/>
            <a:ext cx="2184410" cy="400110"/>
          </a:xfrm>
          <a:prstGeom prst="rect">
            <a:avLst/>
          </a:prstGeom>
          <a:noFill/>
        </p:spPr>
        <p:txBody>
          <a:bodyPr wrap="square" rtlCol="0">
            <a:spAutoFit/>
          </a:bodyPr>
          <a:lstStyle/>
          <a:p>
            <a:r>
              <a:rPr kumimoji="1" lang="en-US" altLang="zh-CN" sz="2000" dirty="0">
                <a:solidFill>
                  <a:schemeClr val="bg2">
                    <a:lumMod val="75000"/>
                  </a:schemeClr>
                </a:solidFill>
              </a:rPr>
              <a:t>Constant(omitted)</a:t>
            </a:r>
            <a:endParaRPr kumimoji="1" lang="zh-CN" altLang="en-US" sz="2000" dirty="0">
              <a:solidFill>
                <a:schemeClr val="bg2">
                  <a:lumMod val="75000"/>
                </a:schemeClr>
              </a:solidFill>
            </a:endParaRPr>
          </a:p>
        </p:txBody>
      </p:sp>
      <p:sp>
        <p:nvSpPr>
          <p:cNvPr id="13" name="文本框 12"/>
          <p:cNvSpPr txBox="1"/>
          <p:nvPr/>
        </p:nvSpPr>
        <p:spPr>
          <a:xfrm>
            <a:off x="2676726" y="3735803"/>
            <a:ext cx="3804835" cy="400110"/>
          </a:xfrm>
          <a:prstGeom prst="rect">
            <a:avLst/>
          </a:prstGeom>
          <a:noFill/>
        </p:spPr>
        <p:txBody>
          <a:bodyPr wrap="square" rtlCol="0">
            <a:spAutoFit/>
          </a:bodyPr>
          <a:lstStyle/>
          <a:p>
            <a:r>
              <a:rPr kumimoji="1" lang="en-US" altLang="zh-CN" sz="2000" dirty="0">
                <a:solidFill>
                  <a:srgbClr val="FF0000"/>
                </a:solidFill>
              </a:rPr>
              <a:t>Let’s solve each terms one by one</a:t>
            </a:r>
            <a:endParaRPr kumimoji="1"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p:txBody>
              <a:bodyPr/>
              <a:lstStyle/>
              <a:p>
                <a:pPr algn="ctr"/>
                <a:r>
                  <a:rPr kumimoji="1" lang="en-US" altLang="zh-CN" b="0" dirty="0"/>
                  <a:t>Recall </a:t>
                </a:r>
                <a:r>
                  <a:rPr kumimoji="1" lang="en-US" altLang="zh-CN" b="0" i="1" dirty="0"/>
                  <a:t>C=</a:t>
                </a:r>
                <a:r>
                  <a:rPr kumimoji="1" lang="el-GR" altLang="zh-CN" b="0" i="1" dirty="0"/>
                  <a:t>α</a:t>
                </a:r>
                <a:r>
                  <a:rPr kumimoji="1" lang="en-US" altLang="zh-CN" b="0" i="1" dirty="0"/>
                  <a:t>F+(1-</a:t>
                </a:r>
                <a:r>
                  <a:rPr kumimoji="1" lang="el-GR" altLang="zh-CN" b="0" i="1" dirty="0"/>
                  <a:t>α)</a:t>
                </a:r>
                <a:r>
                  <a:rPr kumimoji="1" lang="en-US" altLang="zh-CN" b="0" i="1" dirty="0"/>
                  <a:t>B</a:t>
                </a:r>
                <a:endParaRPr kumimoji="1" lang="en-US" altLang="zh-CN" b="0" i="1" dirty="0"/>
              </a:p>
              <a:p>
                <a:pPr algn="ctr"/>
                <a:r>
                  <a:rPr kumimoji="1" lang="en-US" altLang="zh-CN" b="0" dirty="0"/>
                  <a:t>⬇️</a:t>
                </a:r>
                <a:endParaRPr kumimoji="1" lang="en-US" altLang="zh-CN" b="0" dirty="0"/>
              </a:p>
              <a:p>
                <a:pPr algn="ctr"/>
                <a:r>
                  <a:rPr kumimoji="1" lang="en-US" altLang="zh-CN" b="0" dirty="0"/>
                  <a:t>Minimize the difference between </a:t>
                </a:r>
                <a:r>
                  <a:rPr kumimoji="1" lang="en-US" altLang="zh-CN" b="0" i="1" dirty="0"/>
                  <a:t>C</a:t>
                </a:r>
                <a:r>
                  <a:rPr kumimoji="1" lang="en-US" altLang="zh-CN" b="0" dirty="0"/>
                  <a:t> and </a:t>
                </a:r>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𝐶</m:t>
                        </m:r>
                      </m:e>
                    </m:acc>
                  </m:oMath>
                </a14:m>
                <a:endParaRPr kumimoji="1" lang="en-US" altLang="zh-CN" b="0" dirty="0"/>
              </a:p>
              <a:p>
                <a:pPr algn="ctr"/>
                <a:r>
                  <a:rPr kumimoji="1" lang="en-US" altLang="zh-CN" b="0" dirty="0"/>
                  <a:t>⬇️</a:t>
                </a:r>
                <a:endParaRPr kumimoji="1" lang="en-US" altLang="zh-CN" b="0" dirty="0"/>
              </a:p>
              <a:p>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𝐿</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e>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d>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e>
                          </m:d>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p>
                        </m:num>
                        <m:den>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den>
                      </m:f>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lang="en-US" altLang="zh-CN" sz="1600" b="0" kern="100" dirty="0">
                    <a:latin typeface="等线" panose="02010600030101010101" pitchFamily="2" charset="-122"/>
                    <a:ea typeface="等线" panose="02010600030101010101" pitchFamily="2" charset="-122"/>
                    <a:cs typeface="Times New Roman" panose="02020603050405020304" pitchFamily="18" charset="0"/>
                  </a:rPr>
                  <a:t>(where</a:t>
                </a:r>
                <a:r>
                  <a:rPr lang="zh-CN" altLang="zh-CN" sz="1600" b="0" kern="100" dirty="0">
                    <a:solidFill>
                      <a:srgbClr val="191B1F"/>
                    </a:solidFill>
                    <a:effectLst/>
                    <a:ea typeface="Cambria Math" panose="02040503050406030204" pitchFamily="18" charset="0"/>
                    <a:cs typeface="Times New Roman" panose="02020603050405020304" pitchFamily="18" charset="0"/>
                  </a:rPr>
                  <a:t> </a:t>
                </a:r>
                <a14:m>
                  <m:oMath xmlns:m="http://schemas.openxmlformats.org/officeDocument/2006/math">
                    <m:sSubSup>
                      <m:sSubSupPr>
                        <m:ctrlPr>
                          <a:rPr lang="zh-CN" altLang="zh-CN" sz="16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16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sub>
                      <m:sup>
                        <m:r>
                          <a:rPr lang="en-US" altLang="zh-CN" sz="1600" b="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sup>
                    </m:sSubSup>
                  </m:oMath>
                </a14:m>
                <a:r>
                  <a:rPr lang="en-US" altLang="zh-CN" sz="1600" b="0" kern="100" dirty="0">
                    <a:latin typeface="等线" panose="02010600030101010101" pitchFamily="2" charset="-122"/>
                    <a:ea typeface="等线" panose="02010600030101010101" pitchFamily="2" charset="-122"/>
                    <a:cs typeface="Times New Roman" panose="02020603050405020304" pitchFamily="18" charset="0"/>
                  </a:rPr>
                  <a:t> is the </a:t>
                </a:r>
                <a:r>
                  <a:rPr lang="en-GB" altLang="zh-CN" sz="1600" b="0" dirty="0">
                    <a:effectLst/>
                    <a:latin typeface="Times"/>
                  </a:rPr>
                  <a:t>standard deviation </a:t>
                </a:r>
                <a:r>
                  <a:rPr lang="en-US" altLang="zh-CN" sz="1600" b="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p>
                <a:endParaRPr kumimoji="1" lang="zh-CN" altLang="en-US" b="0" dirty="0"/>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blipFill rotWithShape="1">
                <a:blip r:embed="rId1"/>
                <a:stretch>
                  <a:fillRect t="-98" r="4" b="-87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占位符 3"/>
              <p:cNvSpPr>
                <a:spLocks noGrp="1"/>
              </p:cNvSpPr>
              <p:nvPr>
                <p:ph type="body" sz="quarter" idx="11"/>
              </p:nvPr>
            </p:nvSpPr>
            <p:spPr>
              <a:xfrm>
                <a:off x="828675" y="685806"/>
                <a:ext cx="7500938" cy="337082"/>
              </a:xfrm>
            </p:spPr>
            <p:txBody>
              <a:bodyPr/>
              <a:lstStyle/>
              <a:p>
                <a:pPr algn="just"/>
                <a14:m>
                  <m:oMathPara xmlns:m="http://schemas.openxmlformats.org/officeDocument/2006/math">
                    <m:oMathParaPr>
                      <m:jc m:val="left"/>
                    </m:oMathParaPr>
                    <m:oMath xmlns:m="http://schemas.openxmlformats.org/officeDocument/2006/math">
                      <m:func>
                        <m:funcPr>
                          <m:ctrlPr>
                            <a:rPr lang="en-US" altLang="zh-CN" sz="1800" b="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ctrlPr>
                        </m:funcPr>
                        <m:fName>
                          <m:r>
                            <m:rPr>
                              <m:sty m:val="p"/>
                            </m:rPr>
                            <a:rPr lang="en-US" altLang="zh-CN" sz="1800" b="0" i="0"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arg</m:t>
                          </m:r>
                        </m:fName>
                        <m:e>
                          <m:r>
                            <a:rPr lang="en-US" altLang="zh-CN" sz="1800" b="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𝑚𝑎𝑥</m:t>
                          </m:r>
                        </m:e>
                      </m:func>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𝐿</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e>
                        <m:e>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e>
                      </m:d>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4" name="文本占位符 3"/>
              <p:cNvSpPr>
                <a:spLocks noRot="1" noChangeAspect="1" noMove="1" noResize="1" noEditPoints="1" noAdjustHandles="1" noChangeArrowheads="1" noChangeShapeType="1" noTextEdit="1"/>
              </p:cNvSpPr>
              <p:nvPr>
                <p:ph type="body" sz="quarter" idx="11"/>
              </p:nvPr>
            </p:nvSpPr>
            <p:spPr>
              <a:xfrm>
                <a:off x="828675" y="685806"/>
                <a:ext cx="7500938" cy="337082"/>
              </a:xfrm>
              <a:blipFill rotWithShape="1">
                <a:blip r:embed="rId2"/>
                <a:stretch>
                  <a:fillRect t="-2" r="4" b="160"/>
                </a:stretch>
              </a:blipFill>
            </p:spPr>
            <p:txBody>
              <a:bodyPr/>
              <a:lstStyle/>
              <a:p>
                <a:r>
                  <a:rPr lang="zh-CN" altLang="en-US">
                    <a:noFill/>
                  </a:rPr>
                  <a:t> </a:t>
                </a:r>
              </a:p>
            </p:txBody>
          </p:sp>
        </mc:Fallback>
      </mc:AlternateContent>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a:xfrm>
                <a:off x="828675" y="1598649"/>
                <a:ext cx="7500938" cy="1946202"/>
              </a:xfrm>
            </p:spPr>
            <p:txBody>
              <a:bodyPr/>
              <a:lstStyle/>
              <a:p>
                <a14:m>
                  <m:oMathPara xmlns:m="http://schemas.openxmlformats.org/officeDocument/2006/math">
                    <m:oMathParaPr>
                      <m:jc m:val="centerGroup"/>
                    </m:oMathParaPr>
                    <m:oMath xmlns:m="http://schemas.openxmlformats.org/officeDocument/2006/math">
                      <m:r>
                        <a:rPr lang="en-US" altLang="zh-CN" sz="24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𝐿</m:t>
                      </m:r>
                      <m:d>
                        <m:d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e>
                      </m:d>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e>
                          </m:acc>
                          <m:sSup>
                            <m:sSup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𝑇</m:t>
                              </m:r>
                            </m:sup>
                          </m:sSup>
                          <m:nary>
                            <m:naryPr>
                              <m:chr m:val="∑"/>
                              <m:limLoc m:val="subSup"/>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sub>
                            <m:sup>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sup>
                            <m:e>
                              <m:d>
                                <m:d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e>
                                  </m:acc>
                                </m:e>
                              </m:d>
                            </m:e>
                          </m:nary>
                        </m:num>
                        <m:den>
                          <m:r>
                            <a:rPr lang="en-US" altLang="zh-CN" sz="2400" i="1" kern="10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2</m:t>
                          </m:r>
                        </m:den>
                      </m:f>
                    </m:oMath>
                  </m:oMathPara>
                </a14:m>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kumimoji="1" lang="en-US" altLang="zh-CN" sz="2400" b="0" dirty="0"/>
                  <a:t>Weighted Covariance Matrix: Distance</a:t>
                </a:r>
                <a:endParaRPr kumimoji="1" lang="en-US" altLang="zh-CN" sz="2400" b="0" dirty="0"/>
              </a:p>
              <a:p>
                <a:endParaRPr kumimoji="1" lang="zh-CN" altLang="en-US" sz="2400" dirty="0"/>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xfrm>
                <a:off x="828675" y="1598649"/>
                <a:ext cx="7500938" cy="1946202"/>
              </a:xfrm>
              <a:blipFill rotWithShape="1">
                <a:blip r:embed="rId1"/>
                <a:stretch>
                  <a:fillRect t="-18" r="4" b="-243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占位符 3"/>
              <p:cNvSpPr>
                <a:spLocks noGrp="1"/>
              </p:cNvSpPr>
              <p:nvPr>
                <p:ph type="body" sz="quarter" idx="11"/>
              </p:nvPr>
            </p:nvSpPr>
            <p:spPr/>
            <p:txBody>
              <a:bodyPr/>
              <a:lstStyle/>
              <a:p>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e>
                      </m:d>
                    </m:oMath>
                  </m:oMathPara>
                </a14:m>
                <a:endParaRPr kumimoji="1" lang="zh-CN" altLang="en-US" dirty="0"/>
              </a:p>
            </p:txBody>
          </p:sp>
        </mc:Choice>
        <mc:Fallback>
          <p:sp>
            <p:nvSpPr>
              <p:cNvPr id="4" name="文本占位符 3"/>
              <p:cNvSpPr>
                <a:spLocks noRot="1" noChangeAspect="1" noMove="1" noResize="1" noEditPoints="1" noAdjustHandles="1" noChangeArrowheads="1" noChangeShapeType="1" noTextEdit="1"/>
              </p:cNvSpPr>
              <p:nvPr>
                <p:ph type="body" sz="quarter" idx="11"/>
              </p:nvPr>
            </p:nvSpPr>
            <p:spPr>
              <a:blipFill rotWithShape="1">
                <a:blip r:embed="rId2"/>
                <a:stretch>
                  <a:fillRect t="-3" r="4" b="-47123"/>
                </a:stretch>
              </a:blipFill>
            </p:spPr>
            <p:txBody>
              <a:bodyPr/>
              <a:lstStyle/>
              <a:p>
                <a:r>
                  <a:rPr lang="zh-CN" altLang="en-US">
                    <a:noFill/>
                  </a:rPr>
                  <a:t> </a:t>
                </a:r>
              </a:p>
            </p:txBody>
          </p:sp>
        </mc:Fallback>
      </mc:AlternateContent>
      <p:sp>
        <p:nvSpPr>
          <p:cNvPr id="5" name="灯片编号占位符 4"/>
          <p:cNvSpPr>
            <a:spLocks noGrp="1"/>
          </p:cNvSpPr>
          <p:nvPr>
            <p:ph type="sldNum" sz="quarter" idx="4"/>
          </p:nvPr>
        </p:nvSpPr>
        <p:spPr/>
        <p:txBody>
          <a:bodyPr/>
          <a:lstStyle/>
          <a:p>
            <a:fld id="{DDBE135E-2566-4748-853C-8A3B78F0FB00}" type="slidenum">
              <a:rPr lang="en-GB" smtClean="0"/>
            </a:fld>
            <a:endParaRPr lang="en-GB" dirty="0"/>
          </a:p>
        </p:txBody>
      </p:sp>
    </p:spTree>
  </p:cSld>
  <p:clrMapOvr>
    <a:masterClrMapping/>
  </p:clrMapOvr>
</p:sld>
</file>

<file path=ppt/tags/tag1.xml><?xml version="1.0" encoding="utf-8"?>
<p:tagLst xmlns:p="http://schemas.openxmlformats.org/presentationml/2006/main">
  <p:tag name="commondata" val="eyJoZGlkIjoiODM1MTQ2ZjYwNjY2ZTNmOWMyODA1MzYwYzUwYzE3NmQifQ=="/>
</p:tagLst>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font">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TCD_PPT_Calibri_Option1a.potx</Template>
  <TotalTime>0</TotalTime>
  <Words>4667</Words>
  <Application>WPS 演示</Application>
  <PresentationFormat>On-screen Show (16:9)</PresentationFormat>
  <Paragraphs>325</Paragraphs>
  <Slides>25</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Minion Pro</vt:lpstr>
      <vt:lpstr>Calibri</vt:lpstr>
      <vt:lpstr>Calibri</vt:lpstr>
      <vt:lpstr>Cambria Math</vt:lpstr>
      <vt:lpstr>等线</vt:lpstr>
      <vt:lpstr>Times New Roman</vt:lpstr>
      <vt:lpstr>Times</vt:lpstr>
      <vt:lpstr>微软雅黑</vt:lpstr>
      <vt:lpstr>Arial Unicode MS</vt:lpstr>
      <vt:lpstr>Arial</vt:lpstr>
      <vt:lpstr>Times New Roman</vt:lpstr>
      <vt:lpstr>DejaVu Sans</vt:lpstr>
      <vt:lpstr>TCD_PPT_Calibri_Option1a</vt:lpstr>
      <vt:lpstr>Proposal Presentation</vt:lpstr>
      <vt:lpstr>Group Introduction</vt:lpstr>
      <vt:lpstr>Presentation</vt:lpstr>
      <vt:lpstr>Mathematics</vt:lpstr>
      <vt:lpstr>Mathematics</vt:lpstr>
      <vt:lpstr>Mathematics</vt:lpstr>
      <vt:lpstr>Mathematics</vt:lpstr>
      <vt:lpstr>Mathematics</vt:lpstr>
      <vt:lpstr>Mathematics</vt:lpstr>
      <vt:lpstr>Mathematics</vt:lpstr>
      <vt:lpstr>Mathematics</vt:lpstr>
      <vt:lpstr>Mathematics</vt:lpstr>
      <vt:lpstr>Function Blocks</vt:lpstr>
      <vt:lpstr>Function Blocks</vt:lpstr>
      <vt:lpstr>Function Blocks</vt:lpstr>
      <vt:lpstr>Function Blocks</vt:lpstr>
      <vt:lpstr>Unittest</vt:lpstr>
      <vt:lpstr>Unittest</vt:lpstr>
      <vt:lpstr>E2E test</vt:lpstr>
      <vt:lpstr>E2E test</vt:lpstr>
      <vt:lpstr>Flow of Implementation</vt:lpstr>
      <vt:lpstr>Flow of Implementation</vt:lpstr>
      <vt:lpstr>Milestones and timeline</vt:lpstr>
      <vt:lpstr>Milestones and timeline</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Heisenberg</cp:lastModifiedBy>
  <cp:revision>112</cp:revision>
  <cp:lastPrinted>2014-12-16T10:33:00Z</cp:lastPrinted>
  <dcterms:created xsi:type="dcterms:W3CDTF">2013-07-29T09:34:00Z</dcterms:created>
  <dcterms:modified xsi:type="dcterms:W3CDTF">2024-02-14T11:35:39Z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7585EDB745F34042AB298ACF56EC9F8A_12</vt:lpwstr>
  </property>
  <property fmtid="{D5CDD505-2E9C-101B-9397-08002B2CF9AE}" pid="3" name="KSOProductBuildVer">
    <vt:lpwstr>2052-12.1.0.16120</vt:lpwstr>
  </property>
</Properties>
</file>