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3" r:id="rId3"/>
    <p:sldId id="274" r:id="rId4"/>
    <p:sldId id="275" r:id="rId5"/>
    <p:sldId id="265" r:id="rId6"/>
    <p:sldId id="276" r:id="rId7"/>
    <p:sldId id="277" r:id="rId8"/>
    <p:sldId id="278" r:id="rId9"/>
    <p:sldId id="279" r:id="rId10"/>
    <p:sldId id="280" r:id="rId11"/>
    <p:sldId id="281" r:id="rId12"/>
    <p:sldId id="282" r:id="rId13"/>
    <p:sldId id="263" r:id="rId14"/>
    <p:sldId id="266" r:id="rId15"/>
    <p:sldId id="267" r:id="rId16"/>
    <p:sldId id="269" r:id="rId17"/>
    <p:sldId id="271" r:id="rId18"/>
    <p:sldId id="264" r:id="rId19"/>
    <p:sldId id="270" r:id="rId20"/>
    <p:sldId id="272" r:id="rId21"/>
    <p:sldId id="283" r:id="rId22"/>
    <p:sldId id="286" r:id="rId23"/>
    <p:sldId id="285" r:id="rId24"/>
    <p:sldId id="287" r:id="rId25"/>
    <p:sldId id="260" r:id="rId26"/>
  </p:sldIdLst>
  <p:sldSz cx="9144000" cy="5143500" type="screen16x9"/>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p15:clr>
            <a:srgbClr val="A4A3A4"/>
          </p15:clr>
        </p15:guide>
        <p15:guide id="2" pos="519">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73B9"/>
    <a:srgbClr val="3E6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9"/>
    <p:restoredTop sz="78966" autoAdjust="0"/>
  </p:normalViewPr>
  <p:slideViewPr>
    <p:cSldViewPr snapToGrid="0" showGuides="1">
      <p:cViewPr>
        <p:scale>
          <a:sx n="100" d="100"/>
          <a:sy n="100" d="100"/>
        </p:scale>
        <p:origin x="1710" y="396"/>
      </p:cViewPr>
      <p:guideLst>
        <p:guide orient="horz" pos="3239"/>
        <p:guide pos="519"/>
      </p:guideLst>
    </p:cSldViewPr>
  </p:slideViewPr>
  <p:notesTextViewPr>
    <p:cViewPr>
      <p:scale>
        <a:sx n="1" d="1"/>
        <a:sy n="1" d="1"/>
      </p:scale>
      <p:origin x="0" y="0"/>
    </p:cViewPr>
  </p:notesTextViewPr>
  <p:notesViewPr>
    <p:cSldViewPr snapToGrid="0" showGuides="1">
      <p:cViewPr varScale="1">
        <p:scale>
          <a:sx n="91" d="100"/>
          <a:sy n="91" d="100"/>
        </p:scale>
        <p:origin x="-3720" y="-108"/>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 y="746125"/>
            <a:ext cx="6629400" cy="3730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87971" y="4724956"/>
            <a:ext cx="4908331" cy="44762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6022876" y="9449911"/>
            <a:ext cx="835124" cy="497364"/>
          </a:xfrm>
          <a:prstGeom prst="rect">
            <a:avLst/>
          </a:prstGeom>
        </p:spPr>
        <p:txBody>
          <a:bodyPr vert="horz" lIns="91440" tIns="45720" rIns="91440" bIns="45720" rtlCol="0" anchor="b"/>
          <a:lstStyle>
            <a:lvl1pPr algn="r">
              <a:defRPr sz="1200">
                <a:latin typeface="+mn-lt"/>
                <a:cs typeface="Arial" panose="020B0604020202020204" pitchFamily="34" charset="0"/>
              </a:defRPr>
            </a:lvl1pPr>
          </a:lstStyle>
          <a:p>
            <a:fld id="{49DD4D23-C98A-435E-AE88-9061F8349B02}" type="slidenum">
              <a:rPr lang="en-GB" smtClean="0"/>
              <a:pPr/>
              <a:t>‹#›</a:t>
            </a:fld>
            <a:endParaRPr lang="en-GB"/>
          </a:p>
        </p:txBody>
      </p:sp>
    </p:spTree>
    <p:extLst>
      <p:ext uri="{BB962C8B-B14F-4D97-AF65-F5344CB8AC3E}">
        <p14:creationId xmlns:p14="http://schemas.microsoft.com/office/powerpoint/2010/main" val="61003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Arial" panose="020B0604020202020204" pitchFamily="34" charset="0"/>
      </a:defRPr>
    </a:lvl1pPr>
    <a:lvl2pPr marL="457200" algn="l" defTabSz="914400" rtl="0" eaLnBrk="1" latinLnBrk="0" hangingPunct="1">
      <a:defRPr sz="1200" kern="1200">
        <a:solidFill>
          <a:schemeClr val="tx1"/>
        </a:solidFill>
        <a:latin typeface="+mn-lt"/>
        <a:ea typeface="+mn-ea"/>
        <a:cs typeface="Arial" panose="020B0604020202020204" pitchFamily="34" charset="0"/>
      </a:defRPr>
    </a:lvl2pPr>
    <a:lvl3pPr marL="914400" algn="l" defTabSz="914400" rtl="0" eaLnBrk="1" latinLnBrk="0" hangingPunct="1">
      <a:defRPr sz="1200" kern="1200">
        <a:solidFill>
          <a:schemeClr val="tx1"/>
        </a:solidFill>
        <a:latin typeface="+mn-lt"/>
        <a:ea typeface="+mn-ea"/>
        <a:cs typeface="Arial" panose="020B0604020202020204" pitchFamily="34" charset="0"/>
      </a:defRPr>
    </a:lvl3pPr>
    <a:lvl4pPr marL="1371600" algn="l" defTabSz="914400" rtl="0" eaLnBrk="1" latinLnBrk="0" hangingPunct="1">
      <a:defRPr sz="1200" kern="1200">
        <a:solidFill>
          <a:schemeClr val="tx1"/>
        </a:solidFill>
        <a:latin typeface="+mn-lt"/>
        <a:ea typeface="+mn-ea"/>
        <a:cs typeface="Arial" panose="020B0604020202020204" pitchFamily="34" charset="0"/>
      </a:defRPr>
    </a:lvl4pPr>
    <a:lvl5pPr marL="1828800" algn="l" defTabSz="914400" rtl="0" eaLnBrk="1" latinLnBrk="0" hangingPunct="1">
      <a:defRPr sz="120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12</a:t>
            </a:fld>
            <a:endParaRPr lang="en-GB"/>
          </a:p>
        </p:txBody>
      </p:sp>
    </p:spTree>
    <p:extLst>
      <p:ext uri="{BB962C8B-B14F-4D97-AF65-F5344CB8AC3E}">
        <p14:creationId xmlns:p14="http://schemas.microsoft.com/office/powerpoint/2010/main" val="3749716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DD4D23-C98A-435E-AE88-9061F8349B02}" type="slidenum">
              <a:rPr lang="en-GB" smtClean="0"/>
              <a:pPr/>
              <a:t>16</a:t>
            </a:fld>
            <a:endParaRPr lang="en-GB"/>
          </a:p>
        </p:txBody>
      </p:sp>
    </p:spTree>
    <p:extLst>
      <p:ext uri="{BB962C8B-B14F-4D97-AF65-F5344CB8AC3E}">
        <p14:creationId xmlns:p14="http://schemas.microsoft.com/office/powerpoint/2010/main" val="890695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ltLang="zh-CN" sz="1200" dirty="0"/>
              <a:t>1. A</a:t>
            </a:r>
            <a:r>
              <a:rPr lang="en-US" altLang="zh-CN" sz="1200" dirty="0"/>
              <a:t>s the </a:t>
            </a:r>
            <a:r>
              <a:rPr lang="en-IE" altLang="zh-CN" sz="1200" b="1" dirty="0"/>
              <a:t>Integration Engineer</a:t>
            </a:r>
            <a:r>
              <a:rPr lang="en-IE" altLang="zh-CN" sz="1200" dirty="0"/>
              <a:t>,  I am responsible for the System Integration and Code Lint and Review</a:t>
            </a:r>
          </a:p>
          <a:p>
            <a:r>
              <a:rPr lang="en-US" altLang="zh-CN" dirty="0"/>
              <a:t>2. In this presentation, I  will show you the flow of </a:t>
            </a:r>
            <a:r>
              <a:rPr lang="en-US" altLang="zh-CN" b="1" dirty="0"/>
              <a:t>the implementation and the milestones </a:t>
            </a:r>
            <a:r>
              <a:rPr lang="en-US" altLang="zh-CN" dirty="0"/>
              <a:t>and timeline of this project</a:t>
            </a:r>
          </a:p>
          <a:p>
            <a:endParaRPr lang="en-US" altLang="zh-CN" dirty="0"/>
          </a:p>
          <a:p>
            <a:r>
              <a:rPr lang="en-US" altLang="zh-CN" dirty="0"/>
              <a:t>3. The first thing we need to do before building our implementation flow is to set the </a:t>
            </a:r>
            <a:r>
              <a:rPr lang="en-US" altLang="zh-CN" b="1" dirty="0"/>
              <a:t>structure</a:t>
            </a:r>
            <a:r>
              <a:rPr lang="en-US" altLang="zh-CN" dirty="0"/>
              <a:t> of the whole system</a:t>
            </a:r>
          </a:p>
          <a:p>
            <a:r>
              <a:rPr lang="en-US" altLang="zh-CN" dirty="0"/>
              <a:t>4. We will divide the system to three layers, as User Interface layer, application layer and function </a:t>
            </a:r>
            <a:r>
              <a:rPr lang="en-US" altLang="zh-CN" b="1" dirty="0"/>
              <a:t>layer</a:t>
            </a:r>
            <a:r>
              <a:rPr lang="en-US" altLang="zh-CN" dirty="0"/>
              <a:t>. In Each layer, we package different functions as a module.</a:t>
            </a:r>
          </a:p>
          <a:p>
            <a:r>
              <a:rPr lang="en-US" altLang="zh-CN" dirty="0"/>
              <a:t>5.For </a:t>
            </a:r>
            <a:r>
              <a:rPr lang="en-US" altLang="zh-CN" b="1" dirty="0"/>
              <a:t>example</a:t>
            </a:r>
            <a:r>
              <a:rPr lang="en-US" altLang="zh-CN" dirty="0"/>
              <a:t>, when we push the matting command button on the user interface, this will call the matting application in the app layer and then call the algorithm functions in the function layer.</a:t>
            </a:r>
          </a:p>
          <a:p>
            <a:endParaRPr lang="en-US" altLang="zh-CN" dirty="0"/>
          </a:p>
          <a:p>
            <a:r>
              <a:rPr lang="en-US" altLang="zh-CN" dirty="0"/>
              <a:t>6.With this multiple layer and module divided program structure, we could </a:t>
            </a:r>
            <a:r>
              <a:rPr lang="en-US" altLang="zh-CN" b="1" dirty="0"/>
              <a:t>isolate</a:t>
            </a:r>
            <a:r>
              <a:rPr lang="en-US" altLang="zh-CN" dirty="0"/>
              <a:t> the users from the underlying layers and make it a truly application not only original code.</a:t>
            </a:r>
          </a:p>
          <a:p>
            <a:r>
              <a:rPr lang="en-US" altLang="zh-CN" dirty="0"/>
              <a:t>7.With </a:t>
            </a:r>
            <a:r>
              <a:rPr lang="en-US" altLang="zh-CN" b="1" dirty="0"/>
              <a:t>module</a:t>
            </a:r>
            <a:r>
              <a:rPr lang="en-US" altLang="zh-CN" dirty="0"/>
              <a:t> design, we could improve the robust of the program, make the test and implement much easier. </a:t>
            </a:r>
          </a:p>
          <a:p>
            <a:endParaRPr lang="zh-CN" alt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21</a:t>
            </a:fld>
            <a:endParaRPr lang="en-GB"/>
          </a:p>
        </p:txBody>
      </p:sp>
    </p:spTree>
    <p:extLst>
      <p:ext uri="{BB962C8B-B14F-4D97-AF65-F5344CB8AC3E}">
        <p14:creationId xmlns:p14="http://schemas.microsoft.com/office/powerpoint/2010/main" val="2810924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As mentioned in the assignment, in the end, we need to implement </a:t>
            </a:r>
            <a:r>
              <a:rPr lang="en-US" altLang="zh-CN" b="1" dirty="0"/>
              <a:t>two applications </a:t>
            </a:r>
            <a:r>
              <a:rPr lang="en-US" altLang="zh-CN" dirty="0"/>
              <a:t>at last as a </a:t>
            </a:r>
            <a:r>
              <a:rPr lang="en-US" altLang="zh-CN" dirty="0" err="1"/>
              <a:t>matlab</a:t>
            </a:r>
            <a:r>
              <a:rPr lang="en-US" altLang="zh-CN" dirty="0"/>
              <a:t> version and a python version.</a:t>
            </a:r>
          </a:p>
          <a:p>
            <a:r>
              <a:rPr lang="en-US" altLang="zh-CN" dirty="0"/>
              <a:t>1.In each implementation flow, we have four part as the …</a:t>
            </a:r>
          </a:p>
          <a:p>
            <a:r>
              <a:rPr lang="en-US" altLang="zh-CN" dirty="0"/>
              <a:t>2.The implementation flow of python project is similar to </a:t>
            </a:r>
            <a:r>
              <a:rPr lang="en-US" altLang="zh-CN" dirty="0" err="1"/>
              <a:t>matlab</a:t>
            </a:r>
            <a:r>
              <a:rPr lang="en-US" altLang="zh-CN" dirty="0"/>
              <a:t>, a little difference is that we will try to implement some AI tech on building the tri-map instead of manually marking.</a:t>
            </a:r>
          </a:p>
          <a:p>
            <a:endParaRPr lang="zh-CN" alt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22</a:t>
            </a:fld>
            <a:endParaRPr lang="en-GB"/>
          </a:p>
        </p:txBody>
      </p:sp>
    </p:spTree>
    <p:extLst>
      <p:ext uri="{BB962C8B-B14F-4D97-AF65-F5344CB8AC3E}">
        <p14:creationId xmlns:p14="http://schemas.microsoft.com/office/powerpoint/2010/main" val="1476614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build up these applications on time, we need a timeline and milestones.</a:t>
            </a:r>
          </a:p>
          <a:p>
            <a:r>
              <a:rPr lang="en-US" altLang="zh-CN" dirty="0"/>
              <a:t>We use Gantt plan to build up the timeline and mark the milestone of the project.</a:t>
            </a:r>
          </a:p>
          <a:p>
            <a:endParaRPr lang="en-US" altLang="zh-CN" dirty="0"/>
          </a:p>
          <a:p>
            <a:r>
              <a:rPr lang="en-US" altLang="zh-CN" dirty="0"/>
              <a:t>We split the tasks to small ones and mark the description…</a:t>
            </a:r>
          </a:p>
          <a:p>
            <a:endParaRPr lang="en-US" altLang="zh-CN" dirty="0"/>
          </a:p>
          <a:p>
            <a:r>
              <a:rPr lang="en-US" altLang="zh-CN" dirty="0"/>
              <a:t>With this Gantt chart, we can clearly find out what we need to do weekly and easily manage the project process.</a:t>
            </a:r>
          </a:p>
          <a:p>
            <a:endParaRPr lang="zh-CN" alt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23</a:t>
            </a:fld>
            <a:endParaRPr lang="en-GB"/>
          </a:p>
        </p:txBody>
      </p:sp>
    </p:spTree>
    <p:extLst>
      <p:ext uri="{BB962C8B-B14F-4D97-AF65-F5344CB8AC3E}">
        <p14:creationId xmlns:p14="http://schemas.microsoft.com/office/powerpoint/2010/main" val="432043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49DD4D23-C98A-435E-AE88-9061F8349B02}" type="slidenum">
              <a:rPr lang="en-GB" smtClean="0"/>
              <a:pPr/>
              <a:t>24</a:t>
            </a:fld>
            <a:endParaRPr lang="en-GB"/>
          </a:p>
        </p:txBody>
      </p:sp>
    </p:spTree>
    <p:extLst>
      <p:ext uri="{BB962C8B-B14F-4D97-AF65-F5344CB8AC3E}">
        <p14:creationId xmlns:p14="http://schemas.microsoft.com/office/powerpoint/2010/main" val="8035489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descr="PPT_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5128" cy="5143500"/>
          </a:xfrm>
          <a:prstGeom prst="rect">
            <a:avLst/>
          </a:prstGeom>
        </p:spPr>
      </p:pic>
      <p:sp>
        <p:nvSpPr>
          <p:cNvPr id="2" name="Title 1"/>
          <p:cNvSpPr>
            <a:spLocks noGrp="1"/>
          </p:cNvSpPr>
          <p:nvPr>
            <p:ph type="ctrTitle"/>
          </p:nvPr>
        </p:nvSpPr>
        <p:spPr>
          <a:xfrm>
            <a:off x="828686" y="2786400"/>
            <a:ext cx="7500939" cy="416138"/>
          </a:xfrm>
        </p:spPr>
        <p:txBody>
          <a:bodyPr/>
          <a:lstStyle>
            <a:lvl1pPr algn="l">
              <a:defRPr sz="2600">
                <a:solidFill>
                  <a:schemeClr val="bg1"/>
                </a:solidFill>
              </a:defRPr>
            </a:lvl1pPr>
          </a:lstStyle>
          <a:p>
            <a:r>
              <a:rPr lang="ga-IE"/>
              <a:t>Click to edit Master title style</a:t>
            </a:r>
            <a:endParaRPr lang="en-GB"/>
          </a:p>
        </p:txBody>
      </p:sp>
      <p:sp>
        <p:nvSpPr>
          <p:cNvPr id="3" name="Subtitle 2"/>
          <p:cNvSpPr>
            <a:spLocks noGrp="1"/>
          </p:cNvSpPr>
          <p:nvPr>
            <p:ph type="subTitle" idx="1"/>
          </p:nvPr>
        </p:nvSpPr>
        <p:spPr>
          <a:xfrm>
            <a:off x="828675" y="3217050"/>
            <a:ext cx="7500938" cy="271350"/>
          </a:xfrm>
        </p:spPr>
        <p:txBody>
          <a:bodyPr/>
          <a:lstStyle>
            <a:lvl1pPr marL="0" indent="0" algn="l">
              <a:buNone/>
              <a:defRPr sz="20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a:t>Click to edit Master subtitle style</a:t>
            </a:r>
            <a:endParaRPr lang="en-GB" dirty="0"/>
          </a:p>
        </p:txBody>
      </p:sp>
      <p:sp>
        <p:nvSpPr>
          <p:cNvPr id="11" name="Text Placeholder 10"/>
          <p:cNvSpPr>
            <a:spLocks noGrp="1"/>
          </p:cNvSpPr>
          <p:nvPr>
            <p:ph type="body" sz="quarter" idx="10"/>
          </p:nvPr>
        </p:nvSpPr>
        <p:spPr>
          <a:xfrm>
            <a:off x="828688" y="4111318"/>
            <a:ext cx="4679325" cy="734531"/>
          </a:xfrm>
        </p:spPr>
        <p:txBody>
          <a:bodyPr/>
          <a:lstStyle>
            <a:lvl1pPr>
              <a:spcBef>
                <a:spcPts val="0"/>
              </a:spcBef>
              <a:defRPr sz="1400">
                <a:solidFill>
                  <a:schemeClr val="bg1"/>
                </a:solidFill>
              </a:defRPr>
            </a:lvl1pPr>
            <a:lvl2pPr marL="0" indent="0">
              <a:spcBef>
                <a:spcPts val="0"/>
              </a:spcBef>
              <a:buNone/>
              <a:defRPr sz="1400">
                <a:solidFill>
                  <a:schemeClr val="bg1"/>
                </a:solidFill>
              </a:defRPr>
            </a:lvl2pPr>
            <a:lvl3pPr marL="0" indent="0">
              <a:spcBef>
                <a:spcPts val="567"/>
              </a:spcBef>
              <a:buNone/>
              <a:defRPr sz="1400">
                <a:solidFill>
                  <a:schemeClr val="bg1"/>
                </a:solidFill>
              </a:defRPr>
            </a:lvl3pPr>
            <a:lvl4pPr>
              <a:spcBef>
                <a:spcPts val="0"/>
              </a:spcBef>
              <a:defRPr sz="1400">
                <a:solidFill>
                  <a:schemeClr val="bg1"/>
                </a:solidFill>
              </a:defRPr>
            </a:lvl4pPr>
            <a:lvl5pPr>
              <a:spcBef>
                <a:spcPts val="0"/>
              </a:spcBef>
              <a:defRPr sz="1400">
                <a:solidFill>
                  <a:schemeClr val="bg1"/>
                </a:solidFill>
              </a:defRPr>
            </a:lvl5pPr>
          </a:lstStyle>
          <a:p>
            <a:pPr lvl="0"/>
            <a:r>
              <a:rPr lang="ga-IE"/>
              <a:t>Click to edit Master text styles</a:t>
            </a:r>
          </a:p>
          <a:p>
            <a:pPr lvl="1"/>
            <a:r>
              <a:rPr lang="ga-IE"/>
              <a:t>Second level</a:t>
            </a:r>
          </a:p>
          <a:p>
            <a:pPr lvl="2"/>
            <a:r>
              <a:rPr lang="ga-IE"/>
              <a:t>Third level</a:t>
            </a:r>
          </a:p>
        </p:txBody>
      </p:sp>
      <p:pic>
        <p:nvPicPr>
          <p:cNvPr id="10" name="Picture 9" descr="TCD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477" y="381655"/>
            <a:ext cx="3039743" cy="819370"/>
          </a:xfrm>
          <a:prstGeom prst="rect">
            <a:avLst/>
          </a:prstGeom>
        </p:spPr>
      </p:pic>
    </p:spTree>
    <p:extLst>
      <p:ext uri="{BB962C8B-B14F-4D97-AF65-F5344CB8AC3E}">
        <p14:creationId xmlns:p14="http://schemas.microsoft.com/office/powerpoint/2010/main" val="3533279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lstStyle/>
          <a:p>
            <a:fld id="{0B669E47-B5DC-4B8A-896A-B0B564DCF9E2}" type="slidenum">
              <a:t>‹#›</a:t>
            </a:fld>
            <a:endParaRPr/>
          </a:p>
        </p:txBody>
      </p:sp>
    </p:spTree>
    <p:extLst>
      <p:ext uri="{BB962C8B-B14F-4D97-AF65-F5344CB8AC3E}">
        <p14:creationId xmlns:p14="http://schemas.microsoft.com/office/powerpoint/2010/main" val="410755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GB"/>
          </a:p>
        </p:txBody>
      </p:sp>
      <p:sp>
        <p:nvSpPr>
          <p:cNvPr id="4" name="Text Placeholder 3"/>
          <p:cNvSpPr>
            <a:spLocks noGrp="1"/>
          </p:cNvSpPr>
          <p:nvPr>
            <p:ph type="body" sz="quarter" idx="10"/>
          </p:nvPr>
        </p:nvSpPr>
        <p:spPr>
          <a:xfrm>
            <a:off x="828675" y="1302191"/>
            <a:ext cx="7500938" cy="3030141"/>
          </a:xfrm>
        </p:spPr>
        <p:txBody>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sp>
        <p:nvSpPr>
          <p:cNvPr id="6" name="Slide Number Placeholder 5">
            <a:extLst>
              <a:ext uri="{FF2B5EF4-FFF2-40B4-BE49-F238E27FC236}">
                <a16:creationId xmlns:a16="http://schemas.microsoft.com/office/drawing/2014/main" id="{5EA61A7A-40F1-0B45-8A82-94DCCA5E7412}"/>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357300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mp; 2 Column Content 20pt">
    <p:spTree>
      <p:nvGrpSpPr>
        <p:cNvPr id="1" name=""/>
        <p:cNvGrpSpPr/>
        <p:nvPr/>
      </p:nvGrpSpPr>
      <p:grpSpPr>
        <a:xfrm>
          <a:off x="0" y="0"/>
          <a:ext cx="0" cy="0"/>
          <a:chOff x="0" y="0"/>
          <a:chExt cx="0" cy="0"/>
        </a:xfrm>
      </p:grpSpPr>
      <p:sp>
        <p:nvSpPr>
          <p:cNvPr id="5" name="Rectangle 4"/>
          <p:cNvSpPr/>
          <p:nvPr userDrawn="1"/>
        </p:nvSpPr>
        <p:spPr>
          <a:xfrm>
            <a:off x="0" y="4545078"/>
            <a:ext cx="9144000" cy="597231"/>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sp>
        <p:nvSpPr>
          <p:cNvPr id="2" name="Title 1"/>
          <p:cNvSpPr>
            <a:spLocks noGrp="1"/>
          </p:cNvSpPr>
          <p:nvPr>
            <p:ph type="title"/>
          </p:nvPr>
        </p:nvSpPr>
        <p:spPr/>
        <p:txBody>
          <a:bodyPr/>
          <a:lstStyle/>
          <a:p>
            <a:r>
              <a:rPr lang="ga-IE"/>
              <a:t>Click to edit Master title style</a:t>
            </a:r>
            <a:endParaRPr lang="en-GB"/>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cxnSp>
        <p:nvCxnSpPr>
          <p:cNvPr id="6" name="Straight Connector 5"/>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sz="quarter" idx="10"/>
          </p:nvPr>
        </p:nvSpPr>
        <p:spPr>
          <a:xfrm>
            <a:off x="828675" y="1302192"/>
            <a:ext cx="7500938" cy="2891980"/>
          </a:xfrm>
        </p:spPr>
        <p:txBody>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pic>
        <p:nvPicPr>
          <p:cNvPr id="11" name="Picture 10" descr="TCD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478" y="4642666"/>
            <a:ext cx="1585894" cy="427482"/>
          </a:xfrm>
          <a:prstGeom prst="rect">
            <a:avLst/>
          </a:prstGeom>
        </p:spPr>
      </p:pic>
      <p:sp>
        <p:nvSpPr>
          <p:cNvPr id="10" name="Slide Number Placeholder 5">
            <a:extLst>
              <a:ext uri="{FF2B5EF4-FFF2-40B4-BE49-F238E27FC236}">
                <a16:creationId xmlns:a16="http://schemas.microsoft.com/office/drawing/2014/main" id="{61145CB8-4673-6A47-9176-F0CB307373DB}"/>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420921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mp; 2 Column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GB"/>
          </a:p>
        </p:txBody>
      </p:sp>
      <p:sp>
        <p:nvSpPr>
          <p:cNvPr id="4" name="Text Placeholder 3"/>
          <p:cNvSpPr>
            <a:spLocks noGrp="1"/>
          </p:cNvSpPr>
          <p:nvPr>
            <p:ph type="body" sz="quarter" idx="10"/>
          </p:nvPr>
        </p:nvSpPr>
        <p:spPr>
          <a:xfrm>
            <a:off x="828676" y="1410807"/>
            <a:ext cx="3933824" cy="2372524"/>
          </a:xfrm>
        </p:spPr>
        <p:txBody>
          <a:bodyPr/>
          <a:lstStyle>
            <a:lvl1pPr marL="276225" indent="-276225">
              <a:spcBef>
                <a:spcPts val="900"/>
              </a:spcBef>
              <a:buClr>
                <a:schemeClr val="tx2"/>
              </a:buClr>
              <a:buFont typeface="Arial" panose="020B0604020202020204" pitchFamily="34" charset="0"/>
              <a:buChar char="‒"/>
              <a:defRPr sz="1600" b="0"/>
            </a:lvl1pPr>
            <a:lvl2pPr marL="625475" indent="-233363">
              <a:buFont typeface="Arial" panose="020B0604020202020204" pitchFamily="34" charset="0"/>
              <a:buChar char="•"/>
              <a:defRPr sz="1600"/>
            </a:lvl2pPr>
            <a:lvl3pPr marL="912813" indent="-222250">
              <a:defRPr sz="1600"/>
            </a:lvl3pPr>
            <a:lvl4pPr marL="1128713" indent="-190500">
              <a:defRPr sz="1600"/>
            </a:lvl4pPr>
            <a:lvl5pPr marL="1439863" indent="-185738">
              <a:defRPr sz="1600"/>
            </a:lvl5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dirty="0"/>
              <a:t>Click to edit Master text styles</a:t>
            </a:r>
          </a:p>
        </p:txBody>
      </p:sp>
      <p:cxnSp>
        <p:nvCxnSpPr>
          <p:cNvPr id="6" name="Straight Connector 5"/>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3"/>
          <p:cNvSpPr>
            <a:spLocks noGrp="1"/>
          </p:cNvSpPr>
          <p:nvPr>
            <p:ph type="body" sz="quarter" idx="12"/>
          </p:nvPr>
        </p:nvSpPr>
        <p:spPr>
          <a:xfrm>
            <a:off x="4914901" y="1410807"/>
            <a:ext cx="3934800" cy="2372524"/>
          </a:xfrm>
        </p:spPr>
        <p:txBody>
          <a:bodyPr/>
          <a:lstStyle>
            <a:lvl1pPr marL="276225" indent="-276225">
              <a:spcBef>
                <a:spcPts val="900"/>
              </a:spcBef>
              <a:buClr>
                <a:schemeClr val="tx2"/>
              </a:buClr>
              <a:buFont typeface="Arial" panose="020B0604020202020204" pitchFamily="34" charset="0"/>
              <a:buChar char="‒"/>
              <a:defRPr sz="1600" b="0"/>
            </a:lvl1pPr>
            <a:lvl2pPr marL="625475" indent="-233363">
              <a:buFont typeface="Arial" panose="020B0604020202020204" pitchFamily="34" charset="0"/>
              <a:buChar char="•"/>
              <a:defRPr sz="1600"/>
            </a:lvl2pPr>
            <a:lvl3pPr marL="912813" indent="-222250">
              <a:defRPr sz="1600"/>
            </a:lvl3pPr>
            <a:lvl4pPr marL="1128713" indent="-190500">
              <a:defRPr sz="1600"/>
            </a:lvl4pPr>
            <a:lvl5pPr marL="1439863" indent="-185738">
              <a:defRPr sz="1600"/>
            </a:lvl5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sp>
        <p:nvSpPr>
          <p:cNvPr id="13" name="Rectangle 12"/>
          <p:cNvSpPr/>
          <p:nvPr userDrawn="1"/>
        </p:nvSpPr>
        <p:spPr>
          <a:xfrm>
            <a:off x="0" y="4545078"/>
            <a:ext cx="9144000" cy="597231"/>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pic>
        <p:nvPicPr>
          <p:cNvPr id="9" name="Picture 8" descr="TCD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478" y="4642666"/>
            <a:ext cx="1585894" cy="427482"/>
          </a:xfrm>
          <a:prstGeom prst="rect">
            <a:avLst/>
          </a:prstGeom>
        </p:spPr>
      </p:pic>
      <p:sp>
        <p:nvSpPr>
          <p:cNvPr id="10" name="Slide Number Placeholder 5">
            <a:extLst>
              <a:ext uri="{FF2B5EF4-FFF2-40B4-BE49-F238E27FC236}">
                <a16:creationId xmlns:a16="http://schemas.microsoft.com/office/drawing/2014/main" id="{D8D990A1-B68F-2A49-BE34-734A4A613400}"/>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297191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Content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4939200" y="1078712"/>
            <a:ext cx="4204800" cy="3807619"/>
          </a:xfrm>
          <a:solidFill>
            <a:schemeClr val="accent4"/>
          </a:solidFill>
        </p:spPr>
        <p:txBody>
          <a:bodyPr tIns="0" anchor="ctr" anchorCtr="0"/>
          <a:lstStyle>
            <a:lvl1pPr algn="ctr">
              <a:defRPr sz="1600" b="0">
                <a:solidFill>
                  <a:schemeClr val="accent3"/>
                </a:solidFill>
              </a:defRPr>
            </a:lvl1pPr>
          </a:lstStyle>
          <a:p>
            <a:r>
              <a:rPr lang="en-GB"/>
              <a:t>IMAGE</a:t>
            </a:r>
          </a:p>
        </p:txBody>
      </p:sp>
      <p:sp>
        <p:nvSpPr>
          <p:cNvPr id="2" name="Title 1"/>
          <p:cNvSpPr>
            <a:spLocks noGrp="1"/>
          </p:cNvSpPr>
          <p:nvPr>
            <p:ph type="title"/>
          </p:nvPr>
        </p:nvSpPr>
        <p:spPr/>
        <p:txBody>
          <a:bodyPr/>
          <a:lstStyle/>
          <a:p>
            <a:r>
              <a:rPr lang="ga-IE"/>
              <a:t>Click to edit Master title style</a:t>
            </a:r>
            <a:endParaRPr lang="en-GB"/>
          </a:p>
        </p:txBody>
      </p:sp>
      <p:sp>
        <p:nvSpPr>
          <p:cNvPr id="4" name="Text Placeholder 3"/>
          <p:cNvSpPr>
            <a:spLocks noGrp="1"/>
          </p:cNvSpPr>
          <p:nvPr>
            <p:ph type="body" sz="quarter" idx="10"/>
          </p:nvPr>
        </p:nvSpPr>
        <p:spPr>
          <a:xfrm>
            <a:off x="828683" y="1428750"/>
            <a:ext cx="3819525" cy="2990766"/>
          </a:xfrm>
        </p:spPr>
        <p:txBody>
          <a:bodyPr/>
          <a:lstStyle>
            <a:lvl1pPr marL="238125" indent="-238125">
              <a:spcBef>
                <a:spcPts val="850"/>
              </a:spcBef>
              <a:buClr>
                <a:schemeClr val="tx2"/>
              </a:buClr>
              <a:buFont typeface="Calibri" panose="020F0502020204030204" pitchFamily="34" charset="0"/>
              <a:buChar char="–"/>
              <a:defRPr sz="1600" b="0"/>
            </a:lvl1pPr>
            <a:lvl2pPr marL="503238" indent="-207963">
              <a:spcBef>
                <a:spcPts val="0"/>
              </a:spcBef>
              <a:spcAft>
                <a:spcPts val="567"/>
              </a:spcAft>
              <a:defRPr sz="1600" b="0"/>
            </a:lvl2pPr>
            <a:lvl3pPr>
              <a:defRPr sz="1400" b="0"/>
            </a:lvl3pPr>
            <a:lvl4pPr>
              <a:defRPr sz="1400" b="0"/>
            </a:lvl4pPr>
            <a:lvl5pPr>
              <a:defRPr sz="1400" b="0"/>
            </a:lvl5pPr>
          </a:lstStyle>
          <a:p>
            <a:pPr lvl="0"/>
            <a:r>
              <a:rPr lang="ga-IE" dirty="0"/>
              <a:t>Click to edit Master text styles</a:t>
            </a:r>
          </a:p>
          <a:p>
            <a:pPr lvl="1"/>
            <a:r>
              <a:rPr lang="ga-IE" dirty="0"/>
              <a:t>Second level</a:t>
            </a:r>
          </a:p>
        </p:txBody>
      </p:sp>
      <p:sp>
        <p:nvSpPr>
          <p:cNvPr id="6"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sp>
        <p:nvSpPr>
          <p:cNvPr id="8" name="Rectangle 7"/>
          <p:cNvSpPr/>
          <p:nvPr userDrawn="1"/>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cxnSp>
        <p:nvCxnSpPr>
          <p:cNvPr id="7" name="Straight Connector 6"/>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5">
            <a:extLst>
              <a:ext uri="{FF2B5EF4-FFF2-40B4-BE49-F238E27FC236}">
                <a16:creationId xmlns:a16="http://schemas.microsoft.com/office/drawing/2014/main" id="{DA149838-4667-8C41-A6F0-AC61A4FACE90}"/>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128236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0" y="1078712"/>
            <a:ext cx="9144000" cy="3807619"/>
          </a:xfrm>
          <a:solidFill>
            <a:schemeClr val="accent4"/>
          </a:solidFill>
        </p:spPr>
        <p:txBody>
          <a:bodyPr tIns="0" anchor="ctr" anchorCtr="0"/>
          <a:lstStyle>
            <a:lvl1pPr algn="ctr">
              <a:defRPr sz="1600" b="0">
                <a:solidFill>
                  <a:schemeClr val="accent3"/>
                </a:solidFill>
              </a:defRPr>
            </a:lvl1pPr>
          </a:lstStyle>
          <a:p>
            <a:r>
              <a:rPr lang="en-GB"/>
              <a:t>IMAGE</a:t>
            </a:r>
          </a:p>
        </p:txBody>
      </p:sp>
      <p:sp>
        <p:nvSpPr>
          <p:cNvPr id="2" name="Title 1"/>
          <p:cNvSpPr>
            <a:spLocks noGrp="1"/>
          </p:cNvSpPr>
          <p:nvPr>
            <p:ph type="title"/>
          </p:nvPr>
        </p:nvSpPr>
        <p:spPr/>
        <p:txBody>
          <a:bodyPr/>
          <a:lstStyle/>
          <a:p>
            <a:r>
              <a:rPr lang="ga-IE"/>
              <a:t>Click to edit Master title style</a:t>
            </a:r>
            <a:endParaRPr lang="en-GB"/>
          </a:p>
        </p:txBody>
      </p:sp>
      <p:sp>
        <p:nvSpPr>
          <p:cNvPr id="6"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sp>
        <p:nvSpPr>
          <p:cNvPr id="8" name="Rectangle 7"/>
          <p:cNvSpPr/>
          <p:nvPr userDrawn="1"/>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a:t>Trinity College Dublin, </a:t>
            </a:r>
            <a:r>
              <a:rPr lang="en-GB" sz="1000"/>
              <a:t>The University of Dublin</a:t>
            </a:r>
          </a:p>
        </p:txBody>
      </p:sp>
      <p:cxnSp>
        <p:nvCxnSpPr>
          <p:cNvPr id="7" name="Straight Connector 6"/>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E250068A-6AF5-9545-B42A-0DF4DC426CED}"/>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313861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3" name="Picture 2" descr="PPT_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1711" cy="5147195"/>
          </a:xfrm>
          <a:prstGeom prst="rect">
            <a:avLst/>
          </a:prstGeom>
        </p:spPr>
      </p:pic>
      <p:sp>
        <p:nvSpPr>
          <p:cNvPr id="2" name="Title 1"/>
          <p:cNvSpPr>
            <a:spLocks noGrp="1"/>
          </p:cNvSpPr>
          <p:nvPr>
            <p:ph type="ctrTitle"/>
          </p:nvPr>
        </p:nvSpPr>
        <p:spPr>
          <a:xfrm>
            <a:off x="828686" y="2786400"/>
            <a:ext cx="7500939" cy="416138"/>
          </a:xfrm>
        </p:spPr>
        <p:txBody>
          <a:bodyPr/>
          <a:lstStyle>
            <a:lvl1pPr algn="l">
              <a:defRPr sz="4200">
                <a:solidFill>
                  <a:schemeClr val="bg1"/>
                </a:solidFill>
              </a:defRPr>
            </a:lvl1pPr>
          </a:lstStyle>
          <a:p>
            <a:r>
              <a:rPr lang="ga-IE"/>
              <a:t>Click to edit Master title style</a:t>
            </a:r>
            <a:endParaRPr lang="en-GB"/>
          </a:p>
        </p:txBody>
      </p:sp>
      <p:pic>
        <p:nvPicPr>
          <p:cNvPr id="5" name="Picture 4" descr="TCD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477" y="381655"/>
            <a:ext cx="3039743" cy="819370"/>
          </a:xfrm>
          <a:prstGeom prst="rect">
            <a:avLst/>
          </a:prstGeom>
        </p:spPr>
      </p:pic>
    </p:spTree>
    <p:extLst>
      <p:ext uri="{BB962C8B-B14F-4D97-AF65-F5344CB8AC3E}">
        <p14:creationId xmlns:p14="http://schemas.microsoft.com/office/powerpoint/2010/main" val="54778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GB"/>
          </a:p>
        </p:txBody>
      </p:sp>
      <p:sp>
        <p:nvSpPr>
          <p:cNvPr id="3" name="Slide Number Placeholder 5">
            <a:extLst>
              <a:ext uri="{FF2B5EF4-FFF2-40B4-BE49-F238E27FC236}">
                <a16:creationId xmlns:a16="http://schemas.microsoft.com/office/drawing/2014/main" id="{F01D4001-B407-4A4F-9142-F1AD168EA386}"/>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75774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OfficePLUS">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161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86" y="270000"/>
            <a:ext cx="7500939" cy="421200"/>
          </a:xfrm>
          <a:prstGeom prst="rect">
            <a:avLst/>
          </a:prstGeom>
        </p:spPr>
        <p:txBody>
          <a:bodyPr vert="horz" lIns="0" tIns="0" rIns="0" bIns="0" rtlCol="0" anchor="b" anchorCtr="0">
            <a:noAutofit/>
          </a:bodyPr>
          <a:lstStyle/>
          <a:p>
            <a:r>
              <a:rPr lang="ga-IE"/>
              <a:t>Click to edit Master title style</a:t>
            </a:r>
            <a:endParaRPr lang="en-GB"/>
          </a:p>
        </p:txBody>
      </p:sp>
      <p:sp>
        <p:nvSpPr>
          <p:cNvPr id="3" name="Text Placeholder 2"/>
          <p:cNvSpPr>
            <a:spLocks noGrp="1"/>
          </p:cNvSpPr>
          <p:nvPr>
            <p:ph type="body" idx="1"/>
          </p:nvPr>
        </p:nvSpPr>
        <p:spPr>
          <a:xfrm>
            <a:off x="828675" y="1303403"/>
            <a:ext cx="7500938" cy="3072600"/>
          </a:xfrm>
          <a:prstGeom prst="rect">
            <a:avLst/>
          </a:prstGeom>
        </p:spPr>
        <p:txBody>
          <a:bodyPr vert="horz" lIns="0" tIns="0" rIns="0" bIns="0" rtlCol="0">
            <a:noAutofit/>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sp>
        <p:nvSpPr>
          <p:cNvPr id="11" name="Rectangle 10"/>
          <p:cNvSpPr/>
          <p:nvPr/>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cxnSp>
        <p:nvCxnSpPr>
          <p:cNvPr id="6" name="Straight Connector 5"/>
          <p:cNvCxnSpPr/>
          <p:nvPr/>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3125E529-5F0B-4D4A-84B9-75C65BFBAABD}"/>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107106657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0" r:id="rId3"/>
    <p:sldLayoutId id="2147483661" r:id="rId4"/>
    <p:sldLayoutId id="2147483657" r:id="rId5"/>
    <p:sldLayoutId id="2147483658" r:id="rId6"/>
    <p:sldLayoutId id="2147483659" r:id="rId7"/>
    <p:sldLayoutId id="2147483654" r:id="rId8"/>
    <p:sldLayoutId id="2147483663" r:id="rId9"/>
    <p:sldLayoutId id="2147483664" r:id="rId10"/>
  </p:sldLayoutIdLst>
  <p:hf hdr="0" dt="0"/>
  <p:txStyles>
    <p:titleStyle>
      <a:lvl1pPr algn="l" defTabSz="914400" rtl="0" eaLnBrk="1" latinLnBrk="0" hangingPunct="1">
        <a:spcBef>
          <a:spcPct val="0"/>
        </a:spcBef>
        <a:buNone/>
        <a:defRPr sz="2600" b="1" kern="1200">
          <a:solidFill>
            <a:schemeClr val="tx1"/>
          </a:solidFill>
          <a:latin typeface="+mj-lt"/>
          <a:ea typeface="+mj-ea"/>
          <a:cs typeface="+mj-cs"/>
        </a:defRPr>
      </a:lvl1pPr>
    </p:titleStyle>
    <p:body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44.jpe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674" y="2808395"/>
            <a:ext cx="7500939" cy="416138"/>
          </a:xfrm>
        </p:spPr>
        <p:txBody>
          <a:bodyPr/>
          <a:lstStyle/>
          <a:p>
            <a:r>
              <a:rPr lang="en-US" altLang="zh-CN" dirty="0"/>
              <a:t>Proposal Presentation</a:t>
            </a:r>
            <a:endParaRPr lang="en-GB" dirty="0"/>
          </a:p>
        </p:txBody>
      </p:sp>
      <p:sp>
        <p:nvSpPr>
          <p:cNvPr id="3" name="Subtitle 2"/>
          <p:cNvSpPr>
            <a:spLocks noGrp="1"/>
          </p:cNvSpPr>
          <p:nvPr>
            <p:ph type="subTitle" idx="1"/>
          </p:nvPr>
        </p:nvSpPr>
        <p:spPr>
          <a:xfrm>
            <a:off x="828674" y="3276197"/>
            <a:ext cx="6508126" cy="416138"/>
          </a:xfrm>
        </p:spPr>
        <p:txBody>
          <a:bodyPr/>
          <a:lstStyle/>
          <a:p>
            <a:pPr algn="just"/>
            <a:r>
              <a:rPr lang="en-US" altLang="zh-CN" dirty="0"/>
              <a:t>Matting based on Bayesian algorithm</a:t>
            </a:r>
            <a:endParaRPr lang="en-GB" dirty="0"/>
          </a:p>
        </p:txBody>
      </p:sp>
      <p:sp>
        <p:nvSpPr>
          <p:cNvPr id="6" name="Text Placeholder 5"/>
          <p:cNvSpPr>
            <a:spLocks noGrp="1"/>
          </p:cNvSpPr>
          <p:nvPr>
            <p:ph type="body" sz="quarter" idx="10"/>
          </p:nvPr>
        </p:nvSpPr>
        <p:spPr>
          <a:xfrm>
            <a:off x="828688" y="3952068"/>
            <a:ext cx="4679325" cy="836909"/>
          </a:xfrm>
        </p:spPr>
        <p:txBody>
          <a:bodyPr anchor="b"/>
          <a:lstStyle/>
          <a:p>
            <a:r>
              <a:rPr lang="en-GB" sz="1600" dirty="0"/>
              <a:t>Lingyu Gong, </a:t>
            </a:r>
            <a:r>
              <a:rPr lang="en-GB" sz="1600" dirty="0" err="1"/>
              <a:t>Changhong</a:t>
            </a:r>
            <a:r>
              <a:rPr lang="en-GB" sz="1600" dirty="0"/>
              <a:t> Li, </a:t>
            </a:r>
            <a:r>
              <a:rPr lang="en-GB" sz="1600" dirty="0" err="1"/>
              <a:t>Qiwen</a:t>
            </a:r>
            <a:r>
              <a:rPr lang="en-GB" sz="1600" dirty="0"/>
              <a:t> Tan</a:t>
            </a:r>
          </a:p>
          <a:p>
            <a:pPr lvl="1"/>
            <a:r>
              <a:rPr lang="en-GB" sz="1600" dirty="0"/>
              <a:t>E3 School</a:t>
            </a:r>
          </a:p>
          <a:p>
            <a:pPr lvl="2"/>
            <a:r>
              <a:rPr lang="en-GB" sz="1600" dirty="0"/>
              <a:t>Date 15/02/2024</a:t>
            </a:r>
          </a:p>
        </p:txBody>
      </p:sp>
    </p:spTree>
    <p:extLst>
      <p:ext uri="{BB962C8B-B14F-4D97-AF65-F5344CB8AC3E}">
        <p14:creationId xmlns:p14="http://schemas.microsoft.com/office/powerpoint/2010/main" val="1772792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66F5E-13C0-5B0A-60A0-0B19A0CAF47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91912C5-3311-5791-5D05-96387D0F0E68}"/>
              </a:ext>
            </a:extLst>
          </p:cNvPr>
          <p:cNvSpPr>
            <a:spLocks noGrp="1"/>
          </p:cNvSpPr>
          <p:nvPr>
            <p:ph type="title"/>
          </p:nvPr>
        </p:nvSpPr>
        <p:spPr/>
        <p:txBody>
          <a:bodyPr/>
          <a:lstStyle/>
          <a:p>
            <a:r>
              <a:rPr kumimoji="1" lang="en-US" altLang="zh-CN" dirty="0"/>
              <a:t>Mathematics</a:t>
            </a:r>
            <a:endParaRPr kumimoji="1" lang="zh-CN" altLang="en-US" dirty="0"/>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5ACCDDD5-6D2B-A2E0-3C63-3C143BA2DB74}"/>
                  </a:ext>
                </a:extLst>
              </p:cNvPr>
              <p:cNvSpPr>
                <a:spLocks noGrp="1"/>
              </p:cNvSpPr>
              <p:nvPr>
                <p:ph type="body" sz="quarter" idx="10"/>
              </p:nvPr>
            </p:nvSpPr>
            <p:spPr>
              <a:xfrm>
                <a:off x="821531" y="1745109"/>
                <a:ext cx="7500938" cy="1829118"/>
              </a:xfrm>
            </p:spPr>
            <p:txBody>
              <a:bodyPr/>
              <a:lstStyle/>
              <a:p>
                <a:pPr algn="ctr"/>
                <a:r>
                  <a:rPr kumimoji="1" lang="en-US" altLang="zh-CN" sz="2400" b="0" dirty="0"/>
                  <a:t>Similarly, we have</a:t>
                </a:r>
                <a14:m>
                  <m:oMath xmlns:m="http://schemas.openxmlformats.org/officeDocument/2006/math">
                    <m:r>
                      <a:rPr lang="en-US" altLang="zh-CN" sz="2400" b="0" i="0" smtClean="0">
                        <a:latin typeface="Cambria Math" panose="02040503050406030204" pitchFamily="18" charset="0"/>
                      </a:rPr>
                      <m:t> </m:t>
                    </m:r>
                    <m:r>
                      <a:rPr lang="zh-CN" altLang="en-US" sz="2400" b="0" i="1" smtClean="0">
                        <a:latin typeface="Cambria Math" panose="02040503050406030204" pitchFamily="18" charset="0"/>
                      </a:rPr>
                      <m:t>𝐿</m:t>
                    </m:r>
                    <m:d>
                      <m:dPr>
                        <m:ctrlPr>
                          <a:rPr lang="zh-CN" altLang="en-US" sz="2400" b="0" i="1">
                            <a:solidFill>
                              <a:srgbClr val="836967"/>
                            </a:solidFill>
                            <a:latin typeface="Cambria Math" panose="02040503050406030204" pitchFamily="18" charset="0"/>
                          </a:rPr>
                        </m:ctrlPr>
                      </m:dPr>
                      <m:e>
                        <m:r>
                          <a:rPr lang="zh-CN" altLang="en-US" sz="2400" b="0" i="1">
                            <a:latin typeface="Cambria Math" panose="02040503050406030204" pitchFamily="18" charset="0"/>
                          </a:rPr>
                          <m:t>𝐵</m:t>
                        </m:r>
                      </m:e>
                    </m:d>
                  </m:oMath>
                </a14:m>
                <a:endParaRPr kumimoji="1" lang="en-US" altLang="zh-CN" sz="2400" b="0" dirty="0"/>
              </a:p>
              <a:p>
                <a:pPr algn="ctr"/>
                <a:endParaRPr kumimoji="1" lang="en-US" altLang="zh-CN" sz="2400" b="0" dirty="0"/>
              </a:p>
              <a:p>
                <a:pPr/>
                <a14:m>
                  <m:oMathPara xmlns:m="http://schemas.openxmlformats.org/officeDocument/2006/math">
                    <m:oMathParaPr>
                      <m:jc m:val="centerGroup"/>
                    </m:oMathParaPr>
                    <m:oMath xmlns:m="http://schemas.openxmlformats.org/officeDocument/2006/math">
                      <m:r>
                        <a:rPr lang="en-US" altLang="zh-CN" sz="2400" b="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𝐿</m:t>
                      </m:r>
                      <m:d>
                        <m:dPr>
                          <m:ctrlPr>
                            <a:rPr lang="zh-CN" altLang="zh-CN" sz="24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e>
                      </m:d>
                      <m:r>
                        <a:rPr lang="en-US" altLang="zh-CN" sz="24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f>
                        <m:fPr>
                          <m:ctrlPr>
                            <a:rPr lang="zh-CN" altLang="zh-CN" sz="24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24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r>
                            <a:rPr lang="en-US" altLang="zh-CN" sz="24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zh-CN" altLang="zh-CN" sz="24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e>
                          </m:acc>
                          <m:sSup>
                            <m:sSupPr>
                              <m:ctrlPr>
                                <a:rPr lang="zh-CN" altLang="zh-CN" sz="24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e>
                            <m:sup>
                              <m:r>
                                <a:rPr lang="en-US" altLang="zh-CN" sz="24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𝑇</m:t>
                              </m:r>
                            </m:sup>
                          </m:sSup>
                          <m:nary>
                            <m:naryPr>
                              <m:chr m:val="∑"/>
                              <m:limLoc m:val="subSup"/>
                              <m:ctrlPr>
                                <a:rPr lang="zh-CN" altLang="zh-CN" sz="24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sub>
                            <m:sup>
                              <m:r>
                                <a:rPr lang="en-US" altLang="zh-CN" sz="24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−1</m:t>
                              </m:r>
                            </m:sup>
                            <m:e>
                              <m:d>
                                <m:dPr>
                                  <m:ctrlPr>
                                    <a:rPr lang="zh-CN" altLang="zh-CN" sz="24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r>
                                    <a:rPr lang="en-US" altLang="zh-CN" sz="24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zh-CN" altLang="zh-CN" sz="24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e>
                                  </m:acc>
                                </m:e>
                              </m:d>
                            </m:e>
                          </m:nary>
                        </m:num>
                        <m:den>
                          <m:r>
                            <a:rPr lang="en-US" altLang="zh-CN" sz="24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2</m:t>
                          </m:r>
                        </m:den>
                      </m:f>
                    </m:oMath>
                  </m:oMathPara>
                </a14:m>
                <a:endParaRPr lang="zh-CN" altLang="zh-CN" sz="2400" b="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sz="2400" b="0" dirty="0"/>
              </a:p>
            </p:txBody>
          </p:sp>
        </mc:Choice>
        <mc:Fallback xmlns="">
          <p:sp>
            <p:nvSpPr>
              <p:cNvPr id="3" name="文本占位符 2">
                <a:extLst>
                  <a:ext uri="{FF2B5EF4-FFF2-40B4-BE49-F238E27FC236}">
                    <a16:creationId xmlns:a16="http://schemas.microsoft.com/office/drawing/2014/main" id="{5ACCDDD5-6D2B-A2E0-3C63-3C143BA2DB74}"/>
                  </a:ext>
                </a:extLst>
              </p:cNvPr>
              <p:cNvSpPr>
                <a:spLocks noGrp="1" noRot="1" noChangeAspect="1" noMove="1" noResize="1" noEditPoints="1" noAdjustHandles="1" noChangeArrowheads="1" noChangeShapeType="1" noTextEdit="1"/>
              </p:cNvSpPr>
              <p:nvPr>
                <p:ph type="body" sz="quarter" idx="10"/>
              </p:nvPr>
            </p:nvSpPr>
            <p:spPr>
              <a:xfrm>
                <a:off x="821531" y="1745109"/>
                <a:ext cx="7500938" cy="1829118"/>
              </a:xfrm>
              <a:blipFill>
                <a:blip r:embed="rId2"/>
                <a:stretch>
                  <a:fillRect t="-4138" b="-22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EE4F9791-1E99-7007-9B56-B2FD938F4B2F}"/>
                  </a:ext>
                </a:extLst>
              </p:cNvPr>
              <p:cNvSpPr>
                <a:spLocks noGrp="1"/>
              </p:cNvSpPr>
              <p:nvPr>
                <p:ph type="body" sz="quarter" idx="11"/>
              </p:nvPr>
            </p:nvSpPr>
            <p:spPr>
              <a:xfrm>
                <a:off x="828675" y="685806"/>
                <a:ext cx="7500938" cy="421200"/>
              </a:xfrm>
            </p:spPr>
            <p:txBody>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𝐿</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𝐵</m:t>
                          </m:r>
                        </m:e>
                      </m:d>
                    </m:oMath>
                  </m:oMathPara>
                </a14:m>
                <a:endParaRPr kumimoji="1" lang="zh-CN" altLang="en-US" dirty="0"/>
              </a:p>
            </p:txBody>
          </p:sp>
        </mc:Choice>
        <mc:Fallback xmlns="">
          <p:sp>
            <p:nvSpPr>
              <p:cNvPr id="4" name="文本占位符 3">
                <a:extLst>
                  <a:ext uri="{FF2B5EF4-FFF2-40B4-BE49-F238E27FC236}">
                    <a16:creationId xmlns:a16="http://schemas.microsoft.com/office/drawing/2014/main" id="{EE4F9791-1E99-7007-9B56-B2FD938F4B2F}"/>
                  </a:ext>
                </a:extLst>
              </p:cNvPr>
              <p:cNvSpPr>
                <a:spLocks noGrp="1" noRot="1" noChangeAspect="1" noMove="1" noResize="1" noEditPoints="1" noAdjustHandles="1" noChangeArrowheads="1" noChangeShapeType="1" noTextEdit="1"/>
              </p:cNvSpPr>
              <p:nvPr>
                <p:ph type="body" sz="quarter" idx="11"/>
              </p:nvPr>
            </p:nvSpPr>
            <p:spPr>
              <a:xfrm>
                <a:off x="828675" y="685806"/>
                <a:ext cx="7500938" cy="421200"/>
              </a:xfrm>
              <a:blipFill>
                <a:blip r:embed="rId3"/>
                <a:stretch>
                  <a:fillRect l="-1184"/>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33FC2853-3972-BF49-27DA-D71EEC17015A}"/>
              </a:ext>
            </a:extLst>
          </p:cNvPr>
          <p:cNvSpPr>
            <a:spLocks noGrp="1"/>
          </p:cNvSpPr>
          <p:nvPr>
            <p:ph type="sldNum" sz="quarter" idx="4"/>
          </p:nvPr>
        </p:nvSpPr>
        <p:spPr/>
        <p:txBody>
          <a:bodyPr/>
          <a:lstStyle/>
          <a:p>
            <a:fld id="{DDBE135E-2566-4748-853C-8A3B78F0FB00}" type="slidenum">
              <a:rPr lang="en-GB" smtClean="0"/>
              <a:pPr/>
              <a:t>10</a:t>
            </a:fld>
            <a:endParaRPr lang="en-GB" dirty="0"/>
          </a:p>
        </p:txBody>
      </p:sp>
    </p:spTree>
    <p:extLst>
      <p:ext uri="{BB962C8B-B14F-4D97-AF65-F5344CB8AC3E}">
        <p14:creationId xmlns:p14="http://schemas.microsoft.com/office/powerpoint/2010/main" val="3722195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22466-2CE5-4A01-AAAD-9CCAE75C29D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802243F-C518-E39E-8F97-3D1023E58DD5}"/>
              </a:ext>
            </a:extLst>
          </p:cNvPr>
          <p:cNvSpPr>
            <a:spLocks noGrp="1"/>
          </p:cNvSpPr>
          <p:nvPr>
            <p:ph type="title"/>
          </p:nvPr>
        </p:nvSpPr>
        <p:spPr/>
        <p:txBody>
          <a:bodyPr/>
          <a:lstStyle/>
          <a:p>
            <a:r>
              <a:rPr kumimoji="1" lang="en-US" altLang="zh-CN" dirty="0"/>
              <a:t>Mathematics</a:t>
            </a:r>
            <a:endParaRPr kumimoji="1" lang="zh-CN" altLang="en-US" dirty="0"/>
          </a:p>
        </p:txBody>
      </p:sp>
      <p:sp>
        <p:nvSpPr>
          <p:cNvPr id="4" name="文本占位符 3">
            <a:extLst>
              <a:ext uri="{FF2B5EF4-FFF2-40B4-BE49-F238E27FC236}">
                <a16:creationId xmlns:a16="http://schemas.microsoft.com/office/drawing/2014/main" id="{D22965E3-A1FE-20D9-866C-EFF6CA7E0736}"/>
              </a:ext>
            </a:extLst>
          </p:cNvPr>
          <p:cNvSpPr>
            <a:spLocks noGrp="1"/>
          </p:cNvSpPr>
          <p:nvPr>
            <p:ph type="body" sz="quarter" idx="11"/>
          </p:nvPr>
        </p:nvSpPr>
        <p:spPr/>
        <p:txBody>
          <a:bodyPr/>
          <a:lstStyle/>
          <a:p>
            <a:r>
              <a:rPr kumimoji="1" lang="en-US" altLang="zh-CN" dirty="0"/>
              <a:t>Log Likelihood</a:t>
            </a:r>
            <a:endParaRPr kumimoji="1" lang="zh-CN" altLang="en-US" dirty="0"/>
          </a:p>
        </p:txBody>
      </p:sp>
      <p:sp>
        <p:nvSpPr>
          <p:cNvPr id="5" name="灯片编号占位符 4">
            <a:extLst>
              <a:ext uri="{FF2B5EF4-FFF2-40B4-BE49-F238E27FC236}">
                <a16:creationId xmlns:a16="http://schemas.microsoft.com/office/drawing/2014/main" id="{F0C35B26-1508-63D0-4F07-4ABA39EAC79B}"/>
              </a:ext>
            </a:extLst>
          </p:cNvPr>
          <p:cNvSpPr>
            <a:spLocks noGrp="1"/>
          </p:cNvSpPr>
          <p:nvPr>
            <p:ph type="sldNum" sz="quarter" idx="4"/>
          </p:nvPr>
        </p:nvSpPr>
        <p:spPr/>
        <p:txBody>
          <a:bodyPr/>
          <a:lstStyle/>
          <a:p>
            <a:fld id="{DDBE135E-2566-4748-853C-8A3B78F0FB00}" type="slidenum">
              <a:rPr lang="en-GB" smtClean="0"/>
              <a:pPr/>
              <a:t>11</a:t>
            </a:fld>
            <a:endParaRPr lang="en-GB"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60F3AF3-2120-D0D8-06B3-53196FCB1144}"/>
                  </a:ext>
                </a:extLst>
              </p:cNvPr>
              <p:cNvSpPr txBox="1"/>
              <p:nvPr/>
            </p:nvSpPr>
            <p:spPr>
              <a:xfrm>
                <a:off x="2069992" y="1971391"/>
                <a:ext cx="5004016" cy="4759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zh-CN" altLang="en-US" i="1" smtClean="0">
                              <a:latin typeface="Cambria Math" panose="02040503050406030204" pitchFamily="18" charset="0"/>
                            </a:rPr>
                          </m:ctrlPr>
                        </m:funcPr>
                        <m:fName>
                          <m:r>
                            <a:rPr lang="zh-CN" altLang="en-US" i="1">
                              <a:latin typeface="Cambria Math" panose="02040503050406030204" pitchFamily="18" charset="0"/>
                            </a:rPr>
                            <m:t>𝐿</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𝛼</m:t>
                              </m:r>
                              <m:r>
                                <a:rPr lang="zh-CN" altLang="en-US" i="0">
                                  <a:latin typeface="Cambria Math" panose="02040503050406030204" pitchFamily="18" charset="0"/>
                                </a:rPr>
                                <m:t>,</m:t>
                              </m:r>
                              <m:r>
                                <a:rPr lang="zh-CN" altLang="en-US" i="1">
                                  <a:latin typeface="Cambria Math" panose="02040503050406030204" pitchFamily="18" charset="0"/>
                                </a:rPr>
                                <m:t>𝐹</m:t>
                              </m:r>
                              <m:r>
                                <a:rPr lang="zh-CN" altLang="en-US" i="0">
                                  <a:latin typeface="Cambria Math" panose="02040503050406030204" pitchFamily="18" charset="0"/>
                                </a:rPr>
                                <m:t>,</m:t>
                              </m:r>
                              <m:r>
                                <a:rPr lang="zh-CN" altLang="en-US" i="1">
                                  <a:latin typeface="Cambria Math" panose="02040503050406030204" pitchFamily="18" charset="0"/>
                                </a:rPr>
                                <m:t>𝐵</m:t>
                              </m:r>
                            </m:e>
                            <m:e>
                              <m:r>
                                <a:rPr lang="zh-CN" altLang="en-US" i="1">
                                  <a:latin typeface="Cambria Math" panose="02040503050406030204" pitchFamily="18" charset="0"/>
                                </a:rPr>
                                <m:t>𝐶</m:t>
                              </m:r>
                            </m:e>
                          </m:d>
                          <m:r>
                            <a:rPr lang="zh-CN" altLang="en-US" i="0">
                              <a:latin typeface="Cambria Math" panose="02040503050406030204" pitchFamily="18" charset="0"/>
                            </a:rPr>
                            <m:t>=</m:t>
                          </m:r>
                          <m:r>
                            <m:rPr>
                              <m:sty m:val="p"/>
                            </m:rPr>
                            <a:rPr lang="zh-CN" altLang="en-US" i="0">
                              <a:latin typeface="Cambria Math" panose="02040503050406030204" pitchFamily="18" charset="0"/>
                            </a:rPr>
                            <m:t>arg</m:t>
                          </m:r>
                        </m:fName>
                        <m:e>
                          <m:func>
                            <m:funcPr>
                              <m:ctrlPr>
                                <a:rPr lang="zh-CN" altLang="en-US" i="1">
                                  <a:latin typeface="Cambria Math" panose="02040503050406030204" pitchFamily="18" charset="0"/>
                                </a:rPr>
                              </m:ctrlPr>
                            </m:funcPr>
                            <m:fName>
                              <m:limLow>
                                <m:limLowPr>
                                  <m:ctrlPr>
                                    <a:rPr lang="zh-CN" altLang="en-US" i="1">
                                      <a:solidFill>
                                        <a:srgbClr val="836967"/>
                                      </a:solidFill>
                                      <a:latin typeface="Cambria Math" panose="02040503050406030204" pitchFamily="18" charset="0"/>
                                    </a:rPr>
                                  </m:ctrlPr>
                                </m:limLowPr>
                                <m:e>
                                  <m:r>
                                    <m:rPr>
                                      <m:sty m:val="p"/>
                                    </m:rPr>
                                    <a:rPr lang="zh-CN" altLang="en-US" i="0">
                                      <a:latin typeface="Cambria Math" panose="02040503050406030204" pitchFamily="18" charset="0"/>
                                    </a:rPr>
                                    <m:t>max</m:t>
                                  </m:r>
                                </m:e>
                                <m:lim>
                                  <m:r>
                                    <a:rPr lang="zh-CN" altLang="en-US" i="1">
                                      <a:latin typeface="Cambria Math" panose="02040503050406030204" pitchFamily="18" charset="0"/>
                                    </a:rPr>
                                    <m:t>𝛼</m:t>
                                  </m:r>
                                  <m:r>
                                    <a:rPr lang="zh-CN" altLang="en-US" i="0">
                                      <a:latin typeface="Cambria Math" panose="02040503050406030204" pitchFamily="18" charset="0"/>
                                    </a:rPr>
                                    <m:t>,</m:t>
                                  </m:r>
                                  <m:r>
                                    <a:rPr lang="zh-CN" altLang="en-US" i="1">
                                      <a:latin typeface="Cambria Math" panose="02040503050406030204" pitchFamily="18" charset="0"/>
                                    </a:rPr>
                                    <m:t>𝐹</m:t>
                                  </m:r>
                                  <m:r>
                                    <a:rPr lang="zh-CN" altLang="en-US" i="0">
                                      <a:latin typeface="Cambria Math" panose="02040503050406030204" pitchFamily="18" charset="0"/>
                                    </a:rPr>
                                    <m:t>,</m:t>
                                  </m:r>
                                  <m:r>
                                    <a:rPr lang="zh-CN" altLang="en-US" i="1">
                                      <a:latin typeface="Cambria Math" panose="02040503050406030204" pitchFamily="18" charset="0"/>
                                    </a:rPr>
                                    <m:t>𝐵</m:t>
                                  </m:r>
                                </m:lim>
                              </m:limLow>
                            </m:fName>
                            <m:e>
                              <m:r>
                                <a:rPr lang="zh-CN" altLang="en-US" i="1">
                                  <a:latin typeface="Cambria Math" panose="02040503050406030204" pitchFamily="18" charset="0"/>
                                </a:rPr>
                                <m:t>𝐿</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m:t>
                              </m:r>
                              <m:r>
                                <a:rPr lang="en-US" altLang="zh-CN" b="0" i="0" smtClean="0">
                                  <a:latin typeface="Cambria Math" panose="02040503050406030204" pitchFamily="18" charset="0"/>
                                </a:rPr>
                                <m:t>|</m:t>
                              </m:r>
                              <m:r>
                                <a:rPr lang="zh-CN" altLang="en-US" i="1">
                                  <a:latin typeface="Cambria Math" panose="02040503050406030204" pitchFamily="18" charset="0"/>
                                </a:rPr>
                                <m:t>𝛼</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F</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B</m:t>
                              </m:r>
                              <m:r>
                                <a:rPr lang="en-US" altLang="zh-CN" b="0" i="0" smtClean="0">
                                  <a:latin typeface="Cambria Math" panose="02040503050406030204" pitchFamily="18" charset="0"/>
                                </a:rPr>
                                <m:t>)+</m:t>
                              </m:r>
                              <m:r>
                                <a:rPr lang="zh-CN" altLang="en-US" i="1">
                                  <a:latin typeface="Cambria Math" panose="02040503050406030204" pitchFamily="18" charset="0"/>
                                </a:rPr>
                                <m:t>𝐿</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𝐹</m:t>
                                  </m:r>
                                </m:e>
                              </m:d>
                              <m:r>
                                <a:rPr lang="zh-CN" altLang="en-US" i="0">
                                  <a:latin typeface="Cambria Math" panose="02040503050406030204" pitchFamily="18" charset="0"/>
                                </a:rPr>
                                <m:t>+</m:t>
                              </m:r>
                              <m:r>
                                <a:rPr lang="zh-CN" altLang="en-US" i="1">
                                  <a:latin typeface="Cambria Math" panose="02040503050406030204" pitchFamily="18" charset="0"/>
                                </a:rPr>
                                <m:t>𝐿</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𝐵</m:t>
                                  </m:r>
                                </m:e>
                              </m:d>
                            </m:e>
                          </m:func>
                        </m:e>
                      </m:func>
                    </m:oMath>
                  </m:oMathPara>
                </a14:m>
                <a:endParaRPr lang="zh-CN" altLang="en-US" dirty="0"/>
              </a:p>
            </p:txBody>
          </p:sp>
        </mc:Choice>
        <mc:Fallback xmlns="">
          <p:sp>
            <p:nvSpPr>
              <p:cNvPr id="9" name="文本框 8">
                <a:extLst>
                  <a:ext uri="{FF2B5EF4-FFF2-40B4-BE49-F238E27FC236}">
                    <a16:creationId xmlns:a16="http://schemas.microsoft.com/office/drawing/2014/main" id="{C60F3AF3-2120-D0D8-06B3-53196FCB1144}"/>
                  </a:ext>
                </a:extLst>
              </p:cNvPr>
              <p:cNvSpPr txBox="1">
                <a:spLocks noRot="1" noChangeAspect="1" noMove="1" noResize="1" noEditPoints="1" noAdjustHandles="1" noChangeArrowheads="1" noChangeShapeType="1" noTextEdit="1"/>
              </p:cNvSpPr>
              <p:nvPr/>
            </p:nvSpPr>
            <p:spPr>
              <a:xfrm>
                <a:off x="2069992" y="1971391"/>
                <a:ext cx="5004016" cy="47596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EBDABF5-FDB8-8C71-58FB-281D8E679130}"/>
                  </a:ext>
                </a:extLst>
              </p:cNvPr>
              <p:cNvSpPr txBox="1"/>
              <p:nvPr/>
            </p:nvSpPr>
            <p:spPr>
              <a:xfrm>
                <a:off x="0" y="3462545"/>
                <a:ext cx="2622119" cy="717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f>
                        <m:f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𝐶</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d>
                            <m:d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1</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e>
                          </m:d>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e>
                            <m: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2</m:t>
                              </m:r>
                            </m:sup>
                          </m:sSup>
                        </m:num>
                        <m:den>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𝐶</m:t>
                              </m:r>
                            </m:sub>
                            <m: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2</m:t>
                              </m:r>
                            </m:sup>
                          </m:sSubSup>
                        </m:den>
                      </m:f>
                    </m:oMath>
                  </m:oMathPara>
                </a14:m>
                <a:endParaRPr lang="zh-CN" altLang="en-US" dirty="0"/>
              </a:p>
            </p:txBody>
          </p:sp>
        </mc:Choice>
        <mc:Fallback xmlns="">
          <p:sp>
            <p:nvSpPr>
              <p:cNvPr id="11" name="文本框 10">
                <a:extLst>
                  <a:ext uri="{FF2B5EF4-FFF2-40B4-BE49-F238E27FC236}">
                    <a16:creationId xmlns:a16="http://schemas.microsoft.com/office/drawing/2014/main" id="{1EBDABF5-FDB8-8C71-58FB-281D8E679130}"/>
                  </a:ext>
                </a:extLst>
              </p:cNvPr>
              <p:cNvSpPr txBox="1">
                <a:spLocks noRot="1" noChangeAspect="1" noMove="1" noResize="1" noEditPoints="1" noAdjustHandles="1" noChangeArrowheads="1" noChangeShapeType="1" noTextEdit="1"/>
              </p:cNvSpPr>
              <p:nvPr/>
            </p:nvSpPr>
            <p:spPr>
              <a:xfrm>
                <a:off x="0" y="3462545"/>
                <a:ext cx="2622119" cy="71737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57821B3-5F66-F599-1C10-BB32ECD5014E}"/>
                  </a:ext>
                </a:extLst>
              </p:cNvPr>
              <p:cNvSpPr txBox="1"/>
              <p:nvPr/>
            </p:nvSpPr>
            <p:spPr>
              <a:xfrm>
                <a:off x="2622119" y="3462545"/>
                <a:ext cx="3213961" cy="650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f>
                        <m:f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e>
                          </m:acc>
                          <m:sSup>
                            <m:s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e>
                            <m: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𝑇</m:t>
                              </m:r>
                            </m:sup>
                          </m:sSup>
                          <m:nary>
                            <m:naryPr>
                              <m:chr m:val="∑"/>
                              <m:limLoc m:val="subSup"/>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sub>
                            <m: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1</m:t>
                              </m:r>
                            </m:sup>
                            <m:e>
                              <m:d>
                                <m:d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e>
                                  </m:acc>
                                </m:e>
                              </m:d>
                            </m:e>
                          </m:nary>
                        </m:num>
                        <m:den>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2</m:t>
                          </m:r>
                        </m:den>
                      </m:f>
                    </m:oMath>
                  </m:oMathPara>
                </a14:m>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B57821B3-5F66-F599-1C10-BB32ECD5014E}"/>
                  </a:ext>
                </a:extLst>
              </p:cNvPr>
              <p:cNvSpPr txBox="1">
                <a:spLocks noRot="1" noChangeAspect="1" noMove="1" noResize="1" noEditPoints="1" noAdjustHandles="1" noChangeArrowheads="1" noChangeShapeType="1" noTextEdit="1"/>
              </p:cNvSpPr>
              <p:nvPr/>
            </p:nvSpPr>
            <p:spPr>
              <a:xfrm>
                <a:off x="2622119" y="3462545"/>
                <a:ext cx="3213961" cy="650178"/>
              </a:xfrm>
              <a:prstGeom prst="rect">
                <a:avLst/>
              </a:prstGeom>
              <a:blipFill>
                <a:blip r:embed="rId4"/>
                <a:stretch>
                  <a:fillRect t="-63462" b="-557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4B42F7B-0884-4E7B-41D3-35F3C1E84E51}"/>
                  </a:ext>
                </a:extLst>
              </p:cNvPr>
              <p:cNvSpPr txBox="1"/>
              <p:nvPr/>
            </p:nvSpPr>
            <p:spPr>
              <a:xfrm>
                <a:off x="5759559" y="3462545"/>
                <a:ext cx="3313731" cy="650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f>
                        <m:fPr>
                          <m:ctrlPr>
                            <a:rPr lang="zh-CN" altLang="zh-CN" sz="18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r>
                            <a:rPr lang="en-US" altLang="zh-CN" sz="18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zh-CN" altLang="zh-CN" sz="18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e>
                          </m:acc>
                          <m:sSup>
                            <m:sSupPr>
                              <m:ctrlPr>
                                <a:rPr lang="zh-CN" altLang="zh-CN" sz="18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e>
                            <m:sup>
                              <m:r>
                                <a:rPr lang="en-US" altLang="zh-CN" sz="18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𝑇</m:t>
                              </m:r>
                            </m:sup>
                          </m:sSup>
                          <m:nary>
                            <m:naryPr>
                              <m:chr m:val="∑"/>
                              <m:limLoc m:val="subSup"/>
                              <m:ctrlPr>
                                <a:rPr lang="zh-CN" altLang="zh-CN" sz="18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sub>
                            <m:sup>
                              <m:r>
                                <a:rPr lang="en-US" altLang="zh-CN" sz="18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1</m:t>
                              </m:r>
                            </m:sup>
                            <m:e>
                              <m:d>
                                <m:dPr>
                                  <m:ctrlPr>
                                    <a:rPr lang="zh-CN" altLang="zh-CN" sz="18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r>
                                    <a:rPr lang="en-US" altLang="zh-CN" sz="18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zh-CN" altLang="zh-CN" sz="18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e>
                                  </m:acc>
                                </m:e>
                              </m:d>
                            </m:e>
                          </m:nary>
                        </m:num>
                        <m:den>
                          <m:r>
                            <a:rPr lang="en-US" altLang="zh-CN" sz="18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2</m:t>
                          </m:r>
                        </m:den>
                      </m:f>
                    </m:oMath>
                  </m:oMathPara>
                </a14:m>
                <a:endParaRPr lang="zh-CN" altLang="zh-CN" sz="1800" b="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mc:Choice>
        <mc:Fallback xmlns="">
          <p:sp>
            <p:nvSpPr>
              <p:cNvPr id="15" name="文本框 14">
                <a:extLst>
                  <a:ext uri="{FF2B5EF4-FFF2-40B4-BE49-F238E27FC236}">
                    <a16:creationId xmlns:a16="http://schemas.microsoft.com/office/drawing/2014/main" id="{14B42F7B-0884-4E7B-41D3-35F3C1E84E51}"/>
                  </a:ext>
                </a:extLst>
              </p:cNvPr>
              <p:cNvSpPr txBox="1">
                <a:spLocks noRot="1" noChangeAspect="1" noMove="1" noResize="1" noEditPoints="1" noAdjustHandles="1" noChangeArrowheads="1" noChangeShapeType="1" noTextEdit="1"/>
              </p:cNvSpPr>
              <p:nvPr/>
            </p:nvSpPr>
            <p:spPr>
              <a:xfrm>
                <a:off x="5759559" y="3462545"/>
                <a:ext cx="3313731" cy="650178"/>
              </a:xfrm>
              <a:prstGeom prst="rect">
                <a:avLst/>
              </a:prstGeom>
              <a:blipFill>
                <a:blip r:embed="rId5"/>
                <a:stretch>
                  <a:fillRect t="-63462" b="-55769"/>
                </a:stretch>
              </a:blipFill>
            </p:spPr>
            <p:txBody>
              <a:bodyPr/>
              <a:lstStyle/>
              <a:p>
                <a:r>
                  <a:rPr lang="zh-CN" altLang="en-US">
                    <a:noFill/>
                  </a:rPr>
                  <a:t> </a:t>
                </a:r>
              </a:p>
            </p:txBody>
          </p:sp>
        </mc:Fallback>
      </mc:AlternateContent>
      <p:cxnSp>
        <p:nvCxnSpPr>
          <p:cNvPr id="17" name="直线连接符 16">
            <a:extLst>
              <a:ext uri="{FF2B5EF4-FFF2-40B4-BE49-F238E27FC236}">
                <a16:creationId xmlns:a16="http://schemas.microsoft.com/office/drawing/2014/main" id="{DB5083F4-B28B-EED8-AA51-4BFCF56AA207}"/>
              </a:ext>
            </a:extLst>
          </p:cNvPr>
          <p:cNvCxnSpPr>
            <a:stCxn id="9" idx="2"/>
            <a:endCxn id="11" idx="0"/>
          </p:cNvCxnSpPr>
          <p:nvPr/>
        </p:nvCxnSpPr>
        <p:spPr>
          <a:xfrm flipH="1">
            <a:off x="1311060" y="2447355"/>
            <a:ext cx="3260940" cy="1015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007ED970-7775-8BF6-F197-A9C5C3092635}"/>
              </a:ext>
            </a:extLst>
          </p:cNvPr>
          <p:cNvCxnSpPr>
            <a:stCxn id="13" idx="0"/>
          </p:cNvCxnSpPr>
          <p:nvPr/>
        </p:nvCxnSpPr>
        <p:spPr>
          <a:xfrm flipV="1">
            <a:off x="4229100" y="2379133"/>
            <a:ext cx="1680633" cy="1083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9FBA2044-AB30-C9C2-0BD3-9D1701FA682C}"/>
              </a:ext>
            </a:extLst>
          </p:cNvPr>
          <p:cNvCxnSpPr>
            <a:stCxn id="15" idx="0"/>
          </p:cNvCxnSpPr>
          <p:nvPr/>
        </p:nvCxnSpPr>
        <p:spPr>
          <a:xfrm flipH="1" flipV="1">
            <a:off x="6764867" y="2447355"/>
            <a:ext cx="651558" cy="10151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98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12F93-2916-DC6F-7BE9-9E1FCF43346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3085500-AB22-4814-34DB-8320C35EC1C7}"/>
              </a:ext>
            </a:extLst>
          </p:cNvPr>
          <p:cNvSpPr>
            <a:spLocks noGrp="1"/>
          </p:cNvSpPr>
          <p:nvPr>
            <p:ph type="title"/>
          </p:nvPr>
        </p:nvSpPr>
        <p:spPr/>
        <p:txBody>
          <a:bodyPr/>
          <a:lstStyle/>
          <a:p>
            <a:r>
              <a:rPr kumimoji="1" lang="en-US" altLang="zh-CN" dirty="0"/>
              <a:t>Mathematics</a:t>
            </a:r>
            <a:endParaRPr kumimoji="1" lang="zh-CN" altLang="en-US" dirty="0"/>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2BEB7F7A-9140-8BC7-04D1-E09D9A71105A}"/>
                  </a:ext>
                </a:extLst>
              </p:cNvPr>
              <p:cNvSpPr>
                <a:spLocks noGrp="1"/>
              </p:cNvSpPr>
              <p:nvPr>
                <p:ph type="body" sz="quarter" idx="10"/>
              </p:nvPr>
            </p:nvSpPr>
            <p:spPr>
              <a:xfrm>
                <a:off x="828675" y="1107006"/>
                <a:ext cx="7500938" cy="3579058"/>
              </a:xfrm>
            </p:spPr>
            <p:txBody>
              <a:bodyPr/>
              <a:lstStyle/>
              <a:p>
                <a:pPr algn="ctr"/>
                <a:r>
                  <a:rPr kumimoji="1" lang="en-GB" altLang="zh-CN" b="0" dirty="0"/>
                  <a:t>Treat</a:t>
                </a:r>
                <a14:m>
                  <m:oMath xmlns:m="http://schemas.openxmlformats.org/officeDocument/2006/math">
                    <m:r>
                      <a:rPr lang="en-US" altLang="zh-CN" b="0" i="0" smtClean="0">
                        <a:latin typeface="Cambria Math" panose="02040503050406030204" pitchFamily="18" charset="0"/>
                      </a:rPr>
                      <m:t> </m:t>
                    </m:r>
                    <m:r>
                      <a:rPr lang="zh-CN" altLang="en-US" i="1" smtClean="0">
                        <a:latin typeface="Cambria Math" panose="02040503050406030204" pitchFamily="18" charset="0"/>
                      </a:rPr>
                      <m:t>𝛼</m:t>
                    </m:r>
                    <m:r>
                      <a:rPr lang="en-US" altLang="zh-CN" b="1" i="1" smtClean="0">
                        <a:latin typeface="Cambria Math" panose="02040503050406030204" pitchFamily="18" charset="0"/>
                      </a:rPr>
                      <m:t> </m:t>
                    </m:r>
                  </m:oMath>
                </a14:m>
                <a:r>
                  <a:rPr kumimoji="1" lang="en-GB" altLang="zh-CN" b="0" dirty="0"/>
                  <a:t>as a constant and find partial derivatives of F and B</a:t>
                </a:r>
              </a:p>
              <a:p>
                <a:pPr algn="ctr"/>
                <a:r>
                  <a:rPr kumimoji="1" lang="en-GB" altLang="zh-CN" b="0" dirty="0"/>
                  <a:t>⬇️</a:t>
                </a:r>
              </a:p>
              <a:p>
                <a:pPr algn="ctr"/>
                <a14:m>
                  <m:oMathPara xmlns:m="http://schemas.openxmlformats.org/officeDocument/2006/math">
                    <m:oMathParaPr>
                      <m:jc m:val="centerGroup"/>
                    </m:oMathParaPr>
                    <m:oMath xmlns:m="http://schemas.openxmlformats.org/officeDocument/2006/math">
                      <m:d>
                        <m:dPr>
                          <m:begChr m:val="["/>
                          <m:endChr m:val="]"/>
                          <m:ctrlPr>
                            <a:rPr lang="zh-CN" altLang="zh-CN" sz="1800" i="1" kern="100" smtClean="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sz="1800"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Σ</m:t>
                                    </m:r>
                                  </m:e>
                                  <m:sub>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sub>
                                  <m: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−1</m:t>
                                    </m:r>
                                  </m:sup>
                                </m:sSub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𝐼</m:t>
                                </m:r>
                                <m:sSup>
                                  <m:s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e>
                                  <m: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2</m:t>
                                    </m:r>
                                  </m:sup>
                                </m:s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𝐶</m:t>
                                    </m:r>
                                  </m:sub>
                                  <m: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2</m:t>
                                    </m:r>
                                  </m:sup>
                                </m:sSubSup>
                              </m:e>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𝐼</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(1−</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𝐶</m:t>
                                    </m:r>
                                  </m:sub>
                                  <m: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2</m:t>
                                    </m:r>
                                  </m:sup>
                                </m:sSubSup>
                              </m:e>
                            </m:mr>
                            <m:m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𝐼</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(1−</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𝐶</m:t>
                                    </m:r>
                                  </m:sub>
                                  <m: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2</m:t>
                                    </m:r>
                                  </m:sup>
                                </m:sSubSup>
                              </m:e>
                              <m:e>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sz="1800"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Σ</m:t>
                                    </m:r>
                                  </m:e>
                                  <m:sub>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sub>
                                  <m: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−1</m:t>
                                    </m:r>
                                  </m:sup>
                                </m:sSub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𝐼</m:t>
                                </m:r>
                                <m:sSup>
                                  <m:s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e>
                                  <m: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2</m:t>
                                    </m:r>
                                  </m:sup>
                                </m:s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𝐶</m:t>
                                    </m:r>
                                  </m:sub>
                                  <m: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2</m:t>
                                    </m:r>
                                  </m:sup>
                                </m:sSubSup>
                              </m:e>
                            </m:mr>
                          </m:m>
                        </m:e>
                      </m:d>
                      <m:d>
                        <m:d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noBa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num>
                            <m:den>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den>
                          </m:f>
                        </m:e>
                      </m:d>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d>
                        <m:d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f>
                            <m:fPr>
                              <m:type m:val="noBa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sz="1800"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Σ</m:t>
                                  </m:r>
                                </m:e>
                                <m:sub>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sub>
                                <m: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−1</m:t>
                                  </m:r>
                                </m:sup>
                              </m:sSubSup>
                              <m:acc>
                                <m:accPr>
                                  <m:chr m:val="̅"/>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e>
                              </m:acc>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𝐶</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𝐶</m:t>
                                  </m:r>
                                </m:sub>
                                <m: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2</m:t>
                                  </m:r>
                                </m:sup>
                              </m:sSubSup>
                            </m:num>
                            <m:den>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CN" sz="1800"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Σ</m:t>
                                  </m:r>
                                </m:e>
                                <m:sub>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sub>
                                <m: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−1</m:t>
                                  </m:r>
                                </m:sup>
                              </m:sSubSup>
                              <m:acc>
                                <m:accPr>
                                  <m:chr m:val="̅"/>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e>
                              </m:acc>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𝐶</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(1−</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𝐶</m:t>
                                  </m:r>
                                </m:sub>
                                <m: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2</m:t>
                                  </m:r>
                                </m:sup>
                              </m:sSubSup>
                            </m:den>
                          </m:f>
                        </m:e>
                      </m:d>
                    </m:oMath>
                  </m:oMathPara>
                </a14:m>
                <a:endPar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ct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ctr"/>
                <a:r>
                  <a:rPr kumimoji="1" lang="en-GB" altLang="zh-CN" b="0" dirty="0"/>
                  <a:t>Treat F and B as constants and find partial derivative of</a:t>
                </a:r>
                <a14:m>
                  <m:oMath xmlns:m="http://schemas.openxmlformats.org/officeDocument/2006/math">
                    <m:r>
                      <a:rPr lang="en-US" altLang="zh-CN" b="0" i="0" smtClean="0">
                        <a:latin typeface="Cambria Math" panose="02040503050406030204" pitchFamily="18" charset="0"/>
                      </a:rPr>
                      <m:t> </m:t>
                    </m:r>
                    <m:r>
                      <a:rPr lang="zh-CN" altLang="en-US" i="1" smtClean="0">
                        <a:latin typeface="Cambria Math" panose="02040503050406030204" pitchFamily="18" charset="0"/>
                      </a:rPr>
                      <m:t>𝛼</m:t>
                    </m:r>
                  </m:oMath>
                </a14:m>
                <a:endParaRPr kumimoji="1" lang="en-US" altLang="zh-CN" b="0" dirty="0"/>
              </a:p>
              <a:p>
                <a:pPr algn="ctr"/>
                <a:r>
                  <a:rPr kumimoji="1" lang="en-US" altLang="zh-CN" b="0" dirty="0"/>
                  <a:t>⬇️</a:t>
                </a:r>
              </a:p>
              <a:p>
                <a:pPr algn="ctr"/>
                <a14:m>
                  <m:oMathPara xmlns:m="http://schemas.openxmlformats.org/officeDocument/2006/math">
                    <m:oMathParaPr>
                      <m:jc m:val="centerGroup"/>
                    </m:oMathParaPr>
                    <m:oMath xmlns:m="http://schemas.openxmlformats.org/officeDocument/2006/math">
                      <m:r>
                        <a:rPr lang="en-US" altLang="zh-CN" sz="1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r>
                        <a:rPr lang="en-US" altLang="zh-CN" sz="1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f>
                        <m:f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fPr>
                        <m:num>
                          <m:d>
                            <m:d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𝐶</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e>
                          </m:d>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num>
                        <m:den>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e>
                            <m: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2</m:t>
                              </m:r>
                            </m:sup>
                          </m:sSup>
                        </m:den>
                      </m:f>
                    </m:oMath>
                  </m:oMathPara>
                </a14:m>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ctr"/>
                <a:endParaRPr kumimoji="1" lang="zh-CN" altLang="en-US" b="0" dirty="0"/>
              </a:p>
            </p:txBody>
          </p:sp>
        </mc:Choice>
        <mc:Fallback xmlns="">
          <p:sp>
            <p:nvSpPr>
              <p:cNvPr id="3" name="文本占位符 2">
                <a:extLst>
                  <a:ext uri="{FF2B5EF4-FFF2-40B4-BE49-F238E27FC236}">
                    <a16:creationId xmlns:a16="http://schemas.microsoft.com/office/drawing/2014/main" id="{2BEB7F7A-9140-8BC7-04D1-E09D9A71105A}"/>
                  </a:ext>
                </a:extLst>
              </p:cNvPr>
              <p:cNvSpPr>
                <a:spLocks noGrp="1" noRot="1" noChangeAspect="1" noMove="1" noResize="1" noEditPoints="1" noAdjustHandles="1" noChangeArrowheads="1" noChangeShapeType="1" noTextEdit="1"/>
              </p:cNvSpPr>
              <p:nvPr>
                <p:ph type="body" sz="quarter" idx="10"/>
              </p:nvPr>
            </p:nvSpPr>
            <p:spPr>
              <a:xfrm>
                <a:off x="828675" y="1107006"/>
                <a:ext cx="7500938" cy="3579058"/>
              </a:xfrm>
              <a:blipFill>
                <a:blip r:embed="rId3"/>
                <a:stretch>
                  <a:fillRect t="-2120"/>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CEE7B3D8-B1F8-4FDB-95AC-C4B6FC60E4A1}"/>
              </a:ext>
            </a:extLst>
          </p:cNvPr>
          <p:cNvSpPr>
            <a:spLocks noGrp="1"/>
          </p:cNvSpPr>
          <p:nvPr>
            <p:ph type="body" sz="quarter" idx="11"/>
          </p:nvPr>
        </p:nvSpPr>
        <p:spPr>
          <a:xfrm>
            <a:off x="828675" y="685806"/>
            <a:ext cx="7500938" cy="421200"/>
          </a:xfrm>
        </p:spPr>
        <p:txBody>
          <a:bodyPr/>
          <a:lstStyle/>
          <a:p>
            <a:r>
              <a:rPr kumimoji="1" lang="en-US" altLang="zh-CN" dirty="0"/>
              <a:t>Iteration</a:t>
            </a:r>
            <a:endParaRPr kumimoji="1" lang="zh-CN" altLang="en-US" dirty="0"/>
          </a:p>
        </p:txBody>
      </p:sp>
      <p:sp>
        <p:nvSpPr>
          <p:cNvPr id="5" name="灯片编号占位符 4">
            <a:extLst>
              <a:ext uri="{FF2B5EF4-FFF2-40B4-BE49-F238E27FC236}">
                <a16:creationId xmlns:a16="http://schemas.microsoft.com/office/drawing/2014/main" id="{4B103339-F4EF-DFBD-325A-F214D8308266}"/>
              </a:ext>
            </a:extLst>
          </p:cNvPr>
          <p:cNvSpPr>
            <a:spLocks noGrp="1"/>
          </p:cNvSpPr>
          <p:nvPr>
            <p:ph type="sldNum" sz="quarter" idx="4"/>
          </p:nvPr>
        </p:nvSpPr>
        <p:spPr/>
        <p:txBody>
          <a:bodyPr/>
          <a:lstStyle/>
          <a:p>
            <a:fld id="{DDBE135E-2566-4748-853C-8A3B78F0FB00}" type="slidenum">
              <a:rPr lang="en-GB" smtClean="0"/>
              <a:pPr/>
              <a:t>12</a:t>
            </a:fld>
            <a:endParaRPr lang="en-GB" dirty="0"/>
          </a:p>
        </p:txBody>
      </p:sp>
    </p:spTree>
    <p:extLst>
      <p:ext uri="{BB962C8B-B14F-4D97-AF65-F5344CB8AC3E}">
        <p14:creationId xmlns:p14="http://schemas.microsoft.com/office/powerpoint/2010/main" val="12687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83" y="513384"/>
            <a:ext cx="7500939" cy="421200"/>
          </a:xfrm>
        </p:spPr>
        <p:txBody>
          <a:bodyPr/>
          <a:lstStyle/>
          <a:p>
            <a:r>
              <a:rPr lang="en-US" altLang="zh-CN" dirty="0"/>
              <a:t>Function Blocks</a:t>
            </a:r>
            <a:endParaRPr lang="en-GB" dirty="0"/>
          </a:p>
        </p:txBody>
      </p:sp>
      <p:sp>
        <p:nvSpPr>
          <p:cNvPr id="3" name="Text Placeholder 2">
            <a:extLst>
              <a:ext uri="{FF2B5EF4-FFF2-40B4-BE49-F238E27FC236}">
                <a16:creationId xmlns:a16="http://schemas.microsoft.com/office/drawing/2014/main" id="{AF4DDC70-2055-FE2B-5A4F-8AE0E24EA385}"/>
              </a:ext>
            </a:extLst>
          </p:cNvPr>
          <p:cNvSpPr>
            <a:spLocks noGrp="1"/>
          </p:cNvSpPr>
          <p:nvPr>
            <p:ph type="body" sz="quarter" idx="10"/>
          </p:nvPr>
        </p:nvSpPr>
        <p:spPr>
          <a:xfrm>
            <a:off x="4571999" y="1133298"/>
            <a:ext cx="4087907" cy="3692404"/>
          </a:xfrm>
        </p:spPr>
        <p:txBody>
          <a:bodyPr/>
          <a:lstStyle/>
          <a:p>
            <a:pPr>
              <a:lnSpc>
                <a:spcPct val="150000"/>
              </a:lnSpc>
            </a:pPr>
            <a:r>
              <a:rPr lang="en-IE" sz="1800" b="1" dirty="0"/>
              <a:t>Preprocessing</a:t>
            </a:r>
          </a:p>
          <a:p>
            <a:pPr lvl="1">
              <a:lnSpc>
                <a:spcPct val="150000"/>
              </a:lnSpc>
              <a:buFont typeface="Arial" panose="020B0604020202020204" pitchFamily="34" charset="0"/>
              <a:buChar char="•"/>
            </a:pPr>
            <a:r>
              <a:rPr lang="en-IE" sz="1400" b="1" dirty="0"/>
              <a:t>Simplification: </a:t>
            </a:r>
            <a:r>
              <a:rPr lang="en-IE" sz="1400" dirty="0"/>
              <a:t>Efficiency, Streamlining, Single Intensity.</a:t>
            </a:r>
          </a:p>
          <a:p>
            <a:pPr lvl="1">
              <a:lnSpc>
                <a:spcPct val="150000"/>
              </a:lnSpc>
              <a:buFont typeface="Arial" panose="020B0604020202020204" pitchFamily="34" charset="0"/>
              <a:buChar char="•"/>
            </a:pPr>
            <a:r>
              <a:rPr lang="en-IE" sz="1400" b="1" dirty="0"/>
              <a:t>Threshold Consistency: </a:t>
            </a:r>
            <a:r>
              <a:rPr lang="en-IE" sz="1400" dirty="0"/>
              <a:t>Predefined Thresholds, Intensity Classification.</a:t>
            </a:r>
          </a:p>
          <a:p>
            <a:pPr lvl="1">
              <a:lnSpc>
                <a:spcPct val="150000"/>
              </a:lnSpc>
              <a:buFont typeface="Arial" panose="020B0604020202020204" pitchFamily="34" charset="0"/>
              <a:buChar char="•"/>
            </a:pPr>
            <a:r>
              <a:rPr lang="en-IE" sz="1400" b="1" dirty="0"/>
              <a:t>Standard Matting Practice: </a:t>
            </a:r>
            <a:r>
              <a:rPr lang="en-IE" sz="1400" dirty="0"/>
              <a:t>Image Matting, Grayscale Guide.</a:t>
            </a:r>
          </a:p>
          <a:p>
            <a:pPr lvl="1">
              <a:lnSpc>
                <a:spcPct val="150000"/>
              </a:lnSpc>
              <a:buFont typeface="Arial" panose="020B0604020202020204" pitchFamily="34" charset="0"/>
              <a:buChar char="•"/>
            </a:pPr>
            <a:r>
              <a:rPr lang="en-IE" sz="1400" b="1" dirty="0"/>
              <a:t>Compatibility with Logic: </a:t>
            </a:r>
            <a:r>
              <a:rPr lang="en-IE" sz="1400" dirty="0"/>
              <a:t>Processing Consistency, Intensity-based Logic.</a:t>
            </a:r>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p:txBody>
          <a:bodyPr/>
          <a:lstStyle/>
          <a:p>
            <a:fld id="{DDBE135E-2566-4748-853C-8A3B78F0FB00}" type="slidenum">
              <a:rPr lang="en-GB" smtClean="0"/>
              <a:pPr/>
              <a:t>13</a:t>
            </a:fld>
            <a:endParaRPr lang="en-GB" dirty="0"/>
          </a:p>
        </p:txBody>
      </p:sp>
      <p:pic>
        <p:nvPicPr>
          <p:cNvPr id="12" name="图片 11">
            <a:extLst>
              <a:ext uri="{FF2B5EF4-FFF2-40B4-BE49-F238E27FC236}">
                <a16:creationId xmlns:a16="http://schemas.microsoft.com/office/drawing/2014/main" id="{6B648E64-FC36-3361-7CA5-3EA34D0DB99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892" t="4760" b="5099"/>
          <a:stretch/>
        </p:blipFill>
        <p:spPr>
          <a:xfrm>
            <a:off x="311137" y="1133298"/>
            <a:ext cx="4015850" cy="3692404"/>
          </a:xfrm>
          <a:prstGeom prst="rect">
            <a:avLst/>
          </a:prstGeom>
        </p:spPr>
      </p:pic>
    </p:spTree>
    <p:extLst>
      <p:ext uri="{BB962C8B-B14F-4D97-AF65-F5344CB8AC3E}">
        <p14:creationId xmlns:p14="http://schemas.microsoft.com/office/powerpoint/2010/main" val="147226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83" y="513384"/>
            <a:ext cx="7500939" cy="421200"/>
          </a:xfrm>
        </p:spPr>
        <p:txBody>
          <a:bodyPr/>
          <a:lstStyle/>
          <a:p>
            <a:r>
              <a:rPr lang="en-US" altLang="zh-CN" dirty="0"/>
              <a:t>Function Blocks</a:t>
            </a:r>
            <a:endParaRPr lang="en-GB" dirty="0"/>
          </a:p>
        </p:txBody>
      </p:sp>
      <p:sp>
        <p:nvSpPr>
          <p:cNvPr id="3" name="Text Placeholder 2">
            <a:extLst>
              <a:ext uri="{FF2B5EF4-FFF2-40B4-BE49-F238E27FC236}">
                <a16:creationId xmlns:a16="http://schemas.microsoft.com/office/drawing/2014/main" id="{AF4DDC70-2055-FE2B-5A4F-8AE0E24EA385}"/>
              </a:ext>
            </a:extLst>
          </p:cNvPr>
          <p:cNvSpPr>
            <a:spLocks noGrp="1"/>
          </p:cNvSpPr>
          <p:nvPr>
            <p:ph type="body" sz="quarter" idx="10"/>
          </p:nvPr>
        </p:nvSpPr>
        <p:spPr>
          <a:xfrm>
            <a:off x="4397616" y="1183966"/>
            <a:ext cx="4342971" cy="1083963"/>
          </a:xfrm>
        </p:spPr>
        <p:txBody>
          <a:bodyPr/>
          <a:lstStyle/>
          <a:p>
            <a:r>
              <a:rPr lang="en-IE" b="1" dirty="0"/>
              <a:t>Calculating</a:t>
            </a:r>
          </a:p>
          <a:p>
            <a:pPr marL="0" indent="0">
              <a:buNone/>
            </a:pPr>
            <a:r>
              <a:rPr lang="en-IE" sz="1400" dirty="0"/>
              <a:t>The calculations provide key </a:t>
            </a:r>
            <a:r>
              <a:rPr lang="en-IE" sz="1400" dirty="0" err="1"/>
              <a:t>color</a:t>
            </a:r>
            <a:r>
              <a:rPr lang="en-IE" sz="1400" dirty="0"/>
              <a:t> insights for distinguishing the foreground from the background, crucial for areas with unclear boundaries like hair or fur.</a:t>
            </a:r>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p:txBody>
          <a:bodyPr/>
          <a:lstStyle/>
          <a:p>
            <a:fld id="{DDBE135E-2566-4748-853C-8A3B78F0FB00}" type="slidenum">
              <a:rPr lang="en-GB" smtClean="0"/>
              <a:pPr/>
              <a:t>14</a:t>
            </a:fld>
            <a:endParaRPr lang="en-GB" dirty="0"/>
          </a:p>
        </p:txBody>
      </p:sp>
      <p:pic>
        <p:nvPicPr>
          <p:cNvPr id="6" name="Picture 5" descr="A diagram of a computer&#10;&#10;Description automatically generated">
            <a:extLst>
              <a:ext uri="{FF2B5EF4-FFF2-40B4-BE49-F238E27FC236}">
                <a16:creationId xmlns:a16="http://schemas.microsoft.com/office/drawing/2014/main" id="{F26D0F02-EDE2-420A-9D84-FE7DA64427C2}"/>
              </a:ext>
            </a:extLst>
          </p:cNvPr>
          <p:cNvPicPr>
            <a:picLocks noChangeAspect="1"/>
          </p:cNvPicPr>
          <p:nvPr/>
        </p:nvPicPr>
        <p:blipFill rotWithShape="1">
          <a:blip r:embed="rId2">
            <a:extLst>
              <a:ext uri="{28A0092B-C50C-407E-A947-70E740481C1C}">
                <a14:useLocalDpi xmlns:a14="http://schemas.microsoft.com/office/drawing/2010/main" val="0"/>
              </a:ext>
            </a:extLst>
          </a:blip>
          <a:srcRect l="5086" r="1845"/>
          <a:stretch/>
        </p:blipFill>
        <p:spPr>
          <a:xfrm>
            <a:off x="174812" y="1435473"/>
            <a:ext cx="3983790" cy="2504515"/>
          </a:xfrm>
          <a:prstGeom prst="rect">
            <a:avLst/>
          </a:prstGeom>
        </p:spPr>
      </p:pic>
      <p:sp>
        <p:nvSpPr>
          <p:cNvPr id="7" name="Text Placeholder 2">
            <a:extLst>
              <a:ext uri="{FF2B5EF4-FFF2-40B4-BE49-F238E27FC236}">
                <a16:creationId xmlns:a16="http://schemas.microsoft.com/office/drawing/2014/main" id="{EC1D0C37-DCCE-094D-66CB-97F6EF5D7062}"/>
              </a:ext>
            </a:extLst>
          </p:cNvPr>
          <p:cNvSpPr txBox="1">
            <a:spLocks/>
          </p:cNvSpPr>
          <p:nvPr/>
        </p:nvSpPr>
        <p:spPr>
          <a:xfrm>
            <a:off x="4101351" y="2003612"/>
            <a:ext cx="4639236" cy="2402989"/>
          </a:xfrm>
          <a:prstGeom prst="rect">
            <a:avLst/>
          </a:prstGeom>
        </p:spPr>
        <p:txBody>
          <a:bodyPr vert="horz" lIns="0" tIns="0" rIns="0" bIns="0" rtlCol="0">
            <a:noAutofit/>
          </a:bodyPr>
          <a:lstStyle>
            <a:lvl1pPr marL="238125" indent="-238125" algn="l" defTabSz="914400" rtl="0" eaLnBrk="1" latinLnBrk="0" hangingPunct="1">
              <a:spcBef>
                <a:spcPts val="850"/>
              </a:spcBef>
              <a:buClr>
                <a:schemeClr val="tx2"/>
              </a:buClr>
              <a:buFont typeface="Calibri" panose="020F0502020204030204" pitchFamily="34" charset="0"/>
              <a:buChar char="–"/>
              <a:defRPr sz="1600" b="0" kern="1200">
                <a:solidFill>
                  <a:schemeClr val="tx1"/>
                </a:solidFill>
                <a:latin typeface="+mn-lt"/>
                <a:ea typeface="+mn-ea"/>
                <a:cs typeface="+mn-cs"/>
              </a:defRPr>
            </a:lvl1pPr>
            <a:lvl2pPr marL="503238" indent="-207963" algn="l" defTabSz="914400" rtl="0" eaLnBrk="1" latinLnBrk="0" hangingPunct="1">
              <a:spcBef>
                <a:spcPts val="0"/>
              </a:spcBef>
              <a:spcAft>
                <a:spcPts val="567"/>
              </a:spcAft>
              <a:buClr>
                <a:schemeClr val="tx2"/>
              </a:buClr>
              <a:buFont typeface="Arial" pitchFamily="34" charset="0"/>
              <a:buChar char="–"/>
              <a:defRPr sz="1600" b="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1400" b="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1400" b="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14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95275" lvl="1" indent="0">
              <a:lnSpc>
                <a:spcPct val="150000"/>
              </a:lnSpc>
              <a:buNone/>
            </a:pPr>
            <a:endParaRPr lang="en-IE" sz="1200" b="1" dirty="0"/>
          </a:p>
          <a:p>
            <a:pPr lvl="1">
              <a:buFont typeface="Arial" pitchFamily="34" charset="0"/>
              <a:buChar char="•"/>
            </a:pPr>
            <a:r>
              <a:rPr lang="en-IE" sz="1200" b="1" dirty="0"/>
              <a:t>Mean Calculation: </a:t>
            </a:r>
            <a:r>
              <a:rPr lang="en-IE" sz="1200" dirty="0" err="1"/>
              <a:t>Color</a:t>
            </a:r>
            <a:r>
              <a:rPr lang="en-IE" sz="1200" dirty="0"/>
              <a:t> Averaging, RGB Channels, Region Centrality</a:t>
            </a:r>
          </a:p>
          <a:p>
            <a:pPr lvl="1">
              <a:buFont typeface="Arial" pitchFamily="34" charset="0"/>
              <a:buChar char="•"/>
            </a:pPr>
            <a:r>
              <a:rPr lang="en-IE" sz="1200" b="1" dirty="0"/>
              <a:t>Covariance Matrix: </a:t>
            </a:r>
            <a:r>
              <a:rPr lang="en-IE" sz="1200" dirty="0" err="1"/>
              <a:t>Color</a:t>
            </a:r>
            <a:r>
              <a:rPr lang="en-IE" sz="1200" dirty="0"/>
              <a:t> Variation, Channel Relationship, Texture Analysis</a:t>
            </a:r>
          </a:p>
          <a:p>
            <a:pPr lvl="1">
              <a:buFont typeface="Arial" pitchFamily="34" charset="0"/>
              <a:buChar char="•"/>
            </a:pPr>
            <a:r>
              <a:rPr lang="en-IE" sz="1200" b="1" dirty="0"/>
              <a:t>Normalization: </a:t>
            </a:r>
            <a:r>
              <a:rPr lang="en-IE" sz="1200" dirty="0"/>
              <a:t>Scale Adjustment, Pixel Count Relevance, Average Representation</a:t>
            </a:r>
          </a:p>
          <a:p>
            <a:pPr lvl="1">
              <a:buFont typeface="Arial" pitchFamily="34" charset="0"/>
              <a:buChar char="•"/>
            </a:pPr>
            <a:r>
              <a:rPr lang="en-IE" sz="1200" b="1" dirty="0"/>
              <a:t>Variance Calculation: </a:t>
            </a:r>
            <a:r>
              <a:rPr lang="en-IE" sz="1200" dirty="0"/>
              <a:t>Noise Estimation, Texture Characterization, </a:t>
            </a:r>
            <a:r>
              <a:rPr lang="en-IE" sz="1200" dirty="0" err="1"/>
              <a:t>Color</a:t>
            </a:r>
            <a:r>
              <a:rPr lang="en-IE" sz="1200" dirty="0"/>
              <a:t> Deviation Measurement</a:t>
            </a:r>
          </a:p>
        </p:txBody>
      </p:sp>
    </p:spTree>
    <p:extLst>
      <p:ext uri="{BB962C8B-B14F-4D97-AF65-F5344CB8AC3E}">
        <p14:creationId xmlns:p14="http://schemas.microsoft.com/office/powerpoint/2010/main" val="44679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83" y="513384"/>
            <a:ext cx="7500939" cy="421200"/>
          </a:xfrm>
        </p:spPr>
        <p:txBody>
          <a:bodyPr/>
          <a:lstStyle/>
          <a:p>
            <a:r>
              <a:rPr lang="en-US" altLang="zh-CN" dirty="0"/>
              <a:t>Function Blocks</a:t>
            </a:r>
            <a:endParaRPr lang="en-GB" dirty="0"/>
          </a:p>
        </p:txBody>
      </p:sp>
      <p:sp>
        <p:nvSpPr>
          <p:cNvPr id="3" name="Text Placeholder 2">
            <a:extLst>
              <a:ext uri="{FF2B5EF4-FFF2-40B4-BE49-F238E27FC236}">
                <a16:creationId xmlns:a16="http://schemas.microsoft.com/office/drawing/2014/main" id="{AF4DDC70-2055-FE2B-5A4F-8AE0E24EA385}"/>
              </a:ext>
            </a:extLst>
          </p:cNvPr>
          <p:cNvSpPr>
            <a:spLocks noGrp="1"/>
          </p:cNvSpPr>
          <p:nvPr>
            <p:ph type="body" sz="quarter" idx="10"/>
          </p:nvPr>
        </p:nvSpPr>
        <p:spPr>
          <a:xfrm>
            <a:off x="4249271" y="1253790"/>
            <a:ext cx="4686300" cy="1317959"/>
          </a:xfrm>
        </p:spPr>
        <p:txBody>
          <a:bodyPr/>
          <a:lstStyle/>
          <a:p>
            <a:r>
              <a:rPr lang="en-IE" b="1" dirty="0"/>
              <a:t>Iterating</a:t>
            </a:r>
          </a:p>
          <a:p>
            <a:pPr marL="0" indent="0">
              <a:buNone/>
            </a:pPr>
            <a:r>
              <a:rPr lang="en-IE" sz="1400" dirty="0"/>
              <a:t>This part will refine the alpha matte in complex image areas (such as edges, hair, fur) by iteratively adjusting transparency and </a:t>
            </a:r>
            <a:r>
              <a:rPr lang="en-IE" sz="1400" dirty="0" err="1"/>
              <a:t>color</a:t>
            </a:r>
            <a:r>
              <a:rPr lang="en-IE" sz="1400" dirty="0"/>
              <a:t> for precise foreground-background separation.</a:t>
            </a:r>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p:txBody>
          <a:bodyPr/>
          <a:lstStyle/>
          <a:p>
            <a:fld id="{DDBE135E-2566-4748-853C-8A3B78F0FB00}" type="slidenum">
              <a:rPr lang="en-GB" smtClean="0"/>
              <a:pPr/>
              <a:t>15</a:t>
            </a:fld>
            <a:endParaRPr lang="en-GB" dirty="0"/>
          </a:p>
        </p:txBody>
      </p:sp>
      <p:sp>
        <p:nvSpPr>
          <p:cNvPr id="7" name="Text Placeholder 2">
            <a:extLst>
              <a:ext uri="{FF2B5EF4-FFF2-40B4-BE49-F238E27FC236}">
                <a16:creationId xmlns:a16="http://schemas.microsoft.com/office/drawing/2014/main" id="{EC1D0C37-DCCE-094D-66CB-97F6EF5D7062}"/>
              </a:ext>
            </a:extLst>
          </p:cNvPr>
          <p:cNvSpPr txBox="1">
            <a:spLocks/>
          </p:cNvSpPr>
          <p:nvPr/>
        </p:nvSpPr>
        <p:spPr>
          <a:xfrm>
            <a:off x="4004035" y="2082046"/>
            <a:ext cx="4484594" cy="2402989"/>
          </a:xfrm>
          <a:prstGeom prst="rect">
            <a:avLst/>
          </a:prstGeom>
        </p:spPr>
        <p:txBody>
          <a:bodyPr vert="horz" lIns="0" tIns="0" rIns="0" bIns="0" rtlCol="0">
            <a:noAutofit/>
          </a:bodyPr>
          <a:lstStyle>
            <a:lvl1pPr marL="238125" indent="-238125" algn="l" defTabSz="914400" rtl="0" eaLnBrk="1" latinLnBrk="0" hangingPunct="1">
              <a:spcBef>
                <a:spcPts val="850"/>
              </a:spcBef>
              <a:buClr>
                <a:schemeClr val="tx2"/>
              </a:buClr>
              <a:buFont typeface="Calibri" panose="020F0502020204030204" pitchFamily="34" charset="0"/>
              <a:buChar char="–"/>
              <a:defRPr sz="1600" b="0" kern="1200">
                <a:solidFill>
                  <a:schemeClr val="tx1"/>
                </a:solidFill>
                <a:latin typeface="+mn-lt"/>
                <a:ea typeface="+mn-ea"/>
                <a:cs typeface="+mn-cs"/>
              </a:defRPr>
            </a:lvl1pPr>
            <a:lvl2pPr marL="503238" indent="-207963" algn="l" defTabSz="914400" rtl="0" eaLnBrk="1" latinLnBrk="0" hangingPunct="1">
              <a:spcBef>
                <a:spcPts val="0"/>
              </a:spcBef>
              <a:spcAft>
                <a:spcPts val="567"/>
              </a:spcAft>
              <a:buClr>
                <a:schemeClr val="tx2"/>
              </a:buClr>
              <a:buFont typeface="Arial" pitchFamily="34" charset="0"/>
              <a:buChar char="–"/>
              <a:defRPr sz="1600" b="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1400" b="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1400" b="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14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95275" lvl="1" indent="0">
              <a:lnSpc>
                <a:spcPct val="150000"/>
              </a:lnSpc>
              <a:buNone/>
            </a:pPr>
            <a:endParaRPr lang="en-IE" sz="1200" b="1" dirty="0"/>
          </a:p>
          <a:p>
            <a:pPr lvl="1">
              <a:buFont typeface="Arial" pitchFamily="34" charset="0"/>
              <a:buChar char="•"/>
            </a:pPr>
            <a:r>
              <a:rPr lang="en-IE" sz="1200" b="1" dirty="0"/>
              <a:t>Alpha Matte Refinement: </a:t>
            </a:r>
            <a:r>
              <a:rPr lang="en-IE" sz="1200" dirty="0"/>
              <a:t>Precise Transparency Adjustment</a:t>
            </a:r>
          </a:p>
          <a:p>
            <a:pPr lvl="1">
              <a:buFont typeface="Arial" pitchFamily="34" charset="0"/>
              <a:buChar char="•"/>
            </a:pPr>
            <a:r>
              <a:rPr lang="en-IE" sz="1200" b="1" dirty="0"/>
              <a:t>Complex Area Focus: </a:t>
            </a:r>
            <a:r>
              <a:rPr lang="en-IE" sz="1200" dirty="0"/>
              <a:t>Edge, Hair, Fur Detailing</a:t>
            </a:r>
          </a:p>
          <a:p>
            <a:pPr lvl="1">
              <a:buFont typeface="Arial" pitchFamily="34" charset="0"/>
              <a:buChar char="•"/>
            </a:pPr>
            <a:r>
              <a:rPr lang="en-IE" sz="1200" b="1" dirty="0"/>
              <a:t>Iterative Calculations: </a:t>
            </a:r>
            <a:r>
              <a:rPr lang="en-IE" sz="1200" dirty="0"/>
              <a:t>Repeated Fine-Tuning</a:t>
            </a:r>
          </a:p>
          <a:p>
            <a:pPr lvl="1">
              <a:buFont typeface="Arial" pitchFamily="34" charset="0"/>
              <a:buChar char="•"/>
            </a:pPr>
            <a:r>
              <a:rPr lang="en-IE" sz="1200" b="1" dirty="0"/>
              <a:t>Foreground-Background Separation: </a:t>
            </a:r>
            <a:r>
              <a:rPr lang="en-IE" sz="1200" dirty="0"/>
              <a:t>Accurate </a:t>
            </a:r>
            <a:r>
              <a:rPr lang="en-IE" sz="1200" dirty="0" err="1"/>
              <a:t>Color</a:t>
            </a:r>
            <a:r>
              <a:rPr lang="en-IE" sz="1200" dirty="0"/>
              <a:t> Segregation</a:t>
            </a:r>
          </a:p>
          <a:p>
            <a:pPr lvl="1">
              <a:buFont typeface="Arial" pitchFamily="34" charset="0"/>
              <a:buChar char="•"/>
            </a:pPr>
            <a:r>
              <a:rPr lang="en-IE" sz="1200" b="1" dirty="0"/>
              <a:t>Transparency Calculation: </a:t>
            </a:r>
            <a:r>
              <a:rPr lang="en-IE" sz="1200" dirty="0"/>
              <a:t>Alpha Value Determination</a:t>
            </a:r>
          </a:p>
          <a:p>
            <a:pPr lvl="1">
              <a:buFont typeface="Arial" pitchFamily="34" charset="0"/>
              <a:buChar char="•"/>
            </a:pPr>
            <a:r>
              <a:rPr lang="en-IE" sz="1200" b="1" dirty="0" err="1"/>
              <a:t>Color</a:t>
            </a:r>
            <a:r>
              <a:rPr lang="en-IE" sz="1200" b="1" dirty="0"/>
              <a:t> Matching: </a:t>
            </a:r>
            <a:r>
              <a:rPr lang="en-IE" sz="1200" dirty="0"/>
              <a:t>Foreground-Background </a:t>
            </a:r>
            <a:r>
              <a:rPr lang="en-IE" sz="1200" dirty="0" err="1"/>
              <a:t>Color</a:t>
            </a:r>
            <a:r>
              <a:rPr lang="en-IE" sz="1200" dirty="0"/>
              <a:t> Alignment</a:t>
            </a:r>
          </a:p>
          <a:p>
            <a:pPr lvl="1">
              <a:buFont typeface="Arial" pitchFamily="34" charset="0"/>
              <a:buChar char="•"/>
            </a:pPr>
            <a:r>
              <a:rPr lang="en-IE" sz="1200" b="1" dirty="0"/>
              <a:t>Convergence Check: </a:t>
            </a:r>
            <a:r>
              <a:rPr lang="en-IE" sz="1200" dirty="0"/>
              <a:t>Optimal Alpha Value Assessment</a:t>
            </a:r>
          </a:p>
        </p:txBody>
      </p:sp>
      <p:pic>
        <p:nvPicPr>
          <p:cNvPr id="8" name="Picture 7" descr="A diagram of a diagram&#10;&#10;Description automatically generated with medium confidence">
            <a:extLst>
              <a:ext uri="{FF2B5EF4-FFF2-40B4-BE49-F238E27FC236}">
                <a16:creationId xmlns:a16="http://schemas.microsoft.com/office/drawing/2014/main" id="{6C40B576-7D37-5846-7AD1-CB8AB2C27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7725"/>
            <a:ext cx="3904430" cy="1268047"/>
          </a:xfrm>
          <a:prstGeom prst="rect">
            <a:avLst/>
          </a:prstGeom>
        </p:spPr>
      </p:pic>
    </p:spTree>
    <p:extLst>
      <p:ext uri="{BB962C8B-B14F-4D97-AF65-F5344CB8AC3E}">
        <p14:creationId xmlns:p14="http://schemas.microsoft.com/office/powerpoint/2010/main" val="193186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5FA1C-0B51-BE30-8156-758504DE52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17EE9E-0A76-31F5-26D1-85C4D689016B}"/>
              </a:ext>
            </a:extLst>
          </p:cNvPr>
          <p:cNvSpPr>
            <a:spLocks noGrp="1"/>
          </p:cNvSpPr>
          <p:nvPr>
            <p:ph type="title" idx="4294967295"/>
          </p:nvPr>
        </p:nvSpPr>
        <p:spPr>
          <a:xfrm>
            <a:off x="555863" y="505563"/>
            <a:ext cx="7500937" cy="422275"/>
          </a:xfrm>
        </p:spPr>
        <p:txBody>
          <a:bodyPr/>
          <a:lstStyle/>
          <a:p>
            <a:r>
              <a:rPr lang="en-US" altLang="zh-CN" dirty="0"/>
              <a:t>Function Blocks</a:t>
            </a:r>
            <a:endParaRPr lang="en-GB" dirty="0"/>
          </a:p>
        </p:txBody>
      </p:sp>
      <p:sp>
        <p:nvSpPr>
          <p:cNvPr id="5" name="Slide Number Placeholder 4">
            <a:extLst>
              <a:ext uri="{FF2B5EF4-FFF2-40B4-BE49-F238E27FC236}">
                <a16:creationId xmlns:a16="http://schemas.microsoft.com/office/drawing/2014/main" id="{45811AE1-047F-3C39-36B0-B482EF73F8CD}"/>
              </a:ext>
            </a:extLst>
          </p:cNvPr>
          <p:cNvSpPr>
            <a:spLocks noGrp="1"/>
          </p:cNvSpPr>
          <p:nvPr>
            <p:ph type="sldNum" sz="quarter" idx="4294967295"/>
          </p:nvPr>
        </p:nvSpPr>
        <p:spPr>
          <a:xfrm>
            <a:off x="8853488" y="4881563"/>
            <a:ext cx="290512" cy="192087"/>
          </a:xfrm>
        </p:spPr>
        <p:txBody>
          <a:bodyPr/>
          <a:lstStyle/>
          <a:p>
            <a:fld id="{DDBE135E-2566-4748-853C-8A3B78F0FB00}" type="slidenum">
              <a:rPr lang="en-GB" smtClean="0"/>
              <a:pPr/>
              <a:t>16</a:t>
            </a:fld>
            <a:endParaRPr lang="en-GB" dirty="0"/>
          </a:p>
        </p:txBody>
      </p:sp>
      <p:pic>
        <p:nvPicPr>
          <p:cNvPr id="7" name="图片 6">
            <a:extLst>
              <a:ext uri="{FF2B5EF4-FFF2-40B4-BE49-F238E27FC236}">
                <a16:creationId xmlns:a16="http://schemas.microsoft.com/office/drawing/2014/main" id="{21FA3703-0BA3-00A4-3686-B13203986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5600" y="1380762"/>
            <a:ext cx="3856637" cy="3322477"/>
          </a:xfrm>
          <a:prstGeom prst="rect">
            <a:avLst/>
          </a:prstGeom>
        </p:spPr>
      </p:pic>
      <p:pic>
        <p:nvPicPr>
          <p:cNvPr id="8" name="图片 7">
            <a:extLst>
              <a:ext uri="{FF2B5EF4-FFF2-40B4-BE49-F238E27FC236}">
                <a16:creationId xmlns:a16="http://schemas.microsoft.com/office/drawing/2014/main" id="{1B7B8154-3CED-CB3F-D56E-A468AED3AA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570" y="1135656"/>
            <a:ext cx="4385554" cy="1906345"/>
          </a:xfrm>
          <a:prstGeom prst="rect">
            <a:avLst/>
          </a:prstGeom>
        </p:spPr>
      </p:pic>
      <p:sp>
        <p:nvSpPr>
          <p:cNvPr id="9" name="Text Placeholder 2">
            <a:extLst>
              <a:ext uri="{FF2B5EF4-FFF2-40B4-BE49-F238E27FC236}">
                <a16:creationId xmlns:a16="http://schemas.microsoft.com/office/drawing/2014/main" id="{B0726243-113E-4816-05AB-816CE56F2EB3}"/>
              </a:ext>
            </a:extLst>
          </p:cNvPr>
          <p:cNvSpPr txBox="1">
            <a:spLocks/>
          </p:cNvSpPr>
          <p:nvPr/>
        </p:nvSpPr>
        <p:spPr>
          <a:xfrm>
            <a:off x="335570" y="3054671"/>
            <a:ext cx="4424362" cy="1699200"/>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600" dirty="0"/>
              <a:t>User Interface</a:t>
            </a:r>
          </a:p>
          <a:p>
            <a:r>
              <a:rPr lang="en-US" sz="1400" b="0" dirty="0"/>
              <a:t>Data visualization capabilities</a:t>
            </a:r>
          </a:p>
          <a:p>
            <a:r>
              <a:rPr lang="en-US" sz="1400" b="0" dirty="0"/>
              <a:t>Easy integration with MATLAB's computational functions</a:t>
            </a:r>
          </a:p>
          <a:p>
            <a:r>
              <a:rPr lang="en-US" sz="1400" b="0" dirty="0"/>
              <a:t>User-friendly interface for creating and customizing GUIs without needing extensive programming skills.</a:t>
            </a:r>
            <a:endParaRPr lang="en-IE" sz="1400" b="0" dirty="0"/>
          </a:p>
        </p:txBody>
      </p:sp>
    </p:spTree>
    <p:extLst>
      <p:ext uri="{BB962C8B-B14F-4D97-AF65-F5344CB8AC3E}">
        <p14:creationId xmlns:p14="http://schemas.microsoft.com/office/powerpoint/2010/main" val="2709373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9F780-F127-B687-0B4C-89929B23D7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D35C0-DFA7-D010-0785-DD914BEC7A02}"/>
              </a:ext>
            </a:extLst>
          </p:cNvPr>
          <p:cNvSpPr>
            <a:spLocks noGrp="1"/>
          </p:cNvSpPr>
          <p:nvPr>
            <p:ph type="title"/>
          </p:nvPr>
        </p:nvSpPr>
        <p:spPr>
          <a:xfrm>
            <a:off x="821530" y="542674"/>
            <a:ext cx="7500939" cy="421200"/>
          </a:xfrm>
        </p:spPr>
        <p:txBody>
          <a:bodyPr/>
          <a:lstStyle/>
          <a:p>
            <a:r>
              <a:rPr lang="en-US" altLang="zh-CN" dirty="0" err="1"/>
              <a:t>Unittest</a:t>
            </a:r>
            <a:endParaRPr lang="en-GB" dirty="0"/>
          </a:p>
        </p:txBody>
      </p:sp>
      <p:sp>
        <p:nvSpPr>
          <p:cNvPr id="5" name="Slide Number Placeholder 4">
            <a:extLst>
              <a:ext uri="{FF2B5EF4-FFF2-40B4-BE49-F238E27FC236}">
                <a16:creationId xmlns:a16="http://schemas.microsoft.com/office/drawing/2014/main" id="{71F0EFE8-7B12-CAA6-5036-78451E78F868}"/>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17</a:t>
            </a:fld>
            <a:endParaRPr lang="en-GB" dirty="0"/>
          </a:p>
        </p:txBody>
      </p:sp>
      <p:pic>
        <p:nvPicPr>
          <p:cNvPr id="4" name="图片 3">
            <a:extLst>
              <a:ext uri="{FF2B5EF4-FFF2-40B4-BE49-F238E27FC236}">
                <a16:creationId xmlns:a16="http://schemas.microsoft.com/office/drawing/2014/main" id="{99F5AC40-8C88-20A1-DA12-E932859B0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955" y="1260211"/>
            <a:ext cx="6652088" cy="3493827"/>
          </a:xfrm>
          <a:prstGeom prst="rect">
            <a:avLst/>
          </a:prstGeom>
        </p:spPr>
      </p:pic>
    </p:spTree>
    <p:extLst>
      <p:ext uri="{BB962C8B-B14F-4D97-AF65-F5344CB8AC3E}">
        <p14:creationId xmlns:p14="http://schemas.microsoft.com/office/powerpoint/2010/main" val="3157770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30" y="542674"/>
            <a:ext cx="7500939" cy="421200"/>
          </a:xfrm>
        </p:spPr>
        <p:txBody>
          <a:bodyPr/>
          <a:lstStyle/>
          <a:p>
            <a:r>
              <a:rPr lang="en-US" altLang="zh-CN" dirty="0" err="1"/>
              <a:t>Unittest</a:t>
            </a:r>
            <a:endParaRPr lang="en-GB" dirty="0"/>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18</a:t>
            </a:fld>
            <a:endParaRPr lang="en-GB" dirty="0"/>
          </a:p>
        </p:txBody>
      </p:sp>
      <p:pic>
        <p:nvPicPr>
          <p:cNvPr id="10" name="图片 9">
            <a:extLst>
              <a:ext uri="{FF2B5EF4-FFF2-40B4-BE49-F238E27FC236}">
                <a16:creationId xmlns:a16="http://schemas.microsoft.com/office/drawing/2014/main" id="{ADAFD111-5888-0AF3-47A2-423E00A65AD3}"/>
              </a:ext>
            </a:extLst>
          </p:cNvPr>
          <p:cNvPicPr>
            <a:picLocks noChangeAspect="1"/>
          </p:cNvPicPr>
          <p:nvPr/>
        </p:nvPicPr>
        <p:blipFill>
          <a:blip r:embed="rId2"/>
          <a:stretch>
            <a:fillRect/>
          </a:stretch>
        </p:blipFill>
        <p:spPr>
          <a:xfrm>
            <a:off x="0" y="1229948"/>
            <a:ext cx="9144000" cy="3466549"/>
          </a:xfrm>
          <a:prstGeom prst="rect">
            <a:avLst/>
          </a:prstGeom>
        </p:spPr>
      </p:pic>
    </p:spTree>
    <p:extLst>
      <p:ext uri="{BB962C8B-B14F-4D97-AF65-F5344CB8AC3E}">
        <p14:creationId xmlns:p14="http://schemas.microsoft.com/office/powerpoint/2010/main" val="2688214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EA639-742A-D0BC-F08F-6C1D1A38AA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D9B099-9E59-20D5-569E-A222D4BD9B45}"/>
              </a:ext>
            </a:extLst>
          </p:cNvPr>
          <p:cNvSpPr>
            <a:spLocks noGrp="1"/>
          </p:cNvSpPr>
          <p:nvPr>
            <p:ph type="title"/>
          </p:nvPr>
        </p:nvSpPr>
        <p:spPr>
          <a:xfrm>
            <a:off x="1150574" y="519274"/>
            <a:ext cx="7500939" cy="421200"/>
          </a:xfrm>
        </p:spPr>
        <p:txBody>
          <a:bodyPr/>
          <a:lstStyle/>
          <a:p>
            <a:r>
              <a:rPr lang="en-US" altLang="zh-CN" dirty="0"/>
              <a:t>E2E test</a:t>
            </a:r>
            <a:endParaRPr lang="en-GB" dirty="0"/>
          </a:p>
        </p:txBody>
      </p:sp>
      <p:sp>
        <p:nvSpPr>
          <p:cNvPr id="5" name="Slide Number Placeholder 4">
            <a:extLst>
              <a:ext uri="{FF2B5EF4-FFF2-40B4-BE49-F238E27FC236}">
                <a16:creationId xmlns:a16="http://schemas.microsoft.com/office/drawing/2014/main" id="{6B06168E-D2A2-9141-8F90-D08CFF216539}"/>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19</a:t>
            </a:fld>
            <a:endParaRPr lang="en-GB" dirty="0"/>
          </a:p>
        </p:txBody>
      </p:sp>
      <p:pic>
        <p:nvPicPr>
          <p:cNvPr id="6" name="图片 5">
            <a:extLst>
              <a:ext uri="{FF2B5EF4-FFF2-40B4-BE49-F238E27FC236}">
                <a16:creationId xmlns:a16="http://schemas.microsoft.com/office/drawing/2014/main" id="{B319EC00-B869-440E-01D2-50A07E003F5C}"/>
              </a:ext>
            </a:extLst>
          </p:cNvPr>
          <p:cNvPicPr>
            <a:picLocks noChangeAspect="1"/>
          </p:cNvPicPr>
          <p:nvPr/>
        </p:nvPicPr>
        <p:blipFill rotWithShape="1">
          <a:blip r:embed="rId2">
            <a:extLst>
              <a:ext uri="{28A0092B-C50C-407E-A947-70E740481C1C}">
                <a14:useLocalDpi xmlns:a14="http://schemas.microsoft.com/office/drawing/2010/main" val="0"/>
              </a:ext>
            </a:extLst>
          </a:blip>
          <a:srcRect l="1773" t="5099" b="3826"/>
          <a:stretch/>
        </p:blipFill>
        <p:spPr>
          <a:xfrm>
            <a:off x="1641600" y="1429879"/>
            <a:ext cx="5860800" cy="2692076"/>
          </a:xfrm>
          <a:prstGeom prst="rect">
            <a:avLst/>
          </a:prstGeom>
        </p:spPr>
      </p:pic>
    </p:spTree>
    <p:extLst>
      <p:ext uri="{BB962C8B-B14F-4D97-AF65-F5344CB8AC3E}">
        <p14:creationId xmlns:p14="http://schemas.microsoft.com/office/powerpoint/2010/main" val="2173444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Group Introduction</a:t>
            </a:r>
            <a:endParaRPr lang="en-GB" dirty="0"/>
          </a:p>
        </p:txBody>
      </p:sp>
      <p:sp>
        <p:nvSpPr>
          <p:cNvPr id="4" name="Text Placeholder 3"/>
          <p:cNvSpPr>
            <a:spLocks noGrp="1"/>
          </p:cNvSpPr>
          <p:nvPr>
            <p:ph type="body" sz="quarter" idx="11"/>
          </p:nvPr>
        </p:nvSpPr>
        <p:spPr>
          <a:xfrm>
            <a:off x="828675" y="685806"/>
            <a:ext cx="7500938" cy="350994"/>
          </a:xfrm>
        </p:spPr>
        <p:txBody>
          <a:bodyPr/>
          <a:lstStyle/>
          <a:p>
            <a:r>
              <a:rPr lang="en-GB" dirty="0"/>
              <a:t>Members and Roles</a:t>
            </a:r>
          </a:p>
        </p:txBody>
      </p:sp>
      <p:sp>
        <p:nvSpPr>
          <p:cNvPr id="5" name="Slide Number Placeholder 4">
            <a:extLst>
              <a:ext uri="{FF2B5EF4-FFF2-40B4-BE49-F238E27FC236}">
                <a16:creationId xmlns:a16="http://schemas.microsoft.com/office/drawing/2014/main" id="{0352E26E-3FA3-004E-AE8F-EF74CEC96E15}"/>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2</a:t>
            </a:fld>
            <a:endParaRPr lang="en-GB" dirty="0"/>
          </a:p>
        </p:txBody>
      </p:sp>
      <p:sp>
        <p:nvSpPr>
          <p:cNvPr id="7" name="Text Placeholder 6">
            <a:extLst>
              <a:ext uri="{FF2B5EF4-FFF2-40B4-BE49-F238E27FC236}">
                <a16:creationId xmlns:a16="http://schemas.microsoft.com/office/drawing/2014/main" id="{C47A9B83-74A6-114D-9D6E-35E5B803BA13}"/>
              </a:ext>
            </a:extLst>
          </p:cNvPr>
          <p:cNvSpPr>
            <a:spLocks noGrp="1"/>
          </p:cNvSpPr>
          <p:nvPr>
            <p:ph type="body" sz="quarter" idx="10"/>
          </p:nvPr>
        </p:nvSpPr>
        <p:spPr>
          <a:xfrm>
            <a:off x="828675" y="1083707"/>
            <a:ext cx="7500938" cy="3789793"/>
          </a:xfrm>
        </p:spPr>
        <p:txBody>
          <a:bodyPr/>
          <a:lstStyle/>
          <a:p>
            <a:r>
              <a:rPr lang="en-IE" sz="1600" dirty="0"/>
              <a:t>Algorithm Engineer – Tan</a:t>
            </a:r>
          </a:p>
          <a:p>
            <a:r>
              <a:rPr lang="en-IE" sz="1600" dirty="0"/>
              <a:t>	- Algorithm Research</a:t>
            </a:r>
          </a:p>
          <a:p>
            <a:r>
              <a:rPr lang="en-IE" sz="1600" dirty="0"/>
              <a:t>	- Algorithm Function Encapsulation</a:t>
            </a:r>
          </a:p>
          <a:p>
            <a:r>
              <a:rPr lang="en-IE" sz="1600" dirty="0"/>
              <a:t>Reliability Engineer – Gong</a:t>
            </a:r>
          </a:p>
          <a:p>
            <a:r>
              <a:rPr lang="en-IE" sz="1600" dirty="0"/>
              <a:t>	- Unit Test</a:t>
            </a:r>
          </a:p>
          <a:p>
            <a:r>
              <a:rPr lang="en-IE" sz="1600" dirty="0"/>
              <a:t>	- E2E Test</a:t>
            </a:r>
          </a:p>
          <a:p>
            <a:r>
              <a:rPr lang="en-IE" sz="1600" dirty="0"/>
              <a:t>Integration Engineer – Li</a:t>
            </a:r>
          </a:p>
          <a:p>
            <a:r>
              <a:rPr lang="en-IE" sz="1600" dirty="0"/>
              <a:t>	- System Integration</a:t>
            </a:r>
          </a:p>
          <a:p>
            <a:r>
              <a:rPr lang="en-IE" sz="1600" dirty="0"/>
              <a:t>	- Code Lint and Review</a:t>
            </a:r>
          </a:p>
        </p:txBody>
      </p:sp>
    </p:spTree>
    <p:extLst>
      <p:ext uri="{BB962C8B-B14F-4D97-AF65-F5344CB8AC3E}">
        <p14:creationId xmlns:p14="http://schemas.microsoft.com/office/powerpoint/2010/main" val="590379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31C37-C258-306A-50C6-7BCC514770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562D67-549C-DA51-7BC8-05D08ED55C33}"/>
              </a:ext>
            </a:extLst>
          </p:cNvPr>
          <p:cNvSpPr>
            <a:spLocks noGrp="1"/>
          </p:cNvSpPr>
          <p:nvPr>
            <p:ph type="title"/>
          </p:nvPr>
        </p:nvSpPr>
        <p:spPr>
          <a:xfrm>
            <a:off x="1150574" y="519274"/>
            <a:ext cx="7500939" cy="421200"/>
          </a:xfrm>
        </p:spPr>
        <p:txBody>
          <a:bodyPr/>
          <a:lstStyle/>
          <a:p>
            <a:r>
              <a:rPr lang="en-US" altLang="zh-CN" dirty="0"/>
              <a:t>E2E test</a:t>
            </a:r>
            <a:endParaRPr lang="en-GB" dirty="0"/>
          </a:p>
        </p:txBody>
      </p:sp>
      <p:sp>
        <p:nvSpPr>
          <p:cNvPr id="5" name="Slide Number Placeholder 4">
            <a:extLst>
              <a:ext uri="{FF2B5EF4-FFF2-40B4-BE49-F238E27FC236}">
                <a16:creationId xmlns:a16="http://schemas.microsoft.com/office/drawing/2014/main" id="{3DCF2153-ED0A-F37C-0A0D-15A18D184D0A}"/>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20</a:t>
            </a:fld>
            <a:endParaRPr lang="en-GB" dirty="0"/>
          </a:p>
        </p:txBody>
      </p:sp>
      <p:pic>
        <p:nvPicPr>
          <p:cNvPr id="4" name="图片 3">
            <a:extLst>
              <a:ext uri="{FF2B5EF4-FFF2-40B4-BE49-F238E27FC236}">
                <a16:creationId xmlns:a16="http://schemas.microsoft.com/office/drawing/2014/main" id="{8633B3E0-3AE7-730F-3779-D812E5D15FF8}"/>
              </a:ext>
            </a:extLst>
          </p:cNvPr>
          <p:cNvPicPr>
            <a:picLocks noChangeAspect="1"/>
          </p:cNvPicPr>
          <p:nvPr/>
        </p:nvPicPr>
        <p:blipFill>
          <a:blip r:embed="rId2"/>
          <a:stretch>
            <a:fillRect/>
          </a:stretch>
        </p:blipFill>
        <p:spPr>
          <a:xfrm>
            <a:off x="0" y="1875205"/>
            <a:ext cx="9144000" cy="1393089"/>
          </a:xfrm>
          <a:prstGeom prst="rect">
            <a:avLst/>
          </a:prstGeom>
        </p:spPr>
      </p:pic>
    </p:spTree>
    <p:extLst>
      <p:ext uri="{BB962C8B-B14F-4D97-AF65-F5344CB8AC3E}">
        <p14:creationId xmlns:p14="http://schemas.microsoft.com/office/powerpoint/2010/main" val="3686621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828720" y="270000"/>
            <a:ext cx="7498800" cy="419040"/>
          </a:xfrm>
          <a:prstGeom prst="rect">
            <a:avLst/>
          </a:prstGeom>
          <a:noFill/>
          <a:ln w="0">
            <a:noFill/>
          </a:ln>
        </p:spPr>
        <p:txBody>
          <a:bodyPr lIns="0" tIns="0" rIns="0" bIns="0" anchor="b">
            <a:noAutofit/>
          </a:bodyPr>
          <a:lstStyle/>
          <a:p>
            <a:pPr>
              <a:lnSpc>
                <a:spcPct val="100000"/>
              </a:lnSpc>
              <a:buNone/>
            </a:pPr>
            <a:r>
              <a:rPr lang="en-US" sz="2600" b="1" strike="noStrike" spc="-1">
                <a:solidFill>
                  <a:srgbClr val="000000"/>
                </a:solidFill>
                <a:latin typeface="Calibri"/>
              </a:rPr>
              <a:t>Flow of Implementation</a:t>
            </a:r>
            <a:endParaRPr lang="en-IE" sz="2600" b="0" strike="noStrike" spc="-1">
              <a:latin typeface="Arial"/>
            </a:endParaRPr>
          </a:p>
        </p:txBody>
      </p:sp>
      <p:sp>
        <p:nvSpPr>
          <p:cNvPr id="357" name="PlaceHolder 2"/>
          <p:cNvSpPr>
            <a:spLocks noGrp="1"/>
          </p:cNvSpPr>
          <p:nvPr>
            <p:ph type="sldNum" idx="14"/>
          </p:nvPr>
        </p:nvSpPr>
        <p:spPr>
          <a:xfrm>
            <a:off x="8039520" y="4881240"/>
            <a:ext cx="288000" cy="189720"/>
          </a:xfrm>
          <a:prstGeom prst="rect">
            <a:avLst/>
          </a:prstGeom>
          <a:noFill/>
          <a:ln w="0">
            <a:noFill/>
          </a:ln>
        </p:spPr>
        <p:txBody>
          <a:bodyPr lIns="0" tIns="0" rIns="0" bIns="0" anchor="b">
            <a:noAutofit/>
          </a:bodyPr>
          <a:lstStyle>
            <a:lvl1pPr algn="r">
              <a:lnSpc>
                <a:spcPct val="100000"/>
              </a:lnSpc>
              <a:buNone/>
              <a:defRPr lang="en-GB" sz="1000" b="0" strike="noStrike" spc="-1">
                <a:solidFill>
                  <a:srgbClr val="FFFFFF"/>
                </a:solidFill>
                <a:latin typeface="Calibri"/>
              </a:defRPr>
            </a:lvl1pPr>
          </a:lstStyle>
          <a:p>
            <a:pPr algn="r">
              <a:lnSpc>
                <a:spcPct val="100000"/>
              </a:lnSpc>
              <a:buNone/>
            </a:pPr>
            <a:fld id="{0F010AA5-C256-4523-8308-75A94DEE8714}" type="slidenum">
              <a:rPr lang="en-GB" sz="1000" b="0" strike="noStrike" spc="-1">
                <a:solidFill>
                  <a:srgbClr val="FFFFFF"/>
                </a:solidFill>
                <a:latin typeface="Calibri"/>
              </a:rPr>
              <a:t>21</a:t>
            </a:fld>
            <a:endParaRPr lang="en-IE" sz="1000" b="0" strike="noStrike" spc="-1">
              <a:latin typeface="Times New Roman"/>
            </a:endParaRPr>
          </a:p>
        </p:txBody>
      </p:sp>
      <p:sp>
        <p:nvSpPr>
          <p:cNvPr id="359" name="Text Placeholder 1"/>
          <p:cNvSpPr/>
          <p:nvPr/>
        </p:nvSpPr>
        <p:spPr>
          <a:xfrm>
            <a:off x="828360" y="685800"/>
            <a:ext cx="7498800" cy="348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1417"/>
              </a:spcBef>
              <a:buNone/>
              <a:tabLst>
                <a:tab pos="0" algn="l"/>
              </a:tabLst>
            </a:pPr>
            <a:r>
              <a:rPr lang="en-GB" sz="2000" b="0" strike="noStrike" spc="-1" dirty="0">
                <a:solidFill>
                  <a:srgbClr val="000000"/>
                </a:solidFill>
                <a:latin typeface="Calibri"/>
                <a:ea typeface="DejaVu Sans"/>
              </a:rPr>
              <a:t>Project Structure Overview</a:t>
            </a:r>
            <a:endParaRPr lang="en-IE" sz="2000" b="0" strike="noStrike" spc="-1" dirty="0">
              <a:latin typeface="Arial"/>
            </a:endParaRPr>
          </a:p>
        </p:txBody>
      </p:sp>
      <p:pic>
        <p:nvPicPr>
          <p:cNvPr id="6" name="Picture 5" descr="A screenshot of a computer&#10;&#10;Description automatically generated">
            <a:extLst>
              <a:ext uri="{FF2B5EF4-FFF2-40B4-BE49-F238E27FC236}">
                <a16:creationId xmlns:a16="http://schemas.microsoft.com/office/drawing/2014/main" id="{0CFF52BB-1490-2A6F-86FF-AA73CB9CA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22" y="1225552"/>
            <a:ext cx="6348124" cy="3343754"/>
          </a:xfrm>
          <a:prstGeom prst="rect">
            <a:avLst/>
          </a:prstGeom>
        </p:spPr>
      </p:pic>
      <p:pic>
        <p:nvPicPr>
          <p:cNvPr id="7" name="图片 6">
            <a:extLst>
              <a:ext uri="{FF2B5EF4-FFF2-40B4-BE49-F238E27FC236}">
                <a16:creationId xmlns:a16="http://schemas.microsoft.com/office/drawing/2014/main" id="{480B4193-7C6E-B9DC-AF2A-5CF8C640C8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3403" y="1221075"/>
            <a:ext cx="2382338" cy="1676354"/>
          </a:xfrm>
          <a:prstGeom prst="rect">
            <a:avLst/>
          </a:prstGeom>
        </p:spPr>
      </p:pic>
      <p:sp>
        <p:nvSpPr>
          <p:cNvPr id="10" name="Text Placeholder 2">
            <a:extLst>
              <a:ext uri="{FF2B5EF4-FFF2-40B4-BE49-F238E27FC236}">
                <a16:creationId xmlns:a16="http://schemas.microsoft.com/office/drawing/2014/main" id="{15BDDAA5-5CDC-06F8-7DA3-E4627415509C}"/>
              </a:ext>
            </a:extLst>
          </p:cNvPr>
          <p:cNvSpPr txBox="1">
            <a:spLocks/>
          </p:cNvSpPr>
          <p:nvPr/>
        </p:nvSpPr>
        <p:spPr>
          <a:xfrm>
            <a:off x="6455146" y="3173029"/>
            <a:ext cx="2422334" cy="716305"/>
          </a:xfrm>
          <a:prstGeom prst="rect">
            <a:avLst/>
          </a:prstGeom>
        </p:spPr>
        <p:txBody>
          <a:bodyPr vert="horz" lIns="0" tIns="0" rIns="0" bIns="0" rtlCol="0">
            <a:noAutofit/>
          </a:bodyPr>
          <a:lstStyle>
            <a:lvl1pPr marL="238125" indent="-238125" algn="l" defTabSz="914400" rtl="0" eaLnBrk="1" latinLnBrk="0" hangingPunct="1">
              <a:spcBef>
                <a:spcPts val="850"/>
              </a:spcBef>
              <a:buClr>
                <a:schemeClr val="tx2"/>
              </a:buClr>
              <a:buFont typeface="Calibri" panose="020F0502020204030204" pitchFamily="34" charset="0"/>
              <a:buChar char="–"/>
              <a:defRPr sz="1600" b="0" kern="1200">
                <a:solidFill>
                  <a:schemeClr val="tx1"/>
                </a:solidFill>
                <a:latin typeface="+mn-lt"/>
                <a:ea typeface="+mn-ea"/>
                <a:cs typeface="+mn-cs"/>
              </a:defRPr>
            </a:lvl1pPr>
            <a:lvl2pPr marL="503238" indent="-207963" algn="l" defTabSz="914400" rtl="0" eaLnBrk="1" latinLnBrk="0" hangingPunct="1">
              <a:spcBef>
                <a:spcPts val="0"/>
              </a:spcBef>
              <a:spcAft>
                <a:spcPts val="567"/>
              </a:spcAft>
              <a:buClr>
                <a:schemeClr val="tx2"/>
              </a:buClr>
              <a:buFont typeface="Arial" pitchFamily="34" charset="0"/>
              <a:buChar char="–"/>
              <a:defRPr sz="1600" b="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1400" b="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1400" b="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14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95275" lvl="1" indent="0">
              <a:buNone/>
            </a:pPr>
            <a:r>
              <a:rPr lang="en-IE" sz="1200" b="1" dirty="0"/>
              <a:t>Multiple Layer Project Structure</a:t>
            </a:r>
          </a:p>
          <a:p>
            <a:pPr lvl="1">
              <a:buFont typeface="Arial" pitchFamily="34" charset="0"/>
              <a:buChar char="•"/>
            </a:pPr>
            <a:r>
              <a:rPr lang="en-IE" sz="1200" b="1" dirty="0"/>
              <a:t>Isolate Users from underlying algorithms</a:t>
            </a:r>
          </a:p>
          <a:p>
            <a:pPr lvl="1">
              <a:buFont typeface="Arial" pitchFamily="34" charset="0"/>
              <a:buChar char="•"/>
            </a:pPr>
            <a:r>
              <a:rPr lang="en-IE" sz="1200" b="1" dirty="0"/>
              <a:t>Modular Integration</a:t>
            </a:r>
          </a:p>
        </p:txBody>
      </p:sp>
      <p:cxnSp>
        <p:nvCxnSpPr>
          <p:cNvPr id="12" name="Straight Arrow Connector 11">
            <a:extLst>
              <a:ext uri="{FF2B5EF4-FFF2-40B4-BE49-F238E27FC236}">
                <a16:creationId xmlns:a16="http://schemas.microsoft.com/office/drawing/2014/main" id="{A176672E-51ED-E49B-2150-7BB93DD80073}"/>
              </a:ext>
            </a:extLst>
          </p:cNvPr>
          <p:cNvCxnSpPr/>
          <p:nvPr/>
        </p:nvCxnSpPr>
        <p:spPr>
          <a:xfrm flipH="1">
            <a:off x="731520" y="1927860"/>
            <a:ext cx="647700" cy="769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6E1BCF3-7B13-5AFB-C588-D7BE9A53AABF}"/>
              </a:ext>
            </a:extLst>
          </p:cNvPr>
          <p:cNvCxnSpPr>
            <a:cxnSpLocks/>
          </p:cNvCxnSpPr>
          <p:nvPr/>
        </p:nvCxnSpPr>
        <p:spPr>
          <a:xfrm>
            <a:off x="613263" y="3093720"/>
            <a:ext cx="0" cy="690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9491B86-B065-C4A3-8CBB-AF59F2CC1D5B}"/>
              </a:ext>
            </a:extLst>
          </p:cNvPr>
          <p:cNvCxnSpPr>
            <a:cxnSpLocks/>
          </p:cNvCxnSpPr>
          <p:nvPr/>
        </p:nvCxnSpPr>
        <p:spPr>
          <a:xfrm>
            <a:off x="600003" y="3093720"/>
            <a:ext cx="775260" cy="690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159E3E1-89F5-D5F8-E3C2-7ADD58E58D75}"/>
              </a:ext>
            </a:extLst>
          </p:cNvPr>
          <p:cNvCxnSpPr>
            <a:cxnSpLocks/>
          </p:cNvCxnSpPr>
          <p:nvPr/>
        </p:nvCxnSpPr>
        <p:spPr>
          <a:xfrm>
            <a:off x="613262" y="3093720"/>
            <a:ext cx="1379221" cy="690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3A402BC-37E8-4557-EB49-9C6A076BCD0D}"/>
              </a:ext>
            </a:extLst>
          </p:cNvPr>
          <p:cNvCxnSpPr>
            <a:cxnSpLocks/>
          </p:cNvCxnSpPr>
          <p:nvPr/>
        </p:nvCxnSpPr>
        <p:spPr>
          <a:xfrm>
            <a:off x="600002" y="3093720"/>
            <a:ext cx="2116381" cy="690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57A432A-2E1C-8F84-0DDD-B8B95F66B511}"/>
              </a:ext>
            </a:extLst>
          </p:cNvPr>
          <p:cNvCxnSpPr>
            <a:cxnSpLocks/>
          </p:cNvCxnSpPr>
          <p:nvPr/>
        </p:nvCxnSpPr>
        <p:spPr>
          <a:xfrm>
            <a:off x="613263" y="3093720"/>
            <a:ext cx="2857500" cy="731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11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828720" y="270000"/>
            <a:ext cx="7498800" cy="419040"/>
          </a:xfrm>
          <a:prstGeom prst="rect">
            <a:avLst/>
          </a:prstGeom>
          <a:noFill/>
          <a:ln w="0">
            <a:noFill/>
          </a:ln>
        </p:spPr>
        <p:txBody>
          <a:bodyPr lIns="0" tIns="0" rIns="0" bIns="0" anchor="b">
            <a:noAutofit/>
          </a:bodyPr>
          <a:lstStyle/>
          <a:p>
            <a:pPr>
              <a:lnSpc>
                <a:spcPct val="100000"/>
              </a:lnSpc>
              <a:buNone/>
            </a:pPr>
            <a:r>
              <a:rPr lang="en-US" sz="2600" b="1" strike="noStrike" spc="-1" dirty="0">
                <a:solidFill>
                  <a:srgbClr val="000000"/>
                </a:solidFill>
                <a:latin typeface="Calibri"/>
              </a:rPr>
              <a:t>Flow of Implementation</a:t>
            </a:r>
            <a:endParaRPr lang="en-IE" sz="2600" b="0" strike="noStrike" spc="-1" dirty="0">
              <a:latin typeface="Arial"/>
            </a:endParaRPr>
          </a:p>
        </p:txBody>
      </p:sp>
      <p:sp>
        <p:nvSpPr>
          <p:cNvPr id="357" name="PlaceHolder 2"/>
          <p:cNvSpPr>
            <a:spLocks noGrp="1"/>
          </p:cNvSpPr>
          <p:nvPr>
            <p:ph type="sldNum" idx="14"/>
          </p:nvPr>
        </p:nvSpPr>
        <p:spPr>
          <a:xfrm>
            <a:off x="8039520" y="4881240"/>
            <a:ext cx="288000" cy="189720"/>
          </a:xfrm>
          <a:prstGeom prst="rect">
            <a:avLst/>
          </a:prstGeom>
          <a:noFill/>
          <a:ln w="0">
            <a:noFill/>
          </a:ln>
        </p:spPr>
        <p:txBody>
          <a:bodyPr lIns="0" tIns="0" rIns="0" bIns="0" anchor="b">
            <a:noAutofit/>
          </a:bodyPr>
          <a:lstStyle>
            <a:lvl1pPr algn="r">
              <a:lnSpc>
                <a:spcPct val="100000"/>
              </a:lnSpc>
              <a:buNone/>
              <a:defRPr lang="en-GB" sz="1000" b="0" strike="noStrike" spc="-1">
                <a:solidFill>
                  <a:srgbClr val="FFFFFF"/>
                </a:solidFill>
                <a:latin typeface="Calibri"/>
              </a:defRPr>
            </a:lvl1pPr>
          </a:lstStyle>
          <a:p>
            <a:pPr algn="r">
              <a:lnSpc>
                <a:spcPct val="100000"/>
              </a:lnSpc>
              <a:buNone/>
            </a:pPr>
            <a:fld id="{0F010AA5-C256-4523-8308-75A94DEE8714}" type="slidenum">
              <a:rPr lang="en-GB" sz="1000" b="0" strike="noStrike" spc="-1">
                <a:solidFill>
                  <a:srgbClr val="FFFFFF"/>
                </a:solidFill>
                <a:latin typeface="Calibri"/>
              </a:rPr>
              <a:t>22</a:t>
            </a:fld>
            <a:endParaRPr lang="en-IE" sz="1000" b="0" strike="noStrike" spc="-1">
              <a:latin typeface="Times New Roman"/>
            </a:endParaRPr>
          </a:p>
        </p:txBody>
      </p:sp>
      <p:pic>
        <p:nvPicPr>
          <p:cNvPr id="358" name="Picture 357"/>
          <p:cNvPicPr/>
          <p:nvPr/>
        </p:nvPicPr>
        <p:blipFill>
          <a:blip r:embed="rId3"/>
          <a:stretch/>
        </p:blipFill>
        <p:spPr>
          <a:xfrm>
            <a:off x="900000" y="1291750"/>
            <a:ext cx="7198200" cy="3418200"/>
          </a:xfrm>
          <a:prstGeom prst="rect">
            <a:avLst/>
          </a:prstGeom>
          <a:ln w="0">
            <a:noFill/>
          </a:ln>
        </p:spPr>
      </p:pic>
      <p:sp>
        <p:nvSpPr>
          <p:cNvPr id="359" name="Text Placeholder 1"/>
          <p:cNvSpPr/>
          <p:nvPr/>
        </p:nvSpPr>
        <p:spPr>
          <a:xfrm>
            <a:off x="828360" y="685800"/>
            <a:ext cx="7498800" cy="348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1417"/>
              </a:spcBef>
              <a:buNone/>
              <a:tabLst>
                <a:tab pos="0" algn="l"/>
              </a:tabLst>
            </a:pPr>
            <a:r>
              <a:rPr lang="en-GB" sz="2000" b="0" strike="noStrike" spc="-1" dirty="0">
                <a:solidFill>
                  <a:srgbClr val="000000"/>
                </a:solidFill>
                <a:latin typeface="Calibri"/>
                <a:ea typeface="DejaVu Sans"/>
              </a:rPr>
              <a:t>Implementation flow</a:t>
            </a:r>
            <a:endParaRPr lang="en-IE" sz="2000" b="0" strike="noStrike" spc="-1" dirty="0">
              <a:latin typeface="Arial"/>
            </a:endParaRPr>
          </a:p>
        </p:txBody>
      </p:sp>
      <p:sp>
        <p:nvSpPr>
          <p:cNvPr id="2" name="Arrow: Up 1">
            <a:extLst>
              <a:ext uri="{FF2B5EF4-FFF2-40B4-BE49-F238E27FC236}">
                <a16:creationId xmlns:a16="http://schemas.microsoft.com/office/drawing/2014/main" id="{A6DD3BCA-3290-413A-1764-81A28DD28D24}"/>
              </a:ext>
            </a:extLst>
          </p:cNvPr>
          <p:cNvSpPr/>
          <p:nvPr/>
        </p:nvSpPr>
        <p:spPr>
          <a:xfrm rot="2563958">
            <a:off x="2130406" y="1814479"/>
            <a:ext cx="364024" cy="726141"/>
          </a:xfrm>
          <a:prstGeom prst="upArrow">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Star: 5 Points 4">
            <a:extLst>
              <a:ext uri="{FF2B5EF4-FFF2-40B4-BE49-F238E27FC236}">
                <a16:creationId xmlns:a16="http://schemas.microsoft.com/office/drawing/2014/main" id="{158336A5-4D80-3731-8A1D-9869FB45E789}"/>
              </a:ext>
            </a:extLst>
          </p:cNvPr>
          <p:cNvSpPr/>
          <p:nvPr/>
        </p:nvSpPr>
        <p:spPr>
          <a:xfrm>
            <a:off x="2594992" y="1321971"/>
            <a:ext cx="194982" cy="201706"/>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tar: 5 Points 5">
            <a:extLst>
              <a:ext uri="{FF2B5EF4-FFF2-40B4-BE49-F238E27FC236}">
                <a16:creationId xmlns:a16="http://schemas.microsoft.com/office/drawing/2014/main" id="{6E153E03-FAC9-4060-CB32-977ACD518ADC}"/>
              </a:ext>
            </a:extLst>
          </p:cNvPr>
          <p:cNvSpPr/>
          <p:nvPr/>
        </p:nvSpPr>
        <p:spPr>
          <a:xfrm>
            <a:off x="6939585" y="1349587"/>
            <a:ext cx="194982" cy="201706"/>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Star: 5 Points 6">
            <a:extLst>
              <a:ext uri="{FF2B5EF4-FFF2-40B4-BE49-F238E27FC236}">
                <a16:creationId xmlns:a16="http://schemas.microsoft.com/office/drawing/2014/main" id="{E48A54AF-9DCE-141B-6E92-7CE8DFE33BE8}"/>
              </a:ext>
            </a:extLst>
          </p:cNvPr>
          <p:cNvSpPr/>
          <p:nvPr/>
        </p:nvSpPr>
        <p:spPr>
          <a:xfrm>
            <a:off x="7834162" y="1321971"/>
            <a:ext cx="194982" cy="201706"/>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Star: 5 Points 7">
            <a:extLst>
              <a:ext uri="{FF2B5EF4-FFF2-40B4-BE49-F238E27FC236}">
                <a16:creationId xmlns:a16="http://schemas.microsoft.com/office/drawing/2014/main" id="{E3A03BF6-11D2-708B-2C61-98BF76010B83}"/>
              </a:ext>
            </a:extLst>
          </p:cNvPr>
          <p:cNvSpPr/>
          <p:nvPr/>
        </p:nvSpPr>
        <p:spPr>
          <a:xfrm>
            <a:off x="2594992" y="3086533"/>
            <a:ext cx="194982" cy="201706"/>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tar: 5 Points 8">
            <a:extLst>
              <a:ext uri="{FF2B5EF4-FFF2-40B4-BE49-F238E27FC236}">
                <a16:creationId xmlns:a16="http://schemas.microsoft.com/office/drawing/2014/main" id="{1739871E-9BC1-94EF-0A3D-34D8201875AF}"/>
              </a:ext>
            </a:extLst>
          </p:cNvPr>
          <p:cNvSpPr/>
          <p:nvPr/>
        </p:nvSpPr>
        <p:spPr>
          <a:xfrm>
            <a:off x="6939585" y="3086533"/>
            <a:ext cx="194982" cy="201706"/>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tar: 5 Points 9">
            <a:extLst>
              <a:ext uri="{FF2B5EF4-FFF2-40B4-BE49-F238E27FC236}">
                <a16:creationId xmlns:a16="http://schemas.microsoft.com/office/drawing/2014/main" id="{825C85E6-EC1B-A14A-E0C3-903725A9A8E5}"/>
              </a:ext>
            </a:extLst>
          </p:cNvPr>
          <p:cNvSpPr/>
          <p:nvPr/>
        </p:nvSpPr>
        <p:spPr>
          <a:xfrm>
            <a:off x="7834162" y="3167648"/>
            <a:ext cx="194982" cy="201706"/>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721F1BBD-9E42-283F-78C5-FD3F721698AE}"/>
              </a:ext>
            </a:extLst>
          </p:cNvPr>
          <p:cNvSpPr/>
          <p:nvPr/>
        </p:nvSpPr>
        <p:spPr>
          <a:xfrm>
            <a:off x="900000" y="1104900"/>
            <a:ext cx="1889974" cy="3619500"/>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77B5B86E-C18A-FF1B-5EB3-1226246689DA}"/>
              </a:ext>
            </a:extLst>
          </p:cNvPr>
          <p:cNvSpPr/>
          <p:nvPr/>
        </p:nvSpPr>
        <p:spPr>
          <a:xfrm>
            <a:off x="2808340" y="1107600"/>
            <a:ext cx="819005" cy="3619500"/>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753797B1-0F17-105D-837F-552272B7EFD5}"/>
              </a:ext>
            </a:extLst>
          </p:cNvPr>
          <p:cNvSpPr/>
          <p:nvPr/>
        </p:nvSpPr>
        <p:spPr>
          <a:xfrm>
            <a:off x="3627345" y="1104900"/>
            <a:ext cx="3516405" cy="3619500"/>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Rectangle 13">
            <a:extLst>
              <a:ext uri="{FF2B5EF4-FFF2-40B4-BE49-F238E27FC236}">
                <a16:creationId xmlns:a16="http://schemas.microsoft.com/office/drawing/2014/main" id="{63016B06-8CDD-F738-D54C-F4EF7AA736A3}"/>
              </a:ext>
            </a:extLst>
          </p:cNvPr>
          <p:cNvSpPr/>
          <p:nvPr/>
        </p:nvSpPr>
        <p:spPr>
          <a:xfrm>
            <a:off x="7143750" y="1104900"/>
            <a:ext cx="954450" cy="3619500"/>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id="{2099718D-687D-95CE-40BA-49A6BB48593B}"/>
              </a:ext>
            </a:extLst>
          </p:cNvPr>
          <p:cNvSpPr/>
          <p:nvPr/>
        </p:nvSpPr>
        <p:spPr>
          <a:xfrm>
            <a:off x="909183" y="1125213"/>
            <a:ext cx="1889974" cy="196758"/>
          </a:xfrm>
          <a:prstGeom prst="rect">
            <a:avLst/>
          </a:prstGeom>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solidFill>
                  <a:schemeClr val="bg1"/>
                </a:solidFill>
              </a:rPr>
              <a:t>Algorithm and Architecture</a:t>
            </a:r>
            <a:endParaRPr lang="zh-CN" altLang="en-US" sz="1200" dirty="0">
              <a:solidFill>
                <a:schemeClr val="bg1"/>
              </a:solidFill>
            </a:endParaRPr>
          </a:p>
        </p:txBody>
      </p:sp>
      <p:sp>
        <p:nvSpPr>
          <p:cNvPr id="16" name="Rectangle 15">
            <a:extLst>
              <a:ext uri="{FF2B5EF4-FFF2-40B4-BE49-F238E27FC236}">
                <a16:creationId xmlns:a16="http://schemas.microsoft.com/office/drawing/2014/main" id="{F69026C6-A6F8-2603-10CA-01257813D4F8}"/>
              </a:ext>
            </a:extLst>
          </p:cNvPr>
          <p:cNvSpPr/>
          <p:nvPr/>
        </p:nvSpPr>
        <p:spPr>
          <a:xfrm>
            <a:off x="2799157" y="1125213"/>
            <a:ext cx="819005" cy="196758"/>
          </a:xfrm>
          <a:prstGeom prst="rect">
            <a:avLst/>
          </a:prstGeom>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solidFill>
                  <a:schemeClr val="bg1"/>
                </a:solidFill>
              </a:rPr>
              <a:t>Develop</a:t>
            </a:r>
            <a:endParaRPr lang="zh-CN" altLang="en-US" sz="1200" dirty="0">
              <a:solidFill>
                <a:schemeClr val="bg1"/>
              </a:solidFill>
            </a:endParaRPr>
          </a:p>
        </p:txBody>
      </p:sp>
      <p:sp>
        <p:nvSpPr>
          <p:cNvPr id="17" name="Rectangle 16">
            <a:extLst>
              <a:ext uri="{FF2B5EF4-FFF2-40B4-BE49-F238E27FC236}">
                <a16:creationId xmlns:a16="http://schemas.microsoft.com/office/drawing/2014/main" id="{AC745562-467D-B344-2E0E-7DFCC2584796}"/>
              </a:ext>
            </a:extLst>
          </p:cNvPr>
          <p:cNvSpPr/>
          <p:nvPr/>
        </p:nvSpPr>
        <p:spPr>
          <a:xfrm>
            <a:off x="3624055" y="1112721"/>
            <a:ext cx="3510512" cy="196758"/>
          </a:xfrm>
          <a:prstGeom prst="rect">
            <a:avLst/>
          </a:prstGeom>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solidFill>
                  <a:schemeClr val="bg1"/>
                </a:solidFill>
              </a:rPr>
              <a:t>Integration &amp; Test</a:t>
            </a:r>
            <a:endParaRPr lang="zh-CN" altLang="en-US" sz="1200" dirty="0">
              <a:solidFill>
                <a:schemeClr val="bg1"/>
              </a:solidFill>
            </a:endParaRPr>
          </a:p>
        </p:txBody>
      </p:sp>
      <p:sp>
        <p:nvSpPr>
          <p:cNvPr id="18" name="Rectangle 17">
            <a:extLst>
              <a:ext uri="{FF2B5EF4-FFF2-40B4-BE49-F238E27FC236}">
                <a16:creationId xmlns:a16="http://schemas.microsoft.com/office/drawing/2014/main" id="{8D61F73D-30C4-942E-0702-DD9D89E75ADE}"/>
              </a:ext>
            </a:extLst>
          </p:cNvPr>
          <p:cNvSpPr/>
          <p:nvPr/>
        </p:nvSpPr>
        <p:spPr>
          <a:xfrm>
            <a:off x="7169552" y="1122072"/>
            <a:ext cx="928648" cy="187407"/>
          </a:xfrm>
          <a:prstGeom prst="rect">
            <a:avLst/>
          </a:prstGeom>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solidFill>
                  <a:schemeClr val="bg1"/>
                </a:solidFill>
              </a:rPr>
              <a:t>Tunning</a:t>
            </a:r>
            <a:endParaRPr lang="zh-CN" altLang="en-US" sz="1200" dirty="0">
              <a:solidFill>
                <a:schemeClr val="bg1"/>
              </a:solidFill>
            </a:endParaRPr>
          </a:p>
        </p:txBody>
      </p:sp>
      <p:sp>
        <p:nvSpPr>
          <p:cNvPr id="19" name="Star: 5 Points 18">
            <a:extLst>
              <a:ext uri="{FF2B5EF4-FFF2-40B4-BE49-F238E27FC236}">
                <a16:creationId xmlns:a16="http://schemas.microsoft.com/office/drawing/2014/main" id="{44EC50B3-4629-8D62-2D6B-EB4E69A8166C}"/>
              </a:ext>
            </a:extLst>
          </p:cNvPr>
          <p:cNvSpPr/>
          <p:nvPr/>
        </p:nvSpPr>
        <p:spPr>
          <a:xfrm>
            <a:off x="3440673" y="3086533"/>
            <a:ext cx="194982" cy="201706"/>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Star: 5 Points 19">
            <a:extLst>
              <a:ext uri="{FF2B5EF4-FFF2-40B4-BE49-F238E27FC236}">
                <a16:creationId xmlns:a16="http://schemas.microsoft.com/office/drawing/2014/main" id="{F72582EA-4056-6292-B4B1-8CD3EAE5780B}"/>
              </a:ext>
            </a:extLst>
          </p:cNvPr>
          <p:cNvSpPr/>
          <p:nvPr/>
        </p:nvSpPr>
        <p:spPr>
          <a:xfrm>
            <a:off x="3413997" y="1335024"/>
            <a:ext cx="194982" cy="201706"/>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Oval 20">
            <a:extLst>
              <a:ext uri="{FF2B5EF4-FFF2-40B4-BE49-F238E27FC236}">
                <a16:creationId xmlns:a16="http://schemas.microsoft.com/office/drawing/2014/main" id="{3756A0A4-4B58-40AB-7A2E-F1DFA1FBF40D}"/>
              </a:ext>
            </a:extLst>
          </p:cNvPr>
          <p:cNvSpPr/>
          <p:nvPr/>
        </p:nvSpPr>
        <p:spPr>
          <a:xfrm>
            <a:off x="1847850" y="3167648"/>
            <a:ext cx="844633" cy="480427"/>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spTree>
    <p:extLst>
      <p:ext uri="{BB962C8B-B14F-4D97-AF65-F5344CB8AC3E}">
        <p14:creationId xmlns:p14="http://schemas.microsoft.com/office/powerpoint/2010/main" val="3798410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828720" y="270000"/>
            <a:ext cx="7498800" cy="419040"/>
          </a:xfrm>
          <a:prstGeom prst="rect">
            <a:avLst/>
          </a:prstGeom>
          <a:noFill/>
          <a:ln w="0">
            <a:noFill/>
          </a:ln>
        </p:spPr>
        <p:txBody>
          <a:bodyPr lIns="0" tIns="0" rIns="0" bIns="0" anchor="b">
            <a:noAutofit/>
          </a:bodyPr>
          <a:lstStyle/>
          <a:p>
            <a:pPr>
              <a:lnSpc>
                <a:spcPct val="100000"/>
              </a:lnSpc>
              <a:buNone/>
            </a:pPr>
            <a:r>
              <a:rPr lang="en-US" sz="2600" b="1" strike="noStrike" spc="-1">
                <a:solidFill>
                  <a:srgbClr val="000000"/>
                </a:solidFill>
                <a:latin typeface="Calibri"/>
              </a:rPr>
              <a:t>Milestones and timeline</a:t>
            </a:r>
            <a:endParaRPr lang="en-IE" sz="2600" b="0" strike="noStrike" spc="-1">
              <a:latin typeface="Arial"/>
            </a:endParaRPr>
          </a:p>
        </p:txBody>
      </p:sp>
      <p:sp>
        <p:nvSpPr>
          <p:cNvPr id="371" name="PlaceHolder 2"/>
          <p:cNvSpPr>
            <a:spLocks noGrp="1"/>
          </p:cNvSpPr>
          <p:nvPr>
            <p:ph type="sldNum" idx="16"/>
          </p:nvPr>
        </p:nvSpPr>
        <p:spPr>
          <a:xfrm>
            <a:off x="8039520" y="4881240"/>
            <a:ext cx="288000" cy="189720"/>
          </a:xfrm>
          <a:prstGeom prst="rect">
            <a:avLst/>
          </a:prstGeom>
          <a:noFill/>
          <a:ln w="0">
            <a:noFill/>
          </a:ln>
        </p:spPr>
        <p:txBody>
          <a:bodyPr lIns="0" tIns="0" rIns="0" bIns="0" anchor="b">
            <a:noAutofit/>
          </a:bodyPr>
          <a:lstStyle>
            <a:lvl1pPr algn="r">
              <a:lnSpc>
                <a:spcPct val="100000"/>
              </a:lnSpc>
              <a:buNone/>
              <a:defRPr lang="en-GB" sz="1000" b="0" strike="noStrike" spc="-1">
                <a:solidFill>
                  <a:srgbClr val="FFFFFF"/>
                </a:solidFill>
                <a:latin typeface="Calibri"/>
              </a:defRPr>
            </a:lvl1pPr>
          </a:lstStyle>
          <a:p>
            <a:pPr algn="r">
              <a:lnSpc>
                <a:spcPct val="100000"/>
              </a:lnSpc>
              <a:buNone/>
            </a:pPr>
            <a:fld id="{CFDBAF18-B411-47D2-BA4C-3117C820014B}" type="slidenum">
              <a:rPr lang="en-GB" sz="1000" b="0" strike="noStrike" spc="-1">
                <a:solidFill>
                  <a:srgbClr val="FFFFFF"/>
                </a:solidFill>
                <a:latin typeface="Calibri"/>
              </a:rPr>
              <a:t>23</a:t>
            </a:fld>
            <a:endParaRPr lang="en-IE" sz="1000" b="0" strike="noStrike" spc="-1">
              <a:latin typeface="Times New Roman"/>
            </a:endParaRPr>
          </a:p>
        </p:txBody>
      </p:sp>
      <p:pic>
        <p:nvPicPr>
          <p:cNvPr id="372" name="Picture 371"/>
          <p:cNvPicPr/>
          <p:nvPr/>
        </p:nvPicPr>
        <p:blipFill>
          <a:blip r:embed="rId3"/>
          <a:stretch/>
        </p:blipFill>
        <p:spPr>
          <a:xfrm>
            <a:off x="91313" y="1102500"/>
            <a:ext cx="6539040" cy="3710880"/>
          </a:xfrm>
          <a:prstGeom prst="rect">
            <a:avLst/>
          </a:prstGeom>
          <a:ln w="0">
            <a:noFill/>
          </a:ln>
        </p:spPr>
      </p:pic>
      <p:sp>
        <p:nvSpPr>
          <p:cNvPr id="2" name="Text Placeholder 1">
            <a:extLst>
              <a:ext uri="{FF2B5EF4-FFF2-40B4-BE49-F238E27FC236}">
                <a16:creationId xmlns:a16="http://schemas.microsoft.com/office/drawing/2014/main" id="{8ED775E1-2980-4F78-35A6-F1A05CB00AB1}"/>
              </a:ext>
            </a:extLst>
          </p:cNvPr>
          <p:cNvSpPr/>
          <p:nvPr/>
        </p:nvSpPr>
        <p:spPr>
          <a:xfrm>
            <a:off x="828360" y="685800"/>
            <a:ext cx="7498800" cy="348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1417"/>
              </a:spcBef>
              <a:buNone/>
              <a:tabLst>
                <a:tab pos="0" algn="l"/>
              </a:tabLst>
            </a:pPr>
            <a:r>
              <a:rPr lang="en-GB" sz="2000" b="0" strike="noStrike" spc="-1" dirty="0">
                <a:solidFill>
                  <a:srgbClr val="000000"/>
                </a:solidFill>
                <a:latin typeface="Calibri"/>
                <a:ea typeface="DejaVu Sans"/>
              </a:rPr>
              <a:t>Project implementation Gantt chart</a:t>
            </a:r>
            <a:endParaRPr lang="en-IE" sz="2000" b="0" strike="noStrike" spc="-1" dirty="0">
              <a:latin typeface="Arial"/>
            </a:endParaRPr>
          </a:p>
        </p:txBody>
      </p:sp>
      <p:sp>
        <p:nvSpPr>
          <p:cNvPr id="3" name="Text Placeholder 2">
            <a:extLst>
              <a:ext uri="{FF2B5EF4-FFF2-40B4-BE49-F238E27FC236}">
                <a16:creationId xmlns:a16="http://schemas.microsoft.com/office/drawing/2014/main" id="{25287026-81E1-A4C6-8F28-E1D5AC132A0C}"/>
              </a:ext>
            </a:extLst>
          </p:cNvPr>
          <p:cNvSpPr txBox="1">
            <a:spLocks/>
          </p:cNvSpPr>
          <p:nvPr/>
        </p:nvSpPr>
        <p:spPr>
          <a:xfrm>
            <a:off x="6630353" y="2687605"/>
            <a:ext cx="2422334" cy="716305"/>
          </a:xfrm>
          <a:prstGeom prst="rect">
            <a:avLst/>
          </a:prstGeom>
        </p:spPr>
        <p:txBody>
          <a:bodyPr vert="horz" lIns="0" tIns="0" rIns="0" bIns="0" rtlCol="0">
            <a:noAutofit/>
          </a:bodyPr>
          <a:lstStyle>
            <a:lvl1pPr marL="238125" indent="-238125" algn="l" defTabSz="914400" rtl="0" eaLnBrk="1" latinLnBrk="0" hangingPunct="1">
              <a:spcBef>
                <a:spcPts val="850"/>
              </a:spcBef>
              <a:buClr>
                <a:schemeClr val="tx2"/>
              </a:buClr>
              <a:buFont typeface="Calibri" panose="020F0502020204030204" pitchFamily="34" charset="0"/>
              <a:buChar char="–"/>
              <a:defRPr sz="1600" b="0" kern="1200">
                <a:solidFill>
                  <a:schemeClr val="tx1"/>
                </a:solidFill>
                <a:latin typeface="+mn-lt"/>
                <a:ea typeface="+mn-ea"/>
                <a:cs typeface="+mn-cs"/>
              </a:defRPr>
            </a:lvl1pPr>
            <a:lvl2pPr marL="503238" indent="-207963" algn="l" defTabSz="914400" rtl="0" eaLnBrk="1" latinLnBrk="0" hangingPunct="1">
              <a:spcBef>
                <a:spcPts val="0"/>
              </a:spcBef>
              <a:spcAft>
                <a:spcPts val="567"/>
              </a:spcAft>
              <a:buClr>
                <a:schemeClr val="tx2"/>
              </a:buClr>
              <a:buFont typeface="Arial" pitchFamily="34" charset="0"/>
              <a:buChar char="–"/>
              <a:defRPr sz="1600" b="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1400" b="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1400" b="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14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95275" lvl="1" indent="0">
              <a:buNone/>
            </a:pPr>
            <a:r>
              <a:rPr lang="en-IE" sz="1200" b="1" dirty="0"/>
              <a:t>Gantt Plan(5 parts)</a:t>
            </a:r>
          </a:p>
          <a:p>
            <a:pPr lvl="1">
              <a:buFont typeface="Arial" pitchFamily="34" charset="0"/>
              <a:buChar char="•"/>
            </a:pPr>
            <a:r>
              <a:rPr lang="en-IE" sz="1200" b="1" dirty="0"/>
              <a:t>Plan And Presentation(4w)</a:t>
            </a:r>
          </a:p>
          <a:p>
            <a:pPr lvl="1">
              <a:buFont typeface="Arial" pitchFamily="34" charset="0"/>
              <a:buChar char="•"/>
            </a:pPr>
            <a:r>
              <a:rPr lang="en-IE" sz="1200" b="1" dirty="0" err="1"/>
              <a:t>Matlab</a:t>
            </a:r>
            <a:r>
              <a:rPr lang="en-IE" sz="1200" b="1" dirty="0"/>
              <a:t> Implementation(2w)</a:t>
            </a:r>
          </a:p>
          <a:p>
            <a:pPr lvl="1">
              <a:buFont typeface="Arial" pitchFamily="34" charset="0"/>
              <a:buChar char="•"/>
            </a:pPr>
            <a:r>
              <a:rPr lang="en-IE" sz="1200" b="1" dirty="0"/>
              <a:t>Python Implementation(3w)</a:t>
            </a:r>
          </a:p>
          <a:p>
            <a:pPr lvl="1">
              <a:buFont typeface="Arial" pitchFamily="34" charset="0"/>
              <a:buChar char="•"/>
            </a:pPr>
            <a:r>
              <a:rPr lang="en-IE" sz="1200" b="1" dirty="0"/>
              <a:t>Final Presentation(2w)</a:t>
            </a:r>
          </a:p>
          <a:p>
            <a:pPr lvl="1">
              <a:buFont typeface="Arial" pitchFamily="34" charset="0"/>
              <a:buChar char="•"/>
            </a:pPr>
            <a:r>
              <a:rPr lang="en-IE" sz="1200" b="1" dirty="0"/>
              <a:t>Test Other Code(1w)</a:t>
            </a:r>
          </a:p>
        </p:txBody>
      </p:sp>
      <p:sp>
        <p:nvSpPr>
          <p:cNvPr id="4" name="Text Placeholder 2">
            <a:extLst>
              <a:ext uri="{FF2B5EF4-FFF2-40B4-BE49-F238E27FC236}">
                <a16:creationId xmlns:a16="http://schemas.microsoft.com/office/drawing/2014/main" id="{CCCED19B-10F2-68EF-FCF5-95249F1A98DE}"/>
              </a:ext>
            </a:extLst>
          </p:cNvPr>
          <p:cNvSpPr txBox="1">
            <a:spLocks/>
          </p:cNvSpPr>
          <p:nvPr/>
        </p:nvSpPr>
        <p:spPr>
          <a:xfrm>
            <a:off x="6630353" y="1210277"/>
            <a:ext cx="2422334" cy="716305"/>
          </a:xfrm>
          <a:prstGeom prst="rect">
            <a:avLst/>
          </a:prstGeom>
        </p:spPr>
        <p:txBody>
          <a:bodyPr vert="horz" lIns="0" tIns="0" rIns="0" bIns="0" rtlCol="0">
            <a:noAutofit/>
          </a:bodyPr>
          <a:lstStyle>
            <a:lvl1pPr marL="238125" indent="-238125" algn="l" defTabSz="914400" rtl="0" eaLnBrk="1" latinLnBrk="0" hangingPunct="1">
              <a:spcBef>
                <a:spcPts val="850"/>
              </a:spcBef>
              <a:buClr>
                <a:schemeClr val="tx2"/>
              </a:buClr>
              <a:buFont typeface="Calibri" panose="020F0502020204030204" pitchFamily="34" charset="0"/>
              <a:buChar char="–"/>
              <a:defRPr sz="1600" b="0" kern="1200">
                <a:solidFill>
                  <a:schemeClr val="tx1"/>
                </a:solidFill>
                <a:latin typeface="+mn-lt"/>
                <a:ea typeface="+mn-ea"/>
                <a:cs typeface="+mn-cs"/>
              </a:defRPr>
            </a:lvl1pPr>
            <a:lvl2pPr marL="503238" indent="-207963" algn="l" defTabSz="914400" rtl="0" eaLnBrk="1" latinLnBrk="0" hangingPunct="1">
              <a:spcBef>
                <a:spcPts val="0"/>
              </a:spcBef>
              <a:spcAft>
                <a:spcPts val="567"/>
              </a:spcAft>
              <a:buClr>
                <a:schemeClr val="tx2"/>
              </a:buClr>
              <a:buFont typeface="Arial" pitchFamily="34" charset="0"/>
              <a:buChar char="–"/>
              <a:defRPr sz="1600" b="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1400" b="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1400" b="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14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95275" lvl="1" indent="0">
              <a:buNone/>
            </a:pPr>
            <a:r>
              <a:rPr lang="en-IE" sz="1200" b="1" dirty="0"/>
              <a:t>Gantt Plan Format</a:t>
            </a:r>
          </a:p>
          <a:p>
            <a:pPr lvl="1">
              <a:buFont typeface="Arial" pitchFamily="34" charset="0"/>
              <a:buChar char="•"/>
            </a:pPr>
            <a:r>
              <a:rPr lang="en-IE" sz="1200" b="1" dirty="0"/>
              <a:t>Task Description</a:t>
            </a:r>
          </a:p>
          <a:p>
            <a:pPr lvl="1">
              <a:buFont typeface="Arial" pitchFamily="34" charset="0"/>
              <a:buChar char="•"/>
            </a:pPr>
            <a:r>
              <a:rPr lang="en-IE" sz="1200" b="1" dirty="0"/>
              <a:t>Expected Result</a:t>
            </a:r>
          </a:p>
          <a:p>
            <a:pPr lvl="1">
              <a:buFont typeface="Arial" pitchFamily="34" charset="0"/>
              <a:buChar char="•"/>
            </a:pPr>
            <a:r>
              <a:rPr lang="en-IE" sz="1200" b="1" dirty="0"/>
              <a:t>Responsibility</a:t>
            </a:r>
          </a:p>
          <a:p>
            <a:pPr lvl="1">
              <a:buFont typeface="Arial" pitchFamily="34" charset="0"/>
              <a:buChar char="•"/>
            </a:pPr>
            <a:r>
              <a:rPr lang="en-IE" sz="1200" b="1" dirty="0"/>
              <a:t>Weekly Node</a:t>
            </a:r>
          </a:p>
        </p:txBody>
      </p:sp>
    </p:spTree>
    <p:extLst>
      <p:ext uri="{BB962C8B-B14F-4D97-AF65-F5344CB8AC3E}">
        <p14:creationId xmlns:p14="http://schemas.microsoft.com/office/powerpoint/2010/main" val="171380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828720" y="270000"/>
            <a:ext cx="7498800" cy="419040"/>
          </a:xfrm>
          <a:prstGeom prst="rect">
            <a:avLst/>
          </a:prstGeom>
          <a:noFill/>
          <a:ln w="0">
            <a:noFill/>
          </a:ln>
        </p:spPr>
        <p:txBody>
          <a:bodyPr lIns="0" tIns="0" rIns="0" bIns="0" anchor="b">
            <a:noAutofit/>
          </a:bodyPr>
          <a:lstStyle/>
          <a:p>
            <a:pPr>
              <a:lnSpc>
                <a:spcPct val="100000"/>
              </a:lnSpc>
              <a:buNone/>
            </a:pPr>
            <a:r>
              <a:rPr lang="en-US" sz="2600" b="1" strike="noStrike" spc="-1">
                <a:solidFill>
                  <a:srgbClr val="000000"/>
                </a:solidFill>
                <a:latin typeface="Calibri"/>
              </a:rPr>
              <a:t>Milestones and timeline</a:t>
            </a:r>
            <a:endParaRPr lang="en-IE" sz="2600" b="0" strike="noStrike" spc="-1">
              <a:latin typeface="Arial"/>
            </a:endParaRPr>
          </a:p>
        </p:txBody>
      </p:sp>
      <p:sp>
        <p:nvSpPr>
          <p:cNvPr id="371" name="PlaceHolder 2"/>
          <p:cNvSpPr>
            <a:spLocks noGrp="1"/>
          </p:cNvSpPr>
          <p:nvPr>
            <p:ph type="sldNum" idx="16"/>
          </p:nvPr>
        </p:nvSpPr>
        <p:spPr>
          <a:xfrm>
            <a:off x="8039520" y="4881240"/>
            <a:ext cx="288000" cy="189720"/>
          </a:xfrm>
          <a:prstGeom prst="rect">
            <a:avLst/>
          </a:prstGeom>
          <a:noFill/>
          <a:ln w="0">
            <a:noFill/>
          </a:ln>
        </p:spPr>
        <p:txBody>
          <a:bodyPr lIns="0" tIns="0" rIns="0" bIns="0" anchor="b">
            <a:noAutofit/>
          </a:bodyPr>
          <a:lstStyle>
            <a:lvl1pPr algn="r">
              <a:lnSpc>
                <a:spcPct val="100000"/>
              </a:lnSpc>
              <a:buNone/>
              <a:defRPr lang="en-GB" sz="1000" b="0" strike="noStrike" spc="-1">
                <a:solidFill>
                  <a:srgbClr val="FFFFFF"/>
                </a:solidFill>
                <a:latin typeface="Calibri"/>
              </a:defRPr>
            </a:lvl1pPr>
          </a:lstStyle>
          <a:p>
            <a:pPr algn="r">
              <a:lnSpc>
                <a:spcPct val="100000"/>
              </a:lnSpc>
              <a:buNone/>
            </a:pPr>
            <a:fld id="{CFDBAF18-B411-47D2-BA4C-3117C820014B}" type="slidenum">
              <a:rPr lang="en-GB" sz="1000" b="0" strike="noStrike" spc="-1">
                <a:solidFill>
                  <a:srgbClr val="FFFFFF"/>
                </a:solidFill>
                <a:latin typeface="Calibri"/>
              </a:rPr>
              <a:t>24</a:t>
            </a:fld>
            <a:endParaRPr lang="en-IE" sz="1000" b="0" strike="noStrike" spc="-1">
              <a:latin typeface="Times New Roman"/>
            </a:endParaRPr>
          </a:p>
        </p:txBody>
      </p:sp>
      <p:sp>
        <p:nvSpPr>
          <p:cNvPr id="2" name="Text Placeholder 1">
            <a:extLst>
              <a:ext uri="{FF2B5EF4-FFF2-40B4-BE49-F238E27FC236}">
                <a16:creationId xmlns:a16="http://schemas.microsoft.com/office/drawing/2014/main" id="{45F4F97D-8268-4BBD-8327-F33C954F1847}"/>
              </a:ext>
            </a:extLst>
          </p:cNvPr>
          <p:cNvSpPr/>
          <p:nvPr/>
        </p:nvSpPr>
        <p:spPr>
          <a:xfrm>
            <a:off x="828360" y="685800"/>
            <a:ext cx="7498800" cy="348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1417"/>
              </a:spcBef>
              <a:buNone/>
              <a:tabLst>
                <a:tab pos="0" algn="l"/>
              </a:tabLst>
            </a:pPr>
            <a:r>
              <a:rPr lang="en-GB" sz="2000" b="0" strike="noStrike" spc="-1" dirty="0">
                <a:solidFill>
                  <a:srgbClr val="000000"/>
                </a:solidFill>
                <a:latin typeface="Calibri"/>
                <a:ea typeface="DejaVu Sans"/>
              </a:rPr>
              <a:t>How to achieve this…</a:t>
            </a:r>
            <a:endParaRPr lang="en-IE" sz="2000" b="0" strike="noStrike" spc="-1" dirty="0">
              <a:latin typeface="Arial"/>
            </a:endParaRPr>
          </a:p>
        </p:txBody>
      </p:sp>
      <p:sp>
        <p:nvSpPr>
          <p:cNvPr id="3" name="Rectangle: Rounded Corners 2">
            <a:extLst>
              <a:ext uri="{FF2B5EF4-FFF2-40B4-BE49-F238E27FC236}">
                <a16:creationId xmlns:a16="http://schemas.microsoft.com/office/drawing/2014/main" id="{8382CE33-E8A3-33A4-6B3E-285C21DEB380}"/>
              </a:ext>
            </a:extLst>
          </p:cNvPr>
          <p:cNvSpPr/>
          <p:nvPr/>
        </p:nvSpPr>
        <p:spPr>
          <a:xfrm>
            <a:off x="280181" y="1166781"/>
            <a:ext cx="2294932" cy="283660"/>
          </a:xfrm>
          <a:prstGeom prst="roundRect">
            <a:avLst/>
          </a:prstGeom>
          <a:solidFill>
            <a:schemeClr val="accent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flow control</a:t>
            </a:r>
            <a:endParaRPr lang="zh-CN" altLang="en-US" sz="1400" dirty="0"/>
          </a:p>
        </p:txBody>
      </p:sp>
      <p:sp>
        <p:nvSpPr>
          <p:cNvPr id="4" name="Rectangle: Rounded Corners 3">
            <a:extLst>
              <a:ext uri="{FF2B5EF4-FFF2-40B4-BE49-F238E27FC236}">
                <a16:creationId xmlns:a16="http://schemas.microsoft.com/office/drawing/2014/main" id="{8FC9F5DF-7E4B-4F66-D760-53E4CB99A79C}"/>
              </a:ext>
            </a:extLst>
          </p:cNvPr>
          <p:cNvSpPr/>
          <p:nvPr/>
        </p:nvSpPr>
        <p:spPr>
          <a:xfrm>
            <a:off x="280181" y="3002305"/>
            <a:ext cx="2294932" cy="283660"/>
          </a:xfrm>
          <a:prstGeom prst="roundRect">
            <a:avLst/>
          </a:prstGeom>
          <a:solidFill>
            <a:schemeClr val="accent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Progress Control</a:t>
            </a:r>
            <a:endParaRPr lang="zh-CN" altLang="en-US" sz="1400" dirty="0"/>
          </a:p>
        </p:txBody>
      </p:sp>
      <p:sp>
        <p:nvSpPr>
          <p:cNvPr id="5" name="Rectangle: Rounded Corners 4">
            <a:extLst>
              <a:ext uri="{FF2B5EF4-FFF2-40B4-BE49-F238E27FC236}">
                <a16:creationId xmlns:a16="http://schemas.microsoft.com/office/drawing/2014/main" id="{1D673FF2-AFBF-33C2-EE36-A8402BB7E1B5}"/>
              </a:ext>
            </a:extLst>
          </p:cNvPr>
          <p:cNvSpPr/>
          <p:nvPr/>
        </p:nvSpPr>
        <p:spPr>
          <a:xfrm>
            <a:off x="4347917" y="1166781"/>
            <a:ext cx="2294932" cy="283660"/>
          </a:xfrm>
          <a:prstGeom prst="roundRect">
            <a:avLst/>
          </a:prstGeom>
          <a:solidFill>
            <a:schemeClr val="accent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t>Code quality control</a:t>
            </a:r>
            <a:endParaRPr lang="zh-CN" altLang="en-US" sz="1400" dirty="0"/>
          </a:p>
        </p:txBody>
      </p:sp>
      <p:pic>
        <p:nvPicPr>
          <p:cNvPr id="1028" name="Picture 4" descr="Custom linter plugins for golangci-lint | by Adam Baratz | Devoted Health +  Tech">
            <a:extLst>
              <a:ext uri="{FF2B5EF4-FFF2-40B4-BE49-F238E27FC236}">
                <a16:creationId xmlns:a16="http://schemas.microsoft.com/office/drawing/2014/main" id="{AE915A79-7D53-93FA-8DF8-DDC7A24F51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7918" y="1582582"/>
            <a:ext cx="2294932" cy="1419723"/>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a16="http://schemas.microsoft.com/office/drawing/2014/main" id="{203CEE75-D21F-962E-CDE4-12D0B795C8A1}"/>
              </a:ext>
            </a:extLst>
          </p:cNvPr>
          <p:cNvSpPr txBox="1">
            <a:spLocks/>
          </p:cNvSpPr>
          <p:nvPr/>
        </p:nvSpPr>
        <p:spPr>
          <a:xfrm>
            <a:off x="6564515" y="1575746"/>
            <a:ext cx="1619005" cy="716305"/>
          </a:xfrm>
          <a:prstGeom prst="rect">
            <a:avLst/>
          </a:prstGeom>
        </p:spPr>
        <p:txBody>
          <a:bodyPr vert="horz" lIns="0" tIns="0" rIns="0" bIns="0" rtlCol="0">
            <a:noAutofit/>
          </a:bodyPr>
          <a:lstStyle>
            <a:lvl1pPr marL="238125" indent="-238125" algn="l" defTabSz="914400" rtl="0" eaLnBrk="1" latinLnBrk="0" hangingPunct="1">
              <a:spcBef>
                <a:spcPts val="850"/>
              </a:spcBef>
              <a:buClr>
                <a:schemeClr val="tx2"/>
              </a:buClr>
              <a:buFont typeface="Calibri" panose="020F0502020204030204" pitchFamily="34" charset="0"/>
              <a:buChar char="–"/>
              <a:defRPr sz="1600" b="0" kern="1200">
                <a:solidFill>
                  <a:schemeClr val="tx1"/>
                </a:solidFill>
                <a:latin typeface="+mn-lt"/>
                <a:ea typeface="+mn-ea"/>
                <a:cs typeface="+mn-cs"/>
              </a:defRPr>
            </a:lvl1pPr>
            <a:lvl2pPr marL="503238" indent="-207963" algn="l" defTabSz="914400" rtl="0" eaLnBrk="1" latinLnBrk="0" hangingPunct="1">
              <a:spcBef>
                <a:spcPts val="0"/>
              </a:spcBef>
              <a:spcAft>
                <a:spcPts val="567"/>
              </a:spcAft>
              <a:buClr>
                <a:schemeClr val="tx2"/>
              </a:buClr>
              <a:buFont typeface="Arial" pitchFamily="34" charset="0"/>
              <a:buChar char="–"/>
              <a:defRPr sz="1600" b="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1400" b="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1400" b="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14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95275" lvl="1" indent="0">
              <a:buNone/>
            </a:pPr>
            <a:r>
              <a:rPr lang="en-IE" sz="1200" b="1" dirty="0"/>
              <a:t>Code Review</a:t>
            </a:r>
          </a:p>
          <a:p>
            <a:pPr lvl="1">
              <a:buFont typeface="Arial" pitchFamily="34" charset="0"/>
              <a:buChar char="•"/>
            </a:pPr>
            <a:r>
              <a:rPr lang="en-IE" sz="1200" b="1" dirty="0"/>
              <a:t>Code Linting</a:t>
            </a:r>
          </a:p>
          <a:p>
            <a:pPr lvl="1">
              <a:buFont typeface="Arial" pitchFamily="34" charset="0"/>
              <a:buChar char="•"/>
            </a:pPr>
            <a:r>
              <a:rPr lang="en-IE" sz="1200" b="1" dirty="0"/>
              <a:t>Code Tuning</a:t>
            </a:r>
          </a:p>
        </p:txBody>
      </p:sp>
      <p:pic>
        <p:nvPicPr>
          <p:cNvPr id="1030" name="Picture 6" descr="Unit Tests, UI Tests, Integration Tests &amp; End-To-End Tests | by Lawrence  Tan | Medium">
            <a:extLst>
              <a:ext uri="{FF2B5EF4-FFF2-40B4-BE49-F238E27FC236}">
                <a16:creationId xmlns:a16="http://schemas.microsoft.com/office/drawing/2014/main" id="{B7CE3E25-B12E-7EE7-5001-7623A7F466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7917" y="3119469"/>
            <a:ext cx="2294932" cy="17145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07ABAD93-50E1-055C-016A-16E2C8A35564}"/>
              </a:ext>
            </a:extLst>
          </p:cNvPr>
          <p:cNvSpPr txBox="1">
            <a:spLocks/>
          </p:cNvSpPr>
          <p:nvPr/>
        </p:nvSpPr>
        <p:spPr>
          <a:xfrm>
            <a:off x="6708155" y="3160135"/>
            <a:ext cx="1619005" cy="716305"/>
          </a:xfrm>
          <a:prstGeom prst="rect">
            <a:avLst/>
          </a:prstGeom>
        </p:spPr>
        <p:txBody>
          <a:bodyPr vert="horz" lIns="0" tIns="0" rIns="0" bIns="0" rtlCol="0">
            <a:noAutofit/>
          </a:bodyPr>
          <a:lstStyle>
            <a:lvl1pPr marL="238125" indent="-238125" algn="l" defTabSz="914400" rtl="0" eaLnBrk="1" latinLnBrk="0" hangingPunct="1">
              <a:spcBef>
                <a:spcPts val="850"/>
              </a:spcBef>
              <a:buClr>
                <a:schemeClr val="tx2"/>
              </a:buClr>
              <a:buFont typeface="Calibri" panose="020F0502020204030204" pitchFamily="34" charset="0"/>
              <a:buChar char="–"/>
              <a:defRPr sz="1600" b="0" kern="1200">
                <a:solidFill>
                  <a:schemeClr val="tx1"/>
                </a:solidFill>
                <a:latin typeface="+mn-lt"/>
                <a:ea typeface="+mn-ea"/>
                <a:cs typeface="+mn-cs"/>
              </a:defRPr>
            </a:lvl1pPr>
            <a:lvl2pPr marL="503238" indent="-207963" algn="l" defTabSz="914400" rtl="0" eaLnBrk="1" latinLnBrk="0" hangingPunct="1">
              <a:spcBef>
                <a:spcPts val="0"/>
              </a:spcBef>
              <a:spcAft>
                <a:spcPts val="567"/>
              </a:spcAft>
              <a:buClr>
                <a:schemeClr val="tx2"/>
              </a:buClr>
              <a:buFont typeface="Arial" pitchFamily="34" charset="0"/>
              <a:buChar char="–"/>
              <a:defRPr sz="1600" b="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1400" b="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1400" b="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14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95275" lvl="1" indent="0">
              <a:buNone/>
            </a:pPr>
            <a:r>
              <a:rPr lang="en-IE" altLang="zh-CN" sz="1200" b="1" dirty="0"/>
              <a:t>Reliability</a:t>
            </a:r>
            <a:r>
              <a:rPr lang="en-IE" sz="1200" b="1" dirty="0"/>
              <a:t> Testing</a:t>
            </a:r>
          </a:p>
          <a:p>
            <a:pPr lvl="1">
              <a:buFont typeface="Arial" pitchFamily="34" charset="0"/>
              <a:buChar char="•"/>
            </a:pPr>
            <a:r>
              <a:rPr lang="en-IE" sz="1200" b="1" dirty="0"/>
              <a:t>Unit Test</a:t>
            </a:r>
          </a:p>
          <a:p>
            <a:pPr lvl="1">
              <a:buFont typeface="Arial" pitchFamily="34" charset="0"/>
              <a:buChar char="•"/>
            </a:pPr>
            <a:r>
              <a:rPr lang="en-IE" sz="1200" b="1" dirty="0"/>
              <a:t>E2E Test</a:t>
            </a:r>
          </a:p>
        </p:txBody>
      </p:sp>
      <p:pic>
        <p:nvPicPr>
          <p:cNvPr id="11" name="Picture 10">
            <a:extLst>
              <a:ext uri="{FF2B5EF4-FFF2-40B4-BE49-F238E27FC236}">
                <a16:creationId xmlns:a16="http://schemas.microsoft.com/office/drawing/2014/main" id="{1270A274-408B-926F-512E-22DBE8C9C384}"/>
              </a:ext>
            </a:extLst>
          </p:cNvPr>
          <p:cNvPicPr>
            <a:picLocks noChangeAspect="1"/>
          </p:cNvPicPr>
          <p:nvPr/>
        </p:nvPicPr>
        <p:blipFill rotWithShape="1">
          <a:blip r:embed="rId5"/>
          <a:srcRect l="67500" t="23985" r="8933" b="28703"/>
          <a:stretch/>
        </p:blipFill>
        <p:spPr>
          <a:xfrm>
            <a:off x="280180" y="1568350"/>
            <a:ext cx="2346037" cy="1324632"/>
          </a:xfrm>
          <a:prstGeom prst="rect">
            <a:avLst/>
          </a:prstGeom>
        </p:spPr>
      </p:pic>
      <p:sp>
        <p:nvSpPr>
          <p:cNvPr id="13" name="Text Placeholder 2">
            <a:extLst>
              <a:ext uri="{FF2B5EF4-FFF2-40B4-BE49-F238E27FC236}">
                <a16:creationId xmlns:a16="http://schemas.microsoft.com/office/drawing/2014/main" id="{CBA84652-A8DC-1D1E-A2C0-93660AD4705F}"/>
              </a:ext>
            </a:extLst>
          </p:cNvPr>
          <p:cNvSpPr txBox="1">
            <a:spLocks/>
          </p:cNvSpPr>
          <p:nvPr/>
        </p:nvSpPr>
        <p:spPr>
          <a:xfrm>
            <a:off x="2575113" y="1566435"/>
            <a:ext cx="1701052" cy="716305"/>
          </a:xfrm>
          <a:prstGeom prst="rect">
            <a:avLst/>
          </a:prstGeom>
        </p:spPr>
        <p:txBody>
          <a:bodyPr vert="horz" lIns="0" tIns="0" rIns="0" bIns="0" rtlCol="0">
            <a:noAutofit/>
          </a:bodyPr>
          <a:lstStyle>
            <a:lvl1pPr marL="238125" indent="-238125" algn="l" defTabSz="914400" rtl="0" eaLnBrk="1" latinLnBrk="0" hangingPunct="1">
              <a:spcBef>
                <a:spcPts val="850"/>
              </a:spcBef>
              <a:buClr>
                <a:schemeClr val="tx2"/>
              </a:buClr>
              <a:buFont typeface="Calibri" panose="020F0502020204030204" pitchFamily="34" charset="0"/>
              <a:buChar char="–"/>
              <a:defRPr sz="1600" b="0" kern="1200">
                <a:solidFill>
                  <a:schemeClr val="tx1"/>
                </a:solidFill>
                <a:latin typeface="+mn-lt"/>
                <a:ea typeface="+mn-ea"/>
                <a:cs typeface="+mn-cs"/>
              </a:defRPr>
            </a:lvl1pPr>
            <a:lvl2pPr marL="503238" indent="-207963" algn="l" defTabSz="914400" rtl="0" eaLnBrk="1" latinLnBrk="0" hangingPunct="1">
              <a:spcBef>
                <a:spcPts val="0"/>
              </a:spcBef>
              <a:spcAft>
                <a:spcPts val="567"/>
              </a:spcAft>
              <a:buClr>
                <a:schemeClr val="tx2"/>
              </a:buClr>
              <a:buFont typeface="Arial" pitchFamily="34" charset="0"/>
              <a:buChar char="–"/>
              <a:defRPr sz="1600" b="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1400" b="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1400" b="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14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95275" lvl="1" indent="0">
              <a:buNone/>
            </a:pPr>
            <a:r>
              <a:rPr lang="en-IE" sz="1200" b="1" dirty="0"/>
              <a:t>Flow control</a:t>
            </a:r>
          </a:p>
          <a:p>
            <a:pPr lvl="1">
              <a:buFont typeface="Arial" pitchFamily="34" charset="0"/>
              <a:buChar char="•"/>
            </a:pPr>
            <a:r>
              <a:rPr lang="en-IE" sz="1200" b="1" dirty="0"/>
              <a:t>Version control</a:t>
            </a:r>
          </a:p>
          <a:p>
            <a:pPr lvl="1">
              <a:buFont typeface="Arial" pitchFamily="34" charset="0"/>
              <a:buChar char="•"/>
            </a:pPr>
            <a:r>
              <a:rPr lang="en-IE" sz="1200" b="1" dirty="0"/>
              <a:t>Document control</a:t>
            </a:r>
          </a:p>
        </p:txBody>
      </p:sp>
      <p:pic>
        <p:nvPicPr>
          <p:cNvPr id="1032" name="Picture 8" descr="How Holding A Weekly Team Meeting Has Made My Job Easier">
            <a:extLst>
              <a:ext uri="{FF2B5EF4-FFF2-40B4-BE49-F238E27FC236}">
                <a16:creationId xmlns:a16="http://schemas.microsoft.com/office/drawing/2014/main" id="{79062E28-A0FB-B636-9828-9528F70117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180" y="3356460"/>
            <a:ext cx="2294932" cy="1269328"/>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2">
            <a:extLst>
              <a:ext uri="{FF2B5EF4-FFF2-40B4-BE49-F238E27FC236}">
                <a16:creationId xmlns:a16="http://schemas.microsoft.com/office/drawing/2014/main" id="{DB3CB885-92F0-CB7C-F350-462AE7A2AEF2}"/>
              </a:ext>
            </a:extLst>
          </p:cNvPr>
          <p:cNvSpPr txBox="1">
            <a:spLocks/>
          </p:cNvSpPr>
          <p:nvPr/>
        </p:nvSpPr>
        <p:spPr>
          <a:xfrm>
            <a:off x="2525842" y="3293960"/>
            <a:ext cx="1701052" cy="716305"/>
          </a:xfrm>
          <a:prstGeom prst="rect">
            <a:avLst/>
          </a:prstGeom>
        </p:spPr>
        <p:txBody>
          <a:bodyPr vert="horz" lIns="0" tIns="0" rIns="0" bIns="0" rtlCol="0">
            <a:noAutofit/>
          </a:bodyPr>
          <a:lstStyle>
            <a:lvl1pPr marL="238125" indent="-238125" algn="l" defTabSz="914400" rtl="0" eaLnBrk="1" latinLnBrk="0" hangingPunct="1">
              <a:spcBef>
                <a:spcPts val="850"/>
              </a:spcBef>
              <a:buClr>
                <a:schemeClr val="tx2"/>
              </a:buClr>
              <a:buFont typeface="Calibri" panose="020F0502020204030204" pitchFamily="34" charset="0"/>
              <a:buChar char="–"/>
              <a:defRPr sz="1600" b="0" kern="1200">
                <a:solidFill>
                  <a:schemeClr val="tx1"/>
                </a:solidFill>
                <a:latin typeface="+mn-lt"/>
                <a:ea typeface="+mn-ea"/>
                <a:cs typeface="+mn-cs"/>
              </a:defRPr>
            </a:lvl1pPr>
            <a:lvl2pPr marL="503238" indent="-207963" algn="l" defTabSz="914400" rtl="0" eaLnBrk="1" latinLnBrk="0" hangingPunct="1">
              <a:spcBef>
                <a:spcPts val="0"/>
              </a:spcBef>
              <a:spcAft>
                <a:spcPts val="567"/>
              </a:spcAft>
              <a:buClr>
                <a:schemeClr val="tx2"/>
              </a:buClr>
              <a:buFont typeface="Arial" pitchFamily="34" charset="0"/>
              <a:buChar char="–"/>
              <a:defRPr sz="1600" b="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1400" b="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1400" b="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14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95275" lvl="1" indent="0">
              <a:buNone/>
            </a:pPr>
            <a:r>
              <a:rPr lang="en-IE" sz="1200" b="1" dirty="0"/>
              <a:t>Cycle benchmarking</a:t>
            </a:r>
          </a:p>
          <a:p>
            <a:pPr lvl="1">
              <a:buFont typeface="Arial" pitchFamily="34" charset="0"/>
              <a:buChar char="•"/>
            </a:pPr>
            <a:r>
              <a:rPr lang="en-IE" sz="1200" b="1" dirty="0"/>
              <a:t>Week nodes plan</a:t>
            </a:r>
          </a:p>
          <a:p>
            <a:pPr lvl="1">
              <a:buFont typeface="Arial" pitchFamily="34" charset="0"/>
              <a:buChar char="•"/>
            </a:pPr>
            <a:r>
              <a:rPr lang="en-IE" sz="1200" b="1" dirty="0"/>
              <a:t>2 meetings / week</a:t>
            </a:r>
          </a:p>
        </p:txBody>
      </p:sp>
      <p:sp>
        <p:nvSpPr>
          <p:cNvPr id="15" name="Rectangle: Rounded Corners 14">
            <a:extLst>
              <a:ext uri="{FF2B5EF4-FFF2-40B4-BE49-F238E27FC236}">
                <a16:creationId xmlns:a16="http://schemas.microsoft.com/office/drawing/2014/main" id="{1FCB4923-57AD-019E-F4F5-28F35B80DA9C}"/>
              </a:ext>
            </a:extLst>
          </p:cNvPr>
          <p:cNvSpPr/>
          <p:nvPr/>
        </p:nvSpPr>
        <p:spPr>
          <a:xfrm>
            <a:off x="6980180" y="3925434"/>
            <a:ext cx="1847850" cy="908535"/>
          </a:xfrm>
          <a:prstGeom prst="roundRect">
            <a:avLst/>
          </a:prstGeom>
          <a:solidFill>
            <a:schemeClr val="accent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In-time</a:t>
            </a:r>
          </a:p>
          <a:p>
            <a:pPr algn="ctr"/>
            <a:r>
              <a:rPr lang="en-US" altLang="zh-CN" b="1" dirty="0"/>
              <a:t>High-quality</a:t>
            </a:r>
          </a:p>
          <a:p>
            <a:pPr algn="ctr"/>
            <a:r>
              <a:rPr lang="en-US" altLang="zh-CN" dirty="0"/>
              <a:t>Project</a:t>
            </a:r>
            <a:endParaRPr lang="zh-CN" altLang="en-US" dirty="0"/>
          </a:p>
        </p:txBody>
      </p:sp>
    </p:spTree>
    <p:extLst>
      <p:ext uri="{BB962C8B-B14F-4D97-AF65-F5344CB8AC3E}">
        <p14:creationId xmlns:p14="http://schemas.microsoft.com/office/powerpoint/2010/main" val="1631158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Thank You</a:t>
            </a:r>
          </a:p>
        </p:txBody>
      </p:sp>
    </p:spTree>
    <p:extLst>
      <p:ext uri="{BB962C8B-B14F-4D97-AF65-F5344CB8AC3E}">
        <p14:creationId xmlns:p14="http://schemas.microsoft.com/office/powerpoint/2010/main" val="173462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E7DF5-2884-232A-E110-CE735C6B43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5D9DC5-1EBD-616C-90EA-E4F778A77CB0}"/>
              </a:ext>
            </a:extLst>
          </p:cNvPr>
          <p:cNvSpPr>
            <a:spLocks noGrp="1"/>
          </p:cNvSpPr>
          <p:nvPr>
            <p:ph type="title"/>
          </p:nvPr>
        </p:nvSpPr>
        <p:spPr/>
        <p:txBody>
          <a:bodyPr/>
          <a:lstStyle/>
          <a:p>
            <a:r>
              <a:rPr lang="en-US" altLang="zh-CN" dirty="0"/>
              <a:t>Presentation</a:t>
            </a:r>
            <a:endParaRPr lang="en-GB" dirty="0"/>
          </a:p>
        </p:txBody>
      </p:sp>
      <p:sp>
        <p:nvSpPr>
          <p:cNvPr id="4" name="Text Placeholder 3">
            <a:extLst>
              <a:ext uri="{FF2B5EF4-FFF2-40B4-BE49-F238E27FC236}">
                <a16:creationId xmlns:a16="http://schemas.microsoft.com/office/drawing/2014/main" id="{60649BE8-E765-81B2-AF71-85D639287FC9}"/>
              </a:ext>
            </a:extLst>
          </p:cNvPr>
          <p:cNvSpPr>
            <a:spLocks noGrp="1"/>
          </p:cNvSpPr>
          <p:nvPr>
            <p:ph type="body" sz="quarter" idx="11"/>
          </p:nvPr>
        </p:nvSpPr>
        <p:spPr>
          <a:xfrm>
            <a:off x="828675" y="685806"/>
            <a:ext cx="7500938" cy="350994"/>
          </a:xfrm>
        </p:spPr>
        <p:txBody>
          <a:bodyPr/>
          <a:lstStyle/>
          <a:p>
            <a:r>
              <a:rPr lang="en-GB" dirty="0"/>
              <a:t>Content</a:t>
            </a:r>
          </a:p>
        </p:txBody>
      </p:sp>
      <p:sp>
        <p:nvSpPr>
          <p:cNvPr id="5" name="Slide Number Placeholder 4">
            <a:extLst>
              <a:ext uri="{FF2B5EF4-FFF2-40B4-BE49-F238E27FC236}">
                <a16:creationId xmlns:a16="http://schemas.microsoft.com/office/drawing/2014/main" id="{1314F55E-C59E-11AB-A0C1-2EF5ACC967EA}"/>
              </a:ext>
            </a:extLst>
          </p:cNvPr>
          <p:cNvSpPr>
            <a:spLocks noGrp="1"/>
          </p:cNvSpPr>
          <p:nvPr>
            <p:ph type="sldNum" sz="quarter" idx="4"/>
          </p:nvPr>
        </p:nvSpPr>
        <p:spPr>
          <a:xfrm>
            <a:off x="8039513" y="4881249"/>
            <a:ext cx="290100" cy="191861"/>
          </a:xfrm>
        </p:spPr>
        <p:txBody>
          <a:bodyPr/>
          <a:lstStyle/>
          <a:p>
            <a:fld id="{DDBE135E-2566-4748-853C-8A3B78F0FB00}" type="slidenum">
              <a:rPr lang="en-GB" smtClean="0"/>
              <a:pPr/>
              <a:t>3</a:t>
            </a:fld>
            <a:endParaRPr lang="en-GB" dirty="0"/>
          </a:p>
        </p:txBody>
      </p:sp>
      <p:sp>
        <p:nvSpPr>
          <p:cNvPr id="7" name="Text Placeholder 6">
            <a:extLst>
              <a:ext uri="{FF2B5EF4-FFF2-40B4-BE49-F238E27FC236}">
                <a16:creationId xmlns:a16="http://schemas.microsoft.com/office/drawing/2014/main" id="{22782E39-6FE7-844F-7588-09EA147A3AB1}"/>
              </a:ext>
            </a:extLst>
          </p:cNvPr>
          <p:cNvSpPr>
            <a:spLocks noGrp="1"/>
          </p:cNvSpPr>
          <p:nvPr>
            <p:ph type="body" sz="quarter" idx="10"/>
          </p:nvPr>
        </p:nvSpPr>
        <p:spPr/>
        <p:txBody>
          <a:bodyPr/>
          <a:lstStyle/>
          <a:p>
            <a:pPr lvl="1"/>
            <a:r>
              <a:rPr lang="en-US" altLang="zh-CN" dirty="0"/>
              <a:t>Group Introduction</a:t>
            </a:r>
          </a:p>
          <a:p>
            <a:pPr lvl="1"/>
            <a:r>
              <a:rPr lang="en-US" altLang="zh-CN" sz="2000" b="0" i="0" u="none" strike="noStrike" baseline="0" dirty="0">
                <a:latin typeface="Calibri"/>
                <a:ea typeface="Calibri"/>
                <a:cs typeface="Calibri"/>
              </a:rPr>
              <a:t>Mathematical Algorithm</a:t>
            </a:r>
          </a:p>
          <a:p>
            <a:pPr lvl="1"/>
            <a:r>
              <a:rPr lang="en-GB" altLang="zh-CN" dirty="0"/>
              <a:t>Function Blocks</a:t>
            </a:r>
          </a:p>
          <a:p>
            <a:pPr lvl="1"/>
            <a:r>
              <a:rPr lang="en-GB" altLang="zh-CN" dirty="0"/>
              <a:t>Testing Plan</a:t>
            </a:r>
          </a:p>
          <a:p>
            <a:pPr lvl="1"/>
            <a:r>
              <a:rPr lang="en-GB" altLang="zh-CN" dirty="0"/>
              <a:t>Flow of Implementation</a:t>
            </a:r>
            <a:endParaRPr lang="en-US" altLang="zh-CN" sz="2000" b="0" i="0" u="none" strike="noStrike" baseline="0" dirty="0">
              <a:latin typeface="Calibri"/>
              <a:ea typeface="Calibri"/>
              <a:cs typeface="Calibri"/>
            </a:endParaRPr>
          </a:p>
          <a:p>
            <a:pPr lvl="1"/>
            <a:r>
              <a:rPr lang="en-GB" altLang="zh-CN" dirty="0"/>
              <a:t>Milestones and timeline</a:t>
            </a:r>
          </a:p>
        </p:txBody>
      </p:sp>
    </p:spTree>
    <p:extLst>
      <p:ext uri="{BB962C8B-B14F-4D97-AF65-F5344CB8AC3E}">
        <p14:creationId xmlns:p14="http://schemas.microsoft.com/office/powerpoint/2010/main" val="98656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E01E3-6AB9-07CD-4C1D-E56C2F828C0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88BFD67-BC5F-C017-2133-A171CEC26CF8}"/>
              </a:ext>
            </a:extLst>
          </p:cNvPr>
          <p:cNvSpPr>
            <a:spLocks noGrp="1"/>
          </p:cNvSpPr>
          <p:nvPr>
            <p:ph type="title"/>
          </p:nvPr>
        </p:nvSpPr>
        <p:spPr/>
        <p:txBody>
          <a:bodyPr/>
          <a:lstStyle/>
          <a:p>
            <a:r>
              <a:rPr kumimoji="1" lang="en-US" altLang="zh-CN" dirty="0"/>
              <a:t>Mathematics</a:t>
            </a:r>
            <a:endParaRPr kumimoji="1" lang="zh-CN" altLang="en-US" dirty="0"/>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E281CD0D-66C1-369A-F47F-49A518C29E0C}"/>
                  </a:ext>
                </a:extLst>
              </p:cNvPr>
              <p:cNvSpPr>
                <a:spLocks noGrp="1"/>
              </p:cNvSpPr>
              <p:nvPr>
                <p:ph type="body" sz="quarter" idx="10"/>
              </p:nvPr>
            </p:nvSpPr>
            <p:spPr/>
            <p:txBody>
              <a:bodyPr/>
              <a:lstStyle/>
              <a:p>
                <a:pPr/>
                <a14:m>
                  <m:oMathPara xmlns:m="http://schemas.openxmlformats.org/officeDocument/2006/math">
                    <m:oMathParaPr>
                      <m:jc m:val="centerGroup"/>
                    </m:oMathParaPr>
                    <m:oMath xmlns:m="http://schemas.openxmlformats.org/officeDocument/2006/math">
                      <m:r>
                        <a:rPr lang="en-US" altLang="zh-CN" sz="2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𝐶</m:t>
                      </m:r>
                      <m:r>
                        <a:rPr lang="en-US" altLang="zh-CN" sz="2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2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r>
                        <a:rPr lang="en-US" altLang="zh-CN" sz="2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r>
                        <a:rPr lang="en-US" altLang="zh-CN" sz="2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+(1−</m:t>
                      </m:r>
                      <m:r>
                        <a:rPr lang="en-US" altLang="zh-CN" sz="2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r>
                        <a:rPr lang="en-US" altLang="zh-CN" sz="2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2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oMath>
                  </m:oMathPara>
                </a14:m>
                <a:endParaRPr lang="zh-CN" alt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a:p>
                <a:r>
                  <a:rPr kumimoji="1" lang="en-GB" altLang="zh-CN" dirty="0"/>
                  <a:t>C: The actual observed </a:t>
                </a:r>
                <a:r>
                  <a:rPr kumimoji="1" lang="en-GB" altLang="zh-CN" dirty="0" err="1"/>
                  <a:t>color</a:t>
                </a:r>
                <a:r>
                  <a:rPr kumimoji="1" lang="en-GB" altLang="zh-CN" dirty="0"/>
                  <a:t> of the pixel. </a:t>
                </a:r>
              </a:p>
              <a:p>
                <a:r>
                  <a:rPr kumimoji="1" lang="en-GB" altLang="zh-CN" dirty="0"/>
                  <a:t>F: Foreground </a:t>
                </a:r>
                <a:r>
                  <a:rPr kumimoji="1" lang="en-GB" altLang="zh-CN" dirty="0" err="1"/>
                  <a:t>color</a:t>
                </a:r>
                <a:r>
                  <a:rPr kumimoji="1" lang="en-GB" altLang="zh-CN" dirty="0"/>
                  <a:t>.</a:t>
                </a:r>
              </a:p>
              <a:p>
                <a:r>
                  <a:rPr kumimoji="1" lang="en-GB" altLang="zh-CN" dirty="0"/>
                  <a:t>B: Background </a:t>
                </a:r>
                <a:r>
                  <a:rPr kumimoji="1" lang="en-GB" altLang="zh-CN" dirty="0" err="1"/>
                  <a:t>color</a:t>
                </a:r>
                <a:r>
                  <a:rPr kumimoji="1" lang="en-GB" altLang="zh-CN" dirty="0"/>
                  <a:t>.</a:t>
                </a:r>
              </a:p>
              <a:p>
                <a:r>
                  <a:rPr kumimoji="1" lang="el-GR" altLang="zh-CN" dirty="0">
                    <a:solidFill>
                      <a:srgbClr val="FF0000"/>
                    </a:solidFill>
                  </a:rPr>
                  <a:t>α: </a:t>
                </a:r>
                <a:r>
                  <a:rPr kumimoji="1" lang="en-GB" altLang="zh-CN" dirty="0">
                    <a:solidFill>
                      <a:srgbClr val="FF0000"/>
                    </a:solidFill>
                  </a:rPr>
                  <a:t>The probability of the pixel belonging to the foreground, which is the primary value we aim to </a:t>
                </a:r>
                <a:r>
                  <a:rPr kumimoji="1" lang="en-US" altLang="zh-CN" dirty="0">
                    <a:solidFill>
                      <a:srgbClr val="FF0000"/>
                    </a:solidFill>
                  </a:rPr>
                  <a:t>solve</a:t>
                </a:r>
                <a:r>
                  <a:rPr kumimoji="1" lang="en-GB" altLang="zh-CN" dirty="0">
                    <a:solidFill>
                      <a:srgbClr val="FF0000"/>
                    </a:solidFill>
                  </a:rPr>
                  <a:t>.</a:t>
                </a:r>
              </a:p>
            </p:txBody>
          </p:sp>
        </mc:Choice>
        <mc:Fallback xmlns="">
          <p:sp>
            <p:nvSpPr>
              <p:cNvPr id="3" name="文本占位符 2">
                <a:extLst>
                  <a:ext uri="{FF2B5EF4-FFF2-40B4-BE49-F238E27FC236}">
                    <a16:creationId xmlns:a16="http://schemas.microsoft.com/office/drawing/2014/main" id="{E281CD0D-66C1-369A-F47F-49A518C29E0C}"/>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2200" t="-417"/>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75D48957-17DB-BC86-8899-55EA1760FD89}"/>
              </a:ext>
            </a:extLst>
          </p:cNvPr>
          <p:cNvSpPr>
            <a:spLocks noGrp="1"/>
          </p:cNvSpPr>
          <p:nvPr>
            <p:ph type="body" sz="quarter" idx="11"/>
          </p:nvPr>
        </p:nvSpPr>
        <p:spPr>
          <a:xfrm>
            <a:off x="828675" y="685806"/>
            <a:ext cx="7500938" cy="277146"/>
          </a:xfrm>
        </p:spPr>
        <p:txBody>
          <a:bodyPr/>
          <a:lstStyle/>
          <a:p>
            <a:r>
              <a:rPr kumimoji="1" lang="en-US" altLang="zh-CN" dirty="0"/>
              <a:t>Corner</a:t>
            </a:r>
            <a:r>
              <a:rPr kumimoji="1" lang="zh-CN" altLang="en-US" dirty="0"/>
              <a:t> </a:t>
            </a:r>
            <a:r>
              <a:rPr kumimoji="1" lang="en-US" altLang="zh-CN" dirty="0"/>
              <a:t>Stone</a:t>
            </a:r>
            <a:endParaRPr kumimoji="1" lang="zh-CN" altLang="en-US" dirty="0"/>
          </a:p>
        </p:txBody>
      </p:sp>
      <p:sp>
        <p:nvSpPr>
          <p:cNvPr id="5" name="灯片编号占位符 4">
            <a:extLst>
              <a:ext uri="{FF2B5EF4-FFF2-40B4-BE49-F238E27FC236}">
                <a16:creationId xmlns:a16="http://schemas.microsoft.com/office/drawing/2014/main" id="{BDD99172-6E5E-E384-22DE-B25108AA0531}"/>
              </a:ext>
            </a:extLst>
          </p:cNvPr>
          <p:cNvSpPr>
            <a:spLocks noGrp="1"/>
          </p:cNvSpPr>
          <p:nvPr>
            <p:ph type="sldNum" sz="quarter" idx="4"/>
          </p:nvPr>
        </p:nvSpPr>
        <p:spPr/>
        <p:txBody>
          <a:bodyPr/>
          <a:lstStyle/>
          <a:p>
            <a:fld id="{DDBE135E-2566-4748-853C-8A3B78F0FB00}" type="slidenum">
              <a:rPr lang="en-GB" smtClean="0"/>
              <a:pPr/>
              <a:t>4</a:t>
            </a:fld>
            <a:endParaRPr lang="en-GB" dirty="0"/>
          </a:p>
        </p:txBody>
      </p:sp>
    </p:spTree>
    <p:extLst>
      <p:ext uri="{BB962C8B-B14F-4D97-AF65-F5344CB8AC3E}">
        <p14:creationId xmlns:p14="http://schemas.microsoft.com/office/powerpoint/2010/main" val="2895306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2BE16-5BB8-19E3-5327-D07B0D5CC3FC}"/>
              </a:ext>
            </a:extLst>
          </p:cNvPr>
          <p:cNvSpPr>
            <a:spLocks noGrp="1"/>
          </p:cNvSpPr>
          <p:nvPr>
            <p:ph type="title"/>
          </p:nvPr>
        </p:nvSpPr>
        <p:spPr/>
        <p:txBody>
          <a:bodyPr/>
          <a:lstStyle/>
          <a:p>
            <a:r>
              <a:rPr kumimoji="1" lang="en-US" altLang="zh-CN" dirty="0"/>
              <a:t>Mathematics</a:t>
            </a:r>
            <a:endParaRPr kumimoji="1" lang="zh-CN" altLang="en-US" dirty="0"/>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6E787E60-3728-43DB-A9BC-C6218C30687A}"/>
                  </a:ext>
                </a:extLst>
              </p:cNvPr>
              <p:cNvSpPr>
                <a:spLocks noGrp="1"/>
              </p:cNvSpPr>
              <p:nvPr>
                <p:ph type="body" sz="quarter" idx="10"/>
              </p:nvPr>
            </p:nvSpPr>
            <p:spPr>
              <a:xfrm>
                <a:off x="821531" y="2108360"/>
                <a:ext cx="7500938" cy="469965"/>
              </a:xfrm>
            </p:spPr>
            <p:txBody>
              <a:bodyPr/>
              <a:lstStyle/>
              <a:p>
                <a:pPr/>
                <a14:m>
                  <m:oMathPara xmlns:m="http://schemas.openxmlformats.org/officeDocument/2006/math">
                    <m:oMathParaPr>
                      <m:jc m:val="centerGroup"/>
                    </m:oMathParaPr>
                    <m:oMath xmlns:m="http://schemas.openxmlformats.org/officeDocument/2006/math">
                      <m:r>
                        <a:rPr lang="en-US" altLang="zh-CN" sz="2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𝐶</m:t>
                      </m:r>
                      <m:r>
                        <a:rPr lang="en-US" altLang="zh-CN" sz="2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2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r>
                        <a:rPr lang="en-US" altLang="zh-CN" sz="2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r>
                        <a:rPr lang="en-US" altLang="zh-CN" sz="2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+(1−</m:t>
                      </m:r>
                      <m:r>
                        <a:rPr lang="en-US" altLang="zh-CN" sz="2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r>
                        <a:rPr lang="en-US" altLang="zh-CN" sz="2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2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oMath>
                  </m:oMathPara>
                </a14:m>
                <a:endParaRPr lang="zh-CN" altLang="zh-CN" sz="2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mc:Choice>
        <mc:Fallback xmlns="">
          <p:sp>
            <p:nvSpPr>
              <p:cNvPr id="3" name="文本占位符 2">
                <a:extLst>
                  <a:ext uri="{FF2B5EF4-FFF2-40B4-BE49-F238E27FC236}">
                    <a16:creationId xmlns:a16="http://schemas.microsoft.com/office/drawing/2014/main" id="{6E787E60-3728-43DB-A9BC-C6218C30687A}"/>
                  </a:ext>
                </a:extLst>
              </p:cNvPr>
              <p:cNvSpPr>
                <a:spLocks noGrp="1" noRot="1" noChangeAspect="1" noMove="1" noResize="1" noEditPoints="1" noAdjustHandles="1" noChangeArrowheads="1" noChangeShapeType="1" noTextEdit="1"/>
              </p:cNvSpPr>
              <p:nvPr>
                <p:ph type="body" sz="quarter" idx="10"/>
              </p:nvPr>
            </p:nvSpPr>
            <p:spPr>
              <a:xfrm>
                <a:off x="821531" y="2108360"/>
                <a:ext cx="7500938" cy="469965"/>
              </a:xfrm>
              <a:blipFill>
                <a:blip r:embed="rId2"/>
                <a:stretch>
                  <a:fillRect t="-2632" b="-21053"/>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0C8B6686-D7BE-42D9-FAF4-FC43B063DC93}"/>
              </a:ext>
            </a:extLst>
          </p:cNvPr>
          <p:cNvSpPr>
            <a:spLocks noGrp="1"/>
          </p:cNvSpPr>
          <p:nvPr>
            <p:ph type="body" sz="quarter" idx="11"/>
          </p:nvPr>
        </p:nvSpPr>
        <p:spPr>
          <a:xfrm>
            <a:off x="828675" y="685806"/>
            <a:ext cx="7500938" cy="277146"/>
          </a:xfrm>
        </p:spPr>
        <p:txBody>
          <a:bodyPr/>
          <a:lstStyle/>
          <a:p>
            <a:r>
              <a:rPr kumimoji="1" lang="en-US" altLang="zh-CN" dirty="0"/>
              <a:t>Challenge</a:t>
            </a:r>
            <a:endParaRPr kumimoji="1" lang="zh-CN" altLang="en-US" dirty="0"/>
          </a:p>
        </p:txBody>
      </p:sp>
      <p:sp>
        <p:nvSpPr>
          <p:cNvPr id="5" name="灯片编号占位符 4">
            <a:extLst>
              <a:ext uri="{FF2B5EF4-FFF2-40B4-BE49-F238E27FC236}">
                <a16:creationId xmlns:a16="http://schemas.microsoft.com/office/drawing/2014/main" id="{D9AC668C-239F-D36C-53D8-8C2253CE520E}"/>
              </a:ext>
            </a:extLst>
          </p:cNvPr>
          <p:cNvSpPr>
            <a:spLocks noGrp="1"/>
          </p:cNvSpPr>
          <p:nvPr>
            <p:ph type="sldNum" sz="quarter" idx="4"/>
          </p:nvPr>
        </p:nvSpPr>
        <p:spPr/>
        <p:txBody>
          <a:bodyPr/>
          <a:lstStyle/>
          <a:p>
            <a:fld id="{DDBE135E-2566-4748-853C-8A3B78F0FB00}" type="slidenum">
              <a:rPr lang="en-GB" smtClean="0"/>
              <a:pPr/>
              <a:t>5</a:t>
            </a:fld>
            <a:endParaRPr lang="en-GB"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9E14533-AB58-8B1E-EBBA-904986AF9AE3}"/>
                  </a:ext>
                </a:extLst>
              </p:cNvPr>
              <p:cNvSpPr txBox="1"/>
              <p:nvPr/>
            </p:nvSpPr>
            <p:spPr>
              <a:xfrm>
                <a:off x="2014917" y="1487167"/>
                <a:ext cx="4698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b="0" i="1" smtClean="0">
                              <a:latin typeface="Cambria Math" panose="02040503050406030204" pitchFamily="18" charset="0"/>
                            </a:rPr>
                            <m:t>𝐶</m:t>
                          </m:r>
                        </m:e>
                        <m:sub>
                          <m:r>
                            <a:rPr kumimoji="1" lang="en-US" altLang="zh-CN" sz="2800" b="0" i="1" smtClean="0">
                              <a:latin typeface="Cambria Math" panose="02040503050406030204" pitchFamily="18" charset="0"/>
                            </a:rPr>
                            <m:t>𝑅</m:t>
                          </m:r>
                        </m:sub>
                      </m:sSub>
                    </m:oMath>
                  </m:oMathPara>
                </a14:m>
                <a:endParaRPr kumimoji="1" lang="zh-CN" altLang="en-US" sz="2800" dirty="0"/>
              </a:p>
            </p:txBody>
          </p:sp>
        </mc:Choice>
        <mc:Fallback xmlns="">
          <p:sp>
            <p:nvSpPr>
              <p:cNvPr id="8" name="文本框 7">
                <a:extLst>
                  <a:ext uri="{FF2B5EF4-FFF2-40B4-BE49-F238E27FC236}">
                    <a16:creationId xmlns:a16="http://schemas.microsoft.com/office/drawing/2014/main" id="{79E14533-AB58-8B1E-EBBA-904986AF9AE3}"/>
                  </a:ext>
                </a:extLst>
              </p:cNvPr>
              <p:cNvSpPr txBox="1">
                <a:spLocks noRot="1" noChangeAspect="1" noMove="1" noResize="1" noEditPoints="1" noAdjustHandles="1" noChangeArrowheads="1" noChangeShapeType="1" noTextEdit="1"/>
              </p:cNvSpPr>
              <p:nvPr/>
            </p:nvSpPr>
            <p:spPr>
              <a:xfrm>
                <a:off x="2014917" y="1487167"/>
                <a:ext cx="469872" cy="430887"/>
              </a:xfrm>
              <a:prstGeom prst="rect">
                <a:avLst/>
              </a:prstGeom>
              <a:blipFill>
                <a:blip r:embed="rId3"/>
                <a:stretch>
                  <a:fillRect l="-15789" r="-5263" b="-1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703FB46-350A-789F-7003-2AA04B932A35}"/>
                  </a:ext>
                </a:extLst>
              </p:cNvPr>
              <p:cNvSpPr txBox="1"/>
              <p:nvPr/>
            </p:nvSpPr>
            <p:spPr>
              <a:xfrm>
                <a:off x="1974991" y="2108360"/>
                <a:ext cx="47339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b="0" i="1" smtClean="0">
                              <a:latin typeface="Cambria Math" panose="02040503050406030204" pitchFamily="18" charset="0"/>
                            </a:rPr>
                            <m:t>𝐶</m:t>
                          </m:r>
                        </m:e>
                        <m:sub>
                          <m:r>
                            <a:rPr kumimoji="1" lang="en-US" altLang="zh-CN" sz="2800" b="0" i="1" smtClean="0">
                              <a:latin typeface="Cambria Math" panose="02040503050406030204" pitchFamily="18" charset="0"/>
                            </a:rPr>
                            <m:t>𝐺</m:t>
                          </m:r>
                        </m:sub>
                      </m:sSub>
                    </m:oMath>
                  </m:oMathPara>
                </a14:m>
                <a:endParaRPr kumimoji="1" lang="zh-CN" altLang="en-US" sz="2800" dirty="0"/>
              </a:p>
            </p:txBody>
          </p:sp>
        </mc:Choice>
        <mc:Fallback xmlns="">
          <p:sp>
            <p:nvSpPr>
              <p:cNvPr id="9" name="文本框 8">
                <a:extLst>
                  <a:ext uri="{FF2B5EF4-FFF2-40B4-BE49-F238E27FC236}">
                    <a16:creationId xmlns:a16="http://schemas.microsoft.com/office/drawing/2014/main" id="{E703FB46-350A-789F-7003-2AA04B932A35}"/>
                  </a:ext>
                </a:extLst>
              </p:cNvPr>
              <p:cNvSpPr txBox="1">
                <a:spLocks noRot="1" noChangeAspect="1" noMove="1" noResize="1" noEditPoints="1" noAdjustHandles="1" noChangeArrowheads="1" noChangeShapeType="1" noTextEdit="1"/>
              </p:cNvSpPr>
              <p:nvPr/>
            </p:nvSpPr>
            <p:spPr>
              <a:xfrm>
                <a:off x="1974991" y="2108360"/>
                <a:ext cx="473398" cy="430887"/>
              </a:xfrm>
              <a:prstGeom prst="rect">
                <a:avLst/>
              </a:prstGeom>
              <a:blipFill>
                <a:blip r:embed="rId4"/>
                <a:stretch>
                  <a:fillRect l="-15789" r="-5263"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5C84377-9826-9FC2-A090-21750CDD40D5}"/>
                  </a:ext>
                </a:extLst>
              </p:cNvPr>
              <p:cNvSpPr txBox="1"/>
              <p:nvPr/>
            </p:nvSpPr>
            <p:spPr>
              <a:xfrm>
                <a:off x="2014917" y="2768631"/>
                <a:ext cx="4753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b="0" i="1" smtClean="0">
                              <a:latin typeface="Cambria Math" panose="02040503050406030204" pitchFamily="18" charset="0"/>
                            </a:rPr>
                            <m:t>𝐶</m:t>
                          </m:r>
                        </m:e>
                        <m:sub>
                          <m:r>
                            <a:rPr kumimoji="1" lang="en-US" altLang="zh-CN" sz="2800" b="0" i="1" smtClean="0">
                              <a:latin typeface="Cambria Math" panose="02040503050406030204" pitchFamily="18" charset="0"/>
                            </a:rPr>
                            <m:t>𝐵</m:t>
                          </m:r>
                        </m:sub>
                      </m:sSub>
                    </m:oMath>
                  </m:oMathPara>
                </a14:m>
                <a:endParaRPr kumimoji="1" lang="zh-CN" altLang="en-US" sz="2800" dirty="0"/>
              </a:p>
            </p:txBody>
          </p:sp>
        </mc:Choice>
        <mc:Fallback xmlns="">
          <p:sp>
            <p:nvSpPr>
              <p:cNvPr id="10" name="文本框 9">
                <a:extLst>
                  <a:ext uri="{FF2B5EF4-FFF2-40B4-BE49-F238E27FC236}">
                    <a16:creationId xmlns:a16="http://schemas.microsoft.com/office/drawing/2014/main" id="{C5C84377-9826-9FC2-A090-21750CDD40D5}"/>
                  </a:ext>
                </a:extLst>
              </p:cNvPr>
              <p:cNvSpPr txBox="1">
                <a:spLocks noRot="1" noChangeAspect="1" noMove="1" noResize="1" noEditPoints="1" noAdjustHandles="1" noChangeArrowheads="1" noChangeShapeType="1" noTextEdit="1"/>
              </p:cNvSpPr>
              <p:nvPr/>
            </p:nvSpPr>
            <p:spPr>
              <a:xfrm>
                <a:off x="2014917" y="2768631"/>
                <a:ext cx="475387" cy="430887"/>
              </a:xfrm>
              <a:prstGeom prst="rect">
                <a:avLst/>
              </a:prstGeom>
              <a:blipFill>
                <a:blip r:embed="rId5"/>
                <a:stretch>
                  <a:fillRect l="-15385" r="-2564" b="-11111"/>
                </a:stretch>
              </a:blipFill>
            </p:spPr>
            <p:txBody>
              <a:bodyPr/>
              <a:lstStyle/>
              <a:p>
                <a:r>
                  <a:rPr lang="zh-CN" altLang="en-US">
                    <a:noFill/>
                  </a:rPr>
                  <a:t> </a:t>
                </a:r>
              </a:p>
            </p:txBody>
          </p:sp>
        </mc:Fallback>
      </mc:AlternateContent>
      <p:cxnSp>
        <p:nvCxnSpPr>
          <p:cNvPr id="14" name="直线连接符 13">
            <a:extLst>
              <a:ext uri="{FF2B5EF4-FFF2-40B4-BE49-F238E27FC236}">
                <a16:creationId xmlns:a16="http://schemas.microsoft.com/office/drawing/2014/main" id="{43CBCD18-D9D3-CD80-6A18-983FB5CA1EB9}"/>
              </a:ext>
            </a:extLst>
          </p:cNvPr>
          <p:cNvCxnSpPr>
            <a:cxnSpLocks/>
            <a:stCxn id="8" idx="3"/>
          </p:cNvCxnSpPr>
          <p:nvPr/>
        </p:nvCxnSpPr>
        <p:spPr>
          <a:xfrm>
            <a:off x="2484789" y="1702611"/>
            <a:ext cx="598276" cy="64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连接符 15">
            <a:extLst>
              <a:ext uri="{FF2B5EF4-FFF2-40B4-BE49-F238E27FC236}">
                <a16:creationId xmlns:a16="http://schemas.microsoft.com/office/drawing/2014/main" id="{807B4BF2-BBA7-4B7F-4C88-FD4829A27325}"/>
              </a:ext>
            </a:extLst>
          </p:cNvPr>
          <p:cNvCxnSpPr>
            <a:cxnSpLocks/>
            <a:stCxn id="9" idx="3"/>
          </p:cNvCxnSpPr>
          <p:nvPr/>
        </p:nvCxnSpPr>
        <p:spPr>
          <a:xfrm>
            <a:off x="2448389" y="2323804"/>
            <a:ext cx="634676" cy="19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60CEDF5C-0919-D408-B593-B94B1A2DCC37}"/>
              </a:ext>
            </a:extLst>
          </p:cNvPr>
          <p:cNvCxnSpPr>
            <a:stCxn id="10" idx="3"/>
          </p:cNvCxnSpPr>
          <p:nvPr/>
        </p:nvCxnSpPr>
        <p:spPr>
          <a:xfrm flipV="1">
            <a:off x="2490304" y="2343342"/>
            <a:ext cx="592761" cy="64073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80694C2E-E806-291D-6282-AB292B36F544}"/>
                  </a:ext>
                </a:extLst>
              </p:cNvPr>
              <p:cNvSpPr txBox="1"/>
              <p:nvPr/>
            </p:nvSpPr>
            <p:spPr>
              <a:xfrm>
                <a:off x="2783927" y="1117338"/>
                <a:ext cx="4564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b="0" i="1" smtClean="0">
                              <a:latin typeface="Cambria Math" panose="02040503050406030204" pitchFamily="18" charset="0"/>
                            </a:rPr>
                            <m:t>𝐹</m:t>
                          </m:r>
                        </m:e>
                        <m:sub>
                          <m:r>
                            <a:rPr kumimoji="1" lang="en-US" altLang="zh-CN" sz="2800" b="0" i="1" smtClean="0">
                              <a:latin typeface="Cambria Math" panose="02040503050406030204" pitchFamily="18" charset="0"/>
                            </a:rPr>
                            <m:t>𝑅</m:t>
                          </m:r>
                        </m:sub>
                      </m:sSub>
                    </m:oMath>
                  </m:oMathPara>
                </a14:m>
                <a:endParaRPr kumimoji="1" lang="zh-CN" altLang="en-US" sz="2800" dirty="0"/>
              </a:p>
            </p:txBody>
          </p:sp>
        </mc:Choice>
        <mc:Fallback xmlns="">
          <p:sp>
            <p:nvSpPr>
              <p:cNvPr id="22" name="文本框 21">
                <a:extLst>
                  <a:ext uri="{FF2B5EF4-FFF2-40B4-BE49-F238E27FC236}">
                    <a16:creationId xmlns:a16="http://schemas.microsoft.com/office/drawing/2014/main" id="{80694C2E-E806-291D-6282-AB292B36F544}"/>
                  </a:ext>
                </a:extLst>
              </p:cNvPr>
              <p:cNvSpPr txBox="1">
                <a:spLocks noRot="1" noChangeAspect="1" noMove="1" noResize="1" noEditPoints="1" noAdjustHandles="1" noChangeArrowheads="1" noChangeShapeType="1" noTextEdit="1"/>
              </p:cNvSpPr>
              <p:nvPr/>
            </p:nvSpPr>
            <p:spPr>
              <a:xfrm>
                <a:off x="2783927" y="1117338"/>
                <a:ext cx="456472" cy="430887"/>
              </a:xfrm>
              <a:prstGeom prst="rect">
                <a:avLst/>
              </a:prstGeom>
              <a:blipFill>
                <a:blip r:embed="rId6"/>
                <a:stretch>
                  <a:fillRect l="-18919" r="-2703"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EE85CB4-69D1-A467-FB7C-B5CBC93AD150}"/>
                  </a:ext>
                </a:extLst>
              </p:cNvPr>
              <p:cNvSpPr txBox="1"/>
              <p:nvPr/>
            </p:nvSpPr>
            <p:spPr>
              <a:xfrm>
                <a:off x="5007755" y="1085961"/>
                <a:ext cx="46198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b="0" i="1" smtClean="0">
                              <a:latin typeface="Cambria Math" panose="02040503050406030204" pitchFamily="18" charset="0"/>
                            </a:rPr>
                            <m:t>𝐹</m:t>
                          </m:r>
                        </m:e>
                        <m:sub>
                          <m:r>
                            <a:rPr kumimoji="1" lang="en-US" altLang="zh-CN" sz="2800" b="0" i="1" smtClean="0">
                              <a:latin typeface="Cambria Math" panose="02040503050406030204" pitchFamily="18" charset="0"/>
                            </a:rPr>
                            <m:t>𝐵</m:t>
                          </m:r>
                        </m:sub>
                      </m:sSub>
                    </m:oMath>
                  </m:oMathPara>
                </a14:m>
                <a:endParaRPr kumimoji="1" lang="zh-CN" altLang="en-US" sz="2800" dirty="0"/>
              </a:p>
            </p:txBody>
          </p:sp>
        </mc:Choice>
        <mc:Fallback xmlns="">
          <p:sp>
            <p:nvSpPr>
              <p:cNvPr id="23" name="文本框 22">
                <a:extLst>
                  <a:ext uri="{FF2B5EF4-FFF2-40B4-BE49-F238E27FC236}">
                    <a16:creationId xmlns:a16="http://schemas.microsoft.com/office/drawing/2014/main" id="{9EE85CB4-69D1-A467-FB7C-B5CBC93AD150}"/>
                  </a:ext>
                </a:extLst>
              </p:cNvPr>
              <p:cNvSpPr txBox="1">
                <a:spLocks noRot="1" noChangeAspect="1" noMove="1" noResize="1" noEditPoints="1" noAdjustHandles="1" noChangeArrowheads="1" noChangeShapeType="1" noTextEdit="1"/>
              </p:cNvSpPr>
              <p:nvPr/>
            </p:nvSpPr>
            <p:spPr>
              <a:xfrm>
                <a:off x="5007755" y="1085961"/>
                <a:ext cx="461986" cy="430887"/>
              </a:xfrm>
              <a:prstGeom prst="rect">
                <a:avLst/>
              </a:prstGeom>
              <a:blipFill>
                <a:blip r:embed="rId7"/>
                <a:stretch>
                  <a:fillRect l="-18919" r="-5405" b="-1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052BE13F-0A2E-296C-5947-C4547FBE2270}"/>
                  </a:ext>
                </a:extLst>
              </p:cNvPr>
              <p:cNvSpPr txBox="1"/>
              <p:nvPr/>
            </p:nvSpPr>
            <p:spPr>
              <a:xfrm>
                <a:off x="3894078" y="1054843"/>
                <a:ext cx="45999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b="0" i="1" smtClean="0">
                              <a:latin typeface="Cambria Math" panose="02040503050406030204" pitchFamily="18" charset="0"/>
                            </a:rPr>
                            <m:t>𝐹</m:t>
                          </m:r>
                        </m:e>
                        <m:sub>
                          <m:r>
                            <a:rPr kumimoji="1" lang="en-US" altLang="zh-CN" sz="2800" b="0" i="1" smtClean="0">
                              <a:latin typeface="Cambria Math" panose="02040503050406030204" pitchFamily="18" charset="0"/>
                            </a:rPr>
                            <m:t>𝐺</m:t>
                          </m:r>
                        </m:sub>
                      </m:sSub>
                    </m:oMath>
                  </m:oMathPara>
                </a14:m>
                <a:endParaRPr kumimoji="1" lang="zh-CN" altLang="en-US" sz="2800" dirty="0"/>
              </a:p>
            </p:txBody>
          </p:sp>
        </mc:Choice>
        <mc:Fallback xmlns="">
          <p:sp>
            <p:nvSpPr>
              <p:cNvPr id="24" name="文本框 23">
                <a:extLst>
                  <a:ext uri="{FF2B5EF4-FFF2-40B4-BE49-F238E27FC236}">
                    <a16:creationId xmlns:a16="http://schemas.microsoft.com/office/drawing/2014/main" id="{052BE13F-0A2E-296C-5947-C4547FBE2270}"/>
                  </a:ext>
                </a:extLst>
              </p:cNvPr>
              <p:cNvSpPr txBox="1">
                <a:spLocks noRot="1" noChangeAspect="1" noMove="1" noResize="1" noEditPoints="1" noAdjustHandles="1" noChangeArrowheads="1" noChangeShapeType="1" noTextEdit="1"/>
              </p:cNvSpPr>
              <p:nvPr/>
            </p:nvSpPr>
            <p:spPr>
              <a:xfrm>
                <a:off x="3894078" y="1054843"/>
                <a:ext cx="459998" cy="430887"/>
              </a:xfrm>
              <a:prstGeom prst="rect">
                <a:avLst/>
              </a:prstGeom>
              <a:blipFill>
                <a:blip r:embed="rId8"/>
                <a:stretch>
                  <a:fillRect l="-16216" r="-5405" b="-14286"/>
                </a:stretch>
              </a:blipFill>
            </p:spPr>
            <p:txBody>
              <a:bodyPr/>
              <a:lstStyle/>
              <a:p>
                <a:r>
                  <a:rPr lang="zh-CN" altLang="en-US">
                    <a:noFill/>
                  </a:rPr>
                  <a:t> </a:t>
                </a:r>
              </a:p>
            </p:txBody>
          </p:sp>
        </mc:Fallback>
      </mc:AlternateContent>
      <p:cxnSp>
        <p:nvCxnSpPr>
          <p:cNvPr id="26" name="直线连接符 25">
            <a:extLst>
              <a:ext uri="{FF2B5EF4-FFF2-40B4-BE49-F238E27FC236}">
                <a16:creationId xmlns:a16="http://schemas.microsoft.com/office/drawing/2014/main" id="{9459D5B1-4592-F526-B2CA-D5DAAB7A7A87}"/>
              </a:ext>
            </a:extLst>
          </p:cNvPr>
          <p:cNvCxnSpPr>
            <a:stCxn id="22" idx="2"/>
          </p:cNvCxnSpPr>
          <p:nvPr/>
        </p:nvCxnSpPr>
        <p:spPr>
          <a:xfrm>
            <a:off x="3012163" y="1548225"/>
            <a:ext cx="1056142" cy="637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64D5A8F7-045D-0765-5014-29C26F6BAB3A}"/>
              </a:ext>
            </a:extLst>
          </p:cNvPr>
          <p:cNvCxnSpPr>
            <a:stCxn id="24" idx="2"/>
          </p:cNvCxnSpPr>
          <p:nvPr/>
        </p:nvCxnSpPr>
        <p:spPr>
          <a:xfrm flipH="1">
            <a:off x="4068305" y="1485730"/>
            <a:ext cx="55772" cy="699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a:extLst>
              <a:ext uri="{FF2B5EF4-FFF2-40B4-BE49-F238E27FC236}">
                <a16:creationId xmlns:a16="http://schemas.microsoft.com/office/drawing/2014/main" id="{111A1929-300D-3B84-A40B-253B3B16A6F8}"/>
              </a:ext>
            </a:extLst>
          </p:cNvPr>
          <p:cNvCxnSpPr>
            <a:stCxn id="23" idx="2"/>
          </p:cNvCxnSpPr>
          <p:nvPr/>
        </p:nvCxnSpPr>
        <p:spPr>
          <a:xfrm flipH="1">
            <a:off x="4068305" y="1516848"/>
            <a:ext cx="1170443" cy="66841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877F64FA-5F9C-DEF6-EAC7-05A5F92CDC55}"/>
                  </a:ext>
                </a:extLst>
              </p:cNvPr>
              <p:cNvSpPr txBox="1"/>
              <p:nvPr/>
            </p:nvSpPr>
            <p:spPr>
              <a:xfrm>
                <a:off x="6353419" y="1487167"/>
                <a:ext cx="4959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b="0" i="1" smtClean="0">
                              <a:latin typeface="Cambria Math" panose="02040503050406030204" pitchFamily="18" charset="0"/>
                            </a:rPr>
                            <m:t>𝐵</m:t>
                          </m:r>
                        </m:e>
                        <m:sub>
                          <m:r>
                            <a:rPr kumimoji="1" lang="en-US" altLang="zh-CN" sz="2800" b="0" i="1" smtClean="0">
                              <a:latin typeface="Cambria Math" panose="02040503050406030204" pitchFamily="18" charset="0"/>
                            </a:rPr>
                            <m:t>𝑅</m:t>
                          </m:r>
                        </m:sub>
                      </m:sSub>
                    </m:oMath>
                  </m:oMathPara>
                </a14:m>
                <a:endParaRPr kumimoji="1" lang="zh-CN" altLang="en-US" sz="2800" dirty="0"/>
              </a:p>
            </p:txBody>
          </p:sp>
        </mc:Choice>
        <mc:Fallback xmlns="">
          <p:sp>
            <p:nvSpPr>
              <p:cNvPr id="31" name="文本框 30">
                <a:extLst>
                  <a:ext uri="{FF2B5EF4-FFF2-40B4-BE49-F238E27FC236}">
                    <a16:creationId xmlns:a16="http://schemas.microsoft.com/office/drawing/2014/main" id="{877F64FA-5F9C-DEF6-EAC7-05A5F92CDC55}"/>
                  </a:ext>
                </a:extLst>
              </p:cNvPr>
              <p:cNvSpPr txBox="1">
                <a:spLocks noRot="1" noChangeAspect="1" noMove="1" noResize="1" noEditPoints="1" noAdjustHandles="1" noChangeArrowheads="1" noChangeShapeType="1" noTextEdit="1"/>
              </p:cNvSpPr>
              <p:nvPr/>
            </p:nvSpPr>
            <p:spPr>
              <a:xfrm>
                <a:off x="6353419" y="1487167"/>
                <a:ext cx="495970" cy="430887"/>
              </a:xfrm>
              <a:prstGeom prst="rect">
                <a:avLst/>
              </a:prstGeom>
              <a:blipFill>
                <a:blip r:embed="rId9"/>
                <a:stretch>
                  <a:fillRect l="-17500" r="-2500" b="-1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A3A3F903-F36E-083E-7B08-C838E9A302D5}"/>
                  </a:ext>
                </a:extLst>
              </p:cNvPr>
              <p:cNvSpPr txBox="1"/>
              <p:nvPr/>
            </p:nvSpPr>
            <p:spPr>
              <a:xfrm>
                <a:off x="6352545" y="2124638"/>
                <a:ext cx="4959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b="0" i="1" smtClean="0">
                              <a:latin typeface="Cambria Math" panose="02040503050406030204" pitchFamily="18" charset="0"/>
                            </a:rPr>
                            <m:t>𝐵</m:t>
                          </m:r>
                        </m:e>
                        <m:sub>
                          <m:r>
                            <a:rPr kumimoji="1" lang="en-US" altLang="zh-CN" sz="2800" b="0" i="1" smtClean="0">
                              <a:latin typeface="Cambria Math" panose="02040503050406030204" pitchFamily="18" charset="0"/>
                            </a:rPr>
                            <m:t>𝑅</m:t>
                          </m:r>
                        </m:sub>
                      </m:sSub>
                    </m:oMath>
                  </m:oMathPara>
                </a14:m>
                <a:endParaRPr kumimoji="1" lang="zh-CN" altLang="en-US" sz="2800" dirty="0"/>
              </a:p>
            </p:txBody>
          </p:sp>
        </mc:Choice>
        <mc:Fallback xmlns="">
          <p:sp>
            <p:nvSpPr>
              <p:cNvPr id="32" name="文本框 31">
                <a:extLst>
                  <a:ext uri="{FF2B5EF4-FFF2-40B4-BE49-F238E27FC236}">
                    <a16:creationId xmlns:a16="http://schemas.microsoft.com/office/drawing/2014/main" id="{A3A3F903-F36E-083E-7B08-C838E9A302D5}"/>
                  </a:ext>
                </a:extLst>
              </p:cNvPr>
              <p:cNvSpPr txBox="1">
                <a:spLocks noRot="1" noChangeAspect="1" noMove="1" noResize="1" noEditPoints="1" noAdjustHandles="1" noChangeArrowheads="1" noChangeShapeType="1" noTextEdit="1"/>
              </p:cNvSpPr>
              <p:nvPr/>
            </p:nvSpPr>
            <p:spPr>
              <a:xfrm>
                <a:off x="6352545" y="2124638"/>
                <a:ext cx="495970" cy="430887"/>
              </a:xfrm>
              <a:prstGeom prst="rect">
                <a:avLst/>
              </a:prstGeom>
              <a:blipFill>
                <a:blip r:embed="rId10"/>
                <a:stretch>
                  <a:fillRect l="-17500" r="-2500" b="-1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E54A3760-54EF-63AE-7A4A-26FBF434CBD6}"/>
                  </a:ext>
                </a:extLst>
              </p:cNvPr>
              <p:cNvSpPr txBox="1"/>
              <p:nvPr/>
            </p:nvSpPr>
            <p:spPr>
              <a:xfrm>
                <a:off x="6352545" y="2770815"/>
                <a:ext cx="4959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r>
                            <a:rPr kumimoji="1" lang="en-US" altLang="zh-CN" sz="2800" b="0" i="1" smtClean="0">
                              <a:latin typeface="Cambria Math" panose="02040503050406030204" pitchFamily="18" charset="0"/>
                            </a:rPr>
                            <m:t>𝐵</m:t>
                          </m:r>
                        </m:e>
                        <m:sub>
                          <m:r>
                            <a:rPr kumimoji="1" lang="en-US" altLang="zh-CN" sz="2800" b="0" i="1" smtClean="0">
                              <a:latin typeface="Cambria Math" panose="02040503050406030204" pitchFamily="18" charset="0"/>
                            </a:rPr>
                            <m:t>𝑅</m:t>
                          </m:r>
                        </m:sub>
                      </m:sSub>
                    </m:oMath>
                  </m:oMathPara>
                </a14:m>
                <a:endParaRPr kumimoji="1" lang="zh-CN" altLang="en-US" sz="2800" dirty="0"/>
              </a:p>
            </p:txBody>
          </p:sp>
        </mc:Choice>
        <mc:Fallback xmlns="">
          <p:sp>
            <p:nvSpPr>
              <p:cNvPr id="33" name="文本框 32">
                <a:extLst>
                  <a:ext uri="{FF2B5EF4-FFF2-40B4-BE49-F238E27FC236}">
                    <a16:creationId xmlns:a16="http://schemas.microsoft.com/office/drawing/2014/main" id="{E54A3760-54EF-63AE-7A4A-26FBF434CBD6}"/>
                  </a:ext>
                </a:extLst>
              </p:cNvPr>
              <p:cNvSpPr txBox="1">
                <a:spLocks noRot="1" noChangeAspect="1" noMove="1" noResize="1" noEditPoints="1" noAdjustHandles="1" noChangeArrowheads="1" noChangeShapeType="1" noTextEdit="1"/>
              </p:cNvSpPr>
              <p:nvPr/>
            </p:nvSpPr>
            <p:spPr>
              <a:xfrm>
                <a:off x="6352545" y="2770815"/>
                <a:ext cx="495970" cy="430887"/>
              </a:xfrm>
              <a:prstGeom prst="rect">
                <a:avLst/>
              </a:prstGeom>
              <a:blipFill>
                <a:blip r:embed="rId11"/>
                <a:stretch>
                  <a:fillRect l="-17500" r="-2500" b="-11429"/>
                </a:stretch>
              </a:blipFill>
            </p:spPr>
            <p:txBody>
              <a:bodyPr/>
              <a:lstStyle/>
              <a:p>
                <a:r>
                  <a:rPr lang="zh-CN" altLang="en-US">
                    <a:noFill/>
                  </a:rPr>
                  <a:t> </a:t>
                </a:r>
              </a:p>
            </p:txBody>
          </p:sp>
        </mc:Fallback>
      </mc:AlternateContent>
      <p:cxnSp>
        <p:nvCxnSpPr>
          <p:cNvPr id="35" name="直线连接符 34">
            <a:extLst>
              <a:ext uri="{FF2B5EF4-FFF2-40B4-BE49-F238E27FC236}">
                <a16:creationId xmlns:a16="http://schemas.microsoft.com/office/drawing/2014/main" id="{6BDB4EBB-4271-A147-AE30-EA4D4581B140}"/>
              </a:ext>
            </a:extLst>
          </p:cNvPr>
          <p:cNvCxnSpPr>
            <a:stCxn id="31" idx="1"/>
          </p:cNvCxnSpPr>
          <p:nvPr/>
        </p:nvCxnSpPr>
        <p:spPr>
          <a:xfrm flipH="1">
            <a:off x="6036590" y="1702611"/>
            <a:ext cx="316829" cy="621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10CEF496-2405-6381-6A69-97ECE44F0D95}"/>
              </a:ext>
            </a:extLst>
          </p:cNvPr>
          <p:cNvCxnSpPr>
            <a:endCxn id="32" idx="1"/>
          </p:cNvCxnSpPr>
          <p:nvPr/>
        </p:nvCxnSpPr>
        <p:spPr>
          <a:xfrm>
            <a:off x="6036590" y="2333573"/>
            <a:ext cx="315955" cy="6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线连接符 38">
            <a:extLst>
              <a:ext uri="{FF2B5EF4-FFF2-40B4-BE49-F238E27FC236}">
                <a16:creationId xmlns:a16="http://schemas.microsoft.com/office/drawing/2014/main" id="{A04352D5-5E6D-4F59-FE77-0F5383656AD3}"/>
              </a:ext>
            </a:extLst>
          </p:cNvPr>
          <p:cNvCxnSpPr>
            <a:endCxn id="33" idx="1"/>
          </p:cNvCxnSpPr>
          <p:nvPr/>
        </p:nvCxnSpPr>
        <p:spPr>
          <a:xfrm>
            <a:off x="6036590" y="2323803"/>
            <a:ext cx="315955" cy="662456"/>
          </a:xfrm>
          <a:prstGeom prst="line">
            <a:avLst/>
          </a:prstGeom>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CD2B825A-B1B7-4900-E0CB-3F1103FC205C}"/>
              </a:ext>
            </a:extLst>
          </p:cNvPr>
          <p:cNvSpPr txBox="1"/>
          <p:nvPr/>
        </p:nvSpPr>
        <p:spPr>
          <a:xfrm>
            <a:off x="457200" y="2185261"/>
            <a:ext cx="1115878" cy="646331"/>
          </a:xfrm>
          <a:prstGeom prst="rect">
            <a:avLst/>
          </a:prstGeom>
          <a:noFill/>
        </p:spPr>
        <p:txBody>
          <a:bodyPr wrap="square" rtlCol="0">
            <a:spAutoFit/>
          </a:bodyPr>
          <a:lstStyle/>
          <a:p>
            <a:r>
              <a:rPr kumimoji="1" lang="en-US" altLang="zh-CN" dirty="0"/>
              <a:t>Three Equations</a:t>
            </a:r>
            <a:endParaRPr kumimoji="1" lang="zh-CN" altLang="en-US" dirty="0"/>
          </a:p>
        </p:txBody>
      </p:sp>
      <p:sp>
        <p:nvSpPr>
          <p:cNvPr id="41" name="文本框 40">
            <a:extLst>
              <a:ext uri="{FF2B5EF4-FFF2-40B4-BE49-F238E27FC236}">
                <a16:creationId xmlns:a16="http://schemas.microsoft.com/office/drawing/2014/main" id="{1CAFDA37-B0E5-8D0E-6D82-99380283A448}"/>
              </a:ext>
            </a:extLst>
          </p:cNvPr>
          <p:cNvSpPr txBox="1"/>
          <p:nvPr/>
        </p:nvSpPr>
        <p:spPr>
          <a:xfrm>
            <a:off x="7224791" y="2185261"/>
            <a:ext cx="1115878" cy="646331"/>
          </a:xfrm>
          <a:prstGeom prst="rect">
            <a:avLst/>
          </a:prstGeom>
          <a:noFill/>
        </p:spPr>
        <p:txBody>
          <a:bodyPr wrap="square" rtlCol="0">
            <a:spAutoFit/>
          </a:bodyPr>
          <a:lstStyle/>
          <a:p>
            <a:r>
              <a:rPr kumimoji="1" lang="en-US" altLang="zh-CN" dirty="0"/>
              <a:t>Seven Unknows</a:t>
            </a:r>
            <a:endParaRPr kumimoji="1" lang="zh-CN" altLang="en-US" dirty="0"/>
          </a:p>
        </p:txBody>
      </p:sp>
      <p:sp>
        <p:nvSpPr>
          <p:cNvPr id="42" name="文本框 41">
            <a:extLst>
              <a:ext uri="{FF2B5EF4-FFF2-40B4-BE49-F238E27FC236}">
                <a16:creationId xmlns:a16="http://schemas.microsoft.com/office/drawing/2014/main" id="{ABC29E0A-B595-AB9E-28D5-F130714A853D}"/>
              </a:ext>
            </a:extLst>
          </p:cNvPr>
          <p:cNvSpPr txBox="1"/>
          <p:nvPr/>
        </p:nvSpPr>
        <p:spPr>
          <a:xfrm>
            <a:off x="413096" y="3594810"/>
            <a:ext cx="8480860" cy="523220"/>
          </a:xfrm>
          <a:prstGeom prst="rect">
            <a:avLst/>
          </a:prstGeom>
          <a:noFill/>
        </p:spPr>
        <p:txBody>
          <a:bodyPr wrap="square" rtlCol="0">
            <a:spAutoFit/>
          </a:bodyPr>
          <a:lstStyle/>
          <a:p>
            <a:r>
              <a:rPr kumimoji="1" lang="en-US" altLang="zh-CN" sz="2800" dirty="0">
                <a:solidFill>
                  <a:srgbClr val="FF0000"/>
                </a:solidFill>
              </a:rPr>
              <a:t>How do we solve seven unknowns with three equations?</a:t>
            </a:r>
            <a:endParaRPr kumimoji="1" lang="zh-CN" altLang="en-US" sz="2800" dirty="0">
              <a:solidFill>
                <a:srgbClr val="FF0000"/>
              </a:solidFill>
            </a:endParaRPr>
          </a:p>
        </p:txBody>
      </p:sp>
    </p:spTree>
    <p:extLst>
      <p:ext uri="{BB962C8B-B14F-4D97-AF65-F5344CB8AC3E}">
        <p14:creationId xmlns:p14="http://schemas.microsoft.com/office/powerpoint/2010/main" val="316318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A5CE8-9FD1-6833-11B8-25C7CBFCB4C1}"/>
              </a:ext>
            </a:extLst>
          </p:cNvPr>
          <p:cNvSpPr>
            <a:spLocks noGrp="1"/>
          </p:cNvSpPr>
          <p:nvPr>
            <p:ph type="title"/>
          </p:nvPr>
        </p:nvSpPr>
        <p:spPr/>
        <p:txBody>
          <a:bodyPr/>
          <a:lstStyle/>
          <a:p>
            <a:r>
              <a:rPr kumimoji="1" lang="en-US" altLang="zh-CN" dirty="0"/>
              <a:t>Mathematics</a:t>
            </a:r>
            <a:endParaRPr kumimoji="1" lang="zh-CN" altLang="en-US" dirty="0"/>
          </a:p>
        </p:txBody>
      </p:sp>
      <p:sp>
        <p:nvSpPr>
          <p:cNvPr id="3" name="文本占位符 2">
            <a:extLst>
              <a:ext uri="{FF2B5EF4-FFF2-40B4-BE49-F238E27FC236}">
                <a16:creationId xmlns:a16="http://schemas.microsoft.com/office/drawing/2014/main" id="{AFC2E215-D39C-0005-4C0A-C2F92AEBB4FB}"/>
              </a:ext>
            </a:extLst>
          </p:cNvPr>
          <p:cNvSpPr>
            <a:spLocks noGrp="1"/>
          </p:cNvSpPr>
          <p:nvPr>
            <p:ph type="body" sz="quarter" idx="10"/>
          </p:nvPr>
        </p:nvSpPr>
        <p:spPr/>
        <p:txBody>
          <a:bodyPr/>
          <a:lstStyle/>
          <a:p>
            <a:pPr algn="ctr"/>
            <a:r>
              <a:rPr kumimoji="1" lang="en-US" altLang="zh-CN" sz="2400" b="0" dirty="0"/>
              <a:t>User input / </a:t>
            </a:r>
            <a:r>
              <a:rPr kumimoji="1" lang="en-US" altLang="zh-CN" sz="2400" b="0" dirty="0" err="1"/>
              <a:t>Trimap</a:t>
            </a:r>
            <a:endParaRPr kumimoji="1" lang="en-US" altLang="zh-CN" sz="2400" b="0" dirty="0"/>
          </a:p>
          <a:p>
            <a:pPr algn="ctr"/>
            <a:r>
              <a:rPr kumimoji="1" lang="en-US" altLang="zh-CN" sz="2400" b="0" dirty="0"/>
              <a:t>⬇️</a:t>
            </a:r>
          </a:p>
          <a:p>
            <a:pPr algn="ctr"/>
            <a:r>
              <a:rPr kumimoji="1" lang="en-US" altLang="zh-CN" sz="2400" b="0" dirty="0"/>
              <a:t>F and B value estimation</a:t>
            </a:r>
          </a:p>
          <a:p>
            <a:pPr algn="ctr"/>
            <a:r>
              <a:rPr kumimoji="1" lang="en-US" altLang="zh-CN" sz="2400" b="0" dirty="0"/>
              <a:t>⬇️</a:t>
            </a:r>
          </a:p>
          <a:p>
            <a:pPr algn="ctr"/>
            <a:r>
              <a:rPr kumimoji="1" lang="el-GR" altLang="zh-CN" sz="2400" b="0" dirty="0"/>
              <a:t>α</a:t>
            </a:r>
            <a:r>
              <a:rPr kumimoji="1" lang="en-US" altLang="zh-CN" sz="2400" b="0" dirty="0"/>
              <a:t> value estimation</a:t>
            </a:r>
          </a:p>
          <a:p>
            <a:endParaRPr kumimoji="1" lang="en-US" altLang="zh-CN" dirty="0"/>
          </a:p>
        </p:txBody>
      </p:sp>
      <p:sp>
        <p:nvSpPr>
          <p:cNvPr id="4" name="文本占位符 3">
            <a:extLst>
              <a:ext uri="{FF2B5EF4-FFF2-40B4-BE49-F238E27FC236}">
                <a16:creationId xmlns:a16="http://schemas.microsoft.com/office/drawing/2014/main" id="{93684BA5-2B8A-3A6B-59D1-38157A9C9018}"/>
              </a:ext>
            </a:extLst>
          </p:cNvPr>
          <p:cNvSpPr>
            <a:spLocks noGrp="1"/>
          </p:cNvSpPr>
          <p:nvPr>
            <p:ph type="body" sz="quarter" idx="11"/>
          </p:nvPr>
        </p:nvSpPr>
        <p:spPr/>
        <p:txBody>
          <a:bodyPr/>
          <a:lstStyle/>
          <a:p>
            <a:r>
              <a:rPr kumimoji="1" lang="en-US" altLang="zh-CN" dirty="0"/>
              <a:t>Maximum Likelihood</a:t>
            </a:r>
            <a:endParaRPr kumimoji="1" lang="zh-CN" altLang="en-US" dirty="0"/>
          </a:p>
        </p:txBody>
      </p:sp>
      <p:sp>
        <p:nvSpPr>
          <p:cNvPr id="5" name="灯片编号占位符 4">
            <a:extLst>
              <a:ext uri="{FF2B5EF4-FFF2-40B4-BE49-F238E27FC236}">
                <a16:creationId xmlns:a16="http://schemas.microsoft.com/office/drawing/2014/main" id="{0FEC81E4-65B7-B9C2-CD2B-CCA9FB55565A}"/>
              </a:ext>
            </a:extLst>
          </p:cNvPr>
          <p:cNvSpPr>
            <a:spLocks noGrp="1"/>
          </p:cNvSpPr>
          <p:nvPr>
            <p:ph type="sldNum" sz="quarter" idx="4"/>
          </p:nvPr>
        </p:nvSpPr>
        <p:spPr/>
        <p:txBody>
          <a:bodyPr/>
          <a:lstStyle/>
          <a:p>
            <a:fld id="{DDBE135E-2566-4748-853C-8A3B78F0FB00}" type="slidenum">
              <a:rPr lang="en-GB" smtClean="0"/>
              <a:pPr/>
              <a:t>6</a:t>
            </a:fld>
            <a:endParaRPr lang="en-GB" dirty="0"/>
          </a:p>
        </p:txBody>
      </p:sp>
      <p:cxnSp>
        <p:nvCxnSpPr>
          <p:cNvPr id="8" name="直线连接符 7">
            <a:extLst>
              <a:ext uri="{FF2B5EF4-FFF2-40B4-BE49-F238E27FC236}">
                <a16:creationId xmlns:a16="http://schemas.microsoft.com/office/drawing/2014/main" id="{EBA2716C-94EF-91A7-C2CD-DD8D52ED3A59}"/>
              </a:ext>
            </a:extLst>
          </p:cNvPr>
          <p:cNvCxnSpPr>
            <a:cxnSpLocks/>
          </p:cNvCxnSpPr>
          <p:nvPr/>
        </p:nvCxnSpPr>
        <p:spPr>
          <a:xfrm flipH="1">
            <a:off x="2162013" y="2571750"/>
            <a:ext cx="813662" cy="5857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C01808A6-FE23-5045-F06B-8C90FA067FEE}"/>
              </a:ext>
            </a:extLst>
          </p:cNvPr>
          <p:cNvCxnSpPr>
            <a:cxnSpLocks/>
          </p:cNvCxnSpPr>
          <p:nvPr/>
        </p:nvCxnSpPr>
        <p:spPr>
          <a:xfrm>
            <a:off x="2162013" y="3157466"/>
            <a:ext cx="743919" cy="562127"/>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77598381-9A88-3B3A-FE4E-4DB90D49F799}"/>
              </a:ext>
            </a:extLst>
          </p:cNvPr>
          <p:cNvSpPr txBox="1"/>
          <p:nvPr/>
        </p:nvSpPr>
        <p:spPr>
          <a:xfrm>
            <a:off x="263471" y="2926634"/>
            <a:ext cx="1898542" cy="461665"/>
          </a:xfrm>
          <a:prstGeom prst="rect">
            <a:avLst/>
          </a:prstGeom>
          <a:noFill/>
        </p:spPr>
        <p:txBody>
          <a:bodyPr wrap="square" rtlCol="0">
            <a:spAutoFit/>
          </a:bodyPr>
          <a:lstStyle/>
          <a:p>
            <a:r>
              <a:rPr kumimoji="1" lang="en-US" altLang="zh-CN" sz="2400" dirty="0"/>
              <a:t>One iteration</a:t>
            </a:r>
            <a:endParaRPr kumimoji="1" lang="zh-CN" altLang="en-US" sz="2400" dirty="0"/>
          </a:p>
        </p:txBody>
      </p:sp>
    </p:spTree>
    <p:extLst>
      <p:ext uri="{BB962C8B-B14F-4D97-AF65-F5344CB8AC3E}">
        <p14:creationId xmlns:p14="http://schemas.microsoft.com/office/powerpoint/2010/main" val="222247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F1BCE-5F7A-D982-3EE3-8FB683C82AE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3F2865D-BECF-408F-C586-D879C0D558A0}"/>
              </a:ext>
            </a:extLst>
          </p:cNvPr>
          <p:cNvSpPr>
            <a:spLocks noGrp="1"/>
          </p:cNvSpPr>
          <p:nvPr>
            <p:ph type="title"/>
          </p:nvPr>
        </p:nvSpPr>
        <p:spPr/>
        <p:txBody>
          <a:bodyPr/>
          <a:lstStyle/>
          <a:p>
            <a:r>
              <a:rPr kumimoji="1" lang="en-US" altLang="zh-CN" dirty="0"/>
              <a:t>Mathematics</a:t>
            </a:r>
            <a:endParaRPr kumimoji="1" lang="zh-CN" altLang="en-US" dirty="0"/>
          </a:p>
        </p:txBody>
      </p:sp>
      <p:sp>
        <p:nvSpPr>
          <p:cNvPr id="4" name="文本占位符 3">
            <a:extLst>
              <a:ext uri="{FF2B5EF4-FFF2-40B4-BE49-F238E27FC236}">
                <a16:creationId xmlns:a16="http://schemas.microsoft.com/office/drawing/2014/main" id="{7ABC1513-4570-9F70-3ECE-3E6F646A43C9}"/>
              </a:ext>
            </a:extLst>
          </p:cNvPr>
          <p:cNvSpPr>
            <a:spLocks noGrp="1"/>
          </p:cNvSpPr>
          <p:nvPr>
            <p:ph type="body" sz="quarter" idx="11"/>
          </p:nvPr>
        </p:nvSpPr>
        <p:spPr>
          <a:xfrm>
            <a:off x="828675" y="685806"/>
            <a:ext cx="7500938" cy="290587"/>
          </a:xfrm>
        </p:spPr>
        <p:txBody>
          <a:bodyPr/>
          <a:lstStyle/>
          <a:p>
            <a:r>
              <a:rPr kumimoji="1" lang="en-GB" altLang="zh-CN" dirty="0"/>
              <a:t>Maximum A Posteriori</a:t>
            </a:r>
            <a:endParaRPr kumimoji="1" lang="zh-CN" altLang="en-US" dirty="0"/>
          </a:p>
        </p:txBody>
      </p:sp>
      <p:sp>
        <p:nvSpPr>
          <p:cNvPr id="5" name="灯片编号占位符 4">
            <a:extLst>
              <a:ext uri="{FF2B5EF4-FFF2-40B4-BE49-F238E27FC236}">
                <a16:creationId xmlns:a16="http://schemas.microsoft.com/office/drawing/2014/main" id="{BE78C556-090C-4D18-560D-52F19205AB85}"/>
              </a:ext>
            </a:extLst>
          </p:cNvPr>
          <p:cNvSpPr>
            <a:spLocks noGrp="1"/>
          </p:cNvSpPr>
          <p:nvPr>
            <p:ph type="sldNum" sz="quarter" idx="4"/>
          </p:nvPr>
        </p:nvSpPr>
        <p:spPr/>
        <p:txBody>
          <a:bodyPr/>
          <a:lstStyle/>
          <a:p>
            <a:fld id="{DDBE135E-2566-4748-853C-8A3B78F0FB00}" type="slidenum">
              <a:rPr lang="en-GB" smtClean="0"/>
              <a:pPr/>
              <a:t>7</a:t>
            </a:fld>
            <a:endParaRPr lang="en-GB"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A84130A-7720-9155-90AC-83E4970A2029}"/>
                  </a:ext>
                </a:extLst>
              </p:cNvPr>
              <p:cNvSpPr txBox="1"/>
              <p:nvPr/>
            </p:nvSpPr>
            <p:spPr>
              <a:xfrm>
                <a:off x="1779399" y="1392199"/>
                <a:ext cx="5585202" cy="6758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zh-CN" altLang="en-US" i="1" smtClean="0">
                              <a:latin typeface="Cambria Math" panose="02040503050406030204" pitchFamily="18" charset="0"/>
                            </a:rPr>
                          </m:ctrlPr>
                        </m:funcPr>
                        <m:fName>
                          <m:r>
                            <a:rPr lang="zh-CN" altLang="en-US" i="1">
                              <a:latin typeface="Cambria Math" panose="02040503050406030204" pitchFamily="18" charset="0"/>
                            </a:rPr>
                            <m:t>𝑎𝑟𝑔</m:t>
                          </m:r>
                          <m:r>
                            <a:rPr lang="zh-CN" altLang="en-US" i="0">
                              <a:latin typeface="Cambria Math" panose="02040503050406030204" pitchFamily="18" charset="0"/>
                            </a:rPr>
                            <m:t> </m:t>
                          </m:r>
                          <m:limLow>
                            <m:limLowPr>
                              <m:ctrlPr>
                                <a:rPr lang="zh-CN" altLang="en-US" i="1">
                                  <a:solidFill>
                                    <a:srgbClr val="836967"/>
                                  </a:solidFill>
                                  <a:latin typeface="Cambria Math" panose="02040503050406030204" pitchFamily="18" charset="0"/>
                                </a:rPr>
                              </m:ctrlPr>
                            </m:limLowPr>
                            <m:e>
                              <m:r>
                                <m:rPr>
                                  <m:sty m:val="p"/>
                                </m:rPr>
                                <a:rPr lang="zh-CN" altLang="en-US" i="0">
                                  <a:latin typeface="Cambria Math" panose="02040503050406030204" pitchFamily="18" charset="0"/>
                                </a:rPr>
                                <m:t>max</m:t>
                              </m:r>
                            </m:e>
                            <m:lim>
                              <m:r>
                                <a:rPr lang="zh-CN" altLang="en-US" i="1">
                                  <a:latin typeface="Cambria Math" panose="02040503050406030204" pitchFamily="18" charset="0"/>
                                </a:rPr>
                                <m:t>𝛼</m:t>
                              </m:r>
                              <m:r>
                                <a:rPr lang="zh-CN" altLang="en-US" i="0">
                                  <a:latin typeface="Cambria Math" panose="02040503050406030204" pitchFamily="18" charset="0"/>
                                </a:rPr>
                                <m:t>,</m:t>
                              </m:r>
                              <m:r>
                                <a:rPr lang="zh-CN" altLang="en-US" i="1">
                                  <a:latin typeface="Cambria Math" panose="02040503050406030204" pitchFamily="18" charset="0"/>
                                </a:rPr>
                                <m:t>𝐹</m:t>
                              </m:r>
                              <m:r>
                                <a:rPr lang="zh-CN" altLang="en-US" i="0">
                                  <a:latin typeface="Cambria Math" panose="02040503050406030204" pitchFamily="18" charset="0"/>
                                </a:rPr>
                                <m:t>,</m:t>
                              </m:r>
                              <m:r>
                                <a:rPr lang="zh-CN" altLang="en-US" i="1">
                                  <a:latin typeface="Cambria Math" panose="02040503050406030204" pitchFamily="18" charset="0"/>
                                </a:rPr>
                                <m:t>𝐵</m:t>
                              </m:r>
                            </m:lim>
                          </m:limLow>
                        </m:fName>
                        <m:e>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𝛼</m:t>
                              </m:r>
                              <m:r>
                                <a:rPr lang="zh-CN" altLang="en-US" i="0">
                                  <a:latin typeface="Cambria Math" panose="02040503050406030204" pitchFamily="18" charset="0"/>
                                </a:rPr>
                                <m:t>,</m:t>
                              </m:r>
                              <m:r>
                                <a:rPr lang="zh-CN" altLang="en-US" i="1">
                                  <a:latin typeface="Cambria Math" panose="02040503050406030204" pitchFamily="18" charset="0"/>
                                </a:rPr>
                                <m:t>𝐹</m:t>
                              </m:r>
                              <m:r>
                                <a:rPr lang="zh-CN" altLang="en-US" i="0">
                                  <a:latin typeface="Cambria Math" panose="02040503050406030204" pitchFamily="18" charset="0"/>
                                </a:rPr>
                                <m:t>,</m:t>
                              </m:r>
                              <m:r>
                                <a:rPr lang="zh-CN" altLang="en-US" i="1">
                                  <a:latin typeface="Cambria Math" panose="02040503050406030204" pitchFamily="18" charset="0"/>
                                </a:rPr>
                                <m:t>𝐵</m:t>
                              </m:r>
                            </m:e>
                            <m:e>
                              <m:r>
                                <a:rPr lang="zh-CN" altLang="en-US" i="1">
                                  <a:latin typeface="Cambria Math" panose="02040503050406030204" pitchFamily="18" charset="0"/>
                                </a:rPr>
                                <m:t>𝐶</m:t>
                              </m:r>
                            </m:e>
                          </m:d>
                          <m:r>
                            <a:rPr lang="zh-CN" altLang="en-US" i="0">
                              <a:latin typeface="Cambria Math" panose="02040503050406030204" pitchFamily="18" charset="0"/>
                            </a:rPr>
                            <m:t>=</m:t>
                          </m:r>
                        </m:e>
                      </m:func>
                      <m:func>
                        <m:funcPr>
                          <m:ctrlPr>
                            <a:rPr lang="zh-CN" altLang="en-US" i="1">
                              <a:latin typeface="Cambria Math" panose="02040503050406030204" pitchFamily="18" charset="0"/>
                            </a:rPr>
                          </m:ctrlPr>
                        </m:funcPr>
                        <m:fName>
                          <m:r>
                            <a:rPr lang="zh-CN" altLang="en-US" i="1">
                              <a:latin typeface="Cambria Math" panose="02040503050406030204" pitchFamily="18" charset="0"/>
                            </a:rPr>
                            <m:t>𝑎𝑟𝑔</m:t>
                          </m:r>
                          <m:r>
                            <a:rPr lang="zh-CN" altLang="en-US" i="0">
                              <a:latin typeface="Cambria Math" panose="02040503050406030204" pitchFamily="18" charset="0"/>
                            </a:rPr>
                            <m:t> </m:t>
                          </m:r>
                          <m:limLow>
                            <m:limLowPr>
                              <m:ctrlPr>
                                <a:rPr lang="zh-CN" altLang="en-US" i="1">
                                  <a:solidFill>
                                    <a:srgbClr val="836967"/>
                                  </a:solidFill>
                                  <a:latin typeface="Cambria Math" panose="02040503050406030204" pitchFamily="18" charset="0"/>
                                </a:rPr>
                              </m:ctrlPr>
                            </m:limLowPr>
                            <m:e>
                              <m:r>
                                <m:rPr>
                                  <m:sty m:val="p"/>
                                </m:rPr>
                                <a:rPr lang="zh-CN" altLang="en-US" i="0">
                                  <a:latin typeface="Cambria Math" panose="02040503050406030204" pitchFamily="18" charset="0"/>
                                </a:rPr>
                                <m:t>max</m:t>
                              </m:r>
                            </m:e>
                            <m:lim>
                              <m:r>
                                <a:rPr lang="zh-CN" altLang="en-US" i="1">
                                  <a:latin typeface="Cambria Math" panose="02040503050406030204" pitchFamily="18" charset="0"/>
                                </a:rPr>
                                <m:t>𝛼</m:t>
                              </m:r>
                              <m:r>
                                <a:rPr lang="zh-CN" altLang="en-US" i="0">
                                  <a:latin typeface="Cambria Math" panose="02040503050406030204" pitchFamily="18" charset="0"/>
                                </a:rPr>
                                <m:t>,</m:t>
                              </m:r>
                              <m:r>
                                <a:rPr lang="zh-CN" altLang="en-US" i="1">
                                  <a:latin typeface="Cambria Math" panose="02040503050406030204" pitchFamily="18" charset="0"/>
                                </a:rPr>
                                <m:t>𝐹</m:t>
                              </m:r>
                              <m:r>
                                <a:rPr lang="zh-CN" altLang="en-US" i="0">
                                  <a:latin typeface="Cambria Math" panose="02040503050406030204" pitchFamily="18" charset="0"/>
                                </a:rPr>
                                <m:t>,</m:t>
                              </m:r>
                              <m:r>
                                <a:rPr lang="zh-CN" altLang="en-US" i="1">
                                  <a:latin typeface="Cambria Math" panose="02040503050406030204" pitchFamily="18" charset="0"/>
                                </a:rPr>
                                <m:t>𝐵</m:t>
                              </m:r>
                            </m:lim>
                          </m:limLow>
                        </m:fName>
                        <m:e>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𝑃</m:t>
                              </m:r>
                              <m:r>
                                <a:rPr lang="en-US" altLang="zh-CN" b="0" i="1" smtClean="0">
                                  <a:latin typeface="Cambria Math" panose="02040503050406030204" pitchFamily="18" charset="0"/>
                                </a:rPr>
                                <m:t>(</m:t>
                              </m:r>
                              <m:r>
                                <m:rPr>
                                  <m:sty m:val="p"/>
                                </m:rPr>
                                <a:rPr lang="en-US" altLang="zh-CN">
                                  <a:latin typeface="Cambria Math" panose="02040503050406030204" pitchFamily="18" charset="0"/>
                                </a:rPr>
                                <m:t>C</m:t>
                              </m:r>
                              <m:r>
                                <a:rPr lang="en-US" altLang="zh-CN">
                                  <a:latin typeface="Cambria Math" panose="02040503050406030204" pitchFamily="18" charset="0"/>
                                </a:rPr>
                                <m:t>|</m:t>
                              </m:r>
                              <m:r>
                                <a:rPr lang="zh-CN" altLang="en-US" i="1">
                                  <a:latin typeface="Cambria Math" panose="02040503050406030204" pitchFamily="18" charset="0"/>
                                </a:rPr>
                                <m:t>𝛼</m:t>
                              </m:r>
                              <m:r>
                                <a:rPr lang="en-US" altLang="zh-CN">
                                  <a:latin typeface="Cambria Math" panose="02040503050406030204" pitchFamily="18" charset="0"/>
                                </a:rPr>
                                <m:t>,</m:t>
                              </m:r>
                              <m:r>
                                <m:rPr>
                                  <m:sty m:val="p"/>
                                </m:rPr>
                                <a:rPr lang="en-US" altLang="zh-CN">
                                  <a:latin typeface="Cambria Math" panose="02040503050406030204" pitchFamily="18" charset="0"/>
                                </a:rPr>
                                <m:t>F</m:t>
                              </m:r>
                              <m:r>
                                <a:rPr lang="en-US" altLang="zh-CN">
                                  <a:latin typeface="Cambria Math" panose="02040503050406030204" pitchFamily="18" charset="0"/>
                                </a:rPr>
                                <m:t>,</m:t>
                              </m:r>
                              <m:r>
                                <m:rPr>
                                  <m:sty m:val="p"/>
                                </m:rPr>
                                <a:rPr lang="en-US" altLang="zh-CN">
                                  <a:latin typeface="Cambria Math" panose="02040503050406030204" pitchFamily="18" charset="0"/>
                                </a:rPr>
                                <m:t>B</m:t>
                              </m:r>
                              <m:r>
                                <a:rPr lang="en-US" altLang="zh-CN" b="0" i="1" smtClean="0">
                                  <a:latin typeface="Cambria Math" panose="02040503050406030204" pitchFamily="18" charset="0"/>
                                </a:rPr>
                                <m:t>)</m:t>
                              </m:r>
                              <m:r>
                                <a:rPr lang="zh-CN" altLang="en-US" i="1">
                                  <a:latin typeface="Cambria Math" panose="02040503050406030204" pitchFamily="18" charset="0"/>
                                </a:rPr>
                                <m:t>𝑃</m:t>
                              </m:r>
                              <m:d>
                                <m:dPr>
                                  <m:sepChr m:val=","/>
                                  <m:ctrlPr>
                                    <a:rPr lang="zh-CN" altLang="en-US" i="1">
                                      <a:latin typeface="Cambria Math" panose="02040503050406030204" pitchFamily="18" charset="0"/>
                                    </a:rPr>
                                  </m:ctrlPr>
                                </m:dPr>
                                <m:e>
                                  <m:r>
                                    <a:rPr lang="zh-CN" altLang="en-US" i="1">
                                      <a:latin typeface="Cambria Math" panose="02040503050406030204" pitchFamily="18" charset="0"/>
                                    </a:rPr>
                                    <m:t>𝛼</m:t>
                                  </m:r>
                                </m:e>
                                <m:e>
                                  <m:r>
                                    <a:rPr lang="zh-CN" altLang="en-US" i="1">
                                      <a:latin typeface="Cambria Math" panose="02040503050406030204" pitchFamily="18" charset="0"/>
                                    </a:rPr>
                                    <m:t>𝐹</m:t>
                                  </m:r>
                                </m:e>
                                <m:e>
                                  <m:r>
                                    <a:rPr lang="zh-CN" altLang="en-US" i="1">
                                      <a:latin typeface="Cambria Math" panose="02040503050406030204" pitchFamily="18" charset="0"/>
                                    </a:rPr>
                                    <m:t>𝐵</m:t>
                                  </m:r>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r>
                                    <a:rPr lang="zh-CN" altLang="en-US" i="1">
                                      <a:latin typeface="Cambria Math" panose="02040503050406030204" pitchFamily="18" charset="0"/>
                                    </a:rPr>
                                    <m:t>𝐶</m:t>
                                  </m:r>
                                </m:e>
                              </m:d>
                            </m:den>
                          </m:f>
                        </m:e>
                      </m:func>
                    </m:oMath>
                  </m:oMathPara>
                </a14:m>
                <a:endParaRPr lang="zh-CN" altLang="en-US" dirty="0"/>
              </a:p>
            </p:txBody>
          </p:sp>
        </mc:Choice>
        <mc:Fallback xmlns="">
          <p:sp>
            <p:nvSpPr>
              <p:cNvPr id="7" name="文本框 6">
                <a:extLst>
                  <a:ext uri="{FF2B5EF4-FFF2-40B4-BE49-F238E27FC236}">
                    <a16:creationId xmlns:a16="http://schemas.microsoft.com/office/drawing/2014/main" id="{FA84130A-7720-9155-90AC-83E4970A2029}"/>
                  </a:ext>
                </a:extLst>
              </p:cNvPr>
              <p:cNvSpPr txBox="1">
                <a:spLocks noRot="1" noChangeAspect="1" noMove="1" noResize="1" noEditPoints="1" noAdjustHandles="1" noChangeArrowheads="1" noChangeShapeType="1" noTextEdit="1"/>
              </p:cNvSpPr>
              <p:nvPr/>
            </p:nvSpPr>
            <p:spPr>
              <a:xfrm>
                <a:off x="1779399" y="1392199"/>
                <a:ext cx="5585202" cy="67582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25AAADC-A4D6-0C47-B998-D24DE9E7FB94}"/>
                  </a:ext>
                </a:extLst>
              </p:cNvPr>
              <p:cNvSpPr txBox="1"/>
              <p:nvPr/>
            </p:nvSpPr>
            <p:spPr>
              <a:xfrm>
                <a:off x="1664312" y="2844226"/>
                <a:ext cx="5815376" cy="4759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zh-CN" altLang="en-US" i="1" smtClean="0">
                              <a:latin typeface="Cambria Math" panose="02040503050406030204" pitchFamily="18" charset="0"/>
                            </a:rPr>
                          </m:ctrlPr>
                        </m:funcPr>
                        <m:fName>
                          <m:r>
                            <a:rPr lang="zh-CN" altLang="en-US" i="1">
                              <a:latin typeface="Cambria Math" panose="02040503050406030204" pitchFamily="18" charset="0"/>
                            </a:rPr>
                            <m:t>𝐿</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𝛼</m:t>
                              </m:r>
                              <m:r>
                                <a:rPr lang="zh-CN" altLang="en-US" i="0">
                                  <a:latin typeface="Cambria Math" panose="02040503050406030204" pitchFamily="18" charset="0"/>
                                </a:rPr>
                                <m:t>,</m:t>
                              </m:r>
                              <m:r>
                                <a:rPr lang="zh-CN" altLang="en-US" i="1">
                                  <a:latin typeface="Cambria Math" panose="02040503050406030204" pitchFamily="18" charset="0"/>
                                </a:rPr>
                                <m:t>𝐹</m:t>
                              </m:r>
                              <m:r>
                                <a:rPr lang="zh-CN" altLang="en-US" i="0">
                                  <a:latin typeface="Cambria Math" panose="02040503050406030204" pitchFamily="18" charset="0"/>
                                </a:rPr>
                                <m:t>,</m:t>
                              </m:r>
                              <m:r>
                                <a:rPr lang="zh-CN" altLang="en-US" i="1">
                                  <a:latin typeface="Cambria Math" panose="02040503050406030204" pitchFamily="18" charset="0"/>
                                </a:rPr>
                                <m:t>𝐵</m:t>
                              </m:r>
                            </m:e>
                            <m:e>
                              <m:r>
                                <a:rPr lang="zh-CN" altLang="en-US" i="1">
                                  <a:latin typeface="Cambria Math" panose="02040503050406030204" pitchFamily="18" charset="0"/>
                                </a:rPr>
                                <m:t>𝐶</m:t>
                              </m:r>
                            </m:e>
                          </m:d>
                          <m:r>
                            <a:rPr lang="zh-CN" altLang="en-US" i="0">
                              <a:latin typeface="Cambria Math" panose="02040503050406030204" pitchFamily="18" charset="0"/>
                            </a:rPr>
                            <m:t>=</m:t>
                          </m:r>
                          <m:r>
                            <m:rPr>
                              <m:sty m:val="p"/>
                            </m:rPr>
                            <a:rPr lang="zh-CN" altLang="en-US" i="0">
                              <a:latin typeface="Cambria Math" panose="02040503050406030204" pitchFamily="18" charset="0"/>
                            </a:rPr>
                            <m:t>arg</m:t>
                          </m:r>
                        </m:fName>
                        <m:e>
                          <m:func>
                            <m:funcPr>
                              <m:ctrlPr>
                                <a:rPr lang="zh-CN" altLang="en-US" i="1">
                                  <a:latin typeface="Cambria Math" panose="02040503050406030204" pitchFamily="18" charset="0"/>
                                </a:rPr>
                              </m:ctrlPr>
                            </m:funcPr>
                            <m:fName>
                              <m:limLow>
                                <m:limLowPr>
                                  <m:ctrlPr>
                                    <a:rPr lang="zh-CN" altLang="en-US" i="1">
                                      <a:solidFill>
                                        <a:srgbClr val="836967"/>
                                      </a:solidFill>
                                      <a:latin typeface="Cambria Math" panose="02040503050406030204" pitchFamily="18" charset="0"/>
                                    </a:rPr>
                                  </m:ctrlPr>
                                </m:limLowPr>
                                <m:e>
                                  <m:r>
                                    <m:rPr>
                                      <m:sty m:val="p"/>
                                    </m:rPr>
                                    <a:rPr lang="zh-CN" altLang="en-US" i="0">
                                      <a:latin typeface="Cambria Math" panose="02040503050406030204" pitchFamily="18" charset="0"/>
                                    </a:rPr>
                                    <m:t>max</m:t>
                                  </m:r>
                                </m:e>
                                <m:lim>
                                  <m:r>
                                    <a:rPr lang="zh-CN" altLang="en-US" i="1">
                                      <a:latin typeface="Cambria Math" panose="02040503050406030204" pitchFamily="18" charset="0"/>
                                    </a:rPr>
                                    <m:t>𝛼</m:t>
                                  </m:r>
                                  <m:r>
                                    <a:rPr lang="zh-CN" altLang="en-US" i="0">
                                      <a:latin typeface="Cambria Math" panose="02040503050406030204" pitchFamily="18" charset="0"/>
                                    </a:rPr>
                                    <m:t>,</m:t>
                                  </m:r>
                                  <m:r>
                                    <a:rPr lang="zh-CN" altLang="en-US" i="1">
                                      <a:latin typeface="Cambria Math" panose="02040503050406030204" pitchFamily="18" charset="0"/>
                                    </a:rPr>
                                    <m:t>𝐹</m:t>
                                  </m:r>
                                  <m:r>
                                    <a:rPr lang="zh-CN" altLang="en-US" i="0">
                                      <a:latin typeface="Cambria Math" panose="02040503050406030204" pitchFamily="18" charset="0"/>
                                    </a:rPr>
                                    <m:t>,</m:t>
                                  </m:r>
                                  <m:r>
                                    <a:rPr lang="zh-CN" altLang="en-US" i="1">
                                      <a:latin typeface="Cambria Math" panose="02040503050406030204" pitchFamily="18" charset="0"/>
                                    </a:rPr>
                                    <m:t>𝐵</m:t>
                                  </m:r>
                                </m:lim>
                              </m:limLow>
                            </m:fName>
                            <m:e>
                              <m:r>
                                <a:rPr lang="zh-CN" altLang="en-US" i="1">
                                  <a:latin typeface="Cambria Math" panose="02040503050406030204" pitchFamily="18" charset="0"/>
                                </a:rPr>
                                <m:t>𝐿</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C</m:t>
                              </m:r>
                              <m:r>
                                <a:rPr lang="en-US" altLang="zh-CN" b="0" i="0" smtClean="0">
                                  <a:latin typeface="Cambria Math" panose="02040503050406030204" pitchFamily="18" charset="0"/>
                                </a:rPr>
                                <m:t>|</m:t>
                              </m:r>
                              <m:r>
                                <a:rPr lang="zh-CN" altLang="en-US" i="1">
                                  <a:latin typeface="Cambria Math" panose="02040503050406030204" pitchFamily="18" charset="0"/>
                                </a:rPr>
                                <m:t>𝛼</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F</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B</m:t>
                              </m:r>
                              <m:r>
                                <a:rPr lang="en-US" altLang="zh-CN" b="0" i="0" smtClean="0">
                                  <a:latin typeface="Cambria Math" panose="02040503050406030204" pitchFamily="18" charset="0"/>
                                </a:rPr>
                                <m:t>)+</m:t>
                              </m:r>
                              <m:r>
                                <a:rPr lang="zh-CN" altLang="en-US" i="1">
                                  <a:latin typeface="Cambria Math" panose="02040503050406030204" pitchFamily="18" charset="0"/>
                                </a:rPr>
                                <m:t>𝐿</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𝐹</m:t>
                                  </m:r>
                                </m:e>
                              </m:d>
                              <m:r>
                                <a:rPr lang="zh-CN" altLang="en-US" i="0">
                                  <a:latin typeface="Cambria Math" panose="02040503050406030204" pitchFamily="18" charset="0"/>
                                </a:rPr>
                                <m:t>+</m:t>
                              </m:r>
                              <m:r>
                                <a:rPr lang="zh-CN" altLang="en-US" i="1">
                                  <a:latin typeface="Cambria Math" panose="02040503050406030204" pitchFamily="18" charset="0"/>
                                </a:rPr>
                                <m:t>𝐿</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𝐵</m:t>
                                  </m:r>
                                </m:e>
                              </m:d>
                              <m:r>
                                <a:rPr lang="en-US" altLang="zh-CN" b="0" i="1" smtClean="0">
                                  <a:solidFill>
                                    <a:schemeClr val="bg2">
                                      <a:lumMod val="75000"/>
                                    </a:schemeClr>
                                  </a:solidFill>
                                  <a:latin typeface="Cambria Math" panose="02040503050406030204" pitchFamily="18" charset="0"/>
                                </a:rPr>
                                <m:t>+</m:t>
                              </m:r>
                              <m:r>
                                <a:rPr lang="en-US" altLang="zh-CN" b="0" i="1" smtClean="0">
                                  <a:solidFill>
                                    <a:schemeClr val="bg2">
                                      <a:lumMod val="75000"/>
                                    </a:schemeClr>
                                  </a:solidFill>
                                  <a:latin typeface="Cambria Math" panose="02040503050406030204" pitchFamily="18" charset="0"/>
                                </a:rPr>
                                <m:t>𝐿</m:t>
                              </m:r>
                              <m:r>
                                <a:rPr lang="en-US" altLang="zh-CN" b="0" i="1" smtClean="0">
                                  <a:solidFill>
                                    <a:schemeClr val="bg2">
                                      <a:lumMod val="75000"/>
                                    </a:schemeClr>
                                  </a:solidFill>
                                  <a:latin typeface="Cambria Math" panose="02040503050406030204" pitchFamily="18" charset="0"/>
                                </a:rPr>
                                <m:t>(</m:t>
                              </m:r>
                              <m:r>
                                <a:rPr lang="zh-CN" altLang="en-US" i="1">
                                  <a:solidFill>
                                    <a:schemeClr val="bg2">
                                      <a:lumMod val="75000"/>
                                    </a:schemeClr>
                                  </a:solidFill>
                                  <a:latin typeface="Cambria Math" panose="02040503050406030204" pitchFamily="18" charset="0"/>
                                </a:rPr>
                                <m:t>𝛼</m:t>
                              </m:r>
                              <m:r>
                                <a:rPr lang="en-US" altLang="zh-CN" b="0" i="1" smtClean="0">
                                  <a:solidFill>
                                    <a:schemeClr val="bg2">
                                      <a:lumMod val="75000"/>
                                    </a:schemeClr>
                                  </a:solidFill>
                                  <a:latin typeface="Cambria Math" panose="02040503050406030204" pitchFamily="18" charset="0"/>
                                </a:rPr>
                                <m:t>)</m:t>
                              </m:r>
                            </m:e>
                          </m:func>
                        </m:e>
                      </m:func>
                    </m:oMath>
                  </m:oMathPara>
                </a14:m>
                <a:endParaRPr lang="zh-CN" altLang="en-US" dirty="0"/>
              </a:p>
            </p:txBody>
          </p:sp>
        </mc:Choice>
        <mc:Fallback xmlns="">
          <p:sp>
            <p:nvSpPr>
              <p:cNvPr id="9" name="文本框 8">
                <a:extLst>
                  <a:ext uri="{FF2B5EF4-FFF2-40B4-BE49-F238E27FC236}">
                    <a16:creationId xmlns:a16="http://schemas.microsoft.com/office/drawing/2014/main" id="{325AAADC-A4D6-0C47-B998-D24DE9E7FB94}"/>
                  </a:ext>
                </a:extLst>
              </p:cNvPr>
              <p:cNvSpPr txBox="1">
                <a:spLocks noRot="1" noChangeAspect="1" noMove="1" noResize="1" noEditPoints="1" noAdjustHandles="1" noChangeArrowheads="1" noChangeShapeType="1" noTextEdit="1"/>
              </p:cNvSpPr>
              <p:nvPr/>
            </p:nvSpPr>
            <p:spPr>
              <a:xfrm>
                <a:off x="1664312" y="2844226"/>
                <a:ext cx="5815376" cy="475964"/>
              </a:xfrm>
              <a:prstGeom prst="rect">
                <a:avLst/>
              </a:prstGeom>
              <a:blipFill>
                <a:blip r:embed="rId3"/>
                <a:stretch>
                  <a:fillRect/>
                </a:stretch>
              </a:blipFill>
            </p:spPr>
            <p:txBody>
              <a:bodyPr/>
              <a:lstStyle/>
              <a:p>
                <a:r>
                  <a:rPr lang="zh-CN" altLang="en-US">
                    <a:noFill/>
                  </a:rPr>
                  <a:t> </a:t>
                </a:r>
              </a:p>
            </p:txBody>
          </p:sp>
        </mc:Fallback>
      </mc:AlternateContent>
      <p:sp>
        <p:nvSpPr>
          <p:cNvPr id="10" name="下箭头 9">
            <a:extLst>
              <a:ext uri="{FF2B5EF4-FFF2-40B4-BE49-F238E27FC236}">
                <a16:creationId xmlns:a16="http://schemas.microsoft.com/office/drawing/2014/main" id="{ABBC1F57-FF89-A086-A67F-3B61AD127850}"/>
              </a:ext>
            </a:extLst>
          </p:cNvPr>
          <p:cNvSpPr/>
          <p:nvPr/>
        </p:nvSpPr>
        <p:spPr>
          <a:xfrm>
            <a:off x="4347274" y="2157783"/>
            <a:ext cx="449451" cy="596685"/>
          </a:xfrm>
          <a:prstGeom prst="downArrow">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1E6B6D2E-3B8A-DB89-5A6A-05A3E0ABF28C}"/>
              </a:ext>
            </a:extLst>
          </p:cNvPr>
          <p:cNvSpPr txBox="1"/>
          <p:nvPr/>
        </p:nvSpPr>
        <p:spPr>
          <a:xfrm>
            <a:off x="5036950" y="2167409"/>
            <a:ext cx="2154265" cy="400110"/>
          </a:xfrm>
          <a:prstGeom prst="rect">
            <a:avLst/>
          </a:prstGeom>
          <a:noFill/>
        </p:spPr>
        <p:txBody>
          <a:bodyPr wrap="square" rtlCol="0">
            <a:spAutoFit/>
          </a:bodyPr>
          <a:lstStyle/>
          <a:p>
            <a:r>
              <a:rPr kumimoji="1" lang="en-US" altLang="zh-CN" sz="2000" dirty="0"/>
              <a:t>Log Likelihood</a:t>
            </a:r>
            <a:endParaRPr kumimoji="1" lang="zh-CN" altLang="en-US" sz="2000" dirty="0"/>
          </a:p>
        </p:txBody>
      </p:sp>
      <p:sp>
        <p:nvSpPr>
          <p:cNvPr id="12" name="文本框 11">
            <a:extLst>
              <a:ext uri="{FF2B5EF4-FFF2-40B4-BE49-F238E27FC236}">
                <a16:creationId xmlns:a16="http://schemas.microsoft.com/office/drawing/2014/main" id="{22DA629E-6C30-CCA5-90CF-CE389AA32230}"/>
              </a:ext>
            </a:extLst>
          </p:cNvPr>
          <p:cNvSpPr txBox="1"/>
          <p:nvPr/>
        </p:nvSpPr>
        <p:spPr>
          <a:xfrm>
            <a:off x="6796858" y="3209893"/>
            <a:ext cx="2184410" cy="400110"/>
          </a:xfrm>
          <a:prstGeom prst="rect">
            <a:avLst/>
          </a:prstGeom>
          <a:noFill/>
        </p:spPr>
        <p:txBody>
          <a:bodyPr wrap="square" rtlCol="0">
            <a:spAutoFit/>
          </a:bodyPr>
          <a:lstStyle/>
          <a:p>
            <a:r>
              <a:rPr kumimoji="1" lang="en-US" altLang="zh-CN" sz="2000" dirty="0">
                <a:solidFill>
                  <a:schemeClr val="bg2">
                    <a:lumMod val="75000"/>
                  </a:schemeClr>
                </a:solidFill>
              </a:rPr>
              <a:t>Constant(omitted)</a:t>
            </a:r>
            <a:endParaRPr kumimoji="1" lang="zh-CN" altLang="en-US" sz="2000" dirty="0">
              <a:solidFill>
                <a:schemeClr val="bg2">
                  <a:lumMod val="75000"/>
                </a:schemeClr>
              </a:solidFill>
            </a:endParaRPr>
          </a:p>
        </p:txBody>
      </p:sp>
      <p:sp>
        <p:nvSpPr>
          <p:cNvPr id="13" name="文本框 12">
            <a:extLst>
              <a:ext uri="{FF2B5EF4-FFF2-40B4-BE49-F238E27FC236}">
                <a16:creationId xmlns:a16="http://schemas.microsoft.com/office/drawing/2014/main" id="{4FC125EC-7A9B-D23D-97D8-01BF0D460CE8}"/>
              </a:ext>
            </a:extLst>
          </p:cNvPr>
          <p:cNvSpPr txBox="1"/>
          <p:nvPr/>
        </p:nvSpPr>
        <p:spPr>
          <a:xfrm>
            <a:off x="2676726" y="3735803"/>
            <a:ext cx="3804835" cy="400110"/>
          </a:xfrm>
          <a:prstGeom prst="rect">
            <a:avLst/>
          </a:prstGeom>
          <a:noFill/>
        </p:spPr>
        <p:txBody>
          <a:bodyPr wrap="square" rtlCol="0">
            <a:spAutoFit/>
          </a:bodyPr>
          <a:lstStyle/>
          <a:p>
            <a:r>
              <a:rPr kumimoji="1" lang="en-US" altLang="zh-CN" sz="2000" dirty="0">
                <a:solidFill>
                  <a:srgbClr val="FF0000"/>
                </a:solidFill>
              </a:rPr>
              <a:t>Let’s solve each terms one by one</a:t>
            </a:r>
            <a:endParaRPr kumimoji="1" lang="zh-CN" altLang="en-US" sz="2000" dirty="0">
              <a:solidFill>
                <a:srgbClr val="FF0000"/>
              </a:solidFill>
            </a:endParaRPr>
          </a:p>
        </p:txBody>
      </p:sp>
    </p:spTree>
    <p:extLst>
      <p:ext uri="{BB962C8B-B14F-4D97-AF65-F5344CB8AC3E}">
        <p14:creationId xmlns:p14="http://schemas.microsoft.com/office/powerpoint/2010/main" val="76282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60E72-F4D6-EB17-C673-D8BF31B4F01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F82538B-27D8-870E-B7CC-7A6DB6FC2254}"/>
              </a:ext>
            </a:extLst>
          </p:cNvPr>
          <p:cNvSpPr>
            <a:spLocks noGrp="1"/>
          </p:cNvSpPr>
          <p:nvPr>
            <p:ph type="title"/>
          </p:nvPr>
        </p:nvSpPr>
        <p:spPr/>
        <p:txBody>
          <a:bodyPr/>
          <a:lstStyle/>
          <a:p>
            <a:r>
              <a:rPr kumimoji="1" lang="en-US" altLang="zh-CN" dirty="0"/>
              <a:t>Mathematics</a:t>
            </a:r>
            <a:endParaRPr kumimoji="1" lang="zh-CN" altLang="en-US" dirty="0"/>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4EDB9652-55DA-C3AB-7633-0C564431BD6F}"/>
                  </a:ext>
                </a:extLst>
              </p:cNvPr>
              <p:cNvSpPr>
                <a:spLocks noGrp="1"/>
              </p:cNvSpPr>
              <p:nvPr>
                <p:ph type="body" sz="quarter" idx="10"/>
              </p:nvPr>
            </p:nvSpPr>
            <p:spPr/>
            <p:txBody>
              <a:bodyPr/>
              <a:lstStyle/>
              <a:p>
                <a:pPr algn="ctr"/>
                <a:r>
                  <a:rPr kumimoji="1" lang="en-US" altLang="zh-CN" b="0" dirty="0"/>
                  <a:t>Recall </a:t>
                </a:r>
                <a:r>
                  <a:rPr kumimoji="1" lang="en-US" altLang="zh-CN" b="0" i="1" dirty="0"/>
                  <a:t>C=</a:t>
                </a:r>
                <a:r>
                  <a:rPr kumimoji="1" lang="el-GR" altLang="zh-CN" b="0" i="1" dirty="0"/>
                  <a:t>α</a:t>
                </a:r>
                <a:r>
                  <a:rPr kumimoji="1" lang="en-US" altLang="zh-CN" b="0" i="1" dirty="0"/>
                  <a:t>F+(1-</a:t>
                </a:r>
                <a:r>
                  <a:rPr kumimoji="1" lang="el-GR" altLang="zh-CN" b="0" i="1" dirty="0"/>
                  <a:t>α)</a:t>
                </a:r>
                <a:r>
                  <a:rPr kumimoji="1" lang="en-US" altLang="zh-CN" b="0" i="1" dirty="0"/>
                  <a:t>B</a:t>
                </a:r>
              </a:p>
              <a:p>
                <a:pPr algn="ctr"/>
                <a:r>
                  <a:rPr kumimoji="1" lang="en-US" altLang="zh-CN" b="0" dirty="0"/>
                  <a:t>⬇️</a:t>
                </a:r>
              </a:p>
              <a:p>
                <a:pPr algn="ctr"/>
                <a:r>
                  <a:rPr kumimoji="1" lang="en-US" altLang="zh-CN" b="0" dirty="0"/>
                  <a:t>Minimize the difference between </a:t>
                </a:r>
                <a:r>
                  <a:rPr kumimoji="1" lang="en-US" altLang="zh-CN" b="0" i="1" dirty="0"/>
                  <a:t>C</a:t>
                </a:r>
                <a:r>
                  <a:rPr kumimoji="1" lang="en-US" altLang="zh-CN" b="0" dirty="0"/>
                  <a:t> and </a:t>
                </a:r>
                <a14:m>
                  <m:oMath xmlns:m="http://schemas.openxmlformats.org/officeDocument/2006/math">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𝐶</m:t>
                        </m:r>
                      </m:e>
                    </m:acc>
                  </m:oMath>
                </a14:m>
                <a:endParaRPr kumimoji="1" lang="en-US" altLang="zh-CN" b="0" dirty="0"/>
              </a:p>
              <a:p>
                <a:pPr algn="ctr"/>
                <a:r>
                  <a:rPr kumimoji="1" lang="en-US" altLang="zh-CN" b="0" dirty="0"/>
                  <a:t>⬇️</a:t>
                </a:r>
              </a:p>
              <a:p>
                <a:pPr/>
                <a14:m>
                  <m:oMathPara xmlns:m="http://schemas.openxmlformats.org/officeDocument/2006/math">
                    <m:oMathParaPr>
                      <m:jc m:val="centerGroup"/>
                    </m:oMathParaPr>
                    <m:oMath xmlns:m="http://schemas.openxmlformats.org/officeDocument/2006/math">
                      <m:r>
                        <a:rPr lang="en-US" altLang="zh-CN" sz="1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𝐿</m:t>
                      </m:r>
                      <m:d>
                        <m:d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𝐶</m:t>
                          </m:r>
                        </m:e>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e>
                      </m:d>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f>
                        <m:f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𝐶</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d>
                            <m:d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1</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e>
                          </m:d>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e>
                            <m: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2</m:t>
                              </m:r>
                            </m:sup>
                          </m:sSup>
                        </m:num>
                        <m:den>
                          <m:sSubSup>
                            <m:sSubSup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𝐶</m:t>
                              </m:r>
                            </m:sub>
                            <m:sup>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2</m:t>
                              </m:r>
                            </m:sup>
                          </m:sSubSup>
                        </m:den>
                      </m:f>
                    </m:oMath>
                  </m:oMathPara>
                </a14:m>
                <a:endPar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ctr"/>
                <a:r>
                  <a:rPr lang="en-US" altLang="zh-CN" sz="1600" b="0" kern="100" dirty="0">
                    <a:latin typeface="DengXian" panose="02010600030101010101" pitchFamily="2" charset="-122"/>
                    <a:ea typeface="DengXian" panose="02010600030101010101" pitchFamily="2" charset="-122"/>
                    <a:cs typeface="Times New Roman" panose="02020603050405020304" pitchFamily="18" charset="0"/>
                  </a:rPr>
                  <a:t>(where</a:t>
                </a:r>
                <a:r>
                  <a:rPr lang="zh-CN" altLang="zh-CN" sz="1600" b="0" kern="100" dirty="0">
                    <a:solidFill>
                      <a:srgbClr val="191B1F"/>
                    </a:solidFill>
                    <a:effectLst/>
                    <a:ea typeface="Cambria Math" panose="02040503050406030204" pitchFamily="18" charset="0"/>
                    <a:cs typeface="Times New Roman" panose="02020603050405020304" pitchFamily="18" charset="0"/>
                  </a:rPr>
                  <a:t> </a:t>
                </a:r>
                <a14:m>
                  <m:oMath xmlns:m="http://schemas.openxmlformats.org/officeDocument/2006/math">
                    <m:sSubSup>
                      <m:sSubSupPr>
                        <m:ctrlPr>
                          <a:rPr lang="zh-CN" altLang="zh-CN" sz="1600" b="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𝜎</m:t>
                        </m:r>
                      </m:e>
                      <m:sub>
                        <m:r>
                          <a:rPr lang="en-US" altLang="zh-CN" sz="16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𝐶</m:t>
                        </m:r>
                      </m:sub>
                      <m:sup>
                        <m:r>
                          <a:rPr lang="en-US" altLang="zh-CN" sz="1600" b="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2</m:t>
                        </m:r>
                      </m:sup>
                    </m:sSubSup>
                  </m:oMath>
                </a14:m>
                <a:r>
                  <a:rPr lang="en-US" altLang="zh-CN" sz="1600" b="0" kern="100" dirty="0">
                    <a:latin typeface="DengXian" panose="02010600030101010101" pitchFamily="2" charset="-122"/>
                    <a:ea typeface="DengXian" panose="02010600030101010101" pitchFamily="2" charset="-122"/>
                    <a:cs typeface="Times New Roman" panose="02020603050405020304" pitchFamily="18" charset="0"/>
                  </a:rPr>
                  <a:t> is the </a:t>
                </a:r>
                <a:r>
                  <a:rPr lang="en-GB" altLang="zh-CN" sz="1600" b="0" dirty="0">
                    <a:effectLst/>
                    <a:latin typeface="Times"/>
                  </a:rPr>
                  <a:t>standard deviation </a:t>
                </a:r>
                <a:r>
                  <a:rPr lang="en-US" altLang="zh-CN" sz="1600" b="0" kern="100" dirty="0">
                    <a:latin typeface="DengXian" panose="02010600030101010101" pitchFamily="2" charset="-122"/>
                    <a:ea typeface="DengXian" panose="02010600030101010101" pitchFamily="2" charset="-122"/>
                    <a:cs typeface="Times New Roman" panose="02020603050405020304" pitchFamily="18" charset="0"/>
                  </a:rPr>
                  <a:t>)</a:t>
                </a:r>
                <a:endParaRPr lang="zh-CN" altLang="zh-CN" sz="1600" b="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b="0" dirty="0"/>
              </a:p>
            </p:txBody>
          </p:sp>
        </mc:Choice>
        <mc:Fallback xmlns="">
          <p:sp>
            <p:nvSpPr>
              <p:cNvPr id="3" name="文本占位符 2">
                <a:extLst>
                  <a:ext uri="{FF2B5EF4-FFF2-40B4-BE49-F238E27FC236}">
                    <a16:creationId xmlns:a16="http://schemas.microsoft.com/office/drawing/2014/main" id="{4EDB9652-55DA-C3AB-7633-0C564431BD6F}"/>
                  </a:ext>
                </a:extLst>
              </p:cNvPr>
              <p:cNvSpPr>
                <a:spLocks noGrp="1" noRot="1" noChangeAspect="1" noMove="1" noResize="1" noEditPoints="1" noAdjustHandles="1" noChangeArrowheads="1" noChangeShapeType="1" noTextEdit="1"/>
              </p:cNvSpPr>
              <p:nvPr>
                <p:ph type="body" sz="quarter" idx="10"/>
              </p:nvPr>
            </p:nvSpPr>
            <p:spPr>
              <a:blipFill>
                <a:blip r:embed="rId2"/>
                <a:stretch>
                  <a:fillRect t="-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99D19424-E463-35BE-1E72-C27D4273A670}"/>
                  </a:ext>
                </a:extLst>
              </p:cNvPr>
              <p:cNvSpPr>
                <a:spLocks noGrp="1"/>
              </p:cNvSpPr>
              <p:nvPr>
                <p:ph type="body" sz="quarter" idx="11"/>
              </p:nvPr>
            </p:nvSpPr>
            <p:spPr>
              <a:xfrm>
                <a:off x="828675" y="685806"/>
                <a:ext cx="7500938" cy="337082"/>
              </a:xfrm>
            </p:spPr>
            <p:txBody>
              <a:bodyPr/>
              <a:lstStyle/>
              <a:p>
                <a:pPr algn="just"/>
                <a14:m>
                  <m:oMathPara xmlns:m="http://schemas.openxmlformats.org/officeDocument/2006/math">
                    <m:oMathParaPr>
                      <m:jc m:val="left"/>
                    </m:oMathParaPr>
                    <m:oMath xmlns:m="http://schemas.openxmlformats.org/officeDocument/2006/math">
                      <m:func>
                        <m:funcPr>
                          <m:ctrlPr>
                            <a:rPr lang="en-US" altLang="zh-CN" sz="1800" b="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ctrlPr>
                        </m:funcPr>
                        <m:fName>
                          <m:r>
                            <m:rPr>
                              <m:sty m:val="p"/>
                            </m:rPr>
                            <a:rPr lang="en-US" altLang="zh-CN" sz="1800" b="0" i="0"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arg</m:t>
                          </m:r>
                        </m:fName>
                        <m:e>
                          <m:r>
                            <a:rPr lang="en-US" altLang="zh-CN" sz="1800" b="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𝑚𝑎𝑥</m:t>
                          </m:r>
                        </m:e>
                      </m:func>
                      <m:r>
                        <a:rPr lang="en-US" altLang="zh-CN" sz="18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𝐿</m:t>
                      </m:r>
                      <m:d>
                        <m:dPr>
                          <m:ctrlPr>
                            <a:rPr lang="zh-CN" altLang="zh-CN" sz="18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𝐶</m:t>
                          </m:r>
                        </m:e>
                        <m:e>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𝛼</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18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𝐵</m:t>
                          </m:r>
                        </m:e>
                      </m:d>
                    </m:oMath>
                  </m:oMathPara>
                </a14:m>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mc:Choice>
        <mc:Fallback xmlns="">
          <p:sp>
            <p:nvSpPr>
              <p:cNvPr id="4" name="文本占位符 3">
                <a:extLst>
                  <a:ext uri="{FF2B5EF4-FFF2-40B4-BE49-F238E27FC236}">
                    <a16:creationId xmlns:a16="http://schemas.microsoft.com/office/drawing/2014/main" id="{99D19424-E463-35BE-1E72-C27D4273A670}"/>
                  </a:ext>
                </a:extLst>
              </p:cNvPr>
              <p:cNvSpPr>
                <a:spLocks noGrp="1" noRot="1" noChangeAspect="1" noMove="1" noResize="1" noEditPoints="1" noAdjustHandles="1" noChangeArrowheads="1" noChangeShapeType="1" noTextEdit="1"/>
              </p:cNvSpPr>
              <p:nvPr>
                <p:ph type="body" sz="quarter" idx="11"/>
              </p:nvPr>
            </p:nvSpPr>
            <p:spPr>
              <a:xfrm>
                <a:off x="828675" y="685806"/>
                <a:ext cx="7500938" cy="337082"/>
              </a:xfrm>
              <a:blipFill>
                <a:blip r:embed="rId3"/>
                <a:stretch>
                  <a:fillRect l="-1184" b="-3704"/>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95491C31-59D2-55FC-9B3C-D3289DA9CCCA}"/>
              </a:ext>
            </a:extLst>
          </p:cNvPr>
          <p:cNvSpPr>
            <a:spLocks noGrp="1"/>
          </p:cNvSpPr>
          <p:nvPr>
            <p:ph type="sldNum" sz="quarter" idx="4"/>
          </p:nvPr>
        </p:nvSpPr>
        <p:spPr/>
        <p:txBody>
          <a:bodyPr/>
          <a:lstStyle/>
          <a:p>
            <a:fld id="{DDBE135E-2566-4748-853C-8A3B78F0FB00}" type="slidenum">
              <a:rPr lang="en-GB" smtClean="0"/>
              <a:pPr/>
              <a:t>8</a:t>
            </a:fld>
            <a:endParaRPr lang="en-GB" dirty="0"/>
          </a:p>
        </p:txBody>
      </p:sp>
    </p:spTree>
    <p:extLst>
      <p:ext uri="{BB962C8B-B14F-4D97-AF65-F5344CB8AC3E}">
        <p14:creationId xmlns:p14="http://schemas.microsoft.com/office/powerpoint/2010/main" val="341836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DEF49-1128-F013-0F3C-3A8383C80A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8D71CD7-5CBF-6F03-BADE-D3D680C3173C}"/>
              </a:ext>
            </a:extLst>
          </p:cNvPr>
          <p:cNvSpPr>
            <a:spLocks noGrp="1"/>
          </p:cNvSpPr>
          <p:nvPr>
            <p:ph type="title"/>
          </p:nvPr>
        </p:nvSpPr>
        <p:spPr/>
        <p:txBody>
          <a:bodyPr/>
          <a:lstStyle/>
          <a:p>
            <a:r>
              <a:rPr kumimoji="1" lang="en-US" altLang="zh-CN" dirty="0"/>
              <a:t>Mathematics</a:t>
            </a:r>
            <a:endParaRPr kumimoji="1" lang="zh-CN" altLang="en-US" dirty="0"/>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0CDCAC2C-192D-0652-37FF-2066907C87EE}"/>
                  </a:ext>
                </a:extLst>
              </p:cNvPr>
              <p:cNvSpPr>
                <a:spLocks noGrp="1"/>
              </p:cNvSpPr>
              <p:nvPr>
                <p:ph type="body" sz="quarter" idx="10"/>
              </p:nvPr>
            </p:nvSpPr>
            <p:spPr>
              <a:xfrm>
                <a:off x="828675" y="1598649"/>
                <a:ext cx="7500938" cy="1946202"/>
              </a:xfrm>
            </p:spPr>
            <p:txBody>
              <a:bodyPr/>
              <a:lstStyle/>
              <a:p>
                <a:pPr/>
                <a14:m>
                  <m:oMathPara xmlns:m="http://schemas.openxmlformats.org/officeDocument/2006/math">
                    <m:oMathParaPr>
                      <m:jc m:val="centerGroup"/>
                    </m:oMathParaPr>
                    <m:oMath xmlns:m="http://schemas.openxmlformats.org/officeDocument/2006/math">
                      <m:r>
                        <a:rPr lang="en-US" altLang="zh-CN" sz="2400" i="1" kern="100" smtClean="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𝐿</m:t>
                      </m:r>
                      <m:d>
                        <m:dPr>
                          <m:ctrlPr>
                            <a:rPr lang="zh-CN" altLang="zh-CN" sz="24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e>
                      </m:d>
                      <m:r>
                        <a:rPr lang="en-US" altLang="zh-CN" sz="24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f>
                        <m:fPr>
                          <m:ctrlPr>
                            <a:rPr lang="zh-CN" altLang="zh-CN" sz="24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sz="24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r>
                            <a:rPr lang="en-US" altLang="zh-CN" sz="24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zh-CN" altLang="zh-CN" sz="24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e>
                          </m:acc>
                          <m:sSup>
                            <m:sSupPr>
                              <m:ctrlPr>
                                <a:rPr lang="zh-CN" altLang="zh-CN" sz="24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e>
                            <m:sup>
                              <m:r>
                                <a:rPr lang="en-US" altLang="zh-CN" sz="24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𝑇</m:t>
                              </m:r>
                            </m:sup>
                          </m:sSup>
                          <m:nary>
                            <m:naryPr>
                              <m:chr m:val="∑"/>
                              <m:limLoc m:val="subSup"/>
                              <m:ctrlPr>
                                <a:rPr lang="zh-CN" altLang="zh-CN" sz="24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4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sub>
                            <m:sup>
                              <m:r>
                                <a:rPr lang="en-US" altLang="zh-CN" sz="24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−1</m:t>
                              </m:r>
                            </m:sup>
                            <m:e>
                              <m:d>
                                <m:dPr>
                                  <m:ctrlPr>
                                    <a:rPr lang="zh-CN" altLang="zh-CN" sz="24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r>
                                    <a:rPr lang="en-US" altLang="zh-CN" sz="24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zh-CN" altLang="zh-CN" sz="2400" i="1" kern="100">
                                          <a:solidFill>
                                            <a:srgbClr val="191B1F"/>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𝐹</m:t>
                                      </m:r>
                                    </m:e>
                                  </m:acc>
                                </m:e>
                              </m:d>
                            </m:e>
                          </m:nary>
                        </m:num>
                        <m:den>
                          <m:r>
                            <a:rPr lang="en-US" altLang="zh-CN" sz="2400" i="1" kern="100">
                              <a:solidFill>
                                <a:srgbClr val="191B1F"/>
                              </a:solidFill>
                              <a:effectLst/>
                              <a:latin typeface="Cambria Math" panose="02040503050406030204" pitchFamily="18" charset="0"/>
                              <a:ea typeface="DengXian" panose="02010600030101010101" pitchFamily="2" charset="-122"/>
                              <a:cs typeface="Times New Roman" panose="02020603050405020304" pitchFamily="18" charset="0"/>
                            </a:rPr>
                            <m:t>2</m:t>
                          </m:r>
                        </m:den>
                      </m:f>
                    </m:oMath>
                  </m:oMathPara>
                </a14:m>
                <a:endParaRPr lang="en-US" alt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zh-CN" sz="2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ctr"/>
                <a:r>
                  <a:rPr kumimoji="1" lang="en-US" altLang="zh-CN" sz="2400" b="0" dirty="0"/>
                  <a:t>Weighted Covariance Matrix: Distance</a:t>
                </a:r>
              </a:p>
              <a:p>
                <a:endParaRPr kumimoji="1" lang="zh-CN" altLang="en-US" sz="2400" dirty="0"/>
              </a:p>
            </p:txBody>
          </p:sp>
        </mc:Choice>
        <mc:Fallback xmlns="">
          <p:sp>
            <p:nvSpPr>
              <p:cNvPr id="3" name="文本占位符 2">
                <a:extLst>
                  <a:ext uri="{FF2B5EF4-FFF2-40B4-BE49-F238E27FC236}">
                    <a16:creationId xmlns:a16="http://schemas.microsoft.com/office/drawing/2014/main" id="{0CDCAC2C-192D-0652-37FF-2066907C87EE}"/>
                  </a:ext>
                </a:extLst>
              </p:cNvPr>
              <p:cNvSpPr>
                <a:spLocks noGrp="1" noRot="1" noChangeAspect="1" noMove="1" noResize="1" noEditPoints="1" noAdjustHandles="1" noChangeArrowheads="1" noChangeShapeType="1" noTextEdit="1"/>
              </p:cNvSpPr>
              <p:nvPr>
                <p:ph type="body" sz="quarter" idx="10"/>
              </p:nvPr>
            </p:nvSpPr>
            <p:spPr>
              <a:xfrm>
                <a:off x="828675" y="1598649"/>
                <a:ext cx="7500938" cy="1946202"/>
              </a:xfrm>
              <a:blipFill>
                <a:blip r:embed="rId2"/>
                <a:stretch>
                  <a:fillRect t="-31613" b="-25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占位符 3">
                <a:extLst>
                  <a:ext uri="{FF2B5EF4-FFF2-40B4-BE49-F238E27FC236}">
                    <a16:creationId xmlns:a16="http://schemas.microsoft.com/office/drawing/2014/main" id="{D52658F5-2BBA-FE41-B38D-A7939BA52EEC}"/>
                  </a:ext>
                </a:extLst>
              </p:cNvPr>
              <p:cNvSpPr>
                <a:spLocks noGrp="1"/>
              </p:cNvSpPr>
              <p:nvPr>
                <p:ph type="body" sz="quarter" idx="11"/>
              </p:nvPr>
            </p:nvSpPr>
            <p:spPr/>
            <p:txBody>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𝐿</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𝐹</m:t>
                          </m:r>
                        </m:e>
                      </m:d>
                    </m:oMath>
                  </m:oMathPara>
                </a14:m>
                <a:endParaRPr kumimoji="1" lang="zh-CN" altLang="en-US" dirty="0"/>
              </a:p>
            </p:txBody>
          </p:sp>
        </mc:Choice>
        <mc:Fallback xmlns="">
          <p:sp>
            <p:nvSpPr>
              <p:cNvPr id="4" name="文本占位符 3">
                <a:extLst>
                  <a:ext uri="{FF2B5EF4-FFF2-40B4-BE49-F238E27FC236}">
                    <a16:creationId xmlns:a16="http://schemas.microsoft.com/office/drawing/2014/main" id="{D52658F5-2BBA-FE41-B38D-A7939BA52EEC}"/>
                  </a:ext>
                </a:extLst>
              </p:cNvPr>
              <p:cNvSpPr>
                <a:spLocks noGrp="1" noRot="1" noChangeAspect="1" noMove="1" noResize="1" noEditPoints="1" noAdjustHandles="1" noChangeArrowheads="1" noChangeShapeType="1" noTextEdit="1"/>
              </p:cNvSpPr>
              <p:nvPr>
                <p:ph type="body" sz="quarter" idx="11"/>
              </p:nvPr>
            </p:nvSpPr>
            <p:spPr>
              <a:blipFill>
                <a:blip r:embed="rId3"/>
                <a:stretch>
                  <a:fillRect l="-1184" b="-52941"/>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3A9EA639-162C-6F76-314B-B6149D0BC11B}"/>
              </a:ext>
            </a:extLst>
          </p:cNvPr>
          <p:cNvSpPr>
            <a:spLocks noGrp="1"/>
          </p:cNvSpPr>
          <p:nvPr>
            <p:ph type="sldNum" sz="quarter" idx="4"/>
          </p:nvPr>
        </p:nvSpPr>
        <p:spPr/>
        <p:txBody>
          <a:bodyPr/>
          <a:lstStyle/>
          <a:p>
            <a:fld id="{DDBE135E-2566-4748-853C-8A3B78F0FB00}" type="slidenum">
              <a:rPr lang="en-GB" smtClean="0"/>
              <a:pPr/>
              <a:t>9</a:t>
            </a:fld>
            <a:endParaRPr lang="en-GB" dirty="0"/>
          </a:p>
        </p:txBody>
      </p:sp>
    </p:spTree>
    <p:extLst>
      <p:ext uri="{BB962C8B-B14F-4D97-AF65-F5344CB8AC3E}">
        <p14:creationId xmlns:p14="http://schemas.microsoft.com/office/powerpoint/2010/main" val="2881526375"/>
      </p:ext>
    </p:extLst>
  </p:cSld>
  <p:clrMapOvr>
    <a:masterClrMapping/>
  </p:clrMapOvr>
</p:sld>
</file>

<file path=ppt/theme/theme1.xml><?xml version="1.0" encoding="utf-8"?>
<a:theme xmlns:a="http://schemas.openxmlformats.org/drawingml/2006/main" name="TCD_PPT_Calibri_Option1a">
  <a:themeElements>
    <a:clrScheme name="Trinity College">
      <a:dk1>
        <a:sysClr val="windowText" lastClr="000000"/>
      </a:dk1>
      <a:lt1>
        <a:sysClr val="window" lastClr="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font">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TCD_PPT_Calibri_Option1a.potx</Template>
  <TotalTime>7442</TotalTime>
  <Words>1035</Words>
  <Application>Microsoft Office PowerPoint</Application>
  <PresentationFormat>On-screen Show (16:9)</PresentationFormat>
  <Paragraphs>220</Paragraphs>
  <Slides>25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DengXian</vt:lpstr>
      <vt:lpstr>Minion Pro</vt:lpstr>
      <vt:lpstr>Arial</vt:lpstr>
      <vt:lpstr>Calibri</vt:lpstr>
      <vt:lpstr>Cambria Math</vt:lpstr>
      <vt:lpstr>Times</vt:lpstr>
      <vt:lpstr>Times New Roman</vt:lpstr>
      <vt:lpstr>TCD_PPT_Calibri_Option1a</vt:lpstr>
      <vt:lpstr>Proposal Presentation</vt:lpstr>
      <vt:lpstr>Group Introduction</vt:lpstr>
      <vt:lpstr>Presentation</vt:lpstr>
      <vt:lpstr>Mathematics</vt:lpstr>
      <vt:lpstr>Mathematics</vt:lpstr>
      <vt:lpstr>Mathematics</vt:lpstr>
      <vt:lpstr>Mathematics</vt:lpstr>
      <vt:lpstr>Mathematics</vt:lpstr>
      <vt:lpstr>Mathematics</vt:lpstr>
      <vt:lpstr>Mathematics</vt:lpstr>
      <vt:lpstr>Mathematics</vt:lpstr>
      <vt:lpstr>Mathematics</vt:lpstr>
      <vt:lpstr>Function Blocks</vt:lpstr>
      <vt:lpstr>Function Blocks</vt:lpstr>
      <vt:lpstr>Function Blocks</vt:lpstr>
      <vt:lpstr>Function Blocks</vt:lpstr>
      <vt:lpstr>Unittest</vt:lpstr>
      <vt:lpstr>Unittest</vt:lpstr>
      <vt:lpstr>E2E test</vt:lpstr>
      <vt:lpstr>E2E test</vt:lpstr>
      <vt:lpstr>Flow of Implementation</vt:lpstr>
      <vt:lpstr>Flow of Implementation</vt:lpstr>
      <vt:lpstr>Milestones and timeline</vt:lpstr>
      <vt:lpstr>Milestones and timeline</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dtpgraphics</dc:creator>
  <cp:lastModifiedBy>Changhong Li</cp:lastModifiedBy>
  <cp:revision>104</cp:revision>
  <cp:lastPrinted>2014-12-16T10:33:11Z</cp:lastPrinted>
  <dcterms:created xsi:type="dcterms:W3CDTF">2013-07-29T09:34:50Z</dcterms:created>
  <dcterms:modified xsi:type="dcterms:W3CDTF">2024-02-13T21:43:12Z</dcterms:modified>
</cp:coreProperties>
</file>