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6" r:id="rId5"/>
    <p:sldId id="267" r:id="rId6"/>
    <p:sldId id="269" r:id="rId7"/>
    <p:sldId id="271" r:id="rId8"/>
    <p:sldId id="264" r:id="rId9"/>
    <p:sldId id="270" r:id="rId10"/>
    <p:sldId id="272" r:id="rId11"/>
    <p:sldId id="260" r:id="rId12"/>
  </p:sldIdLst>
  <p:sldSz cx="9144000" cy="5143500" type="screen16x9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94" autoAdjust="0"/>
  </p:normalViewPr>
  <p:slideViewPr>
    <p:cSldViewPr snapToGrid="0" showGuides="1">
      <p:cViewPr varScale="1">
        <p:scale>
          <a:sx n="106" d="100"/>
          <a:sy n="106" d="100"/>
        </p:scale>
        <p:origin x="610" y="82"/>
      </p:cViewPr>
      <p:guideLst>
        <p:guide orient="horz" pos="323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69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12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61A7A-40F1-0B45-8A82-94DCCA5E7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545078"/>
            <a:ext cx="9144000" cy="597231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145CB8-4673-6A47-9176-F0CB3073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 dirty="0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363">
              <a:buFont typeface="Arial" panose="020B0604020202020204" pitchFamily="34" charset="0"/>
              <a:buChar char="•"/>
              <a:defRPr sz="1600"/>
            </a:lvl2pPr>
            <a:lvl3pPr marL="912813" indent="-222250">
              <a:defRPr sz="1600"/>
            </a:lvl3pPr>
            <a:lvl4pPr marL="1128713" indent="-190500">
              <a:defRPr sz="1600"/>
            </a:lvl4pPr>
            <a:lvl5pPr marL="1439863" indent="-185738">
              <a:defRPr sz="160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545078"/>
            <a:ext cx="9144000" cy="597231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9" name="Picture 8" descr="TCD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8D990A1-B68F-2A49-BE34-734A4A613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6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A149838-4667-8C41-A6F0-AC61A4FAC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50068A-6AF5-9545-B42A-0DF4DC426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1711" cy="5147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ga-IE"/>
              <a:t>Click to edit Master title style</a:t>
            </a:r>
            <a:endParaRPr lang="en-GB"/>
          </a:p>
        </p:txBody>
      </p:sp>
      <p:pic>
        <p:nvPicPr>
          <p:cNvPr id="5" name="Picture 4" descr="TCD_Whit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01D4001-B407-4A4F-9142-F1AD168EA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61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ga-I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ga-IE" dirty="0"/>
              <a:t>Click to edit Master text styles</a:t>
            </a:r>
          </a:p>
          <a:p>
            <a:pPr lvl="1"/>
            <a:r>
              <a:rPr lang="ga-IE" dirty="0"/>
              <a:t>Second level</a:t>
            </a:r>
          </a:p>
          <a:p>
            <a:pPr lvl="2"/>
            <a:r>
              <a:rPr lang="ga-IE" dirty="0"/>
              <a:t>Third level</a:t>
            </a:r>
          </a:p>
          <a:p>
            <a:pPr lvl="3"/>
            <a:r>
              <a:rPr lang="ga-IE" dirty="0"/>
              <a:t>Fourth level</a:t>
            </a:r>
          </a:p>
          <a:p>
            <a:pPr lvl="4"/>
            <a:r>
              <a:rPr lang="ga-IE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25E529-5F0B-4D4A-84B9-75C65BFBA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  <p:sldLayoutId id="2147483663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7"/>
        </a:spcBef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613" algn="l" defTabSz="914400" rtl="0" eaLnBrk="1" latinLnBrk="0" hangingPunct="1">
        <a:spcBef>
          <a:spcPts val="1134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5738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2808395"/>
            <a:ext cx="7500939" cy="416138"/>
          </a:xfrm>
        </p:spPr>
        <p:txBody>
          <a:bodyPr/>
          <a:lstStyle/>
          <a:p>
            <a:r>
              <a:rPr lang="en-US" altLang="zh-CN" dirty="0"/>
              <a:t>Proposal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4" y="3276197"/>
            <a:ext cx="6508126" cy="416138"/>
          </a:xfrm>
        </p:spPr>
        <p:txBody>
          <a:bodyPr/>
          <a:lstStyle/>
          <a:p>
            <a:pPr algn="just"/>
            <a:r>
              <a:rPr lang="en-US" altLang="zh-CN" dirty="0"/>
              <a:t>Matting based on Bayesian algorithm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28688" y="3952068"/>
            <a:ext cx="4679325" cy="836909"/>
          </a:xfrm>
        </p:spPr>
        <p:txBody>
          <a:bodyPr anchor="b"/>
          <a:lstStyle/>
          <a:p>
            <a:r>
              <a:rPr lang="en-GB" sz="1600" dirty="0"/>
              <a:t>Lingyu Gong, </a:t>
            </a:r>
            <a:r>
              <a:rPr lang="en-GB" sz="1600" dirty="0" err="1"/>
              <a:t>Changhong</a:t>
            </a:r>
            <a:r>
              <a:rPr lang="en-GB" sz="1600" dirty="0"/>
              <a:t> Li, </a:t>
            </a:r>
            <a:r>
              <a:rPr lang="en-GB" sz="1600" dirty="0" err="1"/>
              <a:t>Qiwen</a:t>
            </a:r>
            <a:r>
              <a:rPr lang="en-GB" sz="1600" dirty="0"/>
              <a:t> Tan</a:t>
            </a:r>
          </a:p>
          <a:p>
            <a:pPr lvl="1"/>
            <a:r>
              <a:rPr lang="en-GB" sz="1600" dirty="0"/>
              <a:t>E3 School</a:t>
            </a:r>
          </a:p>
          <a:p>
            <a:pPr lvl="2"/>
            <a:r>
              <a:rPr lang="en-GB" sz="1600" dirty="0"/>
              <a:t>Date 15/02/2024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31C37-C258-306A-50C6-7BCC5147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D67-549C-DA51-7BC8-05D08ED5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574" y="519274"/>
            <a:ext cx="7500939" cy="421200"/>
          </a:xfrm>
        </p:spPr>
        <p:txBody>
          <a:bodyPr/>
          <a:lstStyle/>
          <a:p>
            <a:r>
              <a:rPr lang="en-US" altLang="zh-CN" dirty="0"/>
              <a:t>E2E test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2153-ED0A-F37C-0A0D-15A18D184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33B3E0-3AE7-730F-3779-D812E5D1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205"/>
            <a:ext cx="9144000" cy="139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21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30" y="542674"/>
            <a:ext cx="7500939" cy="421200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1531" y="1196788"/>
            <a:ext cx="7500938" cy="3603812"/>
          </a:xfrm>
        </p:spPr>
        <p:txBody>
          <a:bodyPr/>
          <a:lstStyle/>
          <a:p>
            <a:pPr lvl="1"/>
            <a:r>
              <a:rPr lang="en-US" altLang="zh-CN" dirty="0"/>
              <a:t>Group Introduction</a:t>
            </a:r>
            <a:r>
              <a:rPr lang="en-IE" altLang="zh-CN" dirty="0"/>
              <a:t>(Tan )</a:t>
            </a:r>
            <a:endParaRPr lang="en-US" altLang="zh-CN" dirty="0"/>
          </a:p>
          <a:p>
            <a:pPr lvl="1"/>
            <a:r>
              <a:rPr lang="en-US" sz="2000" b="0" i="0" u="none" strike="noStrike" baseline="0" dirty="0">
                <a:latin typeface="Calibri"/>
                <a:ea typeface="Calibri"/>
                <a:cs typeface="Calibri"/>
              </a:rPr>
              <a:t>Mathematical Algorithm(Tan )</a:t>
            </a:r>
          </a:p>
          <a:p>
            <a:pPr lvl="1"/>
            <a:r>
              <a:rPr lang="en-GB" dirty="0"/>
              <a:t>Function Blocks(Gong)</a:t>
            </a:r>
          </a:p>
          <a:p>
            <a:pPr lvl="1"/>
            <a:r>
              <a:rPr lang="en-GB" dirty="0"/>
              <a:t>Testing Plan(Gong)</a:t>
            </a:r>
          </a:p>
          <a:p>
            <a:pPr lvl="1"/>
            <a:r>
              <a:rPr lang="en-GB" dirty="0"/>
              <a:t>Flow of Implementation(</a:t>
            </a:r>
            <a:r>
              <a:rPr lang="en-GB" dirty="0" err="1"/>
              <a:t>Changhong</a:t>
            </a:r>
            <a:r>
              <a:rPr lang="en-GB" dirty="0"/>
              <a:t>)</a:t>
            </a:r>
            <a:endParaRPr lang="en-US" sz="2000" b="0" i="0" u="none" strike="noStrike" baseline="0" dirty="0">
              <a:latin typeface="Calibri"/>
              <a:ea typeface="Calibri"/>
              <a:cs typeface="Calibri"/>
            </a:endParaRPr>
          </a:p>
          <a:p>
            <a:pPr lvl="1"/>
            <a:r>
              <a:rPr lang="en-GB" dirty="0"/>
              <a:t>Milestones and timeline(</a:t>
            </a:r>
            <a:r>
              <a:rPr lang="en-GB" dirty="0" err="1"/>
              <a:t>Changhong</a:t>
            </a:r>
            <a:r>
              <a:rPr lang="en-GB" dirty="0"/>
              <a:t>)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83" y="513384"/>
            <a:ext cx="7500939" cy="421200"/>
          </a:xfrm>
        </p:spPr>
        <p:txBody>
          <a:bodyPr/>
          <a:lstStyle/>
          <a:p>
            <a:r>
              <a:rPr lang="en-US" altLang="zh-CN" dirty="0"/>
              <a:t>Function Blocks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DDC70-2055-FE2B-5A4F-8AE0E24EA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9" y="1133298"/>
            <a:ext cx="4087907" cy="36924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sz="1800" b="1" dirty="0"/>
              <a:t>Preprocessing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400" b="1" dirty="0"/>
              <a:t>Simplification: </a:t>
            </a:r>
            <a:r>
              <a:rPr lang="en-IE" sz="1400" dirty="0"/>
              <a:t>Efficiency, Streamlining, Single Intensity.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400" b="1" dirty="0"/>
              <a:t>Threshold Consistency: </a:t>
            </a:r>
            <a:r>
              <a:rPr lang="en-IE" sz="1400" dirty="0"/>
              <a:t>Predefined Thresholds, Intensity Classification.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400" b="1" dirty="0"/>
              <a:t>Standard Matting Practice: </a:t>
            </a:r>
            <a:r>
              <a:rPr lang="en-IE" sz="1400" dirty="0"/>
              <a:t>Image Matting, Grayscale Guide.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1400" b="1" dirty="0"/>
              <a:t>Compatibility with Logic: </a:t>
            </a:r>
            <a:r>
              <a:rPr lang="en-IE" sz="1400" dirty="0"/>
              <a:t>Processing Consistency, Intensity-based Logic.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648E64-FC36-3361-7CA5-3EA34D0DB9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" t="4760" b="5099"/>
          <a:stretch/>
        </p:blipFill>
        <p:spPr>
          <a:xfrm>
            <a:off x="311137" y="1133298"/>
            <a:ext cx="4015850" cy="369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83" y="513384"/>
            <a:ext cx="7500939" cy="421200"/>
          </a:xfrm>
        </p:spPr>
        <p:txBody>
          <a:bodyPr/>
          <a:lstStyle/>
          <a:p>
            <a:r>
              <a:rPr lang="en-US" altLang="zh-CN" dirty="0"/>
              <a:t>Function Blocks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DDC70-2055-FE2B-5A4F-8AE0E24EA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97616" y="1183966"/>
            <a:ext cx="4342971" cy="1083963"/>
          </a:xfrm>
        </p:spPr>
        <p:txBody>
          <a:bodyPr/>
          <a:lstStyle/>
          <a:p>
            <a:r>
              <a:rPr lang="en-IE" b="1" dirty="0"/>
              <a:t>Calculating</a:t>
            </a:r>
          </a:p>
          <a:p>
            <a:pPr marL="0" indent="0">
              <a:buNone/>
            </a:pPr>
            <a:r>
              <a:rPr lang="en-IE" sz="1400" dirty="0"/>
              <a:t>The calculations provide key </a:t>
            </a:r>
            <a:r>
              <a:rPr lang="en-IE" sz="1400" dirty="0" err="1"/>
              <a:t>color</a:t>
            </a:r>
            <a:r>
              <a:rPr lang="en-IE" sz="1400" dirty="0"/>
              <a:t> insights for distinguishing the foreground from the background, crucial for areas with unclear boundaries like hair or fur.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F26D0F02-EDE2-420A-9D84-FE7DA64427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" r="1845"/>
          <a:stretch/>
        </p:blipFill>
        <p:spPr>
          <a:xfrm>
            <a:off x="174812" y="1435473"/>
            <a:ext cx="3983790" cy="250451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C1D0C37-DCCE-094D-66CB-97F6EF5D7062}"/>
              </a:ext>
            </a:extLst>
          </p:cNvPr>
          <p:cNvSpPr txBox="1">
            <a:spLocks/>
          </p:cNvSpPr>
          <p:nvPr/>
        </p:nvSpPr>
        <p:spPr>
          <a:xfrm>
            <a:off x="4101351" y="2003612"/>
            <a:ext cx="4639236" cy="2402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8125" indent="-238125" algn="l" defTabSz="914400" rtl="0" eaLnBrk="1" latinLnBrk="0" hangingPunct="1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238" indent="-207963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tx2"/>
              </a:buClr>
              <a:buFont typeface="Arial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5275" lvl="1" indent="0">
              <a:lnSpc>
                <a:spcPct val="150000"/>
              </a:lnSpc>
              <a:buNone/>
            </a:pPr>
            <a:endParaRPr lang="en-IE" sz="1200" b="1" dirty="0"/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Mean Calculation: </a:t>
            </a:r>
            <a:r>
              <a:rPr lang="en-IE" sz="1200" dirty="0" err="1"/>
              <a:t>Color</a:t>
            </a:r>
            <a:r>
              <a:rPr lang="en-IE" sz="1200" dirty="0"/>
              <a:t> Averaging, RGB Channels, Region Centrality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Covariance Matrix: </a:t>
            </a:r>
            <a:r>
              <a:rPr lang="en-IE" sz="1200" dirty="0" err="1"/>
              <a:t>Color</a:t>
            </a:r>
            <a:r>
              <a:rPr lang="en-IE" sz="1200" dirty="0"/>
              <a:t> Variation, Channel Relationship, Texture Analysis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Normalization: </a:t>
            </a:r>
            <a:r>
              <a:rPr lang="en-IE" sz="1200" dirty="0"/>
              <a:t>Scale Adjustment, Pixel Count Relevance, Average Representation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Variance Calculation: </a:t>
            </a:r>
            <a:r>
              <a:rPr lang="en-IE" sz="1200" dirty="0"/>
              <a:t>Noise Estimation, Texture Characterization, </a:t>
            </a:r>
            <a:r>
              <a:rPr lang="en-IE" sz="1200" dirty="0" err="1"/>
              <a:t>Color</a:t>
            </a:r>
            <a:r>
              <a:rPr lang="en-IE" sz="1200" dirty="0"/>
              <a:t> Deviation Measurement</a:t>
            </a:r>
          </a:p>
        </p:txBody>
      </p:sp>
    </p:spTree>
    <p:extLst>
      <p:ext uri="{BB962C8B-B14F-4D97-AF65-F5344CB8AC3E}">
        <p14:creationId xmlns:p14="http://schemas.microsoft.com/office/powerpoint/2010/main" val="4467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83" y="513384"/>
            <a:ext cx="7500939" cy="421200"/>
          </a:xfrm>
        </p:spPr>
        <p:txBody>
          <a:bodyPr/>
          <a:lstStyle/>
          <a:p>
            <a:r>
              <a:rPr lang="en-US" altLang="zh-CN" dirty="0"/>
              <a:t>Function Blocks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DDC70-2055-FE2B-5A4F-8AE0E24EA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9271" y="1253790"/>
            <a:ext cx="4686300" cy="1317959"/>
          </a:xfrm>
        </p:spPr>
        <p:txBody>
          <a:bodyPr/>
          <a:lstStyle/>
          <a:p>
            <a:r>
              <a:rPr lang="en-IE" b="1" dirty="0"/>
              <a:t>Iterating</a:t>
            </a:r>
          </a:p>
          <a:p>
            <a:pPr marL="0" indent="0">
              <a:buNone/>
            </a:pPr>
            <a:r>
              <a:rPr lang="en-IE" sz="1400" dirty="0"/>
              <a:t>This part will refine the alpha matte in complex image areas (such as edges, hair, fur) by iteratively adjusting transparency and </a:t>
            </a:r>
            <a:r>
              <a:rPr lang="en-IE" sz="1400" dirty="0" err="1"/>
              <a:t>color</a:t>
            </a:r>
            <a:r>
              <a:rPr lang="en-IE" sz="1400" dirty="0"/>
              <a:t> for precise foreground-background separation.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C1D0C37-DCCE-094D-66CB-97F6EF5D7062}"/>
              </a:ext>
            </a:extLst>
          </p:cNvPr>
          <p:cNvSpPr txBox="1">
            <a:spLocks/>
          </p:cNvSpPr>
          <p:nvPr/>
        </p:nvSpPr>
        <p:spPr>
          <a:xfrm>
            <a:off x="4004035" y="2082046"/>
            <a:ext cx="4484594" cy="2402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8125" indent="-238125" algn="l" defTabSz="914400" rtl="0" eaLnBrk="1" latinLnBrk="0" hangingPunct="1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238" indent="-207963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tx2"/>
              </a:buClr>
              <a:buFont typeface="Arial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5275" lvl="1" indent="0">
              <a:lnSpc>
                <a:spcPct val="150000"/>
              </a:lnSpc>
              <a:buNone/>
            </a:pPr>
            <a:endParaRPr lang="en-IE" sz="1200" b="1" dirty="0"/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Alpha Matte Refinement: </a:t>
            </a:r>
            <a:r>
              <a:rPr lang="en-IE" sz="1200" dirty="0"/>
              <a:t>Precise Transparency Adjustment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Complex Area Focus: </a:t>
            </a:r>
            <a:r>
              <a:rPr lang="en-IE" sz="1200" dirty="0"/>
              <a:t>Edge, Hair, Fur Detailing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Iterative Calculations: </a:t>
            </a:r>
            <a:r>
              <a:rPr lang="en-IE" sz="1200" dirty="0"/>
              <a:t>Repeated Fine-Tuning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Foreground-Background Separation: </a:t>
            </a:r>
            <a:r>
              <a:rPr lang="en-IE" sz="1200" dirty="0"/>
              <a:t>Accurate </a:t>
            </a:r>
            <a:r>
              <a:rPr lang="en-IE" sz="1200" dirty="0" err="1"/>
              <a:t>Color</a:t>
            </a:r>
            <a:r>
              <a:rPr lang="en-IE" sz="1200" dirty="0"/>
              <a:t> Segregation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Transparency Calculation: </a:t>
            </a:r>
            <a:r>
              <a:rPr lang="en-IE" sz="1200" dirty="0"/>
              <a:t>Alpha Value Determination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 err="1"/>
              <a:t>Color</a:t>
            </a:r>
            <a:r>
              <a:rPr lang="en-IE" sz="1200" b="1" dirty="0"/>
              <a:t> Matching: </a:t>
            </a:r>
            <a:r>
              <a:rPr lang="en-IE" sz="1200" dirty="0"/>
              <a:t>Foreground-Background </a:t>
            </a:r>
            <a:r>
              <a:rPr lang="en-IE" sz="1200" dirty="0" err="1"/>
              <a:t>Color</a:t>
            </a:r>
            <a:r>
              <a:rPr lang="en-IE" sz="1200" dirty="0"/>
              <a:t> Alignment</a:t>
            </a:r>
          </a:p>
          <a:p>
            <a:pPr lvl="1">
              <a:buFont typeface="Arial" pitchFamily="34" charset="0"/>
              <a:buChar char="•"/>
            </a:pPr>
            <a:r>
              <a:rPr lang="en-IE" sz="1200" b="1" dirty="0"/>
              <a:t>Convergence Check: </a:t>
            </a:r>
            <a:r>
              <a:rPr lang="en-IE" sz="1200" dirty="0"/>
              <a:t>Optimal Alpha Value Assessment</a:t>
            </a:r>
          </a:p>
        </p:txBody>
      </p:sp>
      <p:pic>
        <p:nvPicPr>
          <p:cNvPr id="8" name="Picture 7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C40B576-7D37-5846-7AD1-CB8AB2C27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7725"/>
            <a:ext cx="3904430" cy="126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6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5FA1C-0B51-BE30-8156-758504DE5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EE9E-0A76-31F5-26D1-85C4D68901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5863" y="505563"/>
            <a:ext cx="7500937" cy="422275"/>
          </a:xfrm>
        </p:spPr>
        <p:txBody>
          <a:bodyPr/>
          <a:lstStyle/>
          <a:p>
            <a:r>
              <a:rPr lang="en-US" altLang="zh-CN" dirty="0"/>
              <a:t>Function Blocks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11AE1-047F-3C39-36B0-B482EF73F8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53488" y="4881563"/>
            <a:ext cx="290512" cy="192087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FA3703-0BA3-00A4-3686-B13203986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00" y="1380762"/>
            <a:ext cx="3856637" cy="33224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7B8154-3CED-CB3F-D56E-A468AED3A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0" y="1135656"/>
            <a:ext cx="4385554" cy="190634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0726243-113E-4816-05AB-816CE56F2EB3}"/>
              </a:ext>
            </a:extLst>
          </p:cNvPr>
          <p:cNvSpPr txBox="1">
            <a:spLocks/>
          </p:cNvSpPr>
          <p:nvPr/>
        </p:nvSpPr>
        <p:spPr>
          <a:xfrm>
            <a:off x="335570" y="3054671"/>
            <a:ext cx="4424362" cy="169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417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613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5738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User Interface</a:t>
            </a:r>
          </a:p>
          <a:p>
            <a:r>
              <a:rPr lang="en-US" sz="1400" b="0" dirty="0"/>
              <a:t>Data visualization capabilities</a:t>
            </a:r>
          </a:p>
          <a:p>
            <a:r>
              <a:rPr lang="en-US" sz="1400" b="0" dirty="0"/>
              <a:t>Easy integration with MATLAB's computational functions</a:t>
            </a:r>
          </a:p>
          <a:p>
            <a:r>
              <a:rPr lang="en-US" sz="1400" b="0" dirty="0"/>
              <a:t>User-friendly interface for creating and customizing GUIs without needing extensive programming skills.</a:t>
            </a:r>
            <a:endParaRPr lang="en-IE" sz="1400" b="0" dirty="0"/>
          </a:p>
        </p:txBody>
      </p:sp>
    </p:spTree>
    <p:extLst>
      <p:ext uri="{BB962C8B-B14F-4D97-AF65-F5344CB8AC3E}">
        <p14:creationId xmlns:p14="http://schemas.microsoft.com/office/powerpoint/2010/main" val="270937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9F780-F127-B687-0B4C-89929B23D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35C0-DFA7-D010-0785-DD914BEC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0" y="542674"/>
            <a:ext cx="7500939" cy="421200"/>
          </a:xfrm>
        </p:spPr>
        <p:txBody>
          <a:bodyPr/>
          <a:lstStyle/>
          <a:p>
            <a:r>
              <a:rPr lang="en-US" altLang="zh-CN" dirty="0" err="1"/>
              <a:t>Unittest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0EFE8-7B12-CAA6-5036-78451E78F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F5AC40-8C88-20A1-DA12-E932859B0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55" y="1260211"/>
            <a:ext cx="6652088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7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30" y="542674"/>
            <a:ext cx="7500939" cy="421200"/>
          </a:xfrm>
        </p:spPr>
        <p:txBody>
          <a:bodyPr/>
          <a:lstStyle/>
          <a:p>
            <a:r>
              <a:rPr lang="en-US" altLang="zh-CN" dirty="0" err="1"/>
              <a:t>Unittest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E26E-3FA3-004E-AE8F-EF74CEC96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DAFD111-5888-0AF3-47A2-423E00A65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948"/>
            <a:ext cx="9144000" cy="34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1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EA639-742A-D0BC-F08F-6C1D1A38A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B099-9E59-20D5-569E-A222D4BD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574" y="519274"/>
            <a:ext cx="7500939" cy="421200"/>
          </a:xfrm>
        </p:spPr>
        <p:txBody>
          <a:bodyPr/>
          <a:lstStyle/>
          <a:p>
            <a:r>
              <a:rPr lang="en-US" altLang="zh-CN" dirty="0"/>
              <a:t>E2E test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6168E-D2A2-9141-8F90-D08CFF216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19EC00-B869-440E-01D2-50A07E003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" t="5099" b="3826"/>
          <a:stretch/>
        </p:blipFill>
        <p:spPr>
          <a:xfrm>
            <a:off x="1641600" y="1429879"/>
            <a:ext cx="5860800" cy="26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44909"/>
      </p:ext>
    </p:extLst>
  </p:cSld>
  <p:clrMapOvr>
    <a:masterClrMapping/>
  </p:clrMapOvr>
</p:sld>
</file>

<file path=ppt/theme/theme1.xml><?xml version="1.0" encoding="utf-8"?>
<a:theme xmlns:a="http://schemas.openxmlformats.org/drawingml/2006/main" name="TCD_PPT_Calibri_Option1a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font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TCD_PPT_Calibri_Option1a.potx</Template>
  <TotalTime>6963</TotalTime>
  <Words>291</Words>
  <Application>Microsoft Office PowerPoint</Application>
  <PresentationFormat>全屏显示(16:9)</PresentationFormat>
  <Paragraphs>57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Minion Pro</vt:lpstr>
      <vt:lpstr>Arial</vt:lpstr>
      <vt:lpstr>Calibri</vt:lpstr>
      <vt:lpstr>TCD_PPT_Calibri_Option1a</vt:lpstr>
      <vt:lpstr>Proposal Presentation</vt:lpstr>
      <vt:lpstr>Content</vt:lpstr>
      <vt:lpstr>Function Blocks</vt:lpstr>
      <vt:lpstr>Function Blocks</vt:lpstr>
      <vt:lpstr>Function Blocks</vt:lpstr>
      <vt:lpstr>Function Blocks</vt:lpstr>
      <vt:lpstr>Unittest</vt:lpstr>
      <vt:lpstr>Unittest</vt:lpstr>
      <vt:lpstr>E2E test</vt:lpstr>
      <vt:lpstr>E2E test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lingyu gong</cp:lastModifiedBy>
  <cp:revision>66</cp:revision>
  <cp:lastPrinted>2014-12-16T10:33:11Z</cp:lastPrinted>
  <dcterms:created xsi:type="dcterms:W3CDTF">2013-07-29T09:34:50Z</dcterms:created>
  <dcterms:modified xsi:type="dcterms:W3CDTF">2024-02-11T12:03:11Z</dcterms:modified>
</cp:coreProperties>
</file>