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6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3" r:id="rId14"/>
    <p:sldId id="266" r:id="rId15"/>
    <p:sldId id="267" r:id="rId16"/>
    <p:sldId id="269" r:id="rId17"/>
    <p:sldId id="271" r:id="rId18"/>
    <p:sldId id="264" r:id="rId19"/>
    <p:sldId id="270" r:id="rId20"/>
    <p:sldId id="272" r:id="rId21"/>
    <p:sldId id="260" r:id="rId22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9"/>
    <p:restoredTop sz="94694" autoAdjust="0"/>
  </p:normalViewPr>
  <p:slideViewPr>
    <p:cSldViewPr snapToGrid="0" showGuides="1">
      <p:cViewPr varScale="1">
        <p:scale>
          <a:sx n="158" d="100"/>
          <a:sy n="158" d="100"/>
        </p:scale>
        <p:origin x="208" y="240"/>
      </p:cViewPr>
      <p:guideLst>
        <p:guide orient="horz" pos="323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1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9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1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1A7A-40F1-0B45-8A82-94DCCA5E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145CB8-4673-6A47-9176-F0CB3073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9" name="Picture 8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8D990A1-B68F-2A49-BE34-734A4A613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149838-4667-8C41-A6F0-AC61A4FA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50068A-6AF5-9545-B42A-0DF4DC42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711" cy="5147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01D4001-B407-4A4F-9142-F1AD168E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61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5E529-5F0B-4D4A-84B9-75C65BF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  <p:sldLayoutId id="2147483663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2808395"/>
            <a:ext cx="7500939" cy="416138"/>
          </a:xfrm>
        </p:spPr>
        <p:txBody>
          <a:bodyPr/>
          <a:lstStyle/>
          <a:p>
            <a:r>
              <a:rPr lang="en-US" altLang="zh-CN" dirty="0"/>
              <a:t>Proposal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3276197"/>
            <a:ext cx="6508126" cy="416138"/>
          </a:xfrm>
        </p:spPr>
        <p:txBody>
          <a:bodyPr/>
          <a:lstStyle/>
          <a:p>
            <a:pPr algn="just"/>
            <a:r>
              <a:rPr lang="en-US" altLang="zh-CN" dirty="0"/>
              <a:t>Matting based on Bayesian algorithm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8" y="3952068"/>
            <a:ext cx="4679325" cy="836909"/>
          </a:xfrm>
        </p:spPr>
        <p:txBody>
          <a:bodyPr anchor="b"/>
          <a:lstStyle/>
          <a:p>
            <a:r>
              <a:rPr lang="en-GB" sz="1600" dirty="0"/>
              <a:t>Lingyu Gong, </a:t>
            </a:r>
            <a:r>
              <a:rPr lang="en-GB" sz="1600" dirty="0" err="1"/>
              <a:t>Changhong</a:t>
            </a:r>
            <a:r>
              <a:rPr lang="en-GB" sz="1600" dirty="0"/>
              <a:t> Li, </a:t>
            </a:r>
            <a:r>
              <a:rPr lang="en-GB" sz="1600" dirty="0" err="1"/>
              <a:t>Qiwen</a:t>
            </a:r>
            <a:r>
              <a:rPr lang="en-GB" sz="1600" dirty="0"/>
              <a:t> Tan</a:t>
            </a:r>
          </a:p>
          <a:p>
            <a:pPr lvl="1"/>
            <a:r>
              <a:rPr lang="en-GB" sz="1600" dirty="0"/>
              <a:t>E3 School</a:t>
            </a:r>
          </a:p>
          <a:p>
            <a:pPr lvl="2"/>
            <a:r>
              <a:rPr lang="en-GB" sz="1600" dirty="0"/>
              <a:t>Date 15/02/2024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66F5E-13C0-5B0A-60A0-0B19A0CA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912C5-3311-5791-5D05-96387D0F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ACCDDD5-6D2B-A2E0-3C63-3C143BA2DB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21531" y="1745109"/>
                <a:ext cx="7500938" cy="1829118"/>
              </a:xfrm>
            </p:spPr>
            <p:txBody>
              <a:bodyPr/>
              <a:lstStyle/>
              <a:p>
                <a:pPr algn="ctr"/>
                <a:r>
                  <a:rPr kumimoji="1" lang="en-US" altLang="zh-CN" sz="2400" b="0" dirty="0"/>
                  <a:t>Similarly, we have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en-US" sz="2400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kumimoji="1" lang="en-US" altLang="zh-CN" sz="2400" b="0" dirty="0"/>
              </a:p>
              <a:p>
                <a:pPr algn="ctr"/>
                <a:endParaRPr kumimoji="1"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4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kern="10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24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zh-CN" altLang="zh-CN" sz="24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sSup>
                            <m:sSupPr>
                              <m:ctrlPr>
                                <a:rPr lang="zh-CN" altLang="zh-CN" sz="24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zh-CN" sz="24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sz="24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sz="2400" b="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400" b="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b="0" i="1" kern="100">
                                          <a:solidFill>
                                            <a:srgbClr val="191B1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b="0" i="1" kern="100">
                                          <a:solidFill>
                                            <a:srgbClr val="191B1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24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2400" b="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2400" b="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ACCDDD5-6D2B-A2E0-3C63-3C143BA2D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21531" y="1745109"/>
                <a:ext cx="7500938" cy="1829118"/>
              </a:xfrm>
              <a:blipFill>
                <a:blip r:embed="rId2"/>
                <a:stretch>
                  <a:fillRect t="-4138" b="-2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E4F9791-1E99-7007-9B56-B2FD938F4B2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28675" y="685806"/>
                <a:ext cx="7500938" cy="4212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EE4F9791-1E99-7007-9B56-B2FD938F4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28675" y="685806"/>
                <a:ext cx="7500938" cy="421200"/>
              </a:xfrm>
              <a:blipFill>
                <a:blip r:embed="rId3"/>
                <a:stretch>
                  <a:fillRect l="-1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FC2853-3972-BF49-27DA-D71EEC170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19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22466-2CE5-4A01-AAAD-9CCAE75C2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2243F-C518-E39E-8F97-3D1023E5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Mathematics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965E3-A1FE-20D9-866C-EFF6CA7E07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Log Likelihood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C35B26-1508-63D0-4F07-4ABA39EAC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0F3AF3-2120-D0D8-06B3-53196FCB1144}"/>
                  </a:ext>
                </a:extLst>
              </p:cNvPr>
              <p:cNvSpPr txBox="1"/>
              <p:nvPr/>
            </p:nvSpPr>
            <p:spPr>
              <a:xfrm>
                <a:off x="2069992" y="1971391"/>
                <a:ext cx="5004016" cy="475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0F3AF3-2120-D0D8-06B3-53196FCB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92" y="1971391"/>
                <a:ext cx="5004016" cy="475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BDABF5-FDB8-8C71-58FB-281D8E679130}"/>
                  </a:ext>
                </a:extLst>
              </p:cNvPr>
              <p:cNvSpPr txBox="1"/>
              <p:nvPr/>
            </p:nvSpPr>
            <p:spPr>
              <a:xfrm>
                <a:off x="0" y="3462545"/>
                <a:ext cx="2622119" cy="717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BDABF5-FDB8-8C71-58FB-281D8E67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62545"/>
                <a:ext cx="2622119" cy="717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7821B3-5F66-F599-1C10-BB32ECD5014E}"/>
                  </a:ext>
                </a:extLst>
              </p:cNvPr>
              <p:cNvSpPr txBox="1"/>
              <p:nvPr/>
            </p:nvSpPr>
            <p:spPr>
              <a:xfrm>
                <a:off x="2622119" y="3462545"/>
                <a:ext cx="3213961" cy="650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  <m:sSup>
                            <m:sSupPr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zh-CN" sz="1800" i="1" kern="100">
                                          <a:solidFill>
                                            <a:srgbClr val="191B1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i="1" kern="100">
                                          <a:solidFill>
                                            <a:srgbClr val="191B1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7821B3-5F66-F599-1C10-BB32ECD50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119" y="3462545"/>
                <a:ext cx="3213961" cy="650178"/>
              </a:xfrm>
              <a:prstGeom prst="rect">
                <a:avLst/>
              </a:prstGeom>
              <a:blipFill>
                <a:blip r:embed="rId4"/>
                <a:stretch>
                  <a:fillRect t="-63462" b="-5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4B42F7B-0884-4E7B-41D3-35F3C1E84E51}"/>
                  </a:ext>
                </a:extLst>
              </p:cNvPr>
              <p:cNvSpPr txBox="1"/>
              <p:nvPr/>
            </p:nvSpPr>
            <p:spPr>
              <a:xfrm>
                <a:off x="5759559" y="3462545"/>
                <a:ext cx="3313731" cy="650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10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8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18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zh-CN" altLang="zh-CN" sz="18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sSup>
                            <m:sSupPr>
                              <m:ctrlPr>
                                <a:rPr lang="zh-CN" altLang="zh-CN" sz="18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8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zh-CN" sz="18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sz="1800" b="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sz="1800" b="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1800" b="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zh-CN" sz="1800" b="0" i="1" kern="100">
                                          <a:solidFill>
                                            <a:srgbClr val="191B1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b="0" i="1" kern="100">
                                          <a:solidFill>
                                            <a:srgbClr val="191B1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1800" b="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1800" b="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4B42F7B-0884-4E7B-41D3-35F3C1E8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59" y="3462545"/>
                <a:ext cx="3313731" cy="650178"/>
              </a:xfrm>
              <a:prstGeom prst="rect">
                <a:avLst/>
              </a:prstGeom>
              <a:blipFill>
                <a:blip r:embed="rId5"/>
                <a:stretch>
                  <a:fillRect t="-63462" b="-5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B5083F4-B28B-EED8-AA51-4BFCF56AA207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1311060" y="2447355"/>
            <a:ext cx="3260940" cy="101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07ED970-7775-8BF6-F197-A9C5C3092635}"/>
              </a:ext>
            </a:extLst>
          </p:cNvPr>
          <p:cNvCxnSpPr>
            <a:stCxn id="13" idx="0"/>
          </p:cNvCxnSpPr>
          <p:nvPr/>
        </p:nvCxnSpPr>
        <p:spPr>
          <a:xfrm flipV="1">
            <a:off x="4229100" y="2379133"/>
            <a:ext cx="1680633" cy="108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FBA2044-AB30-C9C2-0BD3-9D1701FA682C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764867" y="2447355"/>
            <a:ext cx="651558" cy="1015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2F93-2916-DC6F-7BE9-9E1FCF433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85500-AB22-4814-34DB-8320C35E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BEB7F7A-9140-8BC7-04D1-E09D9A7110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28675" y="1107006"/>
                <a:ext cx="7500938" cy="3579058"/>
              </a:xfrm>
            </p:spPr>
            <p:txBody>
              <a:bodyPr/>
              <a:lstStyle/>
              <a:p>
                <a:pPr algn="ctr"/>
                <a:r>
                  <a:rPr kumimoji="1" lang="en-GB" altLang="zh-CN" b="0" dirty="0"/>
                  <a:t>Treat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GB" altLang="zh-CN" b="0" dirty="0"/>
                  <a:t>as a constant and find partial derivatives of F and B</a:t>
                </a:r>
              </a:p>
              <a:p>
                <a:pPr algn="ctr"/>
                <a:r>
                  <a:rPr kumimoji="1" lang="en-GB" altLang="zh-CN" b="0" dirty="0"/>
                  <a:t>⬇️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800" i="1" kern="100" smtClean="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)/</m:t>
                                </m:r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(1−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)/</m:t>
                                </m:r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i="1" kern="100">
                                    <a:solidFill>
                                      <a:srgbClr val="191B1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solidFill>
                                          <a:srgbClr val="191B1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acc>
                                <m:accPr>
                                  <m:chr m:val="̅"/>
                                  <m:ctrlPr>
                                    <a:rPr lang="zh-CN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sSubSup>
                                <m:sSubSupPr>
                                  <m:ctrlPr>
                                    <a:rPr lang="zh-CN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acc>
                                <m:accPr>
                                  <m:chr m:val="̅"/>
                                  <m:ctrlPr>
                                    <a:rPr lang="zh-CN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(1−</m:t>
                              </m:r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)/</m:t>
                              </m:r>
                              <m:sSubSup>
                                <m:sSubSupPr>
                                  <m:ctrlPr>
                                    <a:rPr lang="zh-CN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8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800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⬇️</a:t>
                </a:r>
                <a:endParaRPr lang="zh-CN" altLang="zh-CN" sz="18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GB" altLang="zh-CN" b="0" dirty="0"/>
                  <a:t>Treat F and B as constants and find partial derivative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zh-CN" b="0" dirty="0"/>
              </a:p>
              <a:p>
                <a:pPr algn="ctr"/>
                <a:r>
                  <a:rPr kumimoji="1" lang="en-US" altLang="zh-CN" b="0" dirty="0"/>
                  <a:t>⬇️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∙(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kumimoji="1" lang="zh-CN" altLang="en-US" b="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2BEB7F7A-9140-8BC7-04D1-E09D9A711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28675" y="1107006"/>
                <a:ext cx="7500938" cy="3579058"/>
              </a:xfrm>
              <a:blipFill>
                <a:blip r:embed="rId3"/>
                <a:stretch>
                  <a:fillRect t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7B3D8-B1F8-4FDB-95AC-C4B6FC60E4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421200"/>
          </a:xfrm>
        </p:spPr>
        <p:txBody>
          <a:bodyPr/>
          <a:lstStyle/>
          <a:p>
            <a:r>
              <a:rPr kumimoji="1" lang="en-US" altLang="zh-CN" dirty="0"/>
              <a:t>Iteration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103339-F4EF-DFBD-325A-F214D8308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7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83" y="513384"/>
            <a:ext cx="7500939" cy="421200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DC70-2055-FE2B-5A4F-8AE0E24EA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9" y="1133298"/>
            <a:ext cx="4087907" cy="36924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sz="1800" b="1" dirty="0"/>
              <a:t>Preprocessing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Simplification: </a:t>
            </a:r>
            <a:r>
              <a:rPr lang="en-IE" sz="1400" dirty="0"/>
              <a:t>Efficiency, Streamlining, Single Intensity.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Threshold Consistency: </a:t>
            </a:r>
            <a:r>
              <a:rPr lang="en-IE" sz="1400" dirty="0"/>
              <a:t>Predefined Thresholds, Intensity Classification.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Standard Matting Practice: </a:t>
            </a:r>
            <a:r>
              <a:rPr lang="en-IE" sz="1400" dirty="0"/>
              <a:t>Image Matting, Grayscale Guide.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Compatibility with Logic: </a:t>
            </a:r>
            <a:r>
              <a:rPr lang="en-IE" sz="1400" dirty="0"/>
              <a:t>Processing Consistency, Intensity-based Logic.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648E64-FC36-3361-7CA5-3EA34D0D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t="4760" b="5099"/>
          <a:stretch/>
        </p:blipFill>
        <p:spPr>
          <a:xfrm>
            <a:off x="311137" y="1133298"/>
            <a:ext cx="4015850" cy="36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83" y="513384"/>
            <a:ext cx="7500939" cy="421200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DC70-2055-FE2B-5A4F-8AE0E24EA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7616" y="1183966"/>
            <a:ext cx="4342971" cy="1083963"/>
          </a:xfrm>
        </p:spPr>
        <p:txBody>
          <a:bodyPr/>
          <a:lstStyle/>
          <a:p>
            <a:r>
              <a:rPr lang="en-IE" b="1" dirty="0"/>
              <a:t>Calculating</a:t>
            </a:r>
          </a:p>
          <a:p>
            <a:pPr marL="0" indent="0">
              <a:buNone/>
            </a:pPr>
            <a:r>
              <a:rPr lang="en-IE" sz="1400" dirty="0"/>
              <a:t>The calculations provide key </a:t>
            </a:r>
            <a:r>
              <a:rPr lang="en-IE" sz="1400" dirty="0" err="1"/>
              <a:t>color</a:t>
            </a:r>
            <a:r>
              <a:rPr lang="en-IE" sz="1400" dirty="0"/>
              <a:t> insights for distinguishing the foreground from the background, crucial for areas with unclear boundaries like hair or fur.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F26D0F02-EDE2-420A-9D84-FE7DA64427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r="1845"/>
          <a:stretch/>
        </p:blipFill>
        <p:spPr>
          <a:xfrm>
            <a:off x="174812" y="1435473"/>
            <a:ext cx="3983790" cy="250451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C1D0C37-DCCE-094D-66CB-97F6EF5D7062}"/>
              </a:ext>
            </a:extLst>
          </p:cNvPr>
          <p:cNvSpPr txBox="1">
            <a:spLocks/>
          </p:cNvSpPr>
          <p:nvPr/>
        </p:nvSpPr>
        <p:spPr>
          <a:xfrm>
            <a:off x="4101351" y="2003612"/>
            <a:ext cx="4639236" cy="2402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914400" rtl="0" eaLnBrk="1" latinLnBrk="0" hangingPunct="1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238" indent="-207963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2"/>
              </a:buClr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5275" lvl="1" indent="0">
              <a:lnSpc>
                <a:spcPct val="150000"/>
              </a:lnSpc>
              <a:buNone/>
            </a:pPr>
            <a:endParaRPr lang="en-IE" sz="1200" b="1" dirty="0"/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Mean Calculation: </a:t>
            </a:r>
            <a:r>
              <a:rPr lang="en-IE" sz="1200" dirty="0" err="1"/>
              <a:t>Color</a:t>
            </a:r>
            <a:r>
              <a:rPr lang="en-IE" sz="1200" dirty="0"/>
              <a:t> Averaging, RGB Channels, Region Centrality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Covariance Matrix: </a:t>
            </a:r>
            <a:r>
              <a:rPr lang="en-IE" sz="1200" dirty="0" err="1"/>
              <a:t>Color</a:t>
            </a:r>
            <a:r>
              <a:rPr lang="en-IE" sz="1200" dirty="0"/>
              <a:t> Variation, Channel Relationship, Texture Analysis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Normalization: </a:t>
            </a:r>
            <a:r>
              <a:rPr lang="en-IE" sz="1200" dirty="0"/>
              <a:t>Scale Adjustment, Pixel Count Relevance, Average Representation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Variance Calculation: </a:t>
            </a:r>
            <a:r>
              <a:rPr lang="en-IE" sz="1200" dirty="0"/>
              <a:t>Noise Estimation, Texture Characterization, </a:t>
            </a:r>
            <a:r>
              <a:rPr lang="en-IE" sz="1200" dirty="0" err="1"/>
              <a:t>Color</a:t>
            </a:r>
            <a:r>
              <a:rPr lang="en-IE" sz="1200" dirty="0"/>
              <a:t> Deviation Measurement</a:t>
            </a:r>
          </a:p>
        </p:txBody>
      </p:sp>
    </p:spTree>
    <p:extLst>
      <p:ext uri="{BB962C8B-B14F-4D97-AF65-F5344CB8AC3E}">
        <p14:creationId xmlns:p14="http://schemas.microsoft.com/office/powerpoint/2010/main" val="4467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83" y="513384"/>
            <a:ext cx="7500939" cy="421200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DC70-2055-FE2B-5A4F-8AE0E24EA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9271" y="1253790"/>
            <a:ext cx="4686300" cy="1317959"/>
          </a:xfrm>
        </p:spPr>
        <p:txBody>
          <a:bodyPr/>
          <a:lstStyle/>
          <a:p>
            <a:r>
              <a:rPr lang="en-IE" b="1" dirty="0"/>
              <a:t>Iterating</a:t>
            </a:r>
          </a:p>
          <a:p>
            <a:pPr marL="0" indent="0">
              <a:buNone/>
            </a:pPr>
            <a:r>
              <a:rPr lang="en-IE" sz="1400" dirty="0"/>
              <a:t>This part will refine the alpha matte in complex image areas (such as edges, hair, fur) by iteratively adjusting transparency and </a:t>
            </a:r>
            <a:r>
              <a:rPr lang="en-IE" sz="1400" dirty="0" err="1"/>
              <a:t>color</a:t>
            </a:r>
            <a:r>
              <a:rPr lang="en-IE" sz="1400" dirty="0"/>
              <a:t> for precise foreground-background separation.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C1D0C37-DCCE-094D-66CB-97F6EF5D7062}"/>
              </a:ext>
            </a:extLst>
          </p:cNvPr>
          <p:cNvSpPr txBox="1">
            <a:spLocks/>
          </p:cNvSpPr>
          <p:nvPr/>
        </p:nvSpPr>
        <p:spPr>
          <a:xfrm>
            <a:off x="4004035" y="2082046"/>
            <a:ext cx="4484594" cy="2402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914400" rtl="0" eaLnBrk="1" latinLnBrk="0" hangingPunct="1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238" indent="-207963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2"/>
              </a:buClr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5275" lvl="1" indent="0">
              <a:lnSpc>
                <a:spcPct val="150000"/>
              </a:lnSpc>
              <a:buNone/>
            </a:pPr>
            <a:endParaRPr lang="en-IE" sz="1200" b="1" dirty="0"/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Alpha Matte Refinement: </a:t>
            </a:r>
            <a:r>
              <a:rPr lang="en-IE" sz="1200" dirty="0"/>
              <a:t>Precise Transparency Adjustment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Complex Area Focus: </a:t>
            </a:r>
            <a:r>
              <a:rPr lang="en-IE" sz="1200" dirty="0"/>
              <a:t>Edge, Hair, Fur Detailing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Iterative Calculations: </a:t>
            </a:r>
            <a:r>
              <a:rPr lang="en-IE" sz="1200" dirty="0"/>
              <a:t>Repeated Fine-Tuning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Foreground-Background Separation: </a:t>
            </a:r>
            <a:r>
              <a:rPr lang="en-IE" sz="1200" dirty="0"/>
              <a:t>Accurate </a:t>
            </a:r>
            <a:r>
              <a:rPr lang="en-IE" sz="1200" dirty="0" err="1"/>
              <a:t>Color</a:t>
            </a:r>
            <a:r>
              <a:rPr lang="en-IE" sz="1200" dirty="0"/>
              <a:t> Segregation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Transparency Calculation: </a:t>
            </a:r>
            <a:r>
              <a:rPr lang="en-IE" sz="1200" dirty="0"/>
              <a:t>Alpha Value Determination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 err="1"/>
              <a:t>Color</a:t>
            </a:r>
            <a:r>
              <a:rPr lang="en-IE" sz="1200" b="1" dirty="0"/>
              <a:t> Matching: </a:t>
            </a:r>
            <a:r>
              <a:rPr lang="en-IE" sz="1200" dirty="0"/>
              <a:t>Foreground-Background </a:t>
            </a:r>
            <a:r>
              <a:rPr lang="en-IE" sz="1200" dirty="0" err="1"/>
              <a:t>Color</a:t>
            </a:r>
            <a:r>
              <a:rPr lang="en-IE" sz="1200" dirty="0"/>
              <a:t> Alignment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Convergence Check: </a:t>
            </a:r>
            <a:r>
              <a:rPr lang="en-IE" sz="1200" dirty="0"/>
              <a:t>Optimal Alpha Value Assessment</a:t>
            </a:r>
          </a:p>
        </p:txBody>
      </p:sp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C40B576-7D37-5846-7AD1-CB8AB2C2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725"/>
            <a:ext cx="3904430" cy="12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5FA1C-0B51-BE30-8156-758504DE5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EE9E-0A76-31F5-26D1-85C4D68901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863" y="505563"/>
            <a:ext cx="7500937" cy="422275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11AE1-047F-3C39-36B0-B482EF73F8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3488" y="4881563"/>
            <a:ext cx="290512" cy="192087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A3703-0BA3-00A4-3686-B13203986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00" y="1380762"/>
            <a:ext cx="3856637" cy="33224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7B8154-3CED-CB3F-D56E-A468AED3A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0" y="1135656"/>
            <a:ext cx="4385554" cy="190634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0726243-113E-4816-05AB-816CE56F2EB3}"/>
              </a:ext>
            </a:extLst>
          </p:cNvPr>
          <p:cNvSpPr txBox="1">
            <a:spLocks/>
          </p:cNvSpPr>
          <p:nvPr/>
        </p:nvSpPr>
        <p:spPr>
          <a:xfrm>
            <a:off x="335570" y="3054671"/>
            <a:ext cx="4424362" cy="169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User Interface</a:t>
            </a:r>
          </a:p>
          <a:p>
            <a:r>
              <a:rPr lang="en-US" sz="1400" b="0" dirty="0"/>
              <a:t>Data visualization capabilities</a:t>
            </a:r>
          </a:p>
          <a:p>
            <a:r>
              <a:rPr lang="en-US" sz="1400" b="0" dirty="0"/>
              <a:t>Easy integration with MATLAB's computational functions</a:t>
            </a:r>
          </a:p>
          <a:p>
            <a:r>
              <a:rPr lang="en-US" sz="1400" b="0" dirty="0"/>
              <a:t>User-friendly interface for creating and customizing GUIs without needing extensive programming skills.</a:t>
            </a:r>
            <a:endParaRPr lang="en-IE" sz="1400" b="0" dirty="0"/>
          </a:p>
        </p:txBody>
      </p:sp>
    </p:spTree>
    <p:extLst>
      <p:ext uri="{BB962C8B-B14F-4D97-AF65-F5344CB8AC3E}">
        <p14:creationId xmlns:p14="http://schemas.microsoft.com/office/powerpoint/2010/main" val="270937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9F780-F127-B687-0B4C-89929B23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35C0-DFA7-D010-0785-DD914BEC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542674"/>
            <a:ext cx="7500939" cy="421200"/>
          </a:xfrm>
        </p:spPr>
        <p:txBody>
          <a:bodyPr/>
          <a:lstStyle/>
          <a:p>
            <a:r>
              <a:rPr lang="en-US" altLang="zh-CN" dirty="0" err="1"/>
              <a:t>Unittest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0EFE8-7B12-CAA6-5036-78451E78F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F5AC40-8C88-20A1-DA12-E932859B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55" y="1260211"/>
            <a:ext cx="6652088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7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0" y="542674"/>
            <a:ext cx="7500939" cy="421200"/>
          </a:xfrm>
        </p:spPr>
        <p:txBody>
          <a:bodyPr/>
          <a:lstStyle/>
          <a:p>
            <a:r>
              <a:rPr lang="en-US" altLang="zh-CN" dirty="0" err="1"/>
              <a:t>Unittest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AFD111-5888-0AF3-47A2-423E00A6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948"/>
            <a:ext cx="9144000" cy="34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1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EA639-742A-D0BC-F08F-6C1D1A38A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B099-9E59-20D5-569E-A222D4BD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74" y="519274"/>
            <a:ext cx="7500939" cy="421200"/>
          </a:xfrm>
        </p:spPr>
        <p:txBody>
          <a:bodyPr/>
          <a:lstStyle/>
          <a:p>
            <a:r>
              <a:rPr lang="en-US" altLang="zh-CN" dirty="0"/>
              <a:t>E2E test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6168E-D2A2-9141-8F90-D08CFF216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19EC00-B869-440E-01D2-50A07E003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" t="5099" b="3826"/>
          <a:stretch/>
        </p:blipFill>
        <p:spPr>
          <a:xfrm>
            <a:off x="1641600" y="1429879"/>
            <a:ext cx="5860800" cy="26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4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Introduction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350994"/>
          </a:xfrm>
        </p:spPr>
        <p:txBody>
          <a:bodyPr/>
          <a:lstStyle/>
          <a:p>
            <a:r>
              <a:rPr lang="en-GB" dirty="0"/>
              <a:t>Members and Roles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A9B83-74A6-114D-9D6E-35E5B803B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083707"/>
            <a:ext cx="7500938" cy="3789793"/>
          </a:xfrm>
        </p:spPr>
        <p:txBody>
          <a:bodyPr/>
          <a:lstStyle/>
          <a:p>
            <a:r>
              <a:rPr lang="en-IE" sz="1600" dirty="0"/>
              <a:t>Algorithm Engineer – Tan</a:t>
            </a:r>
          </a:p>
          <a:p>
            <a:r>
              <a:rPr lang="en-IE" sz="1600" dirty="0"/>
              <a:t>	- Algorithm Research</a:t>
            </a:r>
          </a:p>
          <a:p>
            <a:r>
              <a:rPr lang="en-IE" sz="1600" dirty="0"/>
              <a:t>	- Algorithm Function Encapsulation</a:t>
            </a:r>
          </a:p>
          <a:p>
            <a:r>
              <a:rPr lang="en-IE" sz="1600" dirty="0"/>
              <a:t>Reliability Engineer – Gong</a:t>
            </a:r>
          </a:p>
          <a:p>
            <a:r>
              <a:rPr lang="en-IE" sz="1600" dirty="0"/>
              <a:t>	- Unit Test</a:t>
            </a:r>
          </a:p>
          <a:p>
            <a:r>
              <a:rPr lang="en-IE" sz="1600" dirty="0"/>
              <a:t>	- E2E Test</a:t>
            </a:r>
          </a:p>
          <a:p>
            <a:r>
              <a:rPr lang="en-IE" sz="1600" dirty="0"/>
              <a:t>Integration Engineer – Li</a:t>
            </a:r>
          </a:p>
          <a:p>
            <a:r>
              <a:rPr lang="en-IE" sz="1600" dirty="0"/>
              <a:t>	- System Integration</a:t>
            </a:r>
          </a:p>
          <a:p>
            <a:r>
              <a:rPr lang="en-IE" sz="1600" dirty="0"/>
              <a:t>	- Code Lint and Review</a:t>
            </a:r>
          </a:p>
        </p:txBody>
      </p:sp>
    </p:spTree>
    <p:extLst>
      <p:ext uri="{BB962C8B-B14F-4D97-AF65-F5344CB8AC3E}">
        <p14:creationId xmlns:p14="http://schemas.microsoft.com/office/powerpoint/2010/main" val="59037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1C37-C258-306A-50C6-7BCC5147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D67-549C-DA51-7BC8-05D08ED5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74" y="519274"/>
            <a:ext cx="7500939" cy="421200"/>
          </a:xfrm>
        </p:spPr>
        <p:txBody>
          <a:bodyPr/>
          <a:lstStyle/>
          <a:p>
            <a:r>
              <a:rPr lang="en-US" altLang="zh-CN" dirty="0"/>
              <a:t>E2E test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153-ED0A-F37C-0A0D-15A18D184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33B3E0-3AE7-730F-3779-D812E5D1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205"/>
            <a:ext cx="9144000" cy="13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1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E7DF5-2884-232A-E110-CE735C6B4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9DC5-1EBD-616C-90EA-E4F778A7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Presentation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49BE8-E765-81B2-AF71-85D639287F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350994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4F55E-C59E-11AB-A0C1-2EF5ACC96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782E39-6FE7-844F-7588-09EA147A3A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zh-CN" dirty="0"/>
              <a:t>Group Introduction</a:t>
            </a:r>
            <a:r>
              <a:rPr lang="en-IE" altLang="zh-CN" dirty="0"/>
              <a:t>(Tan)</a:t>
            </a:r>
            <a:endParaRPr lang="en-US" altLang="zh-CN" dirty="0"/>
          </a:p>
          <a:p>
            <a:pPr lvl="1"/>
            <a:r>
              <a:rPr lang="en-US" altLang="zh-CN" sz="2000" b="0" i="0" u="none" strike="noStrike" baseline="0" dirty="0">
                <a:latin typeface="Calibri"/>
                <a:ea typeface="Calibri"/>
                <a:cs typeface="Calibri"/>
              </a:rPr>
              <a:t>Mathematical Algorithm(Tan)</a:t>
            </a:r>
          </a:p>
          <a:p>
            <a:pPr lvl="1"/>
            <a:r>
              <a:rPr lang="en-GB" altLang="zh-CN" dirty="0"/>
              <a:t>Function Blocks(Gong)</a:t>
            </a:r>
          </a:p>
          <a:p>
            <a:pPr lvl="1"/>
            <a:r>
              <a:rPr lang="en-GB" altLang="zh-CN" dirty="0"/>
              <a:t>Testing Plan(Gong)</a:t>
            </a:r>
          </a:p>
          <a:p>
            <a:pPr lvl="1"/>
            <a:r>
              <a:rPr lang="en-GB" altLang="zh-CN" dirty="0"/>
              <a:t>Flow of Implementation(Li)</a:t>
            </a:r>
            <a:endParaRPr lang="en-US" altLang="zh-CN" sz="2000" b="0" i="0" u="none" strike="noStrike" baseline="0" dirty="0">
              <a:latin typeface="Calibri"/>
              <a:ea typeface="Calibri"/>
              <a:cs typeface="Calibri"/>
            </a:endParaRPr>
          </a:p>
          <a:p>
            <a:pPr lvl="1"/>
            <a:r>
              <a:rPr lang="en-GB" altLang="zh-CN" dirty="0"/>
              <a:t>Milestones and timeline(Li)</a:t>
            </a:r>
          </a:p>
        </p:txBody>
      </p:sp>
    </p:spTree>
    <p:extLst>
      <p:ext uri="{BB962C8B-B14F-4D97-AF65-F5344CB8AC3E}">
        <p14:creationId xmlns:p14="http://schemas.microsoft.com/office/powerpoint/2010/main" val="98656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E01E3-6AB9-07CD-4C1D-E56C2F828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BFD67-BC5F-C017-2133-A171CEC2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281CD0D-66C1-369A-F47F-49A518C29E0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+(1−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zh-CN" altLang="zh-CN" sz="28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kumimoji="1" lang="en-GB" altLang="zh-CN" dirty="0"/>
                  <a:t>C: The actual observed </a:t>
                </a:r>
                <a:r>
                  <a:rPr kumimoji="1" lang="en-GB" altLang="zh-CN" dirty="0" err="1"/>
                  <a:t>color</a:t>
                </a:r>
                <a:r>
                  <a:rPr kumimoji="1" lang="en-GB" altLang="zh-CN" dirty="0"/>
                  <a:t> of the pixel. </a:t>
                </a:r>
              </a:p>
              <a:p>
                <a:r>
                  <a:rPr kumimoji="1" lang="en-GB" altLang="zh-CN" dirty="0"/>
                  <a:t>F: Foreground </a:t>
                </a:r>
                <a:r>
                  <a:rPr kumimoji="1" lang="en-GB" altLang="zh-CN" dirty="0" err="1"/>
                  <a:t>color</a:t>
                </a:r>
                <a:r>
                  <a:rPr kumimoji="1" lang="en-GB" altLang="zh-CN" dirty="0"/>
                  <a:t>.</a:t>
                </a:r>
              </a:p>
              <a:p>
                <a:r>
                  <a:rPr kumimoji="1" lang="en-GB" altLang="zh-CN" dirty="0"/>
                  <a:t>B: Background </a:t>
                </a:r>
                <a:r>
                  <a:rPr kumimoji="1" lang="en-GB" altLang="zh-CN" dirty="0" err="1"/>
                  <a:t>color</a:t>
                </a:r>
                <a:r>
                  <a:rPr kumimoji="1" lang="en-GB" altLang="zh-CN" dirty="0"/>
                  <a:t>.</a:t>
                </a:r>
              </a:p>
              <a:p>
                <a:r>
                  <a:rPr kumimoji="1" lang="el-GR" altLang="zh-CN" dirty="0">
                    <a:solidFill>
                      <a:srgbClr val="FF0000"/>
                    </a:solidFill>
                  </a:rPr>
                  <a:t>α: </a:t>
                </a:r>
                <a:r>
                  <a:rPr kumimoji="1" lang="en-GB" altLang="zh-CN" dirty="0">
                    <a:solidFill>
                      <a:srgbClr val="FF0000"/>
                    </a:solidFill>
                  </a:rPr>
                  <a:t>The probability of the pixel belonging to the foreground, which is the primary value we aim to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solve</a:t>
                </a:r>
                <a:r>
                  <a:rPr kumimoji="1" lang="en-GB" altLang="zh-CN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281CD0D-66C1-369A-F47F-49A518C29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00" t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48957-17DB-BC86-8899-55EA1760FD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77146"/>
          </a:xfrm>
        </p:spPr>
        <p:txBody>
          <a:bodyPr/>
          <a:lstStyle/>
          <a:p>
            <a:r>
              <a:rPr kumimoji="1" lang="en-US" altLang="zh-CN" dirty="0"/>
              <a:t>Corner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Stone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99172-6E5E-E384-22DE-B25108AA0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30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2BE16-5BB8-19E3-5327-D07B0D5C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E787E60-3728-43DB-A9BC-C6218C30687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21531" y="2108360"/>
                <a:ext cx="7500938" cy="46996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+(1−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zh-CN" altLang="zh-CN" sz="28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6E787E60-3728-43DB-A9BC-C6218C306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21531" y="2108360"/>
                <a:ext cx="7500938" cy="469965"/>
              </a:xfrm>
              <a:blipFill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B6686-D7BE-42D9-FAF4-FC43B063DC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77146"/>
          </a:xfrm>
        </p:spPr>
        <p:txBody>
          <a:bodyPr/>
          <a:lstStyle/>
          <a:p>
            <a:r>
              <a:rPr kumimoji="1" lang="en-US" altLang="zh-CN" dirty="0"/>
              <a:t>Challenge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C668C-239F-D36C-53D8-8C2253CE5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E14533-AB58-8B1E-EBBA-904986AF9AE3}"/>
                  </a:ext>
                </a:extLst>
              </p:cNvPr>
              <p:cNvSpPr txBox="1"/>
              <p:nvPr/>
            </p:nvSpPr>
            <p:spPr>
              <a:xfrm>
                <a:off x="2014917" y="1487167"/>
                <a:ext cx="4698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E14533-AB58-8B1E-EBBA-904986A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17" y="1487167"/>
                <a:ext cx="469872" cy="430887"/>
              </a:xfrm>
              <a:prstGeom prst="rect">
                <a:avLst/>
              </a:prstGeom>
              <a:blipFill>
                <a:blip r:embed="rId3"/>
                <a:stretch>
                  <a:fillRect l="-15789" r="-5263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03FB46-350A-789F-7003-2AA04B932A35}"/>
                  </a:ext>
                </a:extLst>
              </p:cNvPr>
              <p:cNvSpPr txBox="1"/>
              <p:nvPr/>
            </p:nvSpPr>
            <p:spPr>
              <a:xfrm>
                <a:off x="1974991" y="2108360"/>
                <a:ext cx="4733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03FB46-350A-789F-7003-2AA04B93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991" y="2108360"/>
                <a:ext cx="473398" cy="430887"/>
              </a:xfrm>
              <a:prstGeom prst="rect">
                <a:avLst/>
              </a:prstGeom>
              <a:blipFill>
                <a:blip r:embed="rId4"/>
                <a:stretch>
                  <a:fillRect l="-15789" r="-526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5C84377-9826-9FC2-A090-21750CDD40D5}"/>
                  </a:ext>
                </a:extLst>
              </p:cNvPr>
              <p:cNvSpPr txBox="1"/>
              <p:nvPr/>
            </p:nvSpPr>
            <p:spPr>
              <a:xfrm>
                <a:off x="2014917" y="2768631"/>
                <a:ext cx="475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5C84377-9826-9FC2-A090-21750CDD4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17" y="2768631"/>
                <a:ext cx="475387" cy="430887"/>
              </a:xfrm>
              <a:prstGeom prst="rect">
                <a:avLst/>
              </a:prstGeom>
              <a:blipFill>
                <a:blip r:embed="rId5"/>
                <a:stretch>
                  <a:fillRect l="-15385" r="-256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3CBCD18-D9D3-CD80-6A18-983FB5CA1EB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84789" y="1702611"/>
            <a:ext cx="598276" cy="64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07B4BF2-BBA7-4B7F-4C88-FD4829A2732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48389" y="2323804"/>
            <a:ext cx="634676" cy="1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60CEDF5C-0919-D408-B593-B94B1A2DCC37}"/>
              </a:ext>
            </a:extLst>
          </p:cNvPr>
          <p:cNvCxnSpPr>
            <a:stCxn id="10" idx="3"/>
          </p:cNvCxnSpPr>
          <p:nvPr/>
        </p:nvCxnSpPr>
        <p:spPr>
          <a:xfrm flipV="1">
            <a:off x="2490304" y="2343342"/>
            <a:ext cx="592761" cy="64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0694C2E-E806-291D-6282-AB292B36F544}"/>
                  </a:ext>
                </a:extLst>
              </p:cNvPr>
              <p:cNvSpPr txBox="1"/>
              <p:nvPr/>
            </p:nvSpPr>
            <p:spPr>
              <a:xfrm>
                <a:off x="2783927" y="1117338"/>
                <a:ext cx="4564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0694C2E-E806-291D-6282-AB292B36F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27" y="1117338"/>
                <a:ext cx="456472" cy="430887"/>
              </a:xfrm>
              <a:prstGeom prst="rect">
                <a:avLst/>
              </a:prstGeom>
              <a:blipFill>
                <a:blip r:embed="rId6"/>
                <a:stretch>
                  <a:fillRect l="-18919" r="-270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EE85CB4-69D1-A467-FB7C-B5CBC93AD150}"/>
                  </a:ext>
                </a:extLst>
              </p:cNvPr>
              <p:cNvSpPr txBox="1"/>
              <p:nvPr/>
            </p:nvSpPr>
            <p:spPr>
              <a:xfrm>
                <a:off x="5007755" y="1085961"/>
                <a:ext cx="461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EE85CB4-69D1-A467-FB7C-B5CBC93AD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755" y="1085961"/>
                <a:ext cx="461986" cy="430887"/>
              </a:xfrm>
              <a:prstGeom prst="rect">
                <a:avLst/>
              </a:prstGeom>
              <a:blipFill>
                <a:blip r:embed="rId7"/>
                <a:stretch>
                  <a:fillRect l="-18919" r="-5405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2BE13F-0A2E-296C-5947-C4547FBE2270}"/>
                  </a:ext>
                </a:extLst>
              </p:cNvPr>
              <p:cNvSpPr txBox="1"/>
              <p:nvPr/>
            </p:nvSpPr>
            <p:spPr>
              <a:xfrm>
                <a:off x="3894078" y="1054843"/>
                <a:ext cx="4599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2BE13F-0A2E-296C-5947-C4547FBE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078" y="1054843"/>
                <a:ext cx="459998" cy="430887"/>
              </a:xfrm>
              <a:prstGeom prst="rect">
                <a:avLst/>
              </a:prstGeom>
              <a:blipFill>
                <a:blip r:embed="rId8"/>
                <a:stretch>
                  <a:fillRect l="-16216" r="-5405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9459D5B1-4592-F526-B2CA-D5DAAB7A7A87}"/>
              </a:ext>
            </a:extLst>
          </p:cNvPr>
          <p:cNvCxnSpPr>
            <a:stCxn id="22" idx="2"/>
          </p:cNvCxnSpPr>
          <p:nvPr/>
        </p:nvCxnSpPr>
        <p:spPr>
          <a:xfrm>
            <a:off x="3012163" y="1548225"/>
            <a:ext cx="1056142" cy="63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4D5A8F7-045D-0765-5014-29C26F6BAB3A}"/>
              </a:ext>
            </a:extLst>
          </p:cNvPr>
          <p:cNvCxnSpPr>
            <a:stCxn id="24" idx="2"/>
          </p:cNvCxnSpPr>
          <p:nvPr/>
        </p:nvCxnSpPr>
        <p:spPr>
          <a:xfrm flipH="1">
            <a:off x="4068305" y="1485730"/>
            <a:ext cx="55772" cy="69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11A1929-300D-3B84-A40B-253B3B16A6F8}"/>
              </a:ext>
            </a:extLst>
          </p:cNvPr>
          <p:cNvCxnSpPr>
            <a:stCxn id="23" idx="2"/>
          </p:cNvCxnSpPr>
          <p:nvPr/>
        </p:nvCxnSpPr>
        <p:spPr>
          <a:xfrm flipH="1">
            <a:off x="4068305" y="1516848"/>
            <a:ext cx="1170443" cy="66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7F64FA-5F9C-DEF6-EAC7-05A5F92CDC55}"/>
                  </a:ext>
                </a:extLst>
              </p:cNvPr>
              <p:cNvSpPr txBox="1"/>
              <p:nvPr/>
            </p:nvSpPr>
            <p:spPr>
              <a:xfrm>
                <a:off x="6353419" y="1487167"/>
                <a:ext cx="495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7F64FA-5F9C-DEF6-EAC7-05A5F92CD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19" y="1487167"/>
                <a:ext cx="495970" cy="430887"/>
              </a:xfrm>
              <a:prstGeom prst="rect">
                <a:avLst/>
              </a:prstGeom>
              <a:blipFill>
                <a:blip r:embed="rId9"/>
                <a:stretch>
                  <a:fillRect l="-17500" r="-2500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3A3F903-F36E-083E-7B08-C838E9A302D5}"/>
                  </a:ext>
                </a:extLst>
              </p:cNvPr>
              <p:cNvSpPr txBox="1"/>
              <p:nvPr/>
            </p:nvSpPr>
            <p:spPr>
              <a:xfrm>
                <a:off x="6352545" y="2124638"/>
                <a:ext cx="495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3A3F903-F36E-083E-7B08-C838E9A30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45" y="2124638"/>
                <a:ext cx="495970" cy="430887"/>
              </a:xfrm>
              <a:prstGeom prst="rect">
                <a:avLst/>
              </a:prstGeom>
              <a:blipFill>
                <a:blip r:embed="rId10"/>
                <a:stretch>
                  <a:fillRect l="-17500" r="-2500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54A3760-54EF-63AE-7A4A-26FBF434CBD6}"/>
                  </a:ext>
                </a:extLst>
              </p:cNvPr>
              <p:cNvSpPr txBox="1"/>
              <p:nvPr/>
            </p:nvSpPr>
            <p:spPr>
              <a:xfrm>
                <a:off x="6352545" y="2770815"/>
                <a:ext cx="4959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54A3760-54EF-63AE-7A4A-26FBF434C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45" y="2770815"/>
                <a:ext cx="495970" cy="430887"/>
              </a:xfrm>
              <a:prstGeom prst="rect">
                <a:avLst/>
              </a:prstGeom>
              <a:blipFill>
                <a:blip r:embed="rId11"/>
                <a:stretch>
                  <a:fillRect l="-17500" r="-2500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BDB4EBB-4271-A147-AE30-EA4D4581B140}"/>
              </a:ext>
            </a:extLst>
          </p:cNvPr>
          <p:cNvCxnSpPr>
            <a:stCxn id="31" idx="1"/>
          </p:cNvCxnSpPr>
          <p:nvPr/>
        </p:nvCxnSpPr>
        <p:spPr>
          <a:xfrm flipH="1">
            <a:off x="6036590" y="1702611"/>
            <a:ext cx="316829" cy="62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0CEF496-2405-6381-6A69-97ECE44F0D95}"/>
              </a:ext>
            </a:extLst>
          </p:cNvPr>
          <p:cNvCxnSpPr>
            <a:endCxn id="32" idx="1"/>
          </p:cNvCxnSpPr>
          <p:nvPr/>
        </p:nvCxnSpPr>
        <p:spPr>
          <a:xfrm>
            <a:off x="6036590" y="2333573"/>
            <a:ext cx="315955" cy="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A04352D5-5E6D-4F59-FE77-0F5383656AD3}"/>
              </a:ext>
            </a:extLst>
          </p:cNvPr>
          <p:cNvCxnSpPr>
            <a:endCxn id="33" idx="1"/>
          </p:cNvCxnSpPr>
          <p:nvPr/>
        </p:nvCxnSpPr>
        <p:spPr>
          <a:xfrm>
            <a:off x="6036590" y="2323803"/>
            <a:ext cx="315955" cy="66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D2B825A-B1B7-4900-E0CB-3F1103FC205C}"/>
              </a:ext>
            </a:extLst>
          </p:cNvPr>
          <p:cNvSpPr txBox="1"/>
          <p:nvPr/>
        </p:nvSpPr>
        <p:spPr>
          <a:xfrm>
            <a:off x="457200" y="2185261"/>
            <a:ext cx="11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Three Equations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CAFDA37-B0E5-8D0E-6D82-99380283A448}"/>
              </a:ext>
            </a:extLst>
          </p:cNvPr>
          <p:cNvSpPr txBox="1"/>
          <p:nvPr/>
        </p:nvSpPr>
        <p:spPr>
          <a:xfrm>
            <a:off x="7224791" y="2185261"/>
            <a:ext cx="11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Seven Unknows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C29E0A-B595-AB9E-28D5-F130714A853D}"/>
              </a:ext>
            </a:extLst>
          </p:cNvPr>
          <p:cNvSpPr txBox="1"/>
          <p:nvPr/>
        </p:nvSpPr>
        <p:spPr>
          <a:xfrm>
            <a:off x="413096" y="3594810"/>
            <a:ext cx="848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How do we solve seven unknowns with three equations?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8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A5CE8-9FD1-6833-11B8-25C7CBFC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2E215-D39C-0005-4C0A-C2F92AEBB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kumimoji="1" lang="en-US" altLang="zh-CN" sz="2400" b="0" dirty="0"/>
              <a:t>User input / </a:t>
            </a:r>
            <a:r>
              <a:rPr kumimoji="1" lang="en-US" altLang="zh-CN" sz="2400" b="0" dirty="0" err="1"/>
              <a:t>Trimap</a:t>
            </a:r>
            <a:endParaRPr kumimoji="1" lang="en-US" altLang="zh-CN" sz="2400" b="0" dirty="0"/>
          </a:p>
          <a:p>
            <a:pPr algn="ctr"/>
            <a:r>
              <a:rPr kumimoji="1" lang="en-US" altLang="zh-CN" sz="2400" b="0" dirty="0"/>
              <a:t>⬇️</a:t>
            </a:r>
          </a:p>
          <a:p>
            <a:pPr algn="ctr"/>
            <a:r>
              <a:rPr kumimoji="1" lang="en-US" altLang="zh-CN" sz="2400" b="0" dirty="0"/>
              <a:t>F and B value estimation</a:t>
            </a:r>
          </a:p>
          <a:p>
            <a:pPr algn="ctr"/>
            <a:r>
              <a:rPr kumimoji="1" lang="en-US" altLang="zh-CN" sz="2400" b="0" dirty="0"/>
              <a:t>⬇️</a:t>
            </a:r>
          </a:p>
          <a:p>
            <a:pPr algn="ctr"/>
            <a:r>
              <a:rPr kumimoji="1" lang="el-GR" altLang="zh-CN" sz="2400" b="0" dirty="0"/>
              <a:t>α</a:t>
            </a:r>
            <a:r>
              <a:rPr kumimoji="1" lang="en-US" altLang="zh-CN" sz="2400" b="0" dirty="0"/>
              <a:t> value estimation</a:t>
            </a:r>
          </a:p>
          <a:p>
            <a:endParaRPr kumimoji="1"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84BA5-2B8A-3A6B-59D1-38157A9C90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Maximum Likelihood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C81E4-65B7-B9C2-CD2B-CCA9FB555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6</a:t>
            </a:fld>
            <a:endParaRPr lang="en-GB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BA2716C-94EF-91A7-C2CD-DD8D52ED3A59}"/>
              </a:ext>
            </a:extLst>
          </p:cNvPr>
          <p:cNvCxnSpPr>
            <a:cxnSpLocks/>
          </p:cNvCxnSpPr>
          <p:nvPr/>
        </p:nvCxnSpPr>
        <p:spPr>
          <a:xfrm flipH="1">
            <a:off x="2162013" y="2571750"/>
            <a:ext cx="813662" cy="585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01808A6-FE23-5045-F06B-8C90FA067FEE}"/>
              </a:ext>
            </a:extLst>
          </p:cNvPr>
          <p:cNvCxnSpPr>
            <a:cxnSpLocks/>
          </p:cNvCxnSpPr>
          <p:nvPr/>
        </p:nvCxnSpPr>
        <p:spPr>
          <a:xfrm>
            <a:off x="2162013" y="3157466"/>
            <a:ext cx="743919" cy="562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598381-9A88-3B3A-FE4E-4DB90D49F799}"/>
              </a:ext>
            </a:extLst>
          </p:cNvPr>
          <p:cNvSpPr txBox="1"/>
          <p:nvPr/>
        </p:nvSpPr>
        <p:spPr>
          <a:xfrm>
            <a:off x="263471" y="2926634"/>
            <a:ext cx="189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One iteration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24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F1BCE-5F7A-D982-3EE3-8FB683C8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2865D-BECF-408F-C586-D879C0D5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Mathematics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C1513-4570-9F70-3ECE-3E6F646A43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90587"/>
          </a:xfrm>
        </p:spPr>
        <p:txBody>
          <a:bodyPr/>
          <a:lstStyle/>
          <a:p>
            <a:r>
              <a:rPr kumimoji="1" lang="en-GB" altLang="zh-CN" dirty="0"/>
              <a:t>Maximum A Posteriori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8C556-090C-4D18-560D-52F19205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84130A-7720-9155-90AC-83E4970A2029}"/>
                  </a:ext>
                </a:extLst>
              </p:cNvPr>
              <p:cNvSpPr txBox="1"/>
              <p:nvPr/>
            </p:nvSpPr>
            <p:spPr>
              <a:xfrm>
                <a:off x="1779399" y="1392199"/>
                <a:ext cx="5585202" cy="675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sepChr m:val=",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84130A-7720-9155-90AC-83E4970A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99" y="1392199"/>
                <a:ext cx="5585202" cy="675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5AAADC-A4D6-0C47-B998-D24DE9E7FB94}"/>
                  </a:ext>
                </a:extLst>
              </p:cNvPr>
              <p:cNvSpPr txBox="1"/>
              <p:nvPr/>
            </p:nvSpPr>
            <p:spPr>
              <a:xfrm>
                <a:off x="1664312" y="2844226"/>
                <a:ext cx="5815376" cy="475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5AAADC-A4D6-0C47-B998-D24DE9E7F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312" y="2844226"/>
                <a:ext cx="5815376" cy="475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>
            <a:extLst>
              <a:ext uri="{FF2B5EF4-FFF2-40B4-BE49-F238E27FC236}">
                <a16:creationId xmlns:a16="http://schemas.microsoft.com/office/drawing/2014/main" id="{ABBC1F57-FF89-A086-A67F-3B61AD127850}"/>
              </a:ext>
            </a:extLst>
          </p:cNvPr>
          <p:cNvSpPr/>
          <p:nvPr/>
        </p:nvSpPr>
        <p:spPr>
          <a:xfrm>
            <a:off x="4347274" y="2157783"/>
            <a:ext cx="449451" cy="596685"/>
          </a:xfrm>
          <a:prstGeom prst="down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6B6D2E-3B8A-DB89-5A6A-05A3E0ABF28C}"/>
              </a:ext>
            </a:extLst>
          </p:cNvPr>
          <p:cNvSpPr txBox="1"/>
          <p:nvPr/>
        </p:nvSpPr>
        <p:spPr>
          <a:xfrm>
            <a:off x="5036950" y="2167409"/>
            <a:ext cx="2154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Log Likelihood</a:t>
            </a:r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DA629E-6C30-CCA5-90CF-CE389AA32230}"/>
              </a:ext>
            </a:extLst>
          </p:cNvPr>
          <p:cNvSpPr txBox="1"/>
          <p:nvPr/>
        </p:nvSpPr>
        <p:spPr>
          <a:xfrm>
            <a:off x="6796858" y="3209893"/>
            <a:ext cx="218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bg2">
                    <a:lumMod val="75000"/>
                  </a:schemeClr>
                </a:solidFill>
              </a:rPr>
              <a:t>Constant(omitted)</a:t>
            </a:r>
            <a:endParaRPr kumimoji="1" lang="zh-CN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C125EC-7A9B-D23D-97D8-01BF0D460CE8}"/>
              </a:ext>
            </a:extLst>
          </p:cNvPr>
          <p:cNvSpPr txBox="1"/>
          <p:nvPr/>
        </p:nvSpPr>
        <p:spPr>
          <a:xfrm>
            <a:off x="2676726" y="3735803"/>
            <a:ext cx="380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</a:rPr>
              <a:t>Let’s solve each terms one by one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2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60E72-F4D6-EB17-C673-D8BF31B4F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2538B-27D8-870E-B7CC-7A6DB6F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EDB9652-55DA-C3AB-7633-0C564431BD6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algn="ctr"/>
                <a:r>
                  <a:rPr kumimoji="1" lang="en-US" altLang="zh-CN" b="0" dirty="0"/>
                  <a:t>Recall </a:t>
                </a:r>
                <a:r>
                  <a:rPr kumimoji="1" lang="en-US" altLang="zh-CN" b="0" i="1" dirty="0"/>
                  <a:t>C=</a:t>
                </a:r>
                <a:r>
                  <a:rPr kumimoji="1" lang="el-GR" altLang="zh-CN" b="0" i="1" dirty="0"/>
                  <a:t>α</a:t>
                </a:r>
                <a:r>
                  <a:rPr kumimoji="1" lang="en-US" altLang="zh-CN" b="0" i="1" dirty="0"/>
                  <a:t>F+(1-</a:t>
                </a:r>
                <a:r>
                  <a:rPr kumimoji="1" lang="el-GR" altLang="zh-CN" b="0" i="1" dirty="0"/>
                  <a:t>α)</a:t>
                </a:r>
                <a:r>
                  <a:rPr kumimoji="1" lang="en-US" altLang="zh-CN" b="0" i="1" dirty="0"/>
                  <a:t>B</a:t>
                </a:r>
              </a:p>
              <a:p>
                <a:pPr algn="ctr"/>
                <a:r>
                  <a:rPr kumimoji="1" lang="en-US" altLang="zh-CN" b="0" dirty="0"/>
                  <a:t>⬇️</a:t>
                </a:r>
              </a:p>
              <a:p>
                <a:pPr algn="ctr"/>
                <a:r>
                  <a:rPr kumimoji="1" lang="en-US" altLang="zh-CN" b="0" dirty="0"/>
                  <a:t>Minimize the difference between </a:t>
                </a:r>
                <a:r>
                  <a:rPr kumimoji="1" lang="en-US" altLang="zh-CN" b="0" i="1" dirty="0"/>
                  <a:t>C</a:t>
                </a:r>
                <a:r>
                  <a:rPr kumimoji="1" lang="en-US" altLang="zh-CN" b="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kumimoji="1" lang="en-US" altLang="zh-CN" b="0" dirty="0"/>
              </a:p>
              <a:p>
                <a:pPr algn="ctr"/>
                <a:r>
                  <a:rPr kumimoji="1" lang="en-US" altLang="zh-CN" b="0" dirty="0"/>
                  <a:t>⬇️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zh-CN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18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b="0" kern="100" dirty="0"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(where</a:t>
                </a:r>
                <a:r>
                  <a:rPr lang="zh-CN" altLang="zh-CN" sz="1600" b="0" kern="100" dirty="0">
                    <a:solidFill>
                      <a:srgbClr val="191B1F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b="0" i="1" kern="10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kern="10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kern="10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altLang="zh-CN" sz="1600" b="0" i="1" kern="10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600" b="0" kern="100" dirty="0"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</a:t>
                </a:r>
                <a:r>
                  <a:rPr lang="en-GB" altLang="zh-CN" sz="1600" b="0" dirty="0">
                    <a:effectLst/>
                    <a:latin typeface="Times"/>
                  </a:rPr>
                  <a:t>standard deviation </a:t>
                </a:r>
                <a:r>
                  <a:rPr lang="en-US" altLang="zh-CN" sz="1600" b="0" kern="100" dirty="0"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600" b="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kumimoji="1" lang="zh-CN" altLang="en-US" b="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4EDB9652-55DA-C3AB-7633-0C564431B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99D19424-E463-35BE-1E72-C27D4273A67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28675" y="685806"/>
                <a:ext cx="7500938" cy="337082"/>
              </a:xfrm>
            </p:spPr>
            <p:txBody>
              <a:bodyPr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kern="100" smtClean="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kern="100" smtClean="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altLang="zh-CN" sz="1800" b="0" i="1" kern="100" smtClean="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</m:func>
                      <m:r>
                        <a:rPr lang="en-US" altLang="zh-CN" sz="18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99D19424-E463-35BE-1E72-C27D4273A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28675" y="685806"/>
                <a:ext cx="7500938" cy="337082"/>
              </a:xfrm>
              <a:blipFill>
                <a:blip r:embed="rId3"/>
                <a:stretch>
                  <a:fillRect l="-1184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91C31-59D2-55FC-9B3C-D3289DA9C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36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DEF49-1128-F013-0F3C-3A8383C80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71CD7-5CBF-6F03-BADE-D3D680C3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0CDCAC2C-192D-0652-37FF-2066907C87E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28675" y="1598649"/>
                <a:ext cx="7500938" cy="194620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400" i="1" kern="100">
                          <a:solidFill>
                            <a:srgbClr val="191B1F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24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4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zh-CN" altLang="zh-CN" sz="24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  <m:sSup>
                            <m:sSupPr>
                              <m:ctrlPr>
                                <a:rPr lang="zh-CN" altLang="zh-CN" sz="24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zh-CN" sz="24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191B1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sz="24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US" altLang="zh-CN" sz="2400" i="1" kern="100">
                                      <a:solidFill>
                                        <a:srgbClr val="191B1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 kern="100">
                                          <a:solidFill>
                                            <a:srgbClr val="191B1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 kern="100">
                                          <a:solidFill>
                                            <a:srgbClr val="191B1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sz="2400" i="1" kern="100">
                              <a:solidFill>
                                <a:srgbClr val="191B1F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sz="24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0" dirty="0"/>
                  <a:t>Weighted Covariance Matrix: Distance</a:t>
                </a:r>
              </a:p>
              <a:p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0CDCAC2C-192D-0652-37FF-2066907C8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28675" y="1598649"/>
                <a:ext cx="7500938" cy="1946202"/>
              </a:xfrm>
              <a:blipFill>
                <a:blip r:embed="rId2"/>
                <a:stretch>
                  <a:fillRect t="-31613" b="-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D52658F5-2BBA-FE41-B38D-A7939BA52EE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D52658F5-2BBA-FE41-B38D-A7939BA52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1184" b="-5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EA639-162C-6F76-314B-B6149D0BC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526375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font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6963</TotalTime>
  <Words>584</Words>
  <Application>Microsoft Macintosh PowerPoint</Application>
  <PresentationFormat>全屏显示(16:9)</PresentationFormat>
  <Paragraphs>150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DengXian</vt:lpstr>
      <vt:lpstr>Minion Pro</vt:lpstr>
      <vt:lpstr>Times</vt:lpstr>
      <vt:lpstr>Arial</vt:lpstr>
      <vt:lpstr>Calibri</vt:lpstr>
      <vt:lpstr>Cambria Math</vt:lpstr>
      <vt:lpstr>TCD_PPT_Calibri_Option1a</vt:lpstr>
      <vt:lpstr>Proposal Presentation</vt:lpstr>
      <vt:lpstr>Group Introduction</vt:lpstr>
      <vt:lpstr>Presentation</vt:lpstr>
      <vt:lpstr>Mathematics</vt:lpstr>
      <vt:lpstr>Mathematics</vt:lpstr>
      <vt:lpstr>Mathematics</vt:lpstr>
      <vt:lpstr>Mathematics</vt:lpstr>
      <vt:lpstr>Mathematics</vt:lpstr>
      <vt:lpstr>Mathematics</vt:lpstr>
      <vt:lpstr>Mathematics</vt:lpstr>
      <vt:lpstr>Mathematics</vt:lpstr>
      <vt:lpstr>Mathematics</vt:lpstr>
      <vt:lpstr>Function Blocks</vt:lpstr>
      <vt:lpstr>Function Blocks</vt:lpstr>
      <vt:lpstr>Function Blocks</vt:lpstr>
      <vt:lpstr>Function Blocks</vt:lpstr>
      <vt:lpstr>Unittest</vt:lpstr>
      <vt:lpstr>Unittest</vt:lpstr>
      <vt:lpstr>E2E test</vt:lpstr>
      <vt:lpstr>E2E test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Qiwen Tan</cp:lastModifiedBy>
  <cp:revision>67</cp:revision>
  <cp:lastPrinted>2014-12-16T10:33:11Z</cp:lastPrinted>
  <dcterms:created xsi:type="dcterms:W3CDTF">2013-07-29T09:34:50Z</dcterms:created>
  <dcterms:modified xsi:type="dcterms:W3CDTF">2024-02-13T13:08:10Z</dcterms:modified>
</cp:coreProperties>
</file>