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move </a:t>
            </a: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99AA805-85C8-4357-97F0-120C4DBB20AA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Analyse the output of a large memory block, or a stream of video data by eye? 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We want defined systematic testing to ensure functionality and coverage.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5A705C-C407-421A-9121-4174A19B99C3}" type="slidenum">
              <a:rPr b="0" lang="en-US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Analyse the output of a large memory block, or a stream of video data by eye? 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We want defined systematic testing to ensure functionality and coverage.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0FD8D9-7DA1-49A3-ADF9-BDB9866C49E7}" type="slidenum">
              <a:rPr b="0" lang="en-US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E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010DB-EB8F-4E53-A104-DB292F45A1F8}" type="slidenum">
              <a:rPr b="0" lang="en-US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E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28EBD-D532-4299-8D61-CED6499ED230}" type="slidenum">
              <a:rPr b="0" lang="en-US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E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E334D3-BB31-40D7-8F1B-69D6E576D623}" type="slidenum">
              <a:rPr b="0" lang="en-US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4140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77878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12952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454140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77878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DACF8-D053-40F3-AB80-68C62A05E8F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BE76E6-96A1-4617-9DDF-7C822BBEAF5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BD544-B6E2-48E7-A665-3F4BFFC5C03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5D8155-4758-4B4A-B54A-FEE407CA4B8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EB832-6074-45AF-ABFA-72B5FE8AB91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24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D4FB8C-AEA3-4383-8E00-C4E4C59BB68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BC166-973E-42C1-8B96-BD439E63116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B86FAC-4968-44F8-B398-42B4DFC2C3D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20AC9-E1A3-42E2-A665-B7E674E56DA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05C0E-DB04-4F3B-9F80-A41239B23DE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2334C0-9098-40D7-B038-E2BB43E4B00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54140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77878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12952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54140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77878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74E48-127F-43CA-9677-3F426713ED9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5DEF0E-27FC-4910-8529-129FCE02506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64C9FF-4903-4D2B-BC7C-6E6F5C3754F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D20C4E-0203-4059-9A11-1546F843E40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B0DEED-3098-48FB-92D7-C79E6FFFB58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E15735-99AE-4AF5-BD7B-0550921232A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24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8D46B1-592F-4AC3-AC24-FC9E8E1BE27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66DA35-E664-4739-8C92-0452B164D07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D8F9E0-7E00-47E9-AE66-1F72B0C4141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04D83DF-42C7-451E-A47A-11889974D3D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6DF6F1-FCEF-4914-AE07-F4E950D2E7C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74AE59-70D6-427C-8FC6-06A0B9B9592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54140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77878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12952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54140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77878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171CC5F-DF9D-4AE4-814A-5718C2D58B73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618FF9-93DB-4AF0-9E23-DBD11DC7D396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68B5E3-1469-4D26-8723-157497707F36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467E06-E25B-4283-87FD-61ACD6F2CCD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B23F55-C143-4FEF-A396-5C65AE9B48F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DAD6FD-5498-4E90-83C1-42ADDA9A472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24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210A7C-606B-4CAE-9268-371AEEF91B5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35F3B8-3BDA-492D-BD5F-311A466D176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81775E-CDCC-48E2-8AE0-1F3D44FA829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5E0B3E-4E51-4069-915E-E3B85686E1B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E6DD3A-337C-4D32-8501-952BBE06FAC3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B15CD9-EF9A-4BD5-BBAA-83FAA26C1B6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4140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7787880" y="152388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12952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454140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7787880" y="3752640"/>
            <a:ext cx="30913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509201-BCAB-4910-B929-E39EC242EFE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241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215040" y="375264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29528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15040" y="1523880"/>
            <a:ext cx="46850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295280" y="3752640"/>
            <a:ext cx="9600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95"/>
          <p:cNvGrpSpPr/>
          <p:nvPr/>
        </p:nvGrpSpPr>
        <p:grpSpPr>
          <a:xfrm>
            <a:off x="0" y="-2880"/>
            <a:ext cx="12191760" cy="6857640"/>
            <a:chOff x="0" y="-2880"/>
            <a:chExt cx="12191760" cy="6857640"/>
          </a:xfrm>
        </p:grpSpPr>
        <p:sp>
          <p:nvSpPr>
            <p:cNvPr id="1" name="Straight Connector 96"/>
            <p:cNvSpPr/>
            <p:nvPr/>
          </p:nvSpPr>
          <p:spPr>
            <a:xfrm>
              <a:off x="6098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Straight Connector 97"/>
            <p:cNvSpPr/>
            <p:nvPr/>
          </p:nvSpPr>
          <p:spPr>
            <a:xfrm>
              <a:off x="18291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Straight Connector 98"/>
            <p:cNvSpPr/>
            <p:nvPr/>
          </p:nvSpPr>
          <p:spPr>
            <a:xfrm>
              <a:off x="30481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Straight Connector 99"/>
            <p:cNvSpPr/>
            <p:nvPr/>
          </p:nvSpPr>
          <p:spPr>
            <a:xfrm>
              <a:off x="42674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Straight Connector 100"/>
            <p:cNvSpPr/>
            <p:nvPr/>
          </p:nvSpPr>
          <p:spPr>
            <a:xfrm>
              <a:off x="54864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01"/>
            <p:cNvSpPr/>
            <p:nvPr/>
          </p:nvSpPr>
          <p:spPr>
            <a:xfrm>
              <a:off x="67057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02"/>
            <p:cNvSpPr/>
            <p:nvPr/>
          </p:nvSpPr>
          <p:spPr>
            <a:xfrm>
              <a:off x="79246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Straight Connector 103"/>
            <p:cNvSpPr/>
            <p:nvPr/>
          </p:nvSpPr>
          <p:spPr>
            <a:xfrm>
              <a:off x="91440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104"/>
            <p:cNvSpPr/>
            <p:nvPr/>
          </p:nvSpPr>
          <p:spPr>
            <a:xfrm>
              <a:off x="103629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Straight Connector 105"/>
            <p:cNvSpPr/>
            <p:nvPr/>
          </p:nvSpPr>
          <p:spPr>
            <a:xfrm>
              <a:off x="115822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Straight Connector 106"/>
            <p:cNvSpPr/>
            <p:nvPr/>
          </p:nvSpPr>
          <p:spPr>
            <a:xfrm>
              <a:off x="2520" y="3834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Straight Connector 107"/>
            <p:cNvSpPr/>
            <p:nvPr/>
          </p:nvSpPr>
          <p:spPr>
            <a:xfrm>
              <a:off x="2520" y="16081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Straight Connector 108"/>
            <p:cNvSpPr/>
            <p:nvPr/>
          </p:nvSpPr>
          <p:spPr>
            <a:xfrm>
              <a:off x="2520" y="283248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Straight Connector 109"/>
            <p:cNvSpPr/>
            <p:nvPr/>
          </p:nvSpPr>
          <p:spPr>
            <a:xfrm>
              <a:off x="2520" y="40572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Straight Connector 110"/>
            <p:cNvSpPr/>
            <p:nvPr/>
          </p:nvSpPr>
          <p:spPr>
            <a:xfrm>
              <a:off x="2520" y="52819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Straight Connector 111"/>
            <p:cNvSpPr/>
            <p:nvPr/>
          </p:nvSpPr>
          <p:spPr>
            <a:xfrm>
              <a:off x="2520" y="650664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" name="Group 112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18" name="Straight Connector 130"/>
              <p:cNvSpPr/>
              <p:nvPr/>
            </p:nvSpPr>
            <p:spPr>
              <a:xfrm>
                <a:off x="2253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Straight Connector 131"/>
              <p:cNvSpPr/>
              <p:nvPr/>
            </p:nvSpPr>
            <p:spPr>
              <a:xfrm>
                <a:off x="14490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Straight Connector 132"/>
              <p:cNvSpPr/>
              <p:nvPr/>
            </p:nvSpPr>
            <p:spPr>
              <a:xfrm>
                <a:off x="26658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Straight Connector 133"/>
              <p:cNvSpPr/>
              <p:nvPr/>
            </p:nvSpPr>
            <p:spPr>
              <a:xfrm>
                <a:off x="3884760" y="-2880"/>
                <a:ext cx="681624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Straight Connector 134"/>
              <p:cNvSpPr/>
              <p:nvPr/>
            </p:nvSpPr>
            <p:spPr>
              <a:xfrm>
                <a:off x="510624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" name="Group 135"/>
              <p:cNvGrpSpPr/>
              <p:nvPr/>
            </p:nvGrpSpPr>
            <p:grpSpPr>
              <a:xfrm>
                <a:off x="6327720" y="-2880"/>
                <a:ext cx="5864040" cy="5898240"/>
                <a:chOff x="6327720" y="-2880"/>
                <a:chExt cx="5864040" cy="5898240"/>
              </a:xfrm>
            </p:grpSpPr>
            <p:sp>
              <p:nvSpPr>
                <p:cNvPr id="24" name="Straight Connector 141"/>
                <p:cNvSpPr/>
                <p:nvPr/>
              </p:nvSpPr>
              <p:spPr>
                <a:xfrm>
                  <a:off x="632772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Straight Connector 142"/>
                <p:cNvSpPr/>
                <p:nvPr/>
              </p:nvSpPr>
              <p:spPr>
                <a:xfrm>
                  <a:off x="754920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Straight Connector 143"/>
                <p:cNvSpPr/>
                <p:nvPr/>
              </p:nvSpPr>
              <p:spPr>
                <a:xfrm>
                  <a:off x="877284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Straight Connector 144"/>
                <p:cNvSpPr/>
                <p:nvPr/>
              </p:nvSpPr>
              <p:spPr>
                <a:xfrm>
                  <a:off x="998208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Straight Connector 145"/>
                <p:cNvSpPr/>
                <p:nvPr/>
              </p:nvSpPr>
              <p:spPr>
                <a:xfrm>
                  <a:off x="1119888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" name="Straight Connector 136"/>
              <p:cNvSpPr/>
              <p:nvPr/>
            </p:nvSpPr>
            <p:spPr>
              <a:xfrm flipH="1" flipV="1">
                <a:off x="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Straight Connector 137"/>
              <p:cNvSpPr/>
              <p:nvPr/>
            </p:nvSpPr>
            <p:spPr>
              <a:xfrm flipH="1" flipV="1">
                <a:off x="0" y="2224080"/>
                <a:ext cx="461448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Straight Connector 138"/>
              <p:cNvSpPr/>
              <p:nvPr/>
            </p:nvSpPr>
            <p:spPr>
              <a:xfrm flipH="1" flipV="1">
                <a:off x="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Straight Connector 139"/>
              <p:cNvSpPr/>
              <p:nvPr/>
            </p:nvSpPr>
            <p:spPr>
              <a:xfrm flipH="1" flipV="1">
                <a:off x="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Straight Connector 140"/>
              <p:cNvSpPr/>
              <p:nvPr/>
            </p:nvSpPr>
            <p:spPr>
              <a:xfrm flipH="1" flipV="1">
                <a:off x="0" y="5861160"/>
                <a:ext cx="98676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" name="Group 113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35" name="Straight Connector 114"/>
              <p:cNvSpPr/>
              <p:nvPr/>
            </p:nvSpPr>
            <p:spPr>
              <a:xfrm flipH="1">
                <a:off x="515052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Straight Connector 115"/>
              <p:cNvSpPr/>
              <p:nvPr/>
            </p:nvSpPr>
            <p:spPr>
              <a:xfrm flipH="1">
                <a:off x="39268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Straight Connector 116"/>
              <p:cNvSpPr/>
              <p:nvPr/>
            </p:nvSpPr>
            <p:spPr>
              <a:xfrm flipH="1">
                <a:off x="27100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Straight Connector 117"/>
              <p:cNvSpPr/>
              <p:nvPr/>
            </p:nvSpPr>
            <p:spPr>
              <a:xfrm flipH="1">
                <a:off x="14907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Straight Connector 118"/>
              <p:cNvSpPr/>
              <p:nvPr/>
            </p:nvSpPr>
            <p:spPr>
              <a:xfrm flipH="1">
                <a:off x="2692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0" name="Group 119"/>
              <p:cNvGrpSpPr/>
              <p:nvPr/>
            </p:nvGrpSpPr>
            <p:grpSpPr>
              <a:xfrm>
                <a:off x="0" y="-2880"/>
                <a:ext cx="5864040" cy="5898240"/>
                <a:chOff x="0" y="-2880"/>
                <a:chExt cx="5864040" cy="5898240"/>
              </a:xfrm>
            </p:grpSpPr>
            <p:sp>
              <p:nvSpPr>
                <p:cNvPr id="41" name="Straight Connector 125"/>
                <p:cNvSpPr/>
                <p:nvPr/>
              </p:nvSpPr>
              <p:spPr>
                <a:xfrm flipH="1">
                  <a:off x="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Straight Connector 126"/>
                <p:cNvSpPr/>
                <p:nvPr/>
              </p:nvSpPr>
              <p:spPr>
                <a:xfrm flipH="1">
                  <a:off x="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Straight Connector 127"/>
                <p:cNvSpPr/>
                <p:nvPr/>
              </p:nvSpPr>
              <p:spPr>
                <a:xfrm flipH="1">
                  <a:off x="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Straight Connector 128"/>
                <p:cNvSpPr/>
                <p:nvPr/>
              </p:nvSpPr>
              <p:spPr>
                <a:xfrm flipH="1">
                  <a:off x="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Straight Connector 129"/>
                <p:cNvSpPr/>
                <p:nvPr/>
              </p:nvSpPr>
              <p:spPr>
                <a:xfrm flipH="1">
                  <a:off x="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6" name="Straight Connector 120"/>
              <p:cNvSpPr/>
              <p:nvPr/>
            </p:nvSpPr>
            <p:spPr>
              <a:xfrm flipV="1">
                <a:off x="636300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Straight Connector 121"/>
              <p:cNvSpPr/>
              <p:nvPr/>
            </p:nvSpPr>
            <p:spPr>
              <a:xfrm flipV="1">
                <a:off x="7576920" y="2224080"/>
                <a:ext cx="461484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Straight Connector 122"/>
              <p:cNvSpPr/>
              <p:nvPr/>
            </p:nvSpPr>
            <p:spPr>
              <a:xfrm flipV="1">
                <a:off x="879336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Straight Connector 123"/>
              <p:cNvSpPr/>
              <p:nvPr/>
            </p:nvSpPr>
            <p:spPr>
              <a:xfrm flipV="1">
                <a:off x="999540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Straight Connector 124"/>
              <p:cNvSpPr/>
              <p:nvPr/>
            </p:nvSpPr>
            <p:spPr>
              <a:xfrm flipV="1">
                <a:off x="11204640" y="5861160"/>
                <a:ext cx="98712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Straight Connector 1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Straight Connector 6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fc" hidden="1"/>
          <p:cNvSpPr/>
          <p:nvPr/>
        </p:nvSpPr>
        <p:spPr>
          <a:xfrm>
            <a:off x="0" y="6537960"/>
            <a:ext cx="1219176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850" spc="-1" strike="noStrike">
                <a:solidFill>
                  <a:srgbClr val="000000"/>
                </a:solidFill>
                <a:latin typeface="Microsoft Sans Serif"/>
              </a:rPr>
              <a:t> </a:t>
            </a:r>
            <a:endParaRPr b="0" lang="en-IE" sz="85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76000"/>
              </a:lnSpc>
              <a:buNone/>
            </a:pPr>
            <a:r>
              <a:rPr b="1" lang="en-US" sz="8000" spc="-1" strike="noStrike">
                <a:solidFill>
                  <a:srgbClr val="2d2e2d"/>
                </a:solidFill>
                <a:latin typeface="Arial"/>
              </a:rPr>
              <a:t>Click to edit Master title style</a:t>
            </a:r>
            <a:endParaRPr b="0" lang="en-US" sz="80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55" name="Straight Connector 57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700">
            <a:solidFill>
              <a:srgbClr val="d1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Group 111"/>
          <p:cNvGrpSpPr/>
          <p:nvPr/>
        </p:nvGrpSpPr>
        <p:grpSpPr>
          <a:xfrm>
            <a:off x="0" y="-2880"/>
            <a:ext cx="12191760" cy="6857640"/>
            <a:chOff x="0" y="-2880"/>
            <a:chExt cx="12191760" cy="6857640"/>
          </a:xfrm>
        </p:grpSpPr>
        <p:sp>
          <p:nvSpPr>
            <p:cNvPr id="57" name="Straight Connector 112"/>
            <p:cNvSpPr/>
            <p:nvPr/>
          </p:nvSpPr>
          <p:spPr>
            <a:xfrm>
              <a:off x="6098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Straight Connector 113"/>
            <p:cNvSpPr/>
            <p:nvPr/>
          </p:nvSpPr>
          <p:spPr>
            <a:xfrm>
              <a:off x="18291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Straight Connector 114"/>
            <p:cNvSpPr/>
            <p:nvPr/>
          </p:nvSpPr>
          <p:spPr>
            <a:xfrm>
              <a:off x="30481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Straight Connector 115"/>
            <p:cNvSpPr/>
            <p:nvPr/>
          </p:nvSpPr>
          <p:spPr>
            <a:xfrm>
              <a:off x="42674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Straight Connector 116"/>
            <p:cNvSpPr/>
            <p:nvPr/>
          </p:nvSpPr>
          <p:spPr>
            <a:xfrm>
              <a:off x="54864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Straight Connector 117"/>
            <p:cNvSpPr/>
            <p:nvPr/>
          </p:nvSpPr>
          <p:spPr>
            <a:xfrm>
              <a:off x="67057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Straight Connector 118"/>
            <p:cNvSpPr/>
            <p:nvPr/>
          </p:nvSpPr>
          <p:spPr>
            <a:xfrm>
              <a:off x="79246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Straight Connector 119"/>
            <p:cNvSpPr/>
            <p:nvPr/>
          </p:nvSpPr>
          <p:spPr>
            <a:xfrm>
              <a:off x="91440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Straight Connector 120"/>
            <p:cNvSpPr/>
            <p:nvPr/>
          </p:nvSpPr>
          <p:spPr>
            <a:xfrm>
              <a:off x="103629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Straight Connector 121"/>
            <p:cNvSpPr/>
            <p:nvPr/>
          </p:nvSpPr>
          <p:spPr>
            <a:xfrm>
              <a:off x="115822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Straight Connector 122"/>
            <p:cNvSpPr/>
            <p:nvPr/>
          </p:nvSpPr>
          <p:spPr>
            <a:xfrm>
              <a:off x="2520" y="3834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Straight Connector 123"/>
            <p:cNvSpPr/>
            <p:nvPr/>
          </p:nvSpPr>
          <p:spPr>
            <a:xfrm>
              <a:off x="2520" y="16081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Straight Connector 124"/>
            <p:cNvSpPr/>
            <p:nvPr/>
          </p:nvSpPr>
          <p:spPr>
            <a:xfrm>
              <a:off x="2520" y="283248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Straight Connector 125"/>
            <p:cNvSpPr/>
            <p:nvPr/>
          </p:nvSpPr>
          <p:spPr>
            <a:xfrm>
              <a:off x="2520" y="40572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Straight Connector 126"/>
            <p:cNvSpPr/>
            <p:nvPr/>
          </p:nvSpPr>
          <p:spPr>
            <a:xfrm>
              <a:off x="2520" y="52819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Straight Connector 127"/>
            <p:cNvSpPr/>
            <p:nvPr/>
          </p:nvSpPr>
          <p:spPr>
            <a:xfrm>
              <a:off x="2520" y="650664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3" name="Group 128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74" name="Straight Connector 146"/>
              <p:cNvSpPr/>
              <p:nvPr/>
            </p:nvSpPr>
            <p:spPr>
              <a:xfrm>
                <a:off x="2253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Straight Connector 147"/>
              <p:cNvSpPr/>
              <p:nvPr/>
            </p:nvSpPr>
            <p:spPr>
              <a:xfrm>
                <a:off x="14490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Straight Connector 148"/>
              <p:cNvSpPr/>
              <p:nvPr/>
            </p:nvSpPr>
            <p:spPr>
              <a:xfrm>
                <a:off x="26658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Straight Connector 149"/>
              <p:cNvSpPr/>
              <p:nvPr/>
            </p:nvSpPr>
            <p:spPr>
              <a:xfrm>
                <a:off x="3884760" y="-2880"/>
                <a:ext cx="681624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Straight Connector 150"/>
              <p:cNvSpPr/>
              <p:nvPr/>
            </p:nvSpPr>
            <p:spPr>
              <a:xfrm>
                <a:off x="510624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9" name="Group 151"/>
              <p:cNvGrpSpPr/>
              <p:nvPr/>
            </p:nvGrpSpPr>
            <p:grpSpPr>
              <a:xfrm>
                <a:off x="6327720" y="-2880"/>
                <a:ext cx="5864040" cy="5898240"/>
                <a:chOff x="6327720" y="-2880"/>
                <a:chExt cx="5864040" cy="5898240"/>
              </a:xfrm>
            </p:grpSpPr>
            <p:sp>
              <p:nvSpPr>
                <p:cNvPr id="80" name="Straight Connector 157"/>
                <p:cNvSpPr/>
                <p:nvPr/>
              </p:nvSpPr>
              <p:spPr>
                <a:xfrm>
                  <a:off x="632772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1" name="Straight Connector 158"/>
                <p:cNvSpPr/>
                <p:nvPr/>
              </p:nvSpPr>
              <p:spPr>
                <a:xfrm>
                  <a:off x="754920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2" name="Straight Connector 159"/>
                <p:cNvSpPr/>
                <p:nvPr/>
              </p:nvSpPr>
              <p:spPr>
                <a:xfrm>
                  <a:off x="877284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3" name="Straight Connector 160"/>
                <p:cNvSpPr/>
                <p:nvPr/>
              </p:nvSpPr>
              <p:spPr>
                <a:xfrm>
                  <a:off x="998208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4" name="Straight Connector 161"/>
                <p:cNvSpPr/>
                <p:nvPr/>
              </p:nvSpPr>
              <p:spPr>
                <a:xfrm>
                  <a:off x="1119888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5" name="Straight Connector 152"/>
              <p:cNvSpPr/>
              <p:nvPr/>
            </p:nvSpPr>
            <p:spPr>
              <a:xfrm flipH="1" flipV="1">
                <a:off x="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Straight Connector 153"/>
              <p:cNvSpPr/>
              <p:nvPr/>
            </p:nvSpPr>
            <p:spPr>
              <a:xfrm flipH="1" flipV="1">
                <a:off x="0" y="2224080"/>
                <a:ext cx="461448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Straight Connector 154"/>
              <p:cNvSpPr/>
              <p:nvPr/>
            </p:nvSpPr>
            <p:spPr>
              <a:xfrm flipH="1" flipV="1">
                <a:off x="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Straight Connector 155"/>
              <p:cNvSpPr/>
              <p:nvPr/>
            </p:nvSpPr>
            <p:spPr>
              <a:xfrm flipH="1" flipV="1">
                <a:off x="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Straight Connector 156"/>
              <p:cNvSpPr/>
              <p:nvPr/>
            </p:nvSpPr>
            <p:spPr>
              <a:xfrm flipH="1" flipV="1">
                <a:off x="0" y="5861160"/>
                <a:ext cx="98676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0" name="Group 129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91" name="Straight Connector 130"/>
              <p:cNvSpPr/>
              <p:nvPr/>
            </p:nvSpPr>
            <p:spPr>
              <a:xfrm flipH="1">
                <a:off x="515052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Straight Connector 131"/>
              <p:cNvSpPr/>
              <p:nvPr/>
            </p:nvSpPr>
            <p:spPr>
              <a:xfrm flipH="1">
                <a:off x="39268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Straight Connector 132"/>
              <p:cNvSpPr/>
              <p:nvPr/>
            </p:nvSpPr>
            <p:spPr>
              <a:xfrm flipH="1">
                <a:off x="27100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Straight Connector 133"/>
              <p:cNvSpPr/>
              <p:nvPr/>
            </p:nvSpPr>
            <p:spPr>
              <a:xfrm flipH="1">
                <a:off x="14907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Straight Connector 134"/>
              <p:cNvSpPr/>
              <p:nvPr/>
            </p:nvSpPr>
            <p:spPr>
              <a:xfrm flipH="1">
                <a:off x="2692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96" name="Group 135"/>
              <p:cNvGrpSpPr/>
              <p:nvPr/>
            </p:nvGrpSpPr>
            <p:grpSpPr>
              <a:xfrm>
                <a:off x="0" y="-2880"/>
                <a:ext cx="5864040" cy="5898240"/>
                <a:chOff x="0" y="-2880"/>
                <a:chExt cx="5864040" cy="5898240"/>
              </a:xfrm>
            </p:grpSpPr>
            <p:sp>
              <p:nvSpPr>
                <p:cNvPr id="97" name="Straight Connector 141"/>
                <p:cNvSpPr/>
                <p:nvPr/>
              </p:nvSpPr>
              <p:spPr>
                <a:xfrm flipH="1">
                  <a:off x="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Straight Connector 142"/>
                <p:cNvSpPr/>
                <p:nvPr/>
              </p:nvSpPr>
              <p:spPr>
                <a:xfrm flipH="1">
                  <a:off x="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9" name="Straight Connector 143"/>
                <p:cNvSpPr/>
                <p:nvPr/>
              </p:nvSpPr>
              <p:spPr>
                <a:xfrm flipH="1">
                  <a:off x="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0" name="Straight Connector 144"/>
                <p:cNvSpPr/>
                <p:nvPr/>
              </p:nvSpPr>
              <p:spPr>
                <a:xfrm flipH="1">
                  <a:off x="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1" name="Straight Connector 145"/>
                <p:cNvSpPr/>
                <p:nvPr/>
              </p:nvSpPr>
              <p:spPr>
                <a:xfrm flipH="1">
                  <a:off x="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02" name="Straight Connector 136"/>
              <p:cNvSpPr/>
              <p:nvPr/>
            </p:nvSpPr>
            <p:spPr>
              <a:xfrm flipV="1">
                <a:off x="636300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Straight Connector 137"/>
              <p:cNvSpPr/>
              <p:nvPr/>
            </p:nvSpPr>
            <p:spPr>
              <a:xfrm flipV="1">
                <a:off x="7576920" y="2224080"/>
                <a:ext cx="461484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Straight Connector 138"/>
              <p:cNvSpPr/>
              <p:nvPr/>
            </p:nvSpPr>
            <p:spPr>
              <a:xfrm flipV="1">
                <a:off x="879336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Straight Connector 139"/>
              <p:cNvSpPr/>
              <p:nvPr/>
            </p:nvSpPr>
            <p:spPr>
              <a:xfrm flipV="1">
                <a:off x="999540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Straight Connector 140"/>
              <p:cNvSpPr/>
              <p:nvPr/>
            </p:nvSpPr>
            <p:spPr>
              <a:xfrm flipV="1">
                <a:off x="11204640" y="5861160"/>
                <a:ext cx="98712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7" name="Straight Connector 59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700">
            <a:solidFill>
              <a:srgbClr val="d1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95"/>
          <p:cNvGrpSpPr/>
          <p:nvPr/>
        </p:nvGrpSpPr>
        <p:grpSpPr>
          <a:xfrm>
            <a:off x="0" y="-2880"/>
            <a:ext cx="12191760" cy="6857640"/>
            <a:chOff x="0" y="-2880"/>
            <a:chExt cx="12191760" cy="6857640"/>
          </a:xfrm>
        </p:grpSpPr>
        <p:sp>
          <p:nvSpPr>
            <p:cNvPr id="146" name="Straight Connector 96"/>
            <p:cNvSpPr/>
            <p:nvPr/>
          </p:nvSpPr>
          <p:spPr>
            <a:xfrm>
              <a:off x="6098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Straight Connector 97"/>
            <p:cNvSpPr/>
            <p:nvPr/>
          </p:nvSpPr>
          <p:spPr>
            <a:xfrm>
              <a:off x="18291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Straight Connector 98"/>
            <p:cNvSpPr/>
            <p:nvPr/>
          </p:nvSpPr>
          <p:spPr>
            <a:xfrm>
              <a:off x="30481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Straight Connector 99"/>
            <p:cNvSpPr/>
            <p:nvPr/>
          </p:nvSpPr>
          <p:spPr>
            <a:xfrm>
              <a:off x="42674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00"/>
            <p:cNvSpPr/>
            <p:nvPr/>
          </p:nvSpPr>
          <p:spPr>
            <a:xfrm>
              <a:off x="54864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01"/>
            <p:cNvSpPr/>
            <p:nvPr/>
          </p:nvSpPr>
          <p:spPr>
            <a:xfrm>
              <a:off x="67057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Straight Connector 102"/>
            <p:cNvSpPr/>
            <p:nvPr/>
          </p:nvSpPr>
          <p:spPr>
            <a:xfrm>
              <a:off x="79246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Straight Connector 103"/>
            <p:cNvSpPr/>
            <p:nvPr/>
          </p:nvSpPr>
          <p:spPr>
            <a:xfrm>
              <a:off x="91440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Straight Connector 104"/>
            <p:cNvSpPr/>
            <p:nvPr/>
          </p:nvSpPr>
          <p:spPr>
            <a:xfrm>
              <a:off x="103629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Straight Connector 105"/>
            <p:cNvSpPr/>
            <p:nvPr/>
          </p:nvSpPr>
          <p:spPr>
            <a:xfrm>
              <a:off x="115822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Straight Connector 106"/>
            <p:cNvSpPr/>
            <p:nvPr/>
          </p:nvSpPr>
          <p:spPr>
            <a:xfrm>
              <a:off x="2520" y="3834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Straight Connector 107"/>
            <p:cNvSpPr/>
            <p:nvPr/>
          </p:nvSpPr>
          <p:spPr>
            <a:xfrm>
              <a:off x="2520" y="16081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Straight Connector 108"/>
            <p:cNvSpPr/>
            <p:nvPr/>
          </p:nvSpPr>
          <p:spPr>
            <a:xfrm>
              <a:off x="2520" y="283248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Straight Connector 109"/>
            <p:cNvSpPr/>
            <p:nvPr/>
          </p:nvSpPr>
          <p:spPr>
            <a:xfrm>
              <a:off x="2520" y="40572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Straight Connector 110"/>
            <p:cNvSpPr/>
            <p:nvPr/>
          </p:nvSpPr>
          <p:spPr>
            <a:xfrm>
              <a:off x="2520" y="52819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Straight Connector 111"/>
            <p:cNvSpPr/>
            <p:nvPr/>
          </p:nvSpPr>
          <p:spPr>
            <a:xfrm>
              <a:off x="2520" y="650664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2" name="Group 112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163" name="Straight Connector 130"/>
              <p:cNvSpPr/>
              <p:nvPr/>
            </p:nvSpPr>
            <p:spPr>
              <a:xfrm>
                <a:off x="2253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Straight Connector 131"/>
              <p:cNvSpPr/>
              <p:nvPr/>
            </p:nvSpPr>
            <p:spPr>
              <a:xfrm>
                <a:off x="14490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Straight Connector 132"/>
              <p:cNvSpPr/>
              <p:nvPr/>
            </p:nvSpPr>
            <p:spPr>
              <a:xfrm>
                <a:off x="26658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Straight Connector 133"/>
              <p:cNvSpPr/>
              <p:nvPr/>
            </p:nvSpPr>
            <p:spPr>
              <a:xfrm>
                <a:off x="3884760" y="-2880"/>
                <a:ext cx="681624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Straight Connector 134"/>
              <p:cNvSpPr/>
              <p:nvPr/>
            </p:nvSpPr>
            <p:spPr>
              <a:xfrm>
                <a:off x="510624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68" name="Group 135"/>
              <p:cNvGrpSpPr/>
              <p:nvPr/>
            </p:nvGrpSpPr>
            <p:grpSpPr>
              <a:xfrm>
                <a:off x="6327720" y="-2880"/>
                <a:ext cx="5864040" cy="5898240"/>
                <a:chOff x="6327720" y="-2880"/>
                <a:chExt cx="5864040" cy="5898240"/>
              </a:xfrm>
            </p:grpSpPr>
            <p:sp>
              <p:nvSpPr>
                <p:cNvPr id="169" name="Straight Connector 141"/>
                <p:cNvSpPr/>
                <p:nvPr/>
              </p:nvSpPr>
              <p:spPr>
                <a:xfrm>
                  <a:off x="632772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Straight Connector 142"/>
                <p:cNvSpPr/>
                <p:nvPr/>
              </p:nvSpPr>
              <p:spPr>
                <a:xfrm>
                  <a:off x="754920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1" name="Straight Connector 143"/>
                <p:cNvSpPr/>
                <p:nvPr/>
              </p:nvSpPr>
              <p:spPr>
                <a:xfrm>
                  <a:off x="877284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2" name="Straight Connector 144"/>
                <p:cNvSpPr/>
                <p:nvPr/>
              </p:nvSpPr>
              <p:spPr>
                <a:xfrm>
                  <a:off x="998208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Straight Connector 145"/>
                <p:cNvSpPr/>
                <p:nvPr/>
              </p:nvSpPr>
              <p:spPr>
                <a:xfrm>
                  <a:off x="1119888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4" name="Straight Connector 136"/>
              <p:cNvSpPr/>
              <p:nvPr/>
            </p:nvSpPr>
            <p:spPr>
              <a:xfrm flipH="1" flipV="1">
                <a:off x="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Straight Connector 137"/>
              <p:cNvSpPr/>
              <p:nvPr/>
            </p:nvSpPr>
            <p:spPr>
              <a:xfrm flipH="1" flipV="1">
                <a:off x="0" y="2224080"/>
                <a:ext cx="461448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Straight Connector 138"/>
              <p:cNvSpPr/>
              <p:nvPr/>
            </p:nvSpPr>
            <p:spPr>
              <a:xfrm flipH="1" flipV="1">
                <a:off x="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Straight Connector 139"/>
              <p:cNvSpPr/>
              <p:nvPr/>
            </p:nvSpPr>
            <p:spPr>
              <a:xfrm flipH="1" flipV="1">
                <a:off x="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Straight Connector 140"/>
              <p:cNvSpPr/>
              <p:nvPr/>
            </p:nvSpPr>
            <p:spPr>
              <a:xfrm flipH="1" flipV="1">
                <a:off x="0" y="5861160"/>
                <a:ext cx="98676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9" name="Group 113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180" name="Straight Connector 114"/>
              <p:cNvSpPr/>
              <p:nvPr/>
            </p:nvSpPr>
            <p:spPr>
              <a:xfrm flipH="1">
                <a:off x="515052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Straight Connector 115"/>
              <p:cNvSpPr/>
              <p:nvPr/>
            </p:nvSpPr>
            <p:spPr>
              <a:xfrm flipH="1">
                <a:off x="39268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Straight Connector 116"/>
              <p:cNvSpPr/>
              <p:nvPr/>
            </p:nvSpPr>
            <p:spPr>
              <a:xfrm flipH="1">
                <a:off x="27100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Straight Connector 117"/>
              <p:cNvSpPr/>
              <p:nvPr/>
            </p:nvSpPr>
            <p:spPr>
              <a:xfrm flipH="1">
                <a:off x="14907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Straight Connector 118"/>
              <p:cNvSpPr/>
              <p:nvPr/>
            </p:nvSpPr>
            <p:spPr>
              <a:xfrm flipH="1">
                <a:off x="2692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5" name="Group 119"/>
              <p:cNvGrpSpPr/>
              <p:nvPr/>
            </p:nvGrpSpPr>
            <p:grpSpPr>
              <a:xfrm>
                <a:off x="0" y="-2880"/>
                <a:ext cx="5864040" cy="5898240"/>
                <a:chOff x="0" y="-2880"/>
                <a:chExt cx="5864040" cy="5898240"/>
              </a:xfrm>
            </p:grpSpPr>
            <p:sp>
              <p:nvSpPr>
                <p:cNvPr id="186" name="Straight Connector 125"/>
                <p:cNvSpPr/>
                <p:nvPr/>
              </p:nvSpPr>
              <p:spPr>
                <a:xfrm flipH="1">
                  <a:off x="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Straight Connector 126"/>
                <p:cNvSpPr/>
                <p:nvPr/>
              </p:nvSpPr>
              <p:spPr>
                <a:xfrm flipH="1">
                  <a:off x="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8" name="Straight Connector 127"/>
                <p:cNvSpPr/>
                <p:nvPr/>
              </p:nvSpPr>
              <p:spPr>
                <a:xfrm flipH="1">
                  <a:off x="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9" name="Straight Connector 128"/>
                <p:cNvSpPr/>
                <p:nvPr/>
              </p:nvSpPr>
              <p:spPr>
                <a:xfrm flipH="1">
                  <a:off x="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0" name="Straight Connector 129"/>
                <p:cNvSpPr/>
                <p:nvPr/>
              </p:nvSpPr>
              <p:spPr>
                <a:xfrm flipH="1">
                  <a:off x="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91" name="Straight Connector 120"/>
              <p:cNvSpPr/>
              <p:nvPr/>
            </p:nvSpPr>
            <p:spPr>
              <a:xfrm flipV="1">
                <a:off x="636300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Straight Connector 121"/>
              <p:cNvSpPr/>
              <p:nvPr/>
            </p:nvSpPr>
            <p:spPr>
              <a:xfrm flipV="1">
                <a:off x="7576920" y="2224080"/>
                <a:ext cx="461484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Straight Connector 122"/>
              <p:cNvSpPr/>
              <p:nvPr/>
            </p:nvSpPr>
            <p:spPr>
              <a:xfrm flipV="1">
                <a:off x="879336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Straight Connector 123"/>
              <p:cNvSpPr/>
              <p:nvPr/>
            </p:nvSpPr>
            <p:spPr>
              <a:xfrm flipV="1">
                <a:off x="999540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Straight Connector 124"/>
              <p:cNvSpPr/>
              <p:nvPr/>
            </p:nvSpPr>
            <p:spPr>
              <a:xfrm flipV="1">
                <a:off x="11204640" y="5861160"/>
                <a:ext cx="98712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96" name="Straight Connector 1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6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c"/>
          <p:cNvSpPr/>
          <p:nvPr/>
        </p:nvSpPr>
        <p:spPr>
          <a:xfrm>
            <a:off x="0" y="6537960"/>
            <a:ext cx="1219176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850" spc="-1" strike="noStrike">
                <a:solidFill>
                  <a:srgbClr val="000000"/>
                </a:solidFill>
                <a:latin typeface="Microsoft Sans Serif"/>
              </a:rPr>
              <a:t> </a:t>
            </a:r>
            <a:endParaRPr b="0" lang="en-IE" sz="850" spc="-1" strike="noStrike"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92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8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928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ftr" idx="1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424342"/>
                </a:solidFill>
                <a:latin typeface="Arial"/>
              </a:rPr>
              <a:t>Hardware In Loop Project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sldNum" idx="2"/>
          </p:nvPr>
        </p:nvSpPr>
        <p:spPr>
          <a:xfrm>
            <a:off x="8280" y="6595200"/>
            <a:ext cx="9183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1986E4-599B-4D69-8647-0CDC1790FDAC}" type="slidenum">
              <a:rPr b="0" lang="en-GB" sz="1100" spc="-1" strike="noStrike">
                <a:solidFill>
                  <a:srgbClr val="424342"/>
                </a:solidFill>
                <a:latin typeface="Arial"/>
              </a:rPr>
              <a:t>&lt;number&gt;</a:t>
            </a:fld>
            <a:endParaRPr b="0" lang="en-IE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95"/>
          <p:cNvGrpSpPr/>
          <p:nvPr/>
        </p:nvGrpSpPr>
        <p:grpSpPr>
          <a:xfrm>
            <a:off x="0" y="-2880"/>
            <a:ext cx="12191760" cy="6857640"/>
            <a:chOff x="0" y="-2880"/>
            <a:chExt cx="12191760" cy="6857640"/>
          </a:xfrm>
        </p:grpSpPr>
        <p:sp>
          <p:nvSpPr>
            <p:cNvPr id="240" name="Straight Connector 96"/>
            <p:cNvSpPr/>
            <p:nvPr/>
          </p:nvSpPr>
          <p:spPr>
            <a:xfrm>
              <a:off x="6098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Straight Connector 97"/>
            <p:cNvSpPr/>
            <p:nvPr/>
          </p:nvSpPr>
          <p:spPr>
            <a:xfrm>
              <a:off x="18291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Straight Connector 98"/>
            <p:cNvSpPr/>
            <p:nvPr/>
          </p:nvSpPr>
          <p:spPr>
            <a:xfrm>
              <a:off x="30481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Straight Connector 99"/>
            <p:cNvSpPr/>
            <p:nvPr/>
          </p:nvSpPr>
          <p:spPr>
            <a:xfrm>
              <a:off x="42674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Straight Connector 100"/>
            <p:cNvSpPr/>
            <p:nvPr/>
          </p:nvSpPr>
          <p:spPr>
            <a:xfrm>
              <a:off x="54864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101"/>
            <p:cNvSpPr/>
            <p:nvPr/>
          </p:nvSpPr>
          <p:spPr>
            <a:xfrm>
              <a:off x="67057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Straight Connector 102"/>
            <p:cNvSpPr/>
            <p:nvPr/>
          </p:nvSpPr>
          <p:spPr>
            <a:xfrm>
              <a:off x="79246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Straight Connector 103"/>
            <p:cNvSpPr/>
            <p:nvPr/>
          </p:nvSpPr>
          <p:spPr>
            <a:xfrm>
              <a:off x="91440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Straight Connector 104"/>
            <p:cNvSpPr/>
            <p:nvPr/>
          </p:nvSpPr>
          <p:spPr>
            <a:xfrm>
              <a:off x="103629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Straight Connector 105"/>
            <p:cNvSpPr/>
            <p:nvPr/>
          </p:nvSpPr>
          <p:spPr>
            <a:xfrm>
              <a:off x="115822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Straight Connector 106"/>
            <p:cNvSpPr/>
            <p:nvPr/>
          </p:nvSpPr>
          <p:spPr>
            <a:xfrm>
              <a:off x="2520" y="3834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Straight Connector 107"/>
            <p:cNvSpPr/>
            <p:nvPr/>
          </p:nvSpPr>
          <p:spPr>
            <a:xfrm>
              <a:off x="2520" y="16081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Straight Connector 108"/>
            <p:cNvSpPr/>
            <p:nvPr/>
          </p:nvSpPr>
          <p:spPr>
            <a:xfrm>
              <a:off x="2520" y="283248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Straight Connector 109"/>
            <p:cNvSpPr/>
            <p:nvPr/>
          </p:nvSpPr>
          <p:spPr>
            <a:xfrm>
              <a:off x="2520" y="40572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Straight Connector 110"/>
            <p:cNvSpPr/>
            <p:nvPr/>
          </p:nvSpPr>
          <p:spPr>
            <a:xfrm>
              <a:off x="2520" y="52819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Straight Connector 111"/>
            <p:cNvSpPr/>
            <p:nvPr/>
          </p:nvSpPr>
          <p:spPr>
            <a:xfrm>
              <a:off x="2520" y="650664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6" name="Group 112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257" name="Straight Connector 130"/>
              <p:cNvSpPr/>
              <p:nvPr/>
            </p:nvSpPr>
            <p:spPr>
              <a:xfrm>
                <a:off x="2253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Straight Connector 131"/>
              <p:cNvSpPr/>
              <p:nvPr/>
            </p:nvSpPr>
            <p:spPr>
              <a:xfrm>
                <a:off x="14490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Straight Connector 132"/>
              <p:cNvSpPr/>
              <p:nvPr/>
            </p:nvSpPr>
            <p:spPr>
              <a:xfrm>
                <a:off x="26658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Straight Connector 133"/>
              <p:cNvSpPr/>
              <p:nvPr/>
            </p:nvSpPr>
            <p:spPr>
              <a:xfrm>
                <a:off x="3884760" y="-2880"/>
                <a:ext cx="681624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Straight Connector 134"/>
              <p:cNvSpPr/>
              <p:nvPr/>
            </p:nvSpPr>
            <p:spPr>
              <a:xfrm>
                <a:off x="510624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62" name="Group 135"/>
              <p:cNvGrpSpPr/>
              <p:nvPr/>
            </p:nvGrpSpPr>
            <p:grpSpPr>
              <a:xfrm>
                <a:off x="6327720" y="-2880"/>
                <a:ext cx="5864040" cy="5898240"/>
                <a:chOff x="6327720" y="-2880"/>
                <a:chExt cx="5864040" cy="5898240"/>
              </a:xfrm>
            </p:grpSpPr>
            <p:sp>
              <p:nvSpPr>
                <p:cNvPr id="263" name="Straight Connector 141"/>
                <p:cNvSpPr/>
                <p:nvPr/>
              </p:nvSpPr>
              <p:spPr>
                <a:xfrm>
                  <a:off x="632772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4" name="Straight Connector 142"/>
                <p:cNvSpPr/>
                <p:nvPr/>
              </p:nvSpPr>
              <p:spPr>
                <a:xfrm>
                  <a:off x="754920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5" name="Straight Connector 143"/>
                <p:cNvSpPr/>
                <p:nvPr/>
              </p:nvSpPr>
              <p:spPr>
                <a:xfrm>
                  <a:off x="877284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6" name="Straight Connector 144"/>
                <p:cNvSpPr/>
                <p:nvPr/>
              </p:nvSpPr>
              <p:spPr>
                <a:xfrm>
                  <a:off x="998208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7" name="Straight Connector 145"/>
                <p:cNvSpPr/>
                <p:nvPr/>
              </p:nvSpPr>
              <p:spPr>
                <a:xfrm>
                  <a:off x="1119888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68" name="Straight Connector 136"/>
              <p:cNvSpPr/>
              <p:nvPr/>
            </p:nvSpPr>
            <p:spPr>
              <a:xfrm flipH="1" flipV="1">
                <a:off x="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Straight Connector 137"/>
              <p:cNvSpPr/>
              <p:nvPr/>
            </p:nvSpPr>
            <p:spPr>
              <a:xfrm flipH="1" flipV="1">
                <a:off x="0" y="2224080"/>
                <a:ext cx="461448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Straight Connector 138"/>
              <p:cNvSpPr/>
              <p:nvPr/>
            </p:nvSpPr>
            <p:spPr>
              <a:xfrm flipH="1" flipV="1">
                <a:off x="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Straight Connector 139"/>
              <p:cNvSpPr/>
              <p:nvPr/>
            </p:nvSpPr>
            <p:spPr>
              <a:xfrm flipH="1" flipV="1">
                <a:off x="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Straight Connector 140"/>
              <p:cNvSpPr/>
              <p:nvPr/>
            </p:nvSpPr>
            <p:spPr>
              <a:xfrm flipH="1" flipV="1">
                <a:off x="0" y="5861160"/>
                <a:ext cx="98676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3" name="Group 113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274" name="Straight Connector 114"/>
              <p:cNvSpPr/>
              <p:nvPr/>
            </p:nvSpPr>
            <p:spPr>
              <a:xfrm flipH="1">
                <a:off x="515052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Straight Connector 115"/>
              <p:cNvSpPr/>
              <p:nvPr/>
            </p:nvSpPr>
            <p:spPr>
              <a:xfrm flipH="1">
                <a:off x="39268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Straight Connector 116"/>
              <p:cNvSpPr/>
              <p:nvPr/>
            </p:nvSpPr>
            <p:spPr>
              <a:xfrm flipH="1">
                <a:off x="27100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Straight Connector 117"/>
              <p:cNvSpPr/>
              <p:nvPr/>
            </p:nvSpPr>
            <p:spPr>
              <a:xfrm flipH="1">
                <a:off x="14907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Straight Connector 118"/>
              <p:cNvSpPr/>
              <p:nvPr/>
            </p:nvSpPr>
            <p:spPr>
              <a:xfrm flipH="1">
                <a:off x="2692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79" name="Group 119"/>
              <p:cNvGrpSpPr/>
              <p:nvPr/>
            </p:nvGrpSpPr>
            <p:grpSpPr>
              <a:xfrm>
                <a:off x="0" y="-2880"/>
                <a:ext cx="5864040" cy="5898240"/>
                <a:chOff x="0" y="-2880"/>
                <a:chExt cx="5864040" cy="5898240"/>
              </a:xfrm>
            </p:grpSpPr>
            <p:sp>
              <p:nvSpPr>
                <p:cNvPr id="280" name="Straight Connector 125"/>
                <p:cNvSpPr/>
                <p:nvPr/>
              </p:nvSpPr>
              <p:spPr>
                <a:xfrm flipH="1">
                  <a:off x="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1" name="Straight Connector 126"/>
                <p:cNvSpPr/>
                <p:nvPr/>
              </p:nvSpPr>
              <p:spPr>
                <a:xfrm flipH="1">
                  <a:off x="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2" name="Straight Connector 127"/>
                <p:cNvSpPr/>
                <p:nvPr/>
              </p:nvSpPr>
              <p:spPr>
                <a:xfrm flipH="1">
                  <a:off x="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3" name="Straight Connector 128"/>
                <p:cNvSpPr/>
                <p:nvPr/>
              </p:nvSpPr>
              <p:spPr>
                <a:xfrm flipH="1">
                  <a:off x="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4" name="Straight Connector 129"/>
                <p:cNvSpPr/>
                <p:nvPr/>
              </p:nvSpPr>
              <p:spPr>
                <a:xfrm flipH="1">
                  <a:off x="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5" name="Straight Connector 120"/>
              <p:cNvSpPr/>
              <p:nvPr/>
            </p:nvSpPr>
            <p:spPr>
              <a:xfrm flipV="1">
                <a:off x="636300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Straight Connector 121"/>
              <p:cNvSpPr/>
              <p:nvPr/>
            </p:nvSpPr>
            <p:spPr>
              <a:xfrm flipV="1">
                <a:off x="7576920" y="2224080"/>
                <a:ext cx="461484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Straight Connector 122"/>
              <p:cNvSpPr/>
              <p:nvPr/>
            </p:nvSpPr>
            <p:spPr>
              <a:xfrm flipV="1">
                <a:off x="879336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Straight Connector 123"/>
              <p:cNvSpPr/>
              <p:nvPr/>
            </p:nvSpPr>
            <p:spPr>
              <a:xfrm flipV="1">
                <a:off x="999540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Straight Connector 124"/>
              <p:cNvSpPr/>
              <p:nvPr/>
            </p:nvSpPr>
            <p:spPr>
              <a:xfrm flipV="1">
                <a:off x="11204640" y="5861160"/>
                <a:ext cx="98712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0" name="Straight Connector 1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Straight Connector 6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fc"/>
          <p:cNvSpPr/>
          <p:nvPr/>
        </p:nvSpPr>
        <p:spPr>
          <a:xfrm>
            <a:off x="0" y="6537960"/>
            <a:ext cx="1219176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850" spc="-1" strike="noStrike">
                <a:solidFill>
                  <a:srgbClr val="000000"/>
                </a:solidFill>
                <a:latin typeface="Microsoft Sans Serif"/>
              </a:rPr>
              <a:t> </a:t>
            </a:r>
            <a:endParaRPr b="0" lang="en-IE" sz="850" spc="-1" strike="noStrike"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295280" y="1524240"/>
            <a:ext cx="4571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92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8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928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324480" y="1524240"/>
            <a:ext cx="4571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92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8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928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3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424342"/>
                </a:solidFill>
                <a:latin typeface="Arial"/>
              </a:rPr>
              <a:t>&lt;footer&gt;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4"/>
          </p:nvPr>
        </p:nvSpPr>
        <p:spPr>
          <a:xfrm>
            <a:off x="8280" y="6595200"/>
            <a:ext cx="9183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AF9980-0700-4DAB-9190-92E0E28E2DF0}" type="slidenum">
              <a:rPr b="0" lang="en-GB" sz="1100" spc="-1" strike="noStrike">
                <a:solidFill>
                  <a:srgbClr val="424342"/>
                </a:solidFill>
                <a:latin typeface="Arial"/>
              </a:rPr>
              <a:t>&lt;number&gt;</a:t>
            </a:fld>
            <a:endParaRPr b="0" lang="en-IE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3000">
              <a:srgbClr val="ffffff"/>
            </a:gs>
            <a:gs pos="100000">
              <a:srgbClr val="f2f2f2">
                <a:alpha val="65098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95"/>
          <p:cNvGrpSpPr/>
          <p:nvPr/>
        </p:nvGrpSpPr>
        <p:grpSpPr>
          <a:xfrm>
            <a:off x="0" y="-2880"/>
            <a:ext cx="12191760" cy="6857640"/>
            <a:chOff x="0" y="-2880"/>
            <a:chExt cx="12191760" cy="6857640"/>
          </a:xfrm>
        </p:grpSpPr>
        <p:sp>
          <p:nvSpPr>
            <p:cNvPr id="335" name="Straight Connector 96"/>
            <p:cNvSpPr/>
            <p:nvPr/>
          </p:nvSpPr>
          <p:spPr>
            <a:xfrm>
              <a:off x="6098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Straight Connector 97"/>
            <p:cNvSpPr/>
            <p:nvPr/>
          </p:nvSpPr>
          <p:spPr>
            <a:xfrm>
              <a:off x="18291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Straight Connector 98"/>
            <p:cNvSpPr/>
            <p:nvPr/>
          </p:nvSpPr>
          <p:spPr>
            <a:xfrm>
              <a:off x="30481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Straight Connector 99"/>
            <p:cNvSpPr/>
            <p:nvPr/>
          </p:nvSpPr>
          <p:spPr>
            <a:xfrm>
              <a:off x="426744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Straight Connector 100"/>
            <p:cNvSpPr/>
            <p:nvPr/>
          </p:nvSpPr>
          <p:spPr>
            <a:xfrm>
              <a:off x="54864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Straight Connector 101"/>
            <p:cNvSpPr/>
            <p:nvPr/>
          </p:nvSpPr>
          <p:spPr>
            <a:xfrm>
              <a:off x="670572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Straight Connector 102"/>
            <p:cNvSpPr/>
            <p:nvPr/>
          </p:nvSpPr>
          <p:spPr>
            <a:xfrm>
              <a:off x="79246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Straight Connector 103"/>
            <p:cNvSpPr/>
            <p:nvPr/>
          </p:nvSpPr>
          <p:spPr>
            <a:xfrm>
              <a:off x="914400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Straight Connector 104"/>
            <p:cNvSpPr/>
            <p:nvPr/>
          </p:nvSpPr>
          <p:spPr>
            <a:xfrm>
              <a:off x="1036296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Straight Connector 105"/>
            <p:cNvSpPr/>
            <p:nvPr/>
          </p:nvSpPr>
          <p:spPr>
            <a:xfrm>
              <a:off x="11582280" y="-2880"/>
              <a:ext cx="360" cy="685764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Straight Connector 106"/>
            <p:cNvSpPr/>
            <p:nvPr/>
          </p:nvSpPr>
          <p:spPr>
            <a:xfrm>
              <a:off x="2520" y="3834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Straight Connector 107"/>
            <p:cNvSpPr/>
            <p:nvPr/>
          </p:nvSpPr>
          <p:spPr>
            <a:xfrm>
              <a:off x="2520" y="16081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Straight Connector 108"/>
            <p:cNvSpPr/>
            <p:nvPr/>
          </p:nvSpPr>
          <p:spPr>
            <a:xfrm>
              <a:off x="2520" y="283248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Straight Connector 109"/>
            <p:cNvSpPr/>
            <p:nvPr/>
          </p:nvSpPr>
          <p:spPr>
            <a:xfrm>
              <a:off x="2520" y="405720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Straight Connector 110"/>
            <p:cNvSpPr/>
            <p:nvPr/>
          </p:nvSpPr>
          <p:spPr>
            <a:xfrm>
              <a:off x="2520" y="528192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Straight Connector 111"/>
            <p:cNvSpPr/>
            <p:nvPr/>
          </p:nvSpPr>
          <p:spPr>
            <a:xfrm>
              <a:off x="2520" y="6506640"/>
              <a:ext cx="12189240" cy="360"/>
            </a:xfrm>
            <a:prstGeom prst="line">
              <a:avLst/>
            </a:prstGeom>
            <a:ln>
              <a:solidFill>
                <a:srgbClr val="ffffff">
                  <a:lumMod val="85000"/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1" name="Group 112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352" name="Straight Connector 130"/>
              <p:cNvSpPr/>
              <p:nvPr/>
            </p:nvSpPr>
            <p:spPr>
              <a:xfrm>
                <a:off x="2253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Straight Connector 131"/>
              <p:cNvSpPr/>
              <p:nvPr/>
            </p:nvSpPr>
            <p:spPr>
              <a:xfrm>
                <a:off x="14490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Straight Connector 132"/>
              <p:cNvSpPr/>
              <p:nvPr/>
            </p:nvSpPr>
            <p:spPr>
              <a:xfrm>
                <a:off x="266580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Straight Connector 133"/>
              <p:cNvSpPr/>
              <p:nvPr/>
            </p:nvSpPr>
            <p:spPr>
              <a:xfrm>
                <a:off x="3884760" y="-2880"/>
                <a:ext cx="681624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Straight Connector 134"/>
              <p:cNvSpPr/>
              <p:nvPr/>
            </p:nvSpPr>
            <p:spPr>
              <a:xfrm>
                <a:off x="510624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57" name="Group 135"/>
              <p:cNvGrpSpPr/>
              <p:nvPr/>
            </p:nvGrpSpPr>
            <p:grpSpPr>
              <a:xfrm>
                <a:off x="6327720" y="-2880"/>
                <a:ext cx="5864040" cy="5898240"/>
                <a:chOff x="6327720" y="-2880"/>
                <a:chExt cx="5864040" cy="5898240"/>
              </a:xfrm>
            </p:grpSpPr>
            <p:sp>
              <p:nvSpPr>
                <p:cNvPr id="358" name="Straight Connector 141"/>
                <p:cNvSpPr/>
                <p:nvPr/>
              </p:nvSpPr>
              <p:spPr>
                <a:xfrm>
                  <a:off x="632772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9" name="Straight Connector 142"/>
                <p:cNvSpPr/>
                <p:nvPr/>
              </p:nvSpPr>
              <p:spPr>
                <a:xfrm>
                  <a:off x="754920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0" name="Straight Connector 143"/>
                <p:cNvSpPr/>
                <p:nvPr/>
              </p:nvSpPr>
              <p:spPr>
                <a:xfrm>
                  <a:off x="877284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1" name="Straight Connector 144"/>
                <p:cNvSpPr/>
                <p:nvPr/>
              </p:nvSpPr>
              <p:spPr>
                <a:xfrm>
                  <a:off x="998208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2" name="Straight Connector 145"/>
                <p:cNvSpPr/>
                <p:nvPr/>
              </p:nvSpPr>
              <p:spPr>
                <a:xfrm>
                  <a:off x="1119888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63" name="Straight Connector 136"/>
              <p:cNvSpPr/>
              <p:nvPr/>
            </p:nvSpPr>
            <p:spPr>
              <a:xfrm flipH="1" flipV="1">
                <a:off x="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Straight Connector 137"/>
              <p:cNvSpPr/>
              <p:nvPr/>
            </p:nvSpPr>
            <p:spPr>
              <a:xfrm flipH="1" flipV="1">
                <a:off x="0" y="2224080"/>
                <a:ext cx="461448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Straight Connector 138"/>
              <p:cNvSpPr/>
              <p:nvPr/>
            </p:nvSpPr>
            <p:spPr>
              <a:xfrm flipH="1" flipV="1">
                <a:off x="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Straight Connector 139"/>
              <p:cNvSpPr/>
              <p:nvPr/>
            </p:nvSpPr>
            <p:spPr>
              <a:xfrm flipH="1" flipV="1">
                <a:off x="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Straight Connector 140"/>
              <p:cNvSpPr/>
              <p:nvPr/>
            </p:nvSpPr>
            <p:spPr>
              <a:xfrm flipH="1" flipV="1">
                <a:off x="0" y="5861160"/>
                <a:ext cx="98676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8" name="Group 113"/>
            <p:cNvGrpSpPr/>
            <p:nvPr/>
          </p:nvGrpSpPr>
          <p:grpSpPr>
            <a:xfrm>
              <a:off x="0" y="-2880"/>
              <a:ext cx="12191760" cy="6857640"/>
              <a:chOff x="0" y="-2880"/>
              <a:chExt cx="12191760" cy="6857640"/>
            </a:xfrm>
          </p:grpSpPr>
          <p:sp>
            <p:nvSpPr>
              <p:cNvPr id="369" name="Straight Connector 114"/>
              <p:cNvSpPr/>
              <p:nvPr/>
            </p:nvSpPr>
            <p:spPr>
              <a:xfrm flipH="1">
                <a:off x="515052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0" name="Straight Connector 115"/>
              <p:cNvSpPr/>
              <p:nvPr/>
            </p:nvSpPr>
            <p:spPr>
              <a:xfrm flipH="1">
                <a:off x="39268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Straight Connector 116"/>
              <p:cNvSpPr/>
              <p:nvPr/>
            </p:nvSpPr>
            <p:spPr>
              <a:xfrm flipH="1">
                <a:off x="27100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Straight Connector 117"/>
              <p:cNvSpPr/>
              <p:nvPr/>
            </p:nvSpPr>
            <p:spPr>
              <a:xfrm flipH="1">
                <a:off x="149076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" name="Straight Connector 118"/>
              <p:cNvSpPr/>
              <p:nvPr/>
            </p:nvSpPr>
            <p:spPr>
              <a:xfrm flipH="1">
                <a:off x="269280" y="-2880"/>
                <a:ext cx="6815880" cy="68576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74" name="Group 119"/>
              <p:cNvGrpSpPr/>
              <p:nvPr/>
            </p:nvGrpSpPr>
            <p:grpSpPr>
              <a:xfrm>
                <a:off x="0" y="-2880"/>
                <a:ext cx="5864040" cy="5898240"/>
                <a:chOff x="0" y="-2880"/>
                <a:chExt cx="5864040" cy="5898240"/>
              </a:xfrm>
            </p:grpSpPr>
            <p:sp>
              <p:nvSpPr>
                <p:cNvPr id="375" name="Straight Connector 125"/>
                <p:cNvSpPr/>
                <p:nvPr/>
              </p:nvSpPr>
              <p:spPr>
                <a:xfrm flipH="1">
                  <a:off x="0" y="-2880"/>
                  <a:ext cx="5864040" cy="5898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Straight Connector 126"/>
                <p:cNvSpPr/>
                <p:nvPr/>
              </p:nvSpPr>
              <p:spPr>
                <a:xfrm flipH="1">
                  <a:off x="0" y="-2880"/>
                  <a:ext cx="4642560" cy="467208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Straight Connector 127"/>
                <p:cNvSpPr/>
                <p:nvPr/>
              </p:nvSpPr>
              <p:spPr>
                <a:xfrm flipH="1">
                  <a:off x="0" y="-2880"/>
                  <a:ext cx="3418920" cy="345636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Straight Connector 128"/>
                <p:cNvSpPr/>
                <p:nvPr/>
              </p:nvSpPr>
              <p:spPr>
                <a:xfrm flipH="1">
                  <a:off x="0" y="-2880"/>
                  <a:ext cx="2209680" cy="2226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Straight Connector 129"/>
                <p:cNvSpPr/>
                <p:nvPr/>
              </p:nvSpPr>
              <p:spPr>
                <a:xfrm flipH="1">
                  <a:off x="0" y="-2880"/>
                  <a:ext cx="992880" cy="1002240"/>
                </a:xfrm>
                <a:prstGeom prst="line">
                  <a:avLst/>
                </a:prstGeom>
                <a:ln>
                  <a:solidFill>
                    <a:srgbClr val="ffffff">
                      <a:lumMod val="85000"/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80" name="Straight Connector 120"/>
              <p:cNvSpPr/>
              <p:nvPr/>
            </p:nvSpPr>
            <p:spPr>
              <a:xfrm flipV="1">
                <a:off x="6363000" y="1008720"/>
                <a:ext cx="5828760" cy="58460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Straight Connector 121"/>
              <p:cNvSpPr/>
              <p:nvPr/>
            </p:nvSpPr>
            <p:spPr>
              <a:xfrm flipV="1">
                <a:off x="7576920" y="2224080"/>
                <a:ext cx="4614840" cy="463068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" name="Straight Connector 122"/>
              <p:cNvSpPr/>
              <p:nvPr/>
            </p:nvSpPr>
            <p:spPr>
              <a:xfrm flipV="1">
                <a:off x="8793360" y="3429000"/>
                <a:ext cx="3398400" cy="342576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Straight Connector 123"/>
              <p:cNvSpPr/>
              <p:nvPr/>
            </p:nvSpPr>
            <p:spPr>
              <a:xfrm flipV="1">
                <a:off x="9995400" y="4648320"/>
                <a:ext cx="2196360" cy="220644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4" name="Straight Connector 124"/>
              <p:cNvSpPr/>
              <p:nvPr/>
            </p:nvSpPr>
            <p:spPr>
              <a:xfrm flipV="1">
                <a:off x="11204640" y="5861160"/>
                <a:ext cx="987120" cy="993600"/>
              </a:xfrm>
              <a:prstGeom prst="line">
                <a:avLst/>
              </a:prstGeom>
              <a:ln>
                <a:solidFill>
                  <a:srgbClr val="ffffff">
                    <a:lumMod val="85000"/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85" name="Straight Connector 1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Straight Connector 6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700">
            <a:solidFill>
              <a:srgbClr val="d15a3e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fc"/>
          <p:cNvSpPr/>
          <p:nvPr/>
        </p:nvSpPr>
        <p:spPr>
          <a:xfrm>
            <a:off x="0" y="6537960"/>
            <a:ext cx="1219176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850" spc="-1" strike="noStrike">
                <a:solidFill>
                  <a:srgbClr val="000000"/>
                </a:solidFill>
                <a:latin typeface="Microsoft Sans Serif"/>
              </a:rPr>
              <a:t> </a:t>
            </a:r>
            <a:endParaRPr b="0" lang="en-IE" sz="850" spc="-1" strike="noStrike"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Click to edit </a:t>
            </a: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Master title </a:t>
            </a:r>
            <a:r>
              <a:rPr b="1" lang="en-US" sz="3200" spc="-1" strike="noStrike">
                <a:solidFill>
                  <a:srgbClr val="a43f27"/>
                </a:solidFill>
                <a:latin typeface="Arial"/>
              </a:rPr>
              <a:t>style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295280" y="1523880"/>
            <a:ext cx="96008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2d2e2d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2d2e2d"/>
              </a:solidFill>
              <a:latin typeface="Arial"/>
            </a:endParaRPr>
          </a:p>
          <a:p>
            <a:pPr lvl="2" marL="685800" indent="-1792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2d2e2d"/>
              </a:solidFill>
              <a:latin typeface="Arial"/>
            </a:endParaRPr>
          </a:p>
          <a:p>
            <a:pPr lvl="3" marL="914400" indent="-182880">
              <a:lnSpc>
                <a:spcPct val="90000"/>
              </a:lnSpc>
              <a:spcBef>
                <a:spcPts val="7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Fourth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  <a:p>
            <a:pPr lvl="4" marL="1143000" indent="-179280">
              <a:lnSpc>
                <a:spcPct val="90000"/>
              </a:lnSpc>
              <a:spcBef>
                <a:spcPts val="601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ftr" idx="5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solidFill>
                  <a:srgbClr val="424342"/>
                </a:solidFill>
                <a:latin typeface="Arial"/>
              </a:rPr>
              <a:t>Hardware In Loop Project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sldNum" idx="6"/>
          </p:nvPr>
        </p:nvSpPr>
        <p:spPr>
          <a:xfrm>
            <a:off x="8280" y="6595200"/>
            <a:ext cx="918360" cy="22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100" spc="-1" strike="noStrike">
                <a:solidFill>
                  <a:srgbClr val="42434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7CA54-68BA-4F24-AEFB-3FE23557A99B}" type="slidenum">
              <a:rPr b="0" lang="en-GB" sz="1100" spc="-1" strike="noStrike">
                <a:solidFill>
                  <a:srgbClr val="424342"/>
                </a:solidFill>
                <a:latin typeface="Arial"/>
              </a:rPr>
              <a:t>&lt;number&gt;</a:t>
            </a:fld>
            <a:endParaRPr b="0" lang="en-IE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76000"/>
              </a:lnSpc>
              <a:buNone/>
            </a:pPr>
            <a:r>
              <a:rPr b="1" lang="en-GB" sz="4400" spc="-1" strike="noStrike">
                <a:solidFill>
                  <a:srgbClr val="2d2e2d"/>
                </a:solidFill>
                <a:latin typeface="Arial"/>
              </a:rPr>
              <a:t>Hardware In Loop Project Report</a:t>
            </a:r>
            <a:endParaRPr b="0" lang="en-US" sz="4400" spc="-1" strike="noStrike">
              <a:solidFill>
                <a:srgbClr val="2d2e2d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1293840" y="5432400"/>
            <a:ext cx="960408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a43f27"/>
                </a:solidFill>
                <a:latin typeface="Arial"/>
              </a:rPr>
              <a:t>M1W</a:t>
            </a:r>
            <a:r>
              <a:rPr b="0" lang="en-GB" sz="2000" spc="-1" strike="noStrike">
                <a:solidFill>
                  <a:srgbClr val="a43f27"/>
                </a:solidFill>
                <a:latin typeface="Arial"/>
              </a:rPr>
              <a:t>1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IE" sz="3200" spc="-1" strike="noStrike">
                <a:solidFill>
                  <a:srgbClr val="a43f27"/>
                </a:solidFill>
                <a:latin typeface="Arial"/>
              </a:rPr>
              <a:t>Current Progress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graphicFrame>
        <p:nvGraphicFramePr>
          <p:cNvPr id="437" name="Table 1"/>
          <p:cNvGraphicFramePr/>
          <p:nvPr/>
        </p:nvGraphicFramePr>
        <p:xfrm>
          <a:off x="298440" y="1122840"/>
          <a:ext cx="11417040" cy="4348440"/>
        </p:xfrm>
        <a:graphic>
          <a:graphicData uri="http://schemas.openxmlformats.org/drawingml/2006/table">
            <a:tbl>
              <a:tblPr/>
              <a:tblGrid>
                <a:gridCol w="1846440"/>
                <a:gridCol w="5508720"/>
                <a:gridCol w="4062240"/>
              </a:tblGrid>
              <a:tr h="380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Work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91440" marR="91440">
                    <a:lnL w="6480">
                      <a:solidFill>
                        <a:srgbClr val="d15a3e"/>
                      </a:solidFill>
                    </a:lnL>
                    <a:lnR>
                      <a:noFill/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Risc-V Core</a:t>
                      </a:r>
                      <a:endParaRPr b="0" lang="en-IE" sz="16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Risc-V Core on the Nexys Vedio Board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Built two cores on the board, verified the gpio driver, uart driver, xsdb debug of the cores.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CAN Controller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two CAN controllers for each core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Built CAN controllers with open-core code, using 8051 interface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99468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CAN Transceiver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Because the CAN controller will verify the data it has already transmitted in a fixed time, to implement the transmission between two CAN nodes on one board without any physical transceivers, we need to build a software transceiver.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Finished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Bare-metal code for cores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bare-metal software code to make the RISC-V IP possible to controll the CAN controller, then process the communication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Finished GPIO driver, uart driver, CAN init, transimit and receive driver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Verify CAN communication on board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Verify the driver code and the software IP we have already built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Finished the testbench simulation of CAN controller and transceiver, finished the bare metal software of RISC-V to transmit and recerive an extened format CAN pack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Integrated Systems Design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78116-008D-4331-8C6E-23FAF03E4ACE}" type="slidenum">
              <a:t>2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IE" sz="3200" spc="-1" strike="noStrike">
                <a:solidFill>
                  <a:srgbClr val="a43f27"/>
                </a:solidFill>
                <a:latin typeface="Arial"/>
              </a:rPr>
              <a:t>Next Step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graphicFrame>
        <p:nvGraphicFramePr>
          <p:cNvPr id="439" name="Table 2"/>
          <p:cNvGraphicFramePr/>
          <p:nvPr/>
        </p:nvGraphicFramePr>
        <p:xfrm>
          <a:off x="215280" y="1187640"/>
          <a:ext cx="11417040" cy="3229920"/>
        </p:xfrm>
        <a:graphic>
          <a:graphicData uri="http://schemas.openxmlformats.org/drawingml/2006/table">
            <a:tbl>
              <a:tblPr/>
              <a:tblGrid>
                <a:gridCol w="1846440"/>
                <a:gridCol w="5508720"/>
                <a:gridCol w="4062240"/>
              </a:tblGrid>
              <a:tr h="380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Work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91440" marR="91440">
                    <a:lnL w="6480">
                      <a:solidFill>
                        <a:srgbClr val="d15a3e"/>
                      </a:solidFill>
                    </a:lnL>
                    <a:lnR>
                      <a:noFill/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Deadline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8-cores Project</a:t>
                      </a:r>
                      <a:endParaRPr b="0" lang="en-IE" sz="16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Because we need to simulate at least four ECUs at the same time ,current project with 2-cores is not enough, we need to rebuild the vivado project as a 8-core version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14, Jan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Check the Main Structure of the Project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Make an asumption of the structure of the whole project and check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  <a:ea typeface="DejaVu Sans"/>
                        </a:rPr>
                        <a:t>14, Jan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99468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Midterm Report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Make an outlilne of the midterm report and confirm after finished the structure of the whole system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  <a:ea typeface="DejaVu Sans"/>
                        </a:rPr>
                        <a:t>Outline: 14, Jan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  <a:ea typeface="DejaVu Sans"/>
                        </a:rPr>
                        <a:t>Report:21, Jan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Verify physical CAN bus comm with a ZYNQ board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Get an pysical CAN transceiver and let the RISC-V core talk with the ZYNQ board with CAN bus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  <a:ea typeface="DejaVu Sans"/>
                        </a:rPr>
                        <a:t>28, Jan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Ethernet interface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Buill up an ethernet interface for the board, for transmitting the status and command for the cores and PC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  <a:ea typeface="DejaVu Sans"/>
                        </a:rPr>
                        <a:t>21, Jan</a:t>
                      </a:r>
                      <a:endParaRPr b="0" lang="en-IE" sz="1600" spc="-1" strike="noStrike">
                        <a:latin typeface="Arial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Integrated Systems Design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5A711F-3C36-47FC-8D99-86C08D13B556}" type="slidenum">
              <a:t>3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GB" sz="3200" spc="-1" strike="noStrike">
                <a:solidFill>
                  <a:srgbClr val="a43f27"/>
                </a:solidFill>
                <a:latin typeface="Arial"/>
              </a:rPr>
              <a:t>Needed Support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graphicFrame>
        <p:nvGraphicFramePr>
          <p:cNvPr id="441" name="Table 3"/>
          <p:cNvGraphicFramePr/>
          <p:nvPr/>
        </p:nvGraphicFramePr>
        <p:xfrm>
          <a:off x="215640" y="1188000"/>
          <a:ext cx="11124000" cy="4472280"/>
        </p:xfrm>
        <a:graphic>
          <a:graphicData uri="http://schemas.openxmlformats.org/drawingml/2006/table">
            <a:tbl>
              <a:tblPr/>
              <a:tblGrid>
                <a:gridCol w="2906640"/>
                <a:gridCol w="8217720"/>
              </a:tblGrid>
              <a:tr h="380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Support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91440" marR="91440">
                    <a:lnL w="6480">
                      <a:solidFill>
                        <a:srgbClr val="d15a3e"/>
                      </a:solidFill>
                    </a:lnL>
                    <a:lnR>
                      <a:noFill/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Check the main structure and main ideas</a:t>
                      </a:r>
                      <a:endParaRPr b="0" lang="en-IE" sz="16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Could you please help me check the main structure and the main points of the system followed in the next slides and give me some advices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Hardware support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To check the communication between the ZYNQ board and the Nexys board, we need some hareware CAN transceivers and a ZYNQ board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99468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Software download and data monitoring problems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At last, I think it will be necessary to monitor the status and send command and download the software to each RISC-V core with the scripts on the PC.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I can only download the software of the core using xsdb command, I have no idea how to transmit  these monitoring data and finish the programming automatically with PC software, could you please give me some advices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ZYNQ and desktop software demo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We discussed the software of ZYNQ and desktop before, and I want to know if there is a demo code for these two parts to excute a standard CAN test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Integrated Systems Design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F0769-FF2E-4D05-BA03-9F7E8CB0BC7D}" type="slidenum">
              <a:t>4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GB" sz="3200" spc="-1" strike="noStrike">
                <a:solidFill>
                  <a:srgbClr val="a43f27"/>
                </a:solidFill>
                <a:latin typeface="Arial"/>
              </a:rPr>
              <a:t>Main Structure of the System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800000" y="1080000"/>
            <a:ext cx="6960960" cy="4723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Integrated Systems Design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27E8C2-9BF5-4508-B668-29FC42B78B2C}" type="slidenum">
              <a:t>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GB" sz="3200" spc="-1" strike="noStrike">
                <a:solidFill>
                  <a:srgbClr val="a43f27"/>
                </a:solidFill>
                <a:latin typeface="Arial"/>
              </a:rPr>
              <a:t>Main Ideas of the project</a:t>
            </a:r>
            <a:endParaRPr b="0" lang="en-US" sz="3200" spc="-1" strike="noStrike">
              <a:solidFill>
                <a:srgbClr val="2d2e2d"/>
              </a:solidFill>
              <a:latin typeface="Arial"/>
            </a:endParaRPr>
          </a:p>
        </p:txBody>
      </p:sp>
      <p:graphicFrame>
        <p:nvGraphicFramePr>
          <p:cNvPr id="445" name="Table 4"/>
          <p:cNvGraphicFramePr/>
          <p:nvPr/>
        </p:nvGraphicFramePr>
        <p:xfrm>
          <a:off x="215640" y="1188000"/>
          <a:ext cx="11124000" cy="4472280"/>
        </p:xfrm>
        <a:graphic>
          <a:graphicData uri="http://schemas.openxmlformats.org/drawingml/2006/table">
            <a:tbl>
              <a:tblPr/>
              <a:tblGrid>
                <a:gridCol w="2906640"/>
                <a:gridCol w="8217720"/>
              </a:tblGrid>
              <a:tr h="380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Ideas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91440" marR="91440">
                    <a:lnL w="6480">
                      <a:solidFill>
                        <a:srgbClr val="d15a3e"/>
                      </a:solidFill>
                    </a:lnL>
                    <a:lnR>
                      <a:noFill/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E" sz="18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solidFill>
                      <a:srgbClr val="d15a3e"/>
                    </a:solidFill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up the CAN communication between RISC-V cores</a:t>
                      </a:r>
                      <a:endParaRPr b="0" lang="en-IE" sz="1600" spc="-1" strike="noStrike">
                        <a:latin typeface="Times New Roman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the main communication structure on the Nexys Vedio board and simulate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a ZYNQ core to monitoring and inject errors to the can bus line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Make it possible to inject errors to the CAN bus, and connect the Nexys board data to the PC, make it possible to use python scripts on the PC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99468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desktop software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Build an UI desktop software to download program, monitor data, inject errors,  excute auto testbench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Error injection and Speed up test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Use ZYNQ board to simulate error injections to the CAN bus like (DOS, Replay and Spoofting)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  <a:tr h="892800"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Error detection and solution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 w="6480">
                      <a:solidFill>
                        <a:srgbClr val="d15a3e"/>
                      </a:solidFill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  <a:tc>
                  <a:txBody>
                    <a:bodyPr lIns="115920" rIns="1159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E" sz="1600" spc="-1" strike="noStrike">
                          <a:latin typeface="Times New Roman"/>
                        </a:rPr>
                        <a:t>Use encryption algorithm or other methods to defeat the erros injection attact, maybe use some AI  method to detect and predict the error status by monitoring the CAN bus data</a:t>
                      </a:r>
                      <a:endParaRPr b="0" lang="en-IE" sz="1600" spc="-1" strike="noStrike">
                        <a:latin typeface="Times New Roman"/>
                        <a:ea typeface="DejaVu Sans"/>
                      </a:endParaRPr>
                    </a:p>
                  </a:txBody>
                  <a:tcPr anchor="ctr" marL="115920" marR="115920">
                    <a:lnL>
                      <a:noFill/>
                    </a:lnL>
                    <a:lnR w="6480">
                      <a:solidFill>
                        <a:srgbClr val="d15a3e"/>
                      </a:solidFill>
                    </a:lnR>
                    <a:lnT w="6480">
                      <a:solidFill>
                        <a:srgbClr val="d15a3e"/>
                      </a:solidFill>
                    </a:lnT>
                    <a:lnB w="6480">
                      <a:solidFill>
                        <a:srgbClr val="d15a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Integrated Systems Design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32233B-B4DD-4ECF-8B0C-21990BCC1A3F}" type="slidenum">
              <a:t>6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LibreOffice/7.3.7.2$Linux_X86_64 LibreOffice_project/30$Build-2</Application>
  <AppVersion>15.0000</AppVersion>
  <Words>2564</Words>
  <Paragraphs>457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2021-02-06T17:33:57Z</dcterms:created>
  <dc:creator>Rhona Wade</dc:creator>
  <dc:description/>
  <cp:keywords>No Markings </cp:keywords>
  <dc:language>en-IE</dc:language>
  <cp:lastModifiedBy/>
  <dcterms:modified xsi:type="dcterms:W3CDTF">2024-01-07T19:36:19Z</dcterms:modified>
  <cp:revision>77</cp:revision>
  <dc:subject/>
  <dc:title>Advanced Testbenches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Widescreen</vt:lpwstr>
  </property>
  <property fmtid="{D5CDD505-2E9C-101B-9397-08002B2CF9AE}" pid="4" name="Slides">
    <vt:i4>32</vt:i4>
  </property>
  <property fmtid="{D5CDD505-2E9C-101B-9397-08002B2CF9AE}" pid="5" name="TitusGUID">
    <vt:lpwstr>6cb3658f-735c-402c-9cea-05922f242bfc</vt:lpwstr>
  </property>
  <property fmtid="{D5CDD505-2E9C-101B-9397-08002B2CF9AE}" pid="6" name="XilinxAdditional Classifications">
    <vt:lpwstr/>
  </property>
  <property fmtid="{D5CDD505-2E9C-101B-9397-08002B2CF9AE}" pid="7" name="XilinxClassification">
    <vt:lpwstr>No Markings</vt:lpwstr>
  </property>
  <property fmtid="{D5CDD505-2E9C-101B-9397-08002B2CF9AE}" pid="8" name="XilinxDevelopment Projects">
    <vt:lpwstr/>
  </property>
  <property fmtid="{D5CDD505-2E9C-101B-9397-08002B2CF9AE}" pid="9" name="XilinxExport Control">
    <vt:lpwstr/>
  </property>
  <property fmtid="{D5CDD505-2E9C-101B-9397-08002B2CF9AE}" pid="10" name="XilinxNote (Line 2)">
    <vt:lpwstr/>
  </property>
  <property fmtid="{D5CDD505-2E9C-101B-9397-08002B2CF9AE}" pid="11" name="XilinxPublication Year">
    <vt:lpwstr/>
  </property>
  <property fmtid="{D5CDD505-2E9C-101B-9397-08002B2CF9AE}" pid="12" name="XilinxThird Party">
    <vt:lpwstr/>
  </property>
  <property fmtid="{D5CDD505-2E9C-101B-9397-08002B2CF9AE}" pid="13" name="XilinxVisual Markings">
    <vt:lpwstr/>
  </property>
</Properties>
</file>