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86" r:id="rId6"/>
    <p:sldId id="283" r:id="rId7"/>
    <p:sldId id="284" r:id="rId8"/>
    <p:sldId id="280" r:id="rId9"/>
    <p:sldId id="285" r:id="rId10"/>
    <p:sldId id="279" r:id="rId11"/>
  </p:sldIdLst>
  <p:sldSz cx="9144000" cy="5143500" type="screen16x9"/>
  <p:notesSz cx="6858000" cy="9947275"/>
  <p:custDataLst>
    <p:tags r:id="rId1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E" sz="4400" b="0" strike="noStrike" spc="-1">
                <a:latin typeface="Arial" panose="020B0604020202020204"/>
              </a:rPr>
              <a:t>Click to move the slide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E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E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25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E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IE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25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E" sz="1400" b="0" strike="noStrike" spc="-1">
                <a:latin typeface="Times New Roman" panose="02020603050405020304"/>
              </a:defRPr>
            </a:lvl1pPr>
          </a:lstStyle>
          <a:p>
            <a:r>
              <a:rPr lang="en-IE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25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E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08F0AED9-0CBF-4D78-91D0-0E1F3C77C38E}" type="slidenum">
              <a:rPr lang="en-IE" sz="1400" b="0" strike="noStrike" spc="-1">
                <a:latin typeface="Times New Roman" panose="02020603050405020304"/>
              </a:rPr>
              <a:t>‹#›</a:t>
            </a:fld>
            <a:endParaRPr lang="en-IE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65E324E-01F7-40CB-8552-E5860D5326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D56112B-62D0-4D89-ACE3-DDBA089B995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A884A6-9029-4C49-B841-55DB4C58984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2EC65D7-212D-4569-A012-3AD08DEC8E7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EC59BD7-4FB8-419F-AE15-BB649040D0F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08676B-30BA-4BD1-A1CB-6E421AA0A30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3A88CF9-AA3A-4490-9446-733D1BEE413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6295293-6415-49FF-8EF1-338BD396595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76D2C33-2FCF-47FE-A45E-B52A261FF44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814BD4C-D49D-458B-B160-4DCC865408E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EEA8042-8880-48F7-AEF7-EAA6BA086C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C6FC58E-AC7D-4C15-A3B6-7CDED5A70EE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E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E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 hidden="1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27075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Trinity College Dublin, </a:t>
            </a:r>
            <a:r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The University of Dublin</a:t>
            </a:r>
            <a:endParaRPr lang="en-IE" sz="1000" b="0" strike="noStrike" spc="-1">
              <a:latin typeface="Arial" panose="020B0604020202020204"/>
            </a:endParaRPr>
          </a:p>
        </p:txBody>
      </p:sp>
      <p:sp>
        <p:nvSpPr>
          <p:cNvPr id="2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PPT_background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64160" cy="51426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TCD_White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820440" y="381600"/>
            <a:ext cx="3038760" cy="818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E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E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E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27075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Trinity College Dublin, </a:t>
            </a:r>
            <a:r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The University of Dublin</a:t>
            </a:r>
            <a:endParaRPr lang="en-IE" sz="1000" b="0" strike="noStrike" spc="-1">
              <a:latin typeface="Arial" panose="020B0604020202020204"/>
            </a:endParaRPr>
          </a:p>
        </p:txBody>
      </p:sp>
      <p:sp>
        <p:nvSpPr>
          <p:cNvPr id="43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sldNum" idx="1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CE1CB8-50CC-4E3A-BFAE-536C77E588EB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‹#›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E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E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E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0" hidden="1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27075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Trinity College Dublin, </a:t>
            </a:r>
            <a:r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The University of Dublin</a:t>
            </a:r>
            <a:endParaRPr lang="en-IE" sz="1000" b="0" strike="noStrike" spc="-1">
              <a:latin typeface="Arial" panose="020B0604020202020204"/>
            </a:endParaRPr>
          </a:p>
        </p:txBody>
      </p:sp>
      <p:sp>
        <p:nvSpPr>
          <p:cNvPr id="208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Picture 2" descr="PPT_background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70640" cy="514620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4" descr="TCD_White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820440" y="381600"/>
            <a:ext cx="3038760" cy="81828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E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E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E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E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28720" y="1485899"/>
            <a:ext cx="8395962" cy="119965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Hardware-In-The-Loop Emulator For</a:t>
            </a:r>
            <a:br>
              <a:rPr lang="en-US" sz="2600" b="1" strike="noStrike" spc="-1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</a:br>
            <a:r>
              <a:rPr lang="en-US" sz="2600" b="1" strike="noStrike" spc="-1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In-Vehicle Controller Area Networks</a:t>
            </a: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828720" y="3952080"/>
            <a:ext cx="4678200" cy="83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600" b="1" strike="noStrike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  <a:sym typeface="+mn-ea"/>
              </a:rPr>
              <a:t>Changhong Li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600" b="1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  <a:sym typeface="+mn-ea"/>
              </a:rPr>
              <a:t>Supervisor: Shreejith Shanker</a:t>
            </a:r>
            <a:endParaRPr lang="en-US" altLang="en-GB" sz="1600" b="1" strike="noStrike" dirty="0">
              <a:solidFill>
                <a:srgbClr val="FFFFFF"/>
              </a:solidFill>
              <a:latin typeface="Calibri" panose="020F0502020204030204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E" sz="1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Date 17/0</a:t>
            </a:r>
            <a:r>
              <a:rPr lang="en-US" altLang="en-GB" sz="1600" b="0" strike="noStrike" spc="-1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5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/2024</a:t>
            </a:r>
            <a:endParaRPr lang="en-IE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E" sz="2600" b="1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B</a:t>
            </a:r>
            <a:r>
              <a:rPr lang="en-US" sz="2600" b="1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ackground &amp; Project goals</a:t>
            </a:r>
            <a:endParaRPr lang="en-IE" sz="2600" b="0" strike="noStrike" spc="-1" dirty="0">
              <a:latin typeface="Arial" panose="020B060402020202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2B483-A3ED-42EB-AAC2-7D5CA5D6B208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2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pic>
        <p:nvPicPr>
          <p:cNvPr id="3" name="图片 2" descr="jcm-19-jcm191018-g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03325"/>
            <a:ext cx="1656715" cy="146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65" y="1203325"/>
            <a:ext cx="1976755" cy="1460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00" y="1122998"/>
            <a:ext cx="3314700" cy="1538605"/>
          </a:xfrm>
          <a:prstGeom prst="rect">
            <a:avLst/>
          </a:prstGeom>
        </p:spPr>
      </p:pic>
      <p:sp>
        <p:nvSpPr>
          <p:cNvPr id="10" name="PlaceHolder 2"/>
          <p:cNvSpPr>
            <a:spLocks noGrp="1"/>
          </p:cNvSpPr>
          <p:nvPr/>
        </p:nvSpPr>
        <p:spPr>
          <a:xfrm>
            <a:off x="251460" y="2860040"/>
            <a:ext cx="3746500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Traditional </a:t>
            </a: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D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etection</a:t>
            </a: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&amp; E</a:t>
            </a: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ncryption</a:t>
            </a:r>
          </a:p>
        </p:txBody>
      </p:sp>
      <p:sp>
        <p:nvSpPr>
          <p:cNvPr id="11" name="PlaceHolder 2"/>
          <p:cNvSpPr>
            <a:spLocks noGrp="1"/>
          </p:cNvSpPr>
          <p:nvPr/>
        </p:nvSpPr>
        <p:spPr>
          <a:xfrm>
            <a:off x="5727957" y="2843052"/>
            <a:ext cx="188658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IDS &amp; DNN detection</a:t>
            </a:r>
          </a:p>
        </p:txBody>
      </p:sp>
      <p:sp>
        <p:nvSpPr>
          <p:cNvPr id="12" name="PlaceHolder 2"/>
          <p:cNvSpPr>
            <a:spLocks noGrp="1"/>
          </p:cNvSpPr>
          <p:nvPr/>
        </p:nvSpPr>
        <p:spPr>
          <a:xfrm>
            <a:off x="210820" y="3651885"/>
            <a:ext cx="7715250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1400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Neural networks have greatly improved attack detection performance,</a:t>
            </a:r>
          </a:p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B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ut</a:t>
            </a: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how to deal with </a:t>
            </a:r>
            <a:r>
              <a:rPr lang="en-US" altLang="en-GB" sz="1400" b="1" strike="noStrike" spc="-1" dirty="0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</a:rPr>
              <a:t>flexible</a:t>
            </a:r>
            <a:r>
              <a:rPr lang="en-GB" sz="1400" b="1" strike="noStrike" spc="-1" dirty="0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</a:rPr>
              <a:t> system changes</a:t>
            </a:r>
            <a:r>
              <a:rPr lang="en-US" altLang="en-GB" sz="1400" b="1" strike="noStrike" spc="-1" dirty="0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</a:rPr>
              <a:t> and long development cycle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035" y="3363595"/>
            <a:ext cx="2687955" cy="111633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067810" y="1753235"/>
            <a:ext cx="504190" cy="360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laceHolder 2"/>
          <p:cNvSpPr>
            <a:spLocks noGrp="1"/>
          </p:cNvSpPr>
          <p:nvPr/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Problem 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E" altLang="zh-CN" sz="2600" b="1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B</a:t>
            </a:r>
            <a:r>
              <a:rPr lang="en-US" altLang="zh-CN" sz="2600" b="1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ackground &amp; Project goals</a:t>
            </a:r>
            <a:endParaRPr lang="en-IE" sz="2600" b="0" strike="noStrike" spc="-1" dirty="0">
              <a:latin typeface="Arial" panose="020B060402020202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2B483-A3ED-42EB-AAC2-7D5CA5D6B208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3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pic>
        <p:nvPicPr>
          <p:cNvPr id="3" name="图片 2" descr="jcm-19-jcm191018-g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03325"/>
            <a:ext cx="1656715" cy="146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65" y="1203325"/>
            <a:ext cx="1976755" cy="1460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00" y="1122998"/>
            <a:ext cx="3314700" cy="1538605"/>
          </a:xfrm>
          <a:prstGeom prst="rect">
            <a:avLst/>
          </a:prstGeom>
        </p:spPr>
      </p:pic>
      <p:sp>
        <p:nvSpPr>
          <p:cNvPr id="10" name="PlaceHolder 2"/>
          <p:cNvSpPr>
            <a:spLocks noGrp="1"/>
          </p:cNvSpPr>
          <p:nvPr/>
        </p:nvSpPr>
        <p:spPr>
          <a:xfrm>
            <a:off x="251460" y="2860040"/>
            <a:ext cx="3746500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Traditional </a:t>
            </a: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D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etection</a:t>
            </a: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&amp; E</a:t>
            </a: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ncryption</a:t>
            </a:r>
          </a:p>
        </p:txBody>
      </p:sp>
      <p:sp>
        <p:nvSpPr>
          <p:cNvPr id="11" name="PlaceHolder 2"/>
          <p:cNvSpPr>
            <a:spLocks noGrp="1"/>
          </p:cNvSpPr>
          <p:nvPr/>
        </p:nvSpPr>
        <p:spPr>
          <a:xfrm>
            <a:off x="5727957" y="2843052"/>
            <a:ext cx="188658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IDS &amp; DNN detection</a:t>
            </a:r>
          </a:p>
        </p:txBody>
      </p:sp>
      <p:sp>
        <p:nvSpPr>
          <p:cNvPr id="12" name="PlaceHolder 2"/>
          <p:cNvSpPr>
            <a:spLocks noGrp="1"/>
          </p:cNvSpPr>
          <p:nvPr/>
        </p:nvSpPr>
        <p:spPr>
          <a:xfrm>
            <a:off x="210820" y="3651885"/>
            <a:ext cx="7715250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1400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Neural networks have greatly improved attack detection performance,</a:t>
            </a:r>
          </a:p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B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ut</a:t>
            </a:r>
            <a:r>
              <a:rPr 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how to deal with </a:t>
            </a:r>
            <a:r>
              <a:rPr lang="en-US" altLang="en-GB" sz="1400" b="1" strike="noStrike" spc="-1" dirty="0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</a:rPr>
              <a:t>flexible</a:t>
            </a:r>
            <a:r>
              <a:rPr lang="en-GB" sz="1400" b="1" strike="noStrike" spc="-1" dirty="0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</a:rPr>
              <a:t> system changes</a:t>
            </a:r>
            <a:r>
              <a:rPr lang="en-US" altLang="en-GB" sz="1400" b="1" strike="noStrike" spc="-1" dirty="0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</a:rPr>
              <a:t> and long development cycle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035" y="3363595"/>
            <a:ext cx="2687955" cy="111633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067810" y="1753235"/>
            <a:ext cx="504190" cy="360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laceHolder 2"/>
          <p:cNvSpPr>
            <a:spLocks noGrp="1"/>
          </p:cNvSpPr>
          <p:nvPr/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1113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System Structure</a:t>
            </a: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US" altLang="en-GB" sz="2000" b="0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Structure and features</a:t>
            </a:r>
          </a:p>
        </p:txBody>
      </p:sp>
      <p:sp>
        <p:nvSpPr>
          <p:cNvPr id="260" name="PlaceHolder 3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2B483-A3ED-42EB-AAC2-7D5CA5D6B208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4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pic>
        <p:nvPicPr>
          <p:cNvPr id="2" name="图片 1" descr="fig1_system_structure_ms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431925"/>
            <a:ext cx="5373370" cy="2809875"/>
          </a:xfrm>
          <a:prstGeom prst="rect">
            <a:avLst/>
          </a:prstGeom>
        </p:spPr>
      </p:pic>
      <p:sp>
        <p:nvSpPr>
          <p:cNvPr id="12" name="PlaceHolder 2"/>
          <p:cNvSpPr>
            <a:spLocks noGrp="1"/>
          </p:cNvSpPr>
          <p:nvPr/>
        </p:nvSpPr>
        <p:spPr>
          <a:xfrm>
            <a:off x="5580380" y="1431925"/>
            <a:ext cx="341312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285750" indent="-285750">
              <a:lnSpc>
                <a:spcPct val="100000"/>
              </a:lnSpc>
              <a:spcBef>
                <a:spcPts val="141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F</a:t>
            </a:r>
            <a:r>
              <a:rPr lang="zh-CN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lexible node</a:t>
            </a:r>
            <a:r>
              <a:rPr lang="en-US" altLang="zh-CN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s(type, scale)</a:t>
            </a:r>
            <a:endParaRPr lang="zh-CN" altLang="en-GB" sz="1400" b="1" strike="noStrike" spc="-1">
              <a:solidFill>
                <a:srgbClr val="000000"/>
              </a:solidFill>
              <a:latin typeface="Calibri" panose="020F0502020204030204"/>
              <a:ea typeface="微软雅黑" panose="020B0503020204020204" charset="-122"/>
            </a:endParaRPr>
          </a:p>
          <a:p>
            <a:pPr marL="285750" indent="-285750">
              <a:lnSpc>
                <a:spcPct val="100000"/>
              </a:lnSpc>
              <a:spcBef>
                <a:spcPts val="141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Physical</a:t>
            </a:r>
            <a:r>
              <a:rPr lang="en-US" altLang="zh-CN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zh-CN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device access</a:t>
            </a:r>
          </a:p>
          <a:p>
            <a:pPr marL="285750" indent="-285750">
              <a:lnSpc>
                <a:spcPct val="100000"/>
              </a:lnSpc>
              <a:spcBef>
                <a:spcPts val="141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A</a:t>
            </a:r>
            <a:r>
              <a:rPr lang="zh-CN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utomatic testing</a:t>
            </a:r>
          </a:p>
          <a:p>
            <a:pPr marL="285750" indent="-285750">
              <a:lnSpc>
                <a:spcPct val="100000"/>
              </a:lnSpc>
              <a:spcBef>
                <a:spcPts val="1415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Complete tool chain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0" y="3065780"/>
            <a:ext cx="1201420" cy="551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Network</a:t>
            </a:r>
            <a:endParaRPr lang="zh-CN" altLang="en-US" sz="1400" dirty="0"/>
          </a:p>
          <a:p>
            <a:pPr algn="ctr"/>
            <a:r>
              <a:rPr lang="en-US" altLang="zh-CN" sz="1400" dirty="0"/>
              <a:t>C</a:t>
            </a:r>
            <a:r>
              <a:rPr lang="zh-CN" altLang="en-US" sz="1400" dirty="0"/>
              <a:t>hange</a:t>
            </a:r>
          </a:p>
        </p:txBody>
      </p:sp>
      <p:sp>
        <p:nvSpPr>
          <p:cNvPr id="5" name="矩形 4"/>
          <p:cNvSpPr/>
          <p:nvPr/>
        </p:nvSpPr>
        <p:spPr>
          <a:xfrm>
            <a:off x="5976620" y="3055620"/>
            <a:ext cx="1201420" cy="551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Test&amp;Data</a:t>
            </a:r>
          </a:p>
        </p:txBody>
      </p:sp>
      <p:sp>
        <p:nvSpPr>
          <p:cNvPr id="6" name="矩形 5"/>
          <p:cNvSpPr/>
          <p:nvPr/>
        </p:nvSpPr>
        <p:spPr>
          <a:xfrm>
            <a:off x="7380605" y="3055620"/>
            <a:ext cx="1201420" cy="551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Model Deployment</a:t>
            </a:r>
          </a:p>
        </p:txBody>
      </p:sp>
      <p:sp>
        <p:nvSpPr>
          <p:cNvPr id="10" name="PlaceHolder 2"/>
          <p:cNvSpPr>
            <a:spLocks noGrp="1"/>
          </p:cNvSpPr>
          <p:nvPr/>
        </p:nvSpPr>
        <p:spPr>
          <a:xfrm>
            <a:off x="4185920" y="3651885"/>
            <a:ext cx="197294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indent="0" algn="ctr" fontAlgn="auto">
              <a:lnSpc>
                <a:spcPct val="100000"/>
              </a:lnSpc>
              <a:spcBef>
                <a:spcPts val="200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Software</a:t>
            </a:r>
          </a:p>
          <a:p>
            <a:pPr indent="0" algn="ctr" fontAlgn="auto">
              <a:lnSpc>
                <a:spcPct val="100000"/>
              </a:lnSpc>
              <a:spcBef>
                <a:spcPts val="200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Define</a:t>
            </a:r>
          </a:p>
        </p:txBody>
      </p:sp>
      <p:sp>
        <p:nvSpPr>
          <p:cNvPr id="7" name="PlaceHolder 2"/>
          <p:cNvSpPr>
            <a:spLocks noGrp="1"/>
          </p:cNvSpPr>
          <p:nvPr/>
        </p:nvSpPr>
        <p:spPr>
          <a:xfrm>
            <a:off x="5580380" y="3651885"/>
            <a:ext cx="197294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indent="0" algn="ctr" fontAlgn="auto">
              <a:lnSpc>
                <a:spcPct val="100000"/>
              </a:lnSpc>
              <a:spcBef>
                <a:spcPts val="200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Auto</a:t>
            </a:r>
          </a:p>
          <a:p>
            <a:pPr indent="0" algn="ctr" fontAlgn="auto">
              <a:lnSpc>
                <a:spcPct val="100000"/>
              </a:lnSpc>
              <a:spcBef>
                <a:spcPts val="200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Annotation</a:t>
            </a:r>
          </a:p>
        </p:txBody>
      </p:sp>
      <p:sp>
        <p:nvSpPr>
          <p:cNvPr id="8" name="PlaceHolder 2"/>
          <p:cNvSpPr>
            <a:spLocks noGrp="1"/>
          </p:cNvSpPr>
          <p:nvPr/>
        </p:nvSpPr>
        <p:spPr>
          <a:xfrm>
            <a:off x="6948170" y="3651885"/>
            <a:ext cx="197294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indent="0" algn="ctr" fontAlgn="auto">
              <a:lnSpc>
                <a:spcPct val="100000"/>
              </a:lnSpc>
              <a:spcBef>
                <a:spcPts val="200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FINN</a:t>
            </a:r>
          </a:p>
          <a:p>
            <a:pPr indent="0" algn="ctr" fontAlgn="auto">
              <a:lnSpc>
                <a:spcPct val="100000"/>
              </a:lnSpc>
              <a:spcBef>
                <a:spcPts val="200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Tool chain</a:t>
            </a:r>
          </a:p>
        </p:txBody>
      </p:sp>
      <p:sp>
        <p:nvSpPr>
          <p:cNvPr id="9" name="右箭头 8"/>
          <p:cNvSpPr/>
          <p:nvPr/>
        </p:nvSpPr>
        <p:spPr>
          <a:xfrm>
            <a:off x="4644390" y="4227830"/>
            <a:ext cx="4104005" cy="50419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Accelerate </a:t>
            </a:r>
            <a:r>
              <a:rPr lang="en-US" altLang="zh-CN" dirty="0"/>
              <a:t>D</a:t>
            </a:r>
            <a:r>
              <a:rPr lang="zh-CN" altLang="en-US" dirty="0"/>
              <a:t>eployment</a:t>
            </a:r>
          </a:p>
        </p:txBody>
      </p:sp>
      <p:sp>
        <p:nvSpPr>
          <p:cNvPr id="11" name="PlaceHolder 2"/>
          <p:cNvSpPr>
            <a:spLocks noGrp="1"/>
          </p:cNvSpPr>
          <p:nvPr/>
        </p:nvSpPr>
        <p:spPr>
          <a:xfrm>
            <a:off x="1259840" y="4305300"/>
            <a:ext cx="188658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US" altLang="en-GB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System </a:t>
            </a:r>
            <a:r>
              <a:rPr lang="en-US" altLang="en-GB" sz="1400" b="1" strike="noStrike" spc="-1" dirty="0" err="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Structue</a:t>
            </a:r>
            <a:endParaRPr lang="en-US" altLang="en-GB" sz="1400" b="1" strike="noStrike" spc="-1" dirty="0">
              <a:solidFill>
                <a:srgbClr val="000000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Software Platform</a:t>
            </a: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Functions and features</a:t>
            </a:r>
          </a:p>
        </p:txBody>
      </p:sp>
      <p:sp>
        <p:nvSpPr>
          <p:cNvPr id="260" name="PlaceHolder 3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2B483-A3ED-42EB-AAC2-7D5CA5D6B208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5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pic>
        <p:nvPicPr>
          <p:cNvPr id="7" name="图片 6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131570"/>
            <a:ext cx="4533900" cy="3477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8CAD1-9B60-0D53-1299-DFF525E1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70" y="1689143"/>
            <a:ext cx="2753050" cy="2538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Complete Solution</a:t>
            </a:r>
            <a:endParaRPr lang="en-IE" sz="2600" b="0" strike="noStrike" spc="-1" dirty="0">
              <a:latin typeface="Arial" panose="020B0604020202020204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Empower the </a:t>
            </a:r>
            <a:r>
              <a:rPr lang="en-GB" sz="2000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A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utomotive safety</a:t>
            </a:r>
            <a:endParaRPr lang="en-IE" sz="2000" b="0" strike="noStrike" spc="-1" dirty="0">
              <a:latin typeface="Arial" panose="020B060402020202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2B483-A3ED-42EB-AAC2-7D5CA5D6B208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6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pic>
        <p:nvPicPr>
          <p:cNvPr id="2" name="图片 1" descr="fig6_model_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96" y="1314926"/>
            <a:ext cx="1617796" cy="948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67" y="1284318"/>
            <a:ext cx="2089967" cy="2607337"/>
          </a:xfrm>
          <a:prstGeom prst="rect">
            <a:avLst/>
          </a:prstGeom>
        </p:spPr>
      </p:pic>
      <p:pic>
        <p:nvPicPr>
          <p:cNvPr id="5" name="图片 1" descr="fig1_system_structure_ms.drawio">
            <a:extLst>
              <a:ext uri="{FF2B5EF4-FFF2-40B4-BE49-F238E27FC236}">
                <a16:creationId xmlns:a16="http://schemas.microsoft.com/office/drawing/2014/main" id="{86C5F492-AD2E-40DF-4FFD-1216740D9A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202"/>
          <a:stretch/>
        </p:blipFill>
        <p:spPr>
          <a:xfrm>
            <a:off x="267335" y="1314926"/>
            <a:ext cx="1779120" cy="1227409"/>
          </a:xfrm>
          <a:prstGeom prst="rect">
            <a:avLst/>
          </a:prstGeom>
        </p:spPr>
      </p:pic>
      <p:sp>
        <p:nvSpPr>
          <p:cNvPr id="6" name="右箭头 13">
            <a:extLst>
              <a:ext uri="{FF2B5EF4-FFF2-40B4-BE49-F238E27FC236}">
                <a16:creationId xmlns:a16="http://schemas.microsoft.com/office/drawing/2014/main" id="{4926A47A-8C03-7E84-EEDF-F99852EEA038}"/>
              </a:ext>
            </a:extLst>
          </p:cNvPr>
          <p:cNvSpPr/>
          <p:nvPr/>
        </p:nvSpPr>
        <p:spPr>
          <a:xfrm>
            <a:off x="2106244" y="1649151"/>
            <a:ext cx="358608" cy="279479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CCD61-24C1-AD7C-C79F-CF085BCAC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869" y="2239452"/>
            <a:ext cx="906555" cy="319577"/>
          </a:xfrm>
          <a:prstGeom prst="rect">
            <a:avLst/>
          </a:prstGeom>
        </p:spPr>
      </p:pic>
      <p:sp>
        <p:nvSpPr>
          <p:cNvPr id="9" name="右箭头 13">
            <a:extLst>
              <a:ext uri="{FF2B5EF4-FFF2-40B4-BE49-F238E27FC236}">
                <a16:creationId xmlns:a16="http://schemas.microsoft.com/office/drawing/2014/main" id="{8880D0B0-B8F9-AEC8-0721-84018F49CA5A}"/>
              </a:ext>
            </a:extLst>
          </p:cNvPr>
          <p:cNvSpPr/>
          <p:nvPr/>
        </p:nvSpPr>
        <p:spPr>
          <a:xfrm>
            <a:off x="4187357" y="1659930"/>
            <a:ext cx="358608" cy="279479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1F584442-3C74-CBE7-CF6B-EC55B60A5462}"/>
              </a:ext>
            </a:extLst>
          </p:cNvPr>
          <p:cNvSpPr>
            <a:spLocks noGrp="1"/>
          </p:cNvSpPr>
          <p:nvPr/>
        </p:nvSpPr>
        <p:spPr>
          <a:xfrm>
            <a:off x="251460" y="2648610"/>
            <a:ext cx="1854784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Flexible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trike="noStrike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HWIL Emulator</a:t>
            </a:r>
            <a:endParaRPr lang="en-GB" sz="1400" strike="noStrike" spc="-1" dirty="0">
              <a:solidFill>
                <a:srgbClr val="000000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11" name="PlaceHolder 2">
            <a:extLst>
              <a:ext uri="{FF2B5EF4-FFF2-40B4-BE49-F238E27FC236}">
                <a16:creationId xmlns:a16="http://schemas.microsoft.com/office/drawing/2014/main" id="{090D4747-B80C-8178-C450-5C100E6DFB8A}"/>
              </a:ext>
            </a:extLst>
          </p:cNvPr>
          <p:cNvSpPr>
            <a:spLocks noGrp="1"/>
          </p:cNvSpPr>
          <p:nvPr/>
        </p:nvSpPr>
        <p:spPr>
          <a:xfrm>
            <a:off x="2380320" y="2634065"/>
            <a:ext cx="1854784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tabLst>
                <a:tab pos="0" algn="l"/>
              </a:tabLst>
            </a:pPr>
            <a:r>
              <a:rPr lang="en-US" altLang="en-GB" sz="1400" b="1" spc="-1" dirty="0">
                <a:latin typeface="Calibri" panose="020F0502020204030204"/>
                <a:ea typeface="微软雅黑" panose="020B0503020204020204" charset="-122"/>
              </a:rPr>
              <a:t>H</a:t>
            </a:r>
            <a:r>
              <a:rPr lang="en-GB" altLang="zh-CN" sz="1400" b="1" spc="-1" dirty="0" err="1">
                <a:latin typeface="Calibri" panose="020F0502020204030204"/>
                <a:ea typeface="微软雅黑" panose="020B0503020204020204" charset="-122"/>
              </a:rPr>
              <a:t>igh</a:t>
            </a:r>
            <a:r>
              <a:rPr lang="en-GB" altLang="zh-CN" sz="1400" b="1" spc="-1" dirty="0">
                <a:latin typeface="Calibri" panose="020F0502020204030204"/>
                <a:ea typeface="微软雅黑" panose="020B0503020204020204" charset="-122"/>
              </a:rPr>
              <a:t>-Performance</a:t>
            </a:r>
            <a:endParaRPr lang="en-IE" altLang="zh-CN" sz="1400" b="1" spc="-1" dirty="0">
              <a:latin typeface="Calibri" panose="020F0502020204030204"/>
              <a:ea typeface="微软雅黑" panose="020B0503020204020204" charset="-122"/>
            </a:endParaRPr>
          </a:p>
          <a:p>
            <a:pPr algn="ctr">
              <a:tabLst>
                <a:tab pos="0" algn="l"/>
              </a:tabLst>
            </a:pPr>
            <a:r>
              <a:rPr lang="en-IE" altLang="zh-CN" sz="1400" spc="-1" dirty="0">
                <a:latin typeface="Calibri" panose="020F0502020204030204"/>
                <a:ea typeface="微软雅黑" panose="020B0503020204020204" charset="-122"/>
              </a:rPr>
              <a:t>QNN Accelerators</a:t>
            </a:r>
            <a:endParaRPr lang="en-GB" sz="1400" spc="-1" dirty="0"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91B428D-B81B-F39F-6CE9-F33D8E921114}"/>
              </a:ext>
            </a:extLst>
          </p:cNvPr>
          <p:cNvSpPr>
            <a:spLocks noGrp="1"/>
          </p:cNvSpPr>
          <p:nvPr/>
        </p:nvSpPr>
        <p:spPr>
          <a:xfrm>
            <a:off x="4584430" y="2634065"/>
            <a:ext cx="1854784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spcBef>
                <a:spcPts val="1415"/>
              </a:spcBef>
              <a:tabLst>
                <a:tab pos="0" algn="l"/>
              </a:tabLst>
            </a:pPr>
            <a:endParaRPr lang="en-GB" sz="1400" b="1" spc="-1" dirty="0">
              <a:solidFill>
                <a:srgbClr val="000000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9CDBD5B-CA67-68F2-4940-E5850CFF5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4563" y="2328798"/>
            <a:ext cx="899187" cy="169154"/>
          </a:xfrm>
          <a:prstGeom prst="rect">
            <a:avLst/>
          </a:prstGeom>
        </p:spPr>
      </p:pic>
      <p:sp>
        <p:nvSpPr>
          <p:cNvPr id="17" name="PlaceHolder 2">
            <a:extLst>
              <a:ext uri="{FF2B5EF4-FFF2-40B4-BE49-F238E27FC236}">
                <a16:creationId xmlns:a16="http://schemas.microsoft.com/office/drawing/2014/main" id="{C7C9F80B-4AB5-EF04-A875-0330E9E8DFD3}"/>
              </a:ext>
            </a:extLst>
          </p:cNvPr>
          <p:cNvSpPr>
            <a:spLocks noGrp="1"/>
          </p:cNvSpPr>
          <p:nvPr/>
        </p:nvSpPr>
        <p:spPr>
          <a:xfrm>
            <a:off x="7096227" y="4159873"/>
            <a:ext cx="1886585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US" altLang="en-GB" sz="1400" b="1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Model Performance</a:t>
            </a:r>
            <a:endParaRPr lang="en-US" altLang="en-GB" sz="1400" b="1" strike="noStrike" spc="-1" dirty="0">
              <a:solidFill>
                <a:srgbClr val="000000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21" name="PlaceHolder 2">
            <a:extLst>
              <a:ext uri="{FF2B5EF4-FFF2-40B4-BE49-F238E27FC236}">
                <a16:creationId xmlns:a16="http://schemas.microsoft.com/office/drawing/2014/main" id="{5448E03F-B25E-1807-654E-AC4028FCA3AC}"/>
              </a:ext>
            </a:extLst>
          </p:cNvPr>
          <p:cNvSpPr>
            <a:spLocks noGrp="1"/>
          </p:cNvSpPr>
          <p:nvPr/>
        </p:nvSpPr>
        <p:spPr>
          <a:xfrm>
            <a:off x="4707673" y="2634065"/>
            <a:ext cx="1854784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tabLst>
                <a:tab pos="0" algn="l"/>
              </a:tabLst>
            </a:pPr>
            <a:r>
              <a:rPr lang="en-IE" sz="1400" b="1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Deployable</a:t>
            </a:r>
          </a:p>
          <a:p>
            <a:pPr algn="ctr">
              <a:tabLst>
                <a:tab pos="0" algn="l"/>
              </a:tabLst>
            </a:pPr>
            <a:r>
              <a:rPr lang="en-IE" sz="1400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Stitched IP</a:t>
            </a:r>
            <a:r>
              <a:rPr lang="en-GB" sz="1400" spc="-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for Edge</a:t>
            </a:r>
            <a:endParaRPr lang="en-IE" sz="1400" spc="-1" dirty="0">
              <a:solidFill>
                <a:srgbClr val="000000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123618-C57B-11B6-13CE-E2DFB8DE77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607" y="1469386"/>
            <a:ext cx="1657607" cy="8607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EC4E02-5BEA-9147-CED1-ADD655FF9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4243" y="3268211"/>
            <a:ext cx="825670" cy="668946"/>
          </a:xfrm>
          <a:prstGeom prst="rect">
            <a:avLst/>
          </a:prstGeom>
        </p:spPr>
      </p:pic>
      <p:sp>
        <p:nvSpPr>
          <p:cNvPr id="29" name="Arrow: Bent 28">
            <a:extLst>
              <a:ext uri="{FF2B5EF4-FFF2-40B4-BE49-F238E27FC236}">
                <a16:creationId xmlns:a16="http://schemas.microsoft.com/office/drawing/2014/main" id="{1A763C8A-614D-C7F2-0838-B1768FB0B2E1}"/>
              </a:ext>
            </a:extLst>
          </p:cNvPr>
          <p:cNvSpPr/>
          <p:nvPr/>
        </p:nvSpPr>
        <p:spPr>
          <a:xfrm rot="16200000">
            <a:off x="1410979" y="3274184"/>
            <a:ext cx="504265" cy="60056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1ABA6BF9-26C0-B890-1ECA-5F5ED050604E}"/>
              </a:ext>
            </a:extLst>
          </p:cNvPr>
          <p:cNvSpPr/>
          <p:nvPr/>
        </p:nvSpPr>
        <p:spPr>
          <a:xfrm rot="10800000">
            <a:off x="5177168" y="3226036"/>
            <a:ext cx="504265" cy="60056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PlaceHolder 2">
            <a:extLst>
              <a:ext uri="{FF2B5EF4-FFF2-40B4-BE49-F238E27FC236}">
                <a16:creationId xmlns:a16="http://schemas.microsoft.com/office/drawing/2014/main" id="{0F29ACC0-14F8-C35A-6D52-F8F0B3AA0CDF}"/>
              </a:ext>
            </a:extLst>
          </p:cNvPr>
          <p:cNvSpPr>
            <a:spLocks noGrp="1"/>
          </p:cNvSpPr>
          <p:nvPr/>
        </p:nvSpPr>
        <p:spPr>
          <a:xfrm>
            <a:off x="3133022" y="3503663"/>
            <a:ext cx="1854784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tabLst>
                <a:tab pos="0" algn="l"/>
              </a:tabLst>
            </a:pPr>
            <a:r>
              <a:rPr lang="en-US" altLang="en-GB" sz="1400" spc="-1" dirty="0">
                <a:latin typeface="Calibri" panose="020F0502020204030204"/>
                <a:ea typeface="微软雅黑" panose="020B0503020204020204" charset="-122"/>
              </a:rPr>
              <a:t>Flexibly Changeable System Structure</a:t>
            </a:r>
            <a:endParaRPr lang="en-GB" sz="1400" spc="-1" dirty="0"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32" name="矩形 3">
            <a:extLst>
              <a:ext uri="{FF2B5EF4-FFF2-40B4-BE49-F238E27FC236}">
                <a16:creationId xmlns:a16="http://schemas.microsoft.com/office/drawing/2014/main" id="{5FC0DAD1-85A4-DC15-8E3C-39D80C85EFB9}"/>
              </a:ext>
            </a:extLst>
          </p:cNvPr>
          <p:cNvSpPr/>
          <p:nvPr/>
        </p:nvSpPr>
        <p:spPr>
          <a:xfrm>
            <a:off x="4581013" y="4159873"/>
            <a:ext cx="2108104" cy="551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sz="1400" b="1" strike="noStrike" spc="-1" dirty="0">
                <a:solidFill>
                  <a:schemeClr val="bg1"/>
                </a:solidFill>
                <a:latin typeface="Calibri" panose="020F0502020204030204"/>
                <a:ea typeface="微软雅黑" panose="020B0503020204020204" charset="-122"/>
              </a:rPr>
              <a:t>Automotive Safety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右箭头 13">
            <a:extLst>
              <a:ext uri="{FF2B5EF4-FFF2-40B4-BE49-F238E27FC236}">
                <a16:creationId xmlns:a16="http://schemas.microsoft.com/office/drawing/2014/main" id="{A280BEA5-89F4-B1E4-3B2B-7314E33FA8CB}"/>
              </a:ext>
            </a:extLst>
          </p:cNvPr>
          <p:cNvSpPr/>
          <p:nvPr/>
        </p:nvSpPr>
        <p:spPr>
          <a:xfrm>
            <a:off x="2464243" y="4244018"/>
            <a:ext cx="1886584" cy="3600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Empower</a:t>
            </a:r>
            <a:endParaRPr lang="zh-CN" altLang="en-US" dirty="0"/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076A9468-AF38-DD48-BC1C-B0D25A7C9ED0}"/>
              </a:ext>
            </a:extLst>
          </p:cNvPr>
          <p:cNvSpPr/>
          <p:nvPr/>
        </p:nvSpPr>
        <p:spPr>
          <a:xfrm>
            <a:off x="177444" y="4159874"/>
            <a:ext cx="2108104" cy="551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zh-CN" sz="1400" b="1" strike="noStrike" spc="-1" dirty="0">
                <a:solidFill>
                  <a:schemeClr val="bg1"/>
                </a:solidFill>
                <a:latin typeface="Calibri" panose="020F0502020204030204"/>
                <a:ea typeface="微软雅黑" panose="020B0503020204020204" charset="-122"/>
              </a:rPr>
              <a:t>Complete CAN bus</a:t>
            </a:r>
          </a:p>
          <a:p>
            <a:pPr algn="ctr"/>
            <a:r>
              <a:rPr lang="en-IE" altLang="zh-CN" sz="1400" b="1" strike="noStrike" spc="-1" dirty="0">
                <a:solidFill>
                  <a:schemeClr val="bg1"/>
                </a:solidFill>
                <a:latin typeface="Calibri" panose="020F0502020204030204"/>
                <a:ea typeface="微软雅黑" panose="020B0503020204020204" charset="-122"/>
              </a:rPr>
              <a:t>Test &amp; Detection Solution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D46C7A-0A56-21A0-7C79-89B74C72EB0D}"/>
              </a:ext>
            </a:extLst>
          </p:cNvPr>
          <p:cNvCxnSpPr>
            <a:cxnSpLocks/>
          </p:cNvCxnSpPr>
          <p:nvPr/>
        </p:nvCxnSpPr>
        <p:spPr>
          <a:xfrm>
            <a:off x="177444" y="4034118"/>
            <a:ext cx="668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296DEA-29A9-63FB-8BEA-D467A72F6EA3}"/>
              </a:ext>
            </a:extLst>
          </p:cNvPr>
          <p:cNvCxnSpPr>
            <a:cxnSpLocks/>
          </p:cNvCxnSpPr>
          <p:nvPr/>
        </p:nvCxnSpPr>
        <p:spPr>
          <a:xfrm>
            <a:off x="6859319" y="1078125"/>
            <a:ext cx="0" cy="380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Group Introduction</a:t>
            </a:r>
            <a:endParaRPr lang="en-IE" sz="2600" b="0" strike="noStrike" spc="-1">
              <a:latin typeface="Arial" panose="020B0604020202020204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Members and Roles</a:t>
            </a:r>
            <a:endParaRPr lang="en-IE" sz="2000" b="0" strike="noStrike" spc="-1">
              <a:latin typeface="Arial" panose="020B060402020202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2B483-A3ED-42EB-AAC2-7D5CA5D6B208}" type="slidenum">
              <a:rPr lang="en-GB" sz="1000" b="0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7</a:t>
            </a:fld>
            <a:endParaRPr lang="en-IE" sz="1000" b="0" strike="noStrike" spc="-1">
              <a:latin typeface="Times New Roman" panose="02020603050405020304"/>
            </a:endParaRPr>
          </a:p>
        </p:txBody>
      </p:sp>
      <p:pic>
        <p:nvPicPr>
          <p:cNvPr id="2" name="图片 1" descr="fig6_model_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131570"/>
            <a:ext cx="3720465" cy="2180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45" y="1203960"/>
            <a:ext cx="2785745" cy="3475355"/>
          </a:xfrm>
          <a:prstGeom prst="rect">
            <a:avLst/>
          </a:prstGeom>
        </p:spPr>
      </p:pic>
      <p:sp>
        <p:nvSpPr>
          <p:cNvPr id="12" name="PlaceHolder 2"/>
          <p:cNvSpPr>
            <a:spLocks noGrp="1"/>
          </p:cNvSpPr>
          <p:nvPr/>
        </p:nvSpPr>
        <p:spPr>
          <a:xfrm>
            <a:off x="1118235" y="3651885"/>
            <a:ext cx="3427730" cy="3498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Flexib</a:t>
            </a: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le &amp;</a:t>
            </a:r>
            <a:r>
              <a:rPr lang="en-GB" sz="1400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D</a:t>
            </a:r>
            <a:r>
              <a:rPr 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eployable </a:t>
            </a: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&amp; H</a:t>
            </a:r>
            <a:r>
              <a:rPr 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igh-performance</a:t>
            </a:r>
          </a:p>
          <a:p>
            <a:pPr algn="ctr">
              <a:lnSpc>
                <a:spcPct val="100000"/>
              </a:lnSpc>
              <a:spcBef>
                <a:spcPts val="1415"/>
              </a:spcBef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alt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A</a:t>
            </a:r>
            <a:r>
              <a:rPr lang="en-GB" sz="1400" b="1" strike="noStrike" spc="-1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ttack detection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28720" y="2786400"/>
            <a:ext cx="7499880" cy="41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2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Thank You</a:t>
            </a:r>
            <a:endParaRPr lang="en-IE" sz="4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M1MTQ2ZjYwNjY2ZTNmOWMyODA1MzYwYzUwYzE3Nm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77</TotalTime>
  <Words>277</Words>
  <Application>Microsoft Office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Hardware-In-The-Loop Emulator For In-Vehicle Controller Area Networks</vt:lpstr>
      <vt:lpstr>Background &amp; Project goals</vt:lpstr>
      <vt:lpstr>Background &amp; Project goals</vt:lpstr>
      <vt:lpstr>System Structure</vt:lpstr>
      <vt:lpstr>Software Platform</vt:lpstr>
      <vt:lpstr>Complete Solution</vt:lpstr>
      <vt:lpstr>Group Introduction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Changhong Li</cp:lastModifiedBy>
  <cp:revision>171</cp:revision>
  <cp:lastPrinted>2014-12-16T10:33:00Z</cp:lastPrinted>
  <dcterms:created xsi:type="dcterms:W3CDTF">2013-07-29T09:34:00Z</dcterms:created>
  <dcterms:modified xsi:type="dcterms:W3CDTF">2024-05-18T13:46:36Z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全屏显示(16:9)</vt:lpwstr>
  </property>
  <property fmtid="{D5CDD505-2E9C-101B-9397-08002B2CF9AE}" pid="4" name="Slides">
    <vt:i4>21</vt:i4>
  </property>
  <property fmtid="{D5CDD505-2E9C-101B-9397-08002B2CF9AE}" pid="5" name="ICV">
    <vt:lpwstr>913C9BC93F6E4B228705A629ACF8A39D_12</vt:lpwstr>
  </property>
  <property fmtid="{D5CDD505-2E9C-101B-9397-08002B2CF9AE}" pid="6" name="KSOProductBuildVer">
    <vt:lpwstr>2052-12.1.0.16417</vt:lpwstr>
  </property>
</Properties>
</file>