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1" r:id="rId9"/>
    <p:sldId id="260" r:id="rId10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E6DB2"/>
    <a:srgbClr val="005EAE"/>
    <a:srgbClr val="0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/>
    <p:restoredTop sz="94694" autoAdjust="0"/>
  </p:normalViewPr>
  <p:slideViewPr>
    <p:cSldViewPr snapToGrid="0" showGuides="1">
      <p:cViewPr varScale="1">
        <p:scale>
          <a:sx n="142" d="100"/>
          <a:sy n="142" d="100"/>
        </p:scale>
        <p:origin x="208" y="88"/>
      </p:cViewPr>
      <p:guideLst>
        <p:guide orient="horz" pos="323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blue line is the average. This average is also called the expected value, and for the Peters coin toss, it grows by 5% in every round of the gamble. (per people)</a:t>
            </a:r>
          </a:p>
          <a:p>
            <a:r>
              <a:rPr lang="en-US" altLang="zh-CN" dirty="0"/>
              <a:t>As T grows, again the proportions of heads and tails converge to 1/2. We have lost 10% over two rounds, or approximately 5% per round. Since we lose 5% per round. (long-time limit)</a:t>
            </a:r>
          </a:p>
          <a:p>
            <a:r>
              <a:rPr lang="en-US" altLang="zh-CN" dirty="0"/>
              <a:t>The grey line is all the long-time limit individuals’ wealth which is guaranteed to approach zero.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1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7"/>
            <a:ext cx="4679325" cy="713346"/>
          </a:xfrm>
        </p:spPr>
        <p:txBody>
          <a:bodyPr anchor="b"/>
          <a:lstStyle>
            <a:lvl1pPr>
              <a:spcBef>
                <a:spcPts val="0"/>
              </a:spcBef>
              <a:defRPr sz="16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6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4DC0A-E5EE-8E46-B1E5-9C05182D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57325"/>
            <a:ext cx="4204800" cy="325755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AB057-5BF4-E94D-A3B1-F3E7115E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6879"/>
            <a:ext cx="9144000" cy="363799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247F59-8013-8B4C-A4DD-05E8DDA1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DB6B8F-0883-144D-B900-2A79C2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8" name="Picture 7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DDB14-77D7-0E41-9231-73399168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4" name="Picture 13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2515708-A970-1B48-BF72-AEF383158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81249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94B-26CD-1447-951E-155B25B9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  <p:sldLayoutId id="2147483660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US" altLang="zh-CN" dirty="0"/>
              <a:t>rgodicity Economics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0" y="3882325"/>
            <a:ext cx="4679325" cy="787618"/>
          </a:xfrm>
        </p:spPr>
        <p:txBody>
          <a:bodyPr/>
          <a:lstStyle/>
          <a:p>
            <a:r>
              <a:rPr lang="en-GB" dirty="0"/>
              <a:t>Jiacheng Li, MinShuai Jiang, Changhong Li</a:t>
            </a:r>
          </a:p>
          <a:p>
            <a:pPr lvl="2"/>
            <a:r>
              <a:rPr lang="en-GB" dirty="0"/>
              <a:t>Date 04/05/24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285675"/>
            <a:ext cx="7500938" cy="632086"/>
          </a:xfrm>
        </p:spPr>
        <p:txBody>
          <a:bodyPr/>
          <a:lstStyle/>
          <a:p>
            <a:pPr algn="ctr"/>
            <a:r>
              <a:rPr lang="en-US" altLang="zh-CN" dirty="0"/>
              <a:t>Ergodic System:</a:t>
            </a:r>
            <a:endParaRPr lang="en-US" altLang="zh-CN" b="0" dirty="0"/>
          </a:p>
          <a:p>
            <a:pPr algn="ctr"/>
            <a:r>
              <a:rPr lang="en-US" dirty="0"/>
              <a:t>Time Average = Expected Value</a:t>
            </a:r>
            <a:endParaRPr lang="en-GB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74253"/>
            <a:ext cx="7500938" cy="207169"/>
          </a:xfrm>
        </p:spPr>
        <p:txBody>
          <a:bodyPr/>
          <a:lstStyle/>
          <a:p>
            <a:r>
              <a:rPr lang="en-GB" dirty="0"/>
              <a:t>What is Ergodicity Economics?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9C512-C1CD-6243-B746-D52DD9D7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5DD33B-C5F6-A67D-7AC4-B96EDE3FB50A}"/>
              </a:ext>
            </a:extLst>
          </p:cNvPr>
          <p:cNvSpPr/>
          <p:nvPr/>
        </p:nvSpPr>
        <p:spPr>
          <a:xfrm>
            <a:off x="277345" y="2287808"/>
            <a:ext cx="2631701" cy="937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Traditional Economics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8A5BEF-1392-FC6F-EBD0-D4C9DE6223A4}"/>
              </a:ext>
            </a:extLst>
          </p:cNvPr>
          <p:cNvSpPr/>
          <p:nvPr/>
        </p:nvSpPr>
        <p:spPr>
          <a:xfrm>
            <a:off x="277345" y="3225740"/>
            <a:ext cx="2631701" cy="9379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Ergodic system </a:t>
            </a:r>
            <a:r>
              <a:rPr lang="en-US" altLang="zh-CN" b="1" dirty="0"/>
              <a:t>Assumption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79F40-98B1-E3A6-CB48-865EADF2B330}"/>
              </a:ext>
            </a:extLst>
          </p:cNvPr>
          <p:cNvSpPr/>
          <p:nvPr/>
        </p:nvSpPr>
        <p:spPr>
          <a:xfrm>
            <a:off x="5987863" y="2287808"/>
            <a:ext cx="2631701" cy="937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E</a:t>
            </a:r>
            <a:r>
              <a:rPr lang="en-US" altLang="zh-CN" dirty="0"/>
              <a:t>rgodicity Economics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985C2C-0326-7B3E-7FC8-5BA5BC0EE141}"/>
              </a:ext>
            </a:extLst>
          </p:cNvPr>
          <p:cNvSpPr/>
          <p:nvPr/>
        </p:nvSpPr>
        <p:spPr>
          <a:xfrm>
            <a:off x="5987862" y="3225740"/>
            <a:ext cx="2631701" cy="9379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Consider a non-Ergodic system</a:t>
            </a:r>
            <a:endParaRPr lang="zh-CN" altLang="en-US" dirty="0"/>
          </a:p>
        </p:txBody>
      </p:sp>
      <p:sp>
        <p:nvSpPr>
          <p:cNvPr id="13" name="禁止符 12">
            <a:extLst>
              <a:ext uri="{FF2B5EF4-FFF2-40B4-BE49-F238E27FC236}">
                <a16:creationId xmlns:a16="http://schemas.microsoft.com/office/drawing/2014/main" id="{CE0C86C6-B4BD-6CFA-1357-0D86DA05A36B}"/>
              </a:ext>
            </a:extLst>
          </p:cNvPr>
          <p:cNvSpPr/>
          <p:nvPr/>
        </p:nvSpPr>
        <p:spPr>
          <a:xfrm>
            <a:off x="1231246" y="3966882"/>
            <a:ext cx="723898" cy="665244"/>
          </a:xfrm>
          <a:prstGeom prst="noSmoking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5C690D0-60C8-E063-1EC1-D86F1CD6F8CF}"/>
              </a:ext>
            </a:extLst>
          </p:cNvPr>
          <p:cNvSpPr/>
          <p:nvPr/>
        </p:nvSpPr>
        <p:spPr>
          <a:xfrm>
            <a:off x="3094783" y="3225740"/>
            <a:ext cx="2707342" cy="937932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Many economic systems are non-ergodic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infamous coin toss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Peters coin toss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04B839-BF2F-27F3-0F79-99B5B244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47" y="1537142"/>
            <a:ext cx="4201978" cy="25947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E794E0-D081-9B7E-AACA-FD86C9E4050D}"/>
              </a:ext>
            </a:extLst>
          </p:cNvPr>
          <p:cNvSpPr txBox="1"/>
          <p:nvPr/>
        </p:nvSpPr>
        <p:spPr>
          <a:xfrm>
            <a:off x="338190" y="9448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Heads</a:t>
            </a:r>
            <a:r>
              <a:rPr lang="en-US" altLang="zh-CN" dirty="0"/>
              <a:t>: </a:t>
            </a:r>
            <a:r>
              <a:rPr lang="en-US" altLang="zh-CN" b="1" dirty="0"/>
              <a:t>Add        50%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Tails   </a:t>
            </a:r>
            <a:r>
              <a:rPr lang="en-US" altLang="zh-CN" dirty="0"/>
              <a:t>: </a:t>
            </a:r>
            <a:r>
              <a:rPr lang="en-US" altLang="zh-CN" b="1" dirty="0"/>
              <a:t>Reduce  40%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6E8D84-788B-ADE3-5359-21CCC7EE18CC}"/>
                  </a:ext>
                </a:extLst>
              </p:cNvPr>
              <p:cNvSpPr txBox="1"/>
              <p:nvPr/>
            </p:nvSpPr>
            <p:spPr>
              <a:xfrm>
                <a:off x="352996" y="3390356"/>
                <a:ext cx="291352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1800" b="1" dirty="0">
                    <a:solidFill>
                      <a:srgbClr val="00B050"/>
                    </a:solidFill>
                  </a:rPr>
                  <a:t>Ergodicity Economics</a:t>
                </a:r>
                <a:r>
                  <a:rPr lang="en-GB" altLang="zh-CN" sz="1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altLang="zh-C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/>
                  <a:t>(when y=40% </a:t>
                </a:r>
                <a:r>
                  <a:rPr lang="en-US" altLang="zh-CN" b="1" dirty="0"/>
                  <a:t>x &gt;67%</a:t>
                </a:r>
                <a:r>
                  <a:rPr lang="en-US" altLang="zh-CN" dirty="0"/>
                  <a:t>  I play)</a:t>
                </a:r>
              </a:p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x= 50%, LOSE, QUIT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6E8D84-788B-ADE3-5359-21CCC7EE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6" y="3390356"/>
                <a:ext cx="2913529" cy="1200329"/>
              </a:xfrm>
              <a:prstGeom prst="rect">
                <a:avLst/>
              </a:prstGeom>
              <a:blipFill>
                <a:blip r:embed="rId4"/>
                <a:stretch>
                  <a:fillRect l="-1883" t="-2538" r="-209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E20ADE9-3961-2C91-9E89-3EFB59C4E85B}"/>
              </a:ext>
            </a:extLst>
          </p:cNvPr>
          <p:cNvSpPr txBox="1"/>
          <p:nvPr/>
        </p:nvSpPr>
        <p:spPr>
          <a:xfrm>
            <a:off x="338191" y="1624763"/>
            <a:ext cx="414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How could we win(with different theory)?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4348390-9D2F-C5FC-C72B-19C864BB5C1A}"/>
                  </a:ext>
                </a:extLst>
              </p:cNvPr>
              <p:cNvSpPr txBox="1"/>
              <p:nvPr/>
            </p:nvSpPr>
            <p:spPr>
              <a:xfrm>
                <a:off x="397820" y="2092061"/>
                <a:ext cx="28238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Expected Utility Theory</a:t>
                </a:r>
                <a:r>
                  <a:rPr lang="en-US" altLang="zh-CN" dirty="0"/>
                  <a:t>: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(when x&gt;y, as </a:t>
                </a:r>
                <a:r>
                  <a:rPr lang="en-US" altLang="zh-CN" b="1" dirty="0"/>
                  <a:t>x &gt; 40% </a:t>
                </a:r>
                <a:r>
                  <a:rPr lang="en-US" altLang="zh-CN" dirty="0"/>
                  <a:t>I play)</a:t>
                </a: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X = 50%, WIN, PLAY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4348390-9D2F-C5FC-C72B-19C864BB5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0" y="2092061"/>
                <a:ext cx="2823882" cy="1200329"/>
              </a:xfrm>
              <a:prstGeom prst="rect">
                <a:avLst/>
              </a:prstGeom>
              <a:blipFill>
                <a:blip r:embed="rId5"/>
                <a:stretch>
                  <a:fillRect l="-1728" t="-2538" r="-194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305D735-9FD3-47A7-A1D6-420E5253C320}"/>
              </a:ext>
            </a:extLst>
          </p:cNvPr>
          <p:cNvSpPr txBox="1"/>
          <p:nvPr/>
        </p:nvSpPr>
        <p:spPr>
          <a:xfrm rot="912921">
            <a:off x="6555316" y="3234676"/>
            <a:ext cx="24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EE(What really happen)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04DD18-03E7-F34C-CDC9-9A026485964F}"/>
              </a:ext>
            </a:extLst>
          </p:cNvPr>
          <p:cNvSpPr txBox="1"/>
          <p:nvPr/>
        </p:nvSpPr>
        <p:spPr>
          <a:xfrm rot="20436688">
            <a:off x="7135907" y="1691180"/>
            <a:ext cx="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EUT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for the infamous coin toss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Cooperation instead of a lonesome coin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8C4-076E-8F47-814F-5F6FED2A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107B3-E07E-EB23-6860-99E9937A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59" y="789386"/>
            <a:ext cx="4131872" cy="1944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0127D8-08CE-4981-A103-BBF983FFC7B0}"/>
              </a:ext>
            </a:extLst>
          </p:cNvPr>
          <p:cNvSpPr txBox="1"/>
          <p:nvPr/>
        </p:nvSpPr>
        <p:spPr>
          <a:xfrm>
            <a:off x="828675" y="1138592"/>
            <a:ext cx="33707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rlow" panose="00000500000000000000" pitchFamily="2" charset="0"/>
              </a:rPr>
              <a:t>One instance</a:t>
            </a:r>
            <a:r>
              <a:rPr lang="en-US" altLang="zh-CN" sz="1600" dirty="0">
                <a:latin typeface="Barlow" panose="00000500000000000000" pitchFamily="2" charset="0"/>
              </a:rPr>
              <a:t>:</a:t>
            </a:r>
            <a:r>
              <a:rPr lang="en-US" altLang="zh-CN" dirty="0"/>
              <a:t> </a:t>
            </a:r>
            <a:r>
              <a:rPr lang="en-US" altLang="zh-CN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Barlow" panose="00000500000000000000" pitchFamily="2" charset="0"/>
              </a:rPr>
              <a:t>find a partner, independently play one round each, then pool your wealth and split it evenly. Then play the next round independently, as illustrated in the figure.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239C92-705B-2783-F8BD-FF685B284653}"/>
              </a:ext>
            </a:extLst>
          </p:cNvPr>
          <p:cNvSpPr txBox="1"/>
          <p:nvPr/>
        </p:nvSpPr>
        <p:spPr>
          <a:xfrm>
            <a:off x="828675" y="2667312"/>
            <a:ext cx="33707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rlow" panose="00000500000000000000" pitchFamily="2" charset="0"/>
              </a:rPr>
              <a:t>For two cooperators: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 leads to a time-average growth rate of the wealth of the cooperating pair of </a:t>
            </a:r>
            <a:r>
              <a:rPr lang="en-US" altLang="zh-CN" sz="1600" b="1" dirty="0">
                <a:solidFill>
                  <a:srgbClr val="FF0000"/>
                </a:solidFill>
                <a:latin typeface="Barlow" panose="00000500000000000000" pitchFamily="2" charset="0"/>
              </a:rPr>
              <a:t>-0.2%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per round</a:t>
            </a:r>
          </a:p>
          <a:p>
            <a:r>
              <a:rPr lang="en-US" altLang="zh-CN" i="1" dirty="0">
                <a:latin typeface="Barlow" panose="00000500000000000000" pitchFamily="2" charset="0"/>
              </a:rPr>
              <a:t>For three cooperators: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The time-average growth rate of the cooperating triumvirate is </a:t>
            </a:r>
            <a:r>
              <a:rPr lang="en-US" altLang="zh-CN" sz="1600" b="1" dirty="0">
                <a:solidFill>
                  <a:srgbClr val="FF0000"/>
                </a:solidFill>
                <a:latin typeface="Barlow" panose="00000500000000000000" pitchFamily="2" charset="0"/>
              </a:rPr>
              <a:t>+1.5%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per round.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A26A10-B823-4658-19C3-087732F4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60401"/>
            <a:ext cx="2174287" cy="16004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B0113C-03B5-D23A-1E4C-072E3C3B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287" y="2960401"/>
            <a:ext cx="2174287" cy="16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toss implementation</a:t>
            </a:r>
            <a:endParaRPr lang="en-US" dirty="0"/>
          </a:p>
        </p:txBody>
      </p:sp>
      <p:pic>
        <p:nvPicPr>
          <p:cNvPr id="28" name="图片 27" descr="文本&#10;&#10;描述已自动生成">
            <a:extLst>
              <a:ext uri="{FF2B5EF4-FFF2-40B4-BE49-F238E27FC236}">
                <a16:creationId xmlns:a16="http://schemas.microsoft.com/office/drawing/2014/main" id="{FCAE9C57-364C-5F3B-8BD8-3444B2CEA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71562"/>
            <a:ext cx="4814538" cy="3385222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3B79785-A730-A2A2-2921-3D8499FA236A}"/>
              </a:ext>
            </a:extLst>
          </p:cNvPr>
          <p:cNvSpPr/>
          <p:nvPr/>
        </p:nvSpPr>
        <p:spPr>
          <a:xfrm>
            <a:off x="5271247" y="1219797"/>
            <a:ext cx="3455894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 Outcome = 150%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EFE0E63-87A6-FC5A-1B8F-BE083ED91E7D}"/>
              </a:ext>
            </a:extLst>
          </p:cNvPr>
          <p:cNvSpPr/>
          <p:nvPr/>
        </p:nvSpPr>
        <p:spPr>
          <a:xfrm>
            <a:off x="5271247" y="1820112"/>
            <a:ext cx="3455894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Lose Outcome = 60%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4466B53-D261-FAF6-254C-F7DE9BCB864C}"/>
              </a:ext>
            </a:extLst>
          </p:cNvPr>
          <p:cNvSpPr/>
          <p:nvPr/>
        </p:nvSpPr>
        <p:spPr>
          <a:xfrm>
            <a:off x="5271247" y="2476077"/>
            <a:ext cx="3455894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Toss time = 52 (independent)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CC17CE-7F73-03DD-DE60-8F10D0F85066}"/>
              </a:ext>
            </a:extLst>
          </p:cNvPr>
          <p:cNvSpPr/>
          <p:nvPr/>
        </p:nvSpPr>
        <p:spPr>
          <a:xfrm>
            <a:off x="5271247" y="3132042"/>
            <a:ext cx="3455894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Parallel Gamer = 1(independent)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B543B4-902B-2BA1-538C-2ACD158813B0}"/>
              </a:ext>
            </a:extLst>
          </p:cNvPr>
          <p:cNvGrpSpPr/>
          <p:nvPr/>
        </p:nvGrpSpPr>
        <p:grpSpPr>
          <a:xfrm>
            <a:off x="3171924" y="937275"/>
            <a:ext cx="2556327" cy="2135170"/>
            <a:chOff x="5172304" y="430160"/>
            <a:chExt cx="2556327" cy="2135170"/>
          </a:xfrm>
        </p:grpSpPr>
        <p:pic>
          <p:nvPicPr>
            <p:cNvPr id="13" name="图片 12" descr="图表, 折线图, 直方图&#10;&#10;描述已自动生成">
              <a:extLst>
                <a:ext uri="{FF2B5EF4-FFF2-40B4-BE49-F238E27FC236}">
                  <a16:creationId xmlns:a16="http://schemas.microsoft.com/office/drawing/2014/main" id="{31FCFDAA-A07E-A404-DF89-89D403CB4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04" y="430160"/>
              <a:ext cx="2556327" cy="1917245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DBDE6E0-6B4C-1F1B-797C-E29C25923DEB}"/>
                </a:ext>
              </a:extLst>
            </p:cNvPr>
            <p:cNvSpPr txBox="1"/>
            <p:nvPr/>
          </p:nvSpPr>
          <p:spPr>
            <a:xfrm>
              <a:off x="5667390" y="2303720"/>
              <a:ext cx="1566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gamers, 52 tosses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3E96A36-F821-9BAC-8FD7-D7C2D3CD6F63}"/>
              </a:ext>
            </a:extLst>
          </p:cNvPr>
          <p:cNvGrpSpPr/>
          <p:nvPr/>
        </p:nvGrpSpPr>
        <p:grpSpPr>
          <a:xfrm>
            <a:off x="6025865" y="805900"/>
            <a:ext cx="2556327" cy="2135740"/>
            <a:chOff x="3894142" y="2353129"/>
            <a:chExt cx="2556327" cy="2135740"/>
          </a:xfrm>
        </p:grpSpPr>
        <p:pic>
          <p:nvPicPr>
            <p:cNvPr id="11" name="图片 10" descr="图表, 直方图&#10;&#10;描述已自动生成">
              <a:extLst>
                <a:ext uri="{FF2B5EF4-FFF2-40B4-BE49-F238E27FC236}">
                  <a16:creationId xmlns:a16="http://schemas.microsoft.com/office/drawing/2014/main" id="{878910E1-498D-37D2-1343-40FACA05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142" y="2353129"/>
              <a:ext cx="2556327" cy="191724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0FA205-9A96-9330-9B75-686F17685B59}"/>
                </a:ext>
              </a:extLst>
            </p:cNvPr>
            <p:cNvSpPr txBox="1"/>
            <p:nvPr/>
          </p:nvSpPr>
          <p:spPr>
            <a:xfrm>
              <a:off x="4389225" y="4227259"/>
              <a:ext cx="156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gamers, 500 tosses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12618D1-6D6E-7D07-B07C-BCEE7E9DF104}"/>
              </a:ext>
            </a:extLst>
          </p:cNvPr>
          <p:cNvGrpSpPr/>
          <p:nvPr/>
        </p:nvGrpSpPr>
        <p:grpSpPr>
          <a:xfrm>
            <a:off x="394447" y="936705"/>
            <a:ext cx="2563959" cy="2135740"/>
            <a:chOff x="6450469" y="2353129"/>
            <a:chExt cx="2563959" cy="2135740"/>
          </a:xfrm>
        </p:grpSpPr>
        <p:pic>
          <p:nvPicPr>
            <p:cNvPr id="15" name="图片 14" descr="图表, 直方图&#10;&#10;描述已自动生成">
              <a:extLst>
                <a:ext uri="{FF2B5EF4-FFF2-40B4-BE49-F238E27FC236}">
                  <a16:creationId xmlns:a16="http://schemas.microsoft.com/office/drawing/2014/main" id="{A72D1295-E951-0083-0DBC-2BCCA2827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469" y="2353129"/>
              <a:ext cx="2563959" cy="1922969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EF87714-8DD1-D35E-4F4C-25B1C6F7838F}"/>
                </a:ext>
              </a:extLst>
            </p:cNvPr>
            <p:cNvSpPr txBox="1"/>
            <p:nvPr/>
          </p:nvSpPr>
          <p:spPr>
            <a:xfrm>
              <a:off x="7095274" y="4227259"/>
              <a:ext cx="1274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gamer, 52 tosses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toss implementation</a:t>
            </a:r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076926-BA57-B021-E067-DB9206985049}"/>
              </a:ext>
            </a:extLst>
          </p:cNvPr>
          <p:cNvSpPr/>
          <p:nvPr/>
        </p:nvSpPr>
        <p:spPr>
          <a:xfrm>
            <a:off x="3700990" y="3322017"/>
            <a:ext cx="1628450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066FCF-B62F-E927-1D93-62429C583DF4}"/>
              </a:ext>
            </a:extLst>
          </p:cNvPr>
          <p:cNvSpPr/>
          <p:nvPr/>
        </p:nvSpPr>
        <p:spPr>
          <a:xfrm>
            <a:off x="744561" y="3322020"/>
            <a:ext cx="1631331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B36E3AA-95C6-7701-78E1-B1D126BBDF54}"/>
              </a:ext>
            </a:extLst>
          </p:cNvPr>
          <p:cNvSpPr/>
          <p:nvPr/>
        </p:nvSpPr>
        <p:spPr>
          <a:xfrm>
            <a:off x="6489802" y="3322020"/>
            <a:ext cx="1628450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CHAOS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003415A-31EB-218E-E611-C81841BD93E8}"/>
              </a:ext>
            </a:extLst>
          </p:cNvPr>
          <p:cNvSpPr/>
          <p:nvPr/>
        </p:nvSpPr>
        <p:spPr>
          <a:xfrm>
            <a:off x="5472953" y="3398219"/>
            <a:ext cx="914400" cy="367553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More time</a:t>
            </a:r>
            <a:endParaRPr lang="zh-CN" altLang="en-US" sz="105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0B400B7-4EF9-52B9-BE6C-A5E267175083}"/>
              </a:ext>
            </a:extLst>
          </p:cNvPr>
          <p:cNvSpPr/>
          <p:nvPr/>
        </p:nvSpPr>
        <p:spPr>
          <a:xfrm flipH="1">
            <a:off x="2462620" y="3398218"/>
            <a:ext cx="1094857" cy="367553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Less Player</a:t>
            </a:r>
            <a:endParaRPr lang="zh-CN" altLang="en-US" sz="105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1BC3BC-79CA-A845-D329-81682EB2674C}"/>
              </a:ext>
            </a:extLst>
          </p:cNvPr>
          <p:cNvSpPr/>
          <p:nvPr/>
        </p:nvSpPr>
        <p:spPr>
          <a:xfrm>
            <a:off x="744561" y="3946248"/>
            <a:ext cx="3634698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Players</a:t>
            </a:r>
            <a:r>
              <a:rPr lang="zh-CN" altLang="en-US" dirty="0"/>
              <a:t>↑</a:t>
            </a:r>
            <a:r>
              <a:rPr lang="en-US" altLang="zh-CN" dirty="0"/>
              <a:t> -&gt; System </a:t>
            </a:r>
            <a:r>
              <a:rPr lang="en-GB" altLang="zh-CN" dirty="0"/>
              <a:t>E</a:t>
            </a:r>
            <a:r>
              <a:rPr lang="en-US" altLang="zh-CN" dirty="0"/>
              <a:t>rgodicity</a:t>
            </a:r>
            <a:r>
              <a:rPr lang="zh-CN" altLang="en-US" dirty="0"/>
              <a:t> ↑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D503B6A-4C7D-DD35-EE84-67989A048FD6}"/>
              </a:ext>
            </a:extLst>
          </p:cNvPr>
          <p:cNvSpPr/>
          <p:nvPr/>
        </p:nvSpPr>
        <p:spPr>
          <a:xfrm>
            <a:off x="4404814" y="3952505"/>
            <a:ext cx="3713437" cy="519953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r>
              <a:rPr lang="zh-CN" altLang="en-US" dirty="0"/>
              <a:t>↑</a:t>
            </a:r>
            <a:r>
              <a:rPr lang="en-US" altLang="zh-CN" dirty="0"/>
              <a:t> -&gt; System </a:t>
            </a:r>
            <a:r>
              <a:rPr lang="en-GB" altLang="zh-CN" dirty="0"/>
              <a:t>E</a:t>
            </a:r>
            <a:r>
              <a:rPr lang="en-US" altLang="zh-CN" dirty="0"/>
              <a:t>rgodicity</a:t>
            </a:r>
            <a:r>
              <a:rPr lang="zh-CN" altLang="en-US" dirty="0"/>
              <a:t> ↓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29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Copenhagen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Additive and Multiplicative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26" name="Picture 2" descr="图3">
            <a:extLst>
              <a:ext uri="{FF2B5EF4-FFF2-40B4-BE49-F238E27FC236}">
                <a16:creationId xmlns:a16="http://schemas.microsoft.com/office/drawing/2014/main" id="{545A43BD-64F6-1A31-2B16-995ED895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3" y="1308773"/>
            <a:ext cx="4247665" cy="23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0062B7-61AE-4975-1F79-A1DFD3F3A311}"/>
              </a:ext>
            </a:extLst>
          </p:cNvPr>
          <p:cNvSpPr txBox="1"/>
          <p:nvPr/>
        </p:nvSpPr>
        <p:spPr>
          <a:xfrm>
            <a:off x="5459506" y="1214718"/>
            <a:ext cx="3585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all cases, the multiplicative environment did not lead to the expected value(EUT) but </a:t>
            </a:r>
            <a:r>
              <a:rPr lang="en-US" altLang="zh-CN" b="1" dirty="0"/>
              <a:t>shifted to the right(More conservative)</a:t>
            </a:r>
            <a:r>
              <a:rPr lang="en-US" altLang="zh-CN" dirty="0"/>
              <a:t>(EE).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EE is better than EUT with the empirical phenomenon.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3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Ergodicity </a:t>
            </a:r>
            <a:r>
              <a:rPr lang="en-GB" dirty="0">
                <a:latin typeface="SimSun" panose="02010600030101010101" pitchFamily="2" charset="-122"/>
                <a:ea typeface="SimSun" panose="02010600030101010101" pitchFamily="2" charset="-122"/>
              </a:rPr>
              <a:t>＆</a:t>
            </a:r>
            <a:r>
              <a:rPr lang="en-GB" dirty="0"/>
              <a:t> SOTN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9" y="1234361"/>
            <a:ext cx="6512859" cy="1697624"/>
          </a:xfrm>
        </p:spPr>
        <p:txBody>
          <a:bodyPr/>
          <a:lstStyle/>
          <a:p>
            <a:r>
              <a:rPr lang="en-US" altLang="zh-CN" b="1" dirty="0"/>
              <a:t>Nonlinear: </a:t>
            </a:r>
            <a:r>
              <a:rPr lang="en-US" altLang="zh-CN" dirty="0"/>
              <a:t>They both focus on </a:t>
            </a:r>
            <a:r>
              <a:rPr lang="en-US" altLang="zh-CN" b="1" dirty="0"/>
              <a:t>the nonlinear system </a:t>
            </a:r>
            <a:r>
              <a:rPr lang="en-US" altLang="zh-CN" dirty="0"/>
              <a:t>and the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changes in the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Harding"/>
              </a:rPr>
              <a:t>dynamics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. </a:t>
            </a:r>
            <a:r>
              <a:rPr lang="en-US" altLang="zh-CN" dirty="0"/>
              <a:t>(</a:t>
            </a:r>
            <a:r>
              <a:rPr lang="en-US" altLang="zh-CN" b="1" dirty="0"/>
              <a:t>Multiplicative</a:t>
            </a:r>
            <a:r>
              <a:rPr lang="en-US" altLang="zh-CN" dirty="0"/>
              <a:t> in </a:t>
            </a:r>
            <a:r>
              <a:rPr lang="en-GB" altLang="zh-CN" dirty="0"/>
              <a:t>Ergodicity Theory and </a:t>
            </a:r>
            <a:r>
              <a:rPr lang="en-GB" altLang="zh-CN" b="1" dirty="0"/>
              <a:t>Complex System </a:t>
            </a:r>
            <a:r>
              <a:rPr lang="en-GB" altLang="zh-CN" dirty="0"/>
              <a:t>in SOTN Theory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Emergence:</a:t>
            </a:r>
            <a:r>
              <a:rPr lang="en-GB" dirty="0"/>
              <a:t> Changes in the number of individuals will add a </a:t>
            </a:r>
            <a:r>
              <a:rPr lang="en-GB" b="1" dirty="0"/>
              <a:t>non-Ergodic influence</a:t>
            </a:r>
            <a:r>
              <a:rPr lang="en-GB" dirty="0"/>
              <a:t> on the performance of the whole system.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Complex System: </a:t>
            </a:r>
            <a:r>
              <a:rPr lang="en-GB" dirty="0"/>
              <a:t>Chaos is shown in the Ergodicity Economic game; thus, it is represented as a </a:t>
            </a:r>
            <a:r>
              <a:rPr lang="en-GB" b="1" dirty="0"/>
              <a:t>complex system</a:t>
            </a:r>
            <a:r>
              <a:rPr lang="en-GB" dirty="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98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TCD_PPT_Calibri_Option2a.potx</Template>
  <TotalTime>683</TotalTime>
  <Words>522</Words>
  <Application>Microsoft Office PowerPoint</Application>
  <PresentationFormat>全屏显示(16:9)</PresentationFormat>
  <Paragraphs>72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Harding</vt:lpstr>
      <vt:lpstr>Minion Pro</vt:lpstr>
      <vt:lpstr>SimSun</vt:lpstr>
      <vt:lpstr>Arial</vt:lpstr>
      <vt:lpstr>Barlow</vt:lpstr>
      <vt:lpstr>Calibri</vt:lpstr>
      <vt:lpstr>Cambria Math</vt:lpstr>
      <vt:lpstr>Times New Roman</vt:lpstr>
      <vt:lpstr>TCD_PPT_Calibri_Option2a</vt:lpstr>
      <vt:lpstr>Ergodicity Economics</vt:lpstr>
      <vt:lpstr>Introduction</vt:lpstr>
      <vt:lpstr>The infamous coin toss</vt:lpstr>
      <vt:lpstr>Solution for the infamous coin toss</vt:lpstr>
      <vt:lpstr>Coin toss implementation</vt:lpstr>
      <vt:lpstr>Coin toss implementation</vt:lpstr>
      <vt:lpstr>Copenhagen experiment</vt:lpstr>
      <vt:lpstr> Ergodicity ＆ SOTN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Jiacheng</cp:lastModifiedBy>
  <cp:revision>86</cp:revision>
  <cp:lastPrinted>2024-04-04T20:46:14Z</cp:lastPrinted>
  <dcterms:created xsi:type="dcterms:W3CDTF">2013-07-29T09:34:50Z</dcterms:created>
  <dcterms:modified xsi:type="dcterms:W3CDTF">2024-04-04T20:48:11Z</dcterms:modified>
</cp:coreProperties>
</file>