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4" r:id="rId28"/>
    <p:sldId id="282" r:id="rId29"/>
    <p:sldId id="283" r:id="rId30"/>
    <p:sldId id="285" r:id="rId31"/>
    <p:sldId id="28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669" autoAdjust="0"/>
  </p:normalViewPr>
  <p:slideViewPr>
    <p:cSldViewPr snapToGrid="0">
      <p:cViewPr varScale="1">
        <p:scale>
          <a:sx n="70" d="100"/>
          <a:sy n="70" d="100"/>
        </p:scale>
        <p:origin x="112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88545-8562-4A7C-95DA-5918497A9AB3}"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D6B48-8963-47DD-AB74-D095EBB11D17}" type="slidenum">
              <a:rPr lang="en-US" smtClean="0"/>
              <a:t>‹#›</a:t>
            </a:fld>
            <a:endParaRPr lang="en-US"/>
          </a:p>
        </p:txBody>
      </p:sp>
    </p:spTree>
    <p:extLst>
      <p:ext uri="{BB962C8B-B14F-4D97-AF65-F5344CB8AC3E}">
        <p14:creationId xmlns:p14="http://schemas.microsoft.com/office/powerpoint/2010/main" val="15807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Analyse the output of a large memory block, or a stream of video data by eye? </a:t>
            </a:r>
          </a:p>
          <a:p>
            <a:endParaRPr lang="en-IE" dirty="0"/>
          </a:p>
          <a:p>
            <a:r>
              <a:rPr lang="en-IE" dirty="0"/>
              <a:t>We want defined systematic testing to ensure functionality and coverage.</a:t>
            </a:r>
          </a:p>
        </p:txBody>
      </p:sp>
      <p:sp>
        <p:nvSpPr>
          <p:cNvPr id="4" name="Slide Number Placeholder 3"/>
          <p:cNvSpPr>
            <a:spLocks noGrp="1"/>
          </p:cNvSpPr>
          <p:nvPr>
            <p:ph type="sldNum" sz="quarter" idx="5"/>
          </p:nvPr>
        </p:nvSpPr>
        <p:spPr/>
        <p:txBody>
          <a:bodyPr/>
          <a:lstStyle/>
          <a:p>
            <a:fld id="{688D6B48-8963-47DD-AB74-D095EBB11D17}" type="slidenum">
              <a:rPr lang="en-US" smtClean="0"/>
              <a:t>2</a:t>
            </a:fld>
            <a:endParaRPr lang="en-US"/>
          </a:p>
        </p:txBody>
      </p:sp>
    </p:spTree>
    <p:extLst>
      <p:ext uri="{BB962C8B-B14F-4D97-AF65-F5344CB8AC3E}">
        <p14:creationId xmlns:p14="http://schemas.microsoft.com/office/powerpoint/2010/main" val="2859087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NB Difference between event control and wait control</a:t>
            </a:r>
          </a:p>
          <a:p>
            <a:endParaRPr lang="en-GB" dirty="0"/>
          </a:p>
          <a:p>
            <a:r>
              <a:rPr lang="en-GB" dirty="0"/>
              <a:t>Also `timescale 1ns/1ps method (units / precision)</a:t>
            </a:r>
          </a:p>
          <a:p>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13</a:t>
            </a:fld>
            <a:endParaRPr lang="en-US"/>
          </a:p>
        </p:txBody>
      </p:sp>
    </p:spTree>
    <p:extLst>
      <p:ext uri="{BB962C8B-B14F-4D97-AF65-F5344CB8AC3E}">
        <p14:creationId xmlns:p14="http://schemas.microsoft.com/office/powerpoint/2010/main" val="237464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Finish vs stop</a:t>
            </a:r>
          </a:p>
        </p:txBody>
      </p:sp>
      <p:sp>
        <p:nvSpPr>
          <p:cNvPr id="4" name="Slide Number Placeholder 3"/>
          <p:cNvSpPr>
            <a:spLocks noGrp="1"/>
          </p:cNvSpPr>
          <p:nvPr>
            <p:ph type="sldNum" sz="quarter" idx="5"/>
          </p:nvPr>
        </p:nvSpPr>
        <p:spPr/>
        <p:txBody>
          <a:bodyPr/>
          <a:lstStyle/>
          <a:p>
            <a:fld id="{688D6B48-8963-47DD-AB74-D095EBB11D17}" type="slidenum">
              <a:rPr lang="en-US" smtClean="0"/>
              <a:t>15</a:t>
            </a:fld>
            <a:endParaRPr lang="en-US"/>
          </a:p>
        </p:txBody>
      </p:sp>
    </p:spTree>
    <p:extLst>
      <p:ext uri="{BB962C8B-B14F-4D97-AF65-F5344CB8AC3E}">
        <p14:creationId xmlns:p14="http://schemas.microsoft.com/office/powerpoint/2010/main" val="254439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Take 5 mins to decide what order you expect outputs to get printed, what values and when, then will run a simulation and use the debugger to check this</a:t>
            </a:r>
          </a:p>
          <a:p>
            <a:r>
              <a:rPr lang="en-IE" dirty="0" err="1"/>
              <a:t>Tcl</a:t>
            </a:r>
            <a:r>
              <a:rPr lang="en-IE" dirty="0"/>
              <a:t> console output from example…</a:t>
            </a:r>
          </a:p>
          <a:p>
            <a:r>
              <a:rPr lang="en-IE" dirty="0"/>
              <a:t>Load example, show code for several minutes and ask what order the statements will be activated in</a:t>
            </a:r>
          </a:p>
          <a:p>
            <a:endParaRPr lang="en-IE" dirty="0"/>
          </a:p>
          <a:p>
            <a:r>
              <a:rPr lang="en-IE" dirty="0"/>
              <a:t>initial – what does this mean?</a:t>
            </a:r>
          </a:p>
          <a:p>
            <a:r>
              <a:rPr lang="en-IE" dirty="0"/>
              <a:t>Note, also final in SV</a:t>
            </a:r>
          </a:p>
          <a:p>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18</a:t>
            </a:fld>
            <a:endParaRPr lang="en-US"/>
          </a:p>
        </p:txBody>
      </p:sp>
    </p:spTree>
    <p:extLst>
      <p:ext uri="{BB962C8B-B14F-4D97-AF65-F5344CB8AC3E}">
        <p14:creationId xmlns:p14="http://schemas.microsoft.com/office/powerpoint/2010/main" val="1249354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Fscanf</a:t>
            </a:r>
            <a:r>
              <a:rPr lang="en-GB" dirty="0"/>
              <a:t> will return the number of assignments it has made based on what it has read in for that line</a:t>
            </a:r>
          </a:p>
          <a:p>
            <a:r>
              <a:rPr lang="en-GB" dirty="0"/>
              <a:t>If attempts to read past the end of the file then </a:t>
            </a:r>
            <a:r>
              <a:rPr lang="en-GB" dirty="0" err="1"/>
              <a:t>feof</a:t>
            </a:r>
            <a:r>
              <a:rPr lang="en-GB" dirty="0"/>
              <a:t> will go high</a:t>
            </a:r>
          </a:p>
          <a:p>
            <a:r>
              <a:rPr lang="en-GB" dirty="0"/>
              <a:t>Should have while loop checking that </a:t>
            </a:r>
            <a:r>
              <a:rPr lang="en-GB" dirty="0" err="1"/>
              <a:t>fscanf</a:t>
            </a:r>
            <a:r>
              <a:rPr lang="en-GB" dirty="0"/>
              <a:t> returns high, var assigned, and checking that </a:t>
            </a:r>
            <a:r>
              <a:rPr lang="en-GB" dirty="0" err="1"/>
              <a:t>feof</a:t>
            </a:r>
            <a:r>
              <a:rPr lang="en-GB" dirty="0"/>
              <a:t> isn’t high. Would have $finish after get $</a:t>
            </a:r>
            <a:r>
              <a:rPr lang="en-GB" dirty="0" err="1"/>
              <a:t>feof</a:t>
            </a:r>
            <a:r>
              <a:rPr lang="en-GB" dirty="0"/>
              <a:t> to end simulation.</a:t>
            </a:r>
          </a:p>
          <a:p>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21</a:t>
            </a:fld>
            <a:endParaRPr lang="en-US"/>
          </a:p>
        </p:txBody>
      </p:sp>
    </p:spTree>
    <p:extLst>
      <p:ext uri="{BB962C8B-B14F-4D97-AF65-F5344CB8AC3E}">
        <p14:creationId xmlns:p14="http://schemas.microsoft.com/office/powerpoint/2010/main" val="3067971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Note, this reads in full file as single variable in testbench… What if vector is very long? </a:t>
            </a:r>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22</a:t>
            </a:fld>
            <a:endParaRPr lang="en-US"/>
          </a:p>
        </p:txBody>
      </p:sp>
    </p:spTree>
    <p:extLst>
      <p:ext uri="{BB962C8B-B14F-4D97-AF65-F5344CB8AC3E}">
        <p14:creationId xmlns:p14="http://schemas.microsoft.com/office/powerpoint/2010/main" val="3956046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25</a:t>
            </a:fld>
            <a:endParaRPr lang="en-US"/>
          </a:p>
        </p:txBody>
      </p:sp>
    </p:spTree>
    <p:extLst>
      <p:ext uri="{BB962C8B-B14F-4D97-AF65-F5344CB8AC3E}">
        <p14:creationId xmlns:p14="http://schemas.microsoft.com/office/powerpoint/2010/main" val="568285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Chu book</a:t>
            </a:r>
          </a:p>
          <a:p>
            <a:r>
              <a:rPr lang="en-GB" dirty="0"/>
              <a:t>Model of desired behaviour</a:t>
            </a:r>
          </a:p>
          <a:p>
            <a:r>
              <a:rPr lang="en-GB" dirty="0"/>
              <a:t>Non-synthesizable </a:t>
            </a:r>
            <a:r>
              <a:rPr lang="en-GB" dirty="0" err="1"/>
              <a:t>verilog</a:t>
            </a:r>
            <a:r>
              <a:rPr lang="en-GB" dirty="0"/>
              <a:t>, quickly write and get value of expected result, compare and report in your log file</a:t>
            </a:r>
          </a:p>
          <a:p>
            <a:r>
              <a:rPr lang="en-GB" dirty="0"/>
              <a:t>#2 to mimic clock cycle, not real hardware!</a:t>
            </a:r>
          </a:p>
          <a:p>
            <a:r>
              <a:rPr lang="en-GB" dirty="0"/>
              <a:t>No output type on function, assumed to be 1 bit </a:t>
            </a:r>
          </a:p>
          <a:p>
            <a:endParaRPr lang="en-GB" dirty="0"/>
          </a:p>
        </p:txBody>
      </p:sp>
      <p:sp>
        <p:nvSpPr>
          <p:cNvPr id="4" name="Slide Number Placeholder 3"/>
          <p:cNvSpPr>
            <a:spLocks noGrp="1"/>
          </p:cNvSpPr>
          <p:nvPr>
            <p:ph type="sldNum" sz="quarter" idx="5"/>
          </p:nvPr>
        </p:nvSpPr>
        <p:spPr/>
        <p:txBody>
          <a:bodyPr/>
          <a:lstStyle/>
          <a:p>
            <a:fld id="{688D6B48-8963-47DD-AB74-D095EBB11D17}" type="slidenum">
              <a:rPr lang="en-US" smtClean="0"/>
              <a:t>27</a:t>
            </a:fld>
            <a:endParaRPr lang="en-US"/>
          </a:p>
        </p:txBody>
      </p:sp>
    </p:spTree>
    <p:extLst>
      <p:ext uri="{BB962C8B-B14F-4D97-AF65-F5344CB8AC3E}">
        <p14:creationId xmlns:p14="http://schemas.microsoft.com/office/powerpoint/2010/main" val="735805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Should be very comfortable with task and function definitions, should know their differences in requirements and usage</a:t>
            </a:r>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29</a:t>
            </a:fld>
            <a:endParaRPr lang="en-US"/>
          </a:p>
        </p:txBody>
      </p:sp>
    </p:spTree>
    <p:extLst>
      <p:ext uri="{BB962C8B-B14F-4D97-AF65-F5344CB8AC3E}">
        <p14:creationId xmlns:p14="http://schemas.microsoft.com/office/powerpoint/2010/main" val="1009168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synthesizable</a:t>
            </a:r>
          </a:p>
        </p:txBody>
      </p:sp>
      <p:sp>
        <p:nvSpPr>
          <p:cNvPr id="4" name="Slide Number Placeholder 3"/>
          <p:cNvSpPr>
            <a:spLocks noGrp="1"/>
          </p:cNvSpPr>
          <p:nvPr>
            <p:ph type="sldNum" sz="quarter" idx="5"/>
          </p:nvPr>
        </p:nvSpPr>
        <p:spPr/>
        <p:txBody>
          <a:bodyPr/>
          <a:lstStyle/>
          <a:p>
            <a:fld id="{688D6B48-8963-47DD-AB74-D095EBB11D17}" type="slidenum">
              <a:rPr lang="en-US" smtClean="0"/>
              <a:t>30</a:t>
            </a:fld>
            <a:endParaRPr lang="en-US"/>
          </a:p>
        </p:txBody>
      </p:sp>
    </p:spTree>
    <p:extLst>
      <p:ext uri="{BB962C8B-B14F-4D97-AF65-F5344CB8AC3E}">
        <p14:creationId xmlns:p14="http://schemas.microsoft.com/office/powerpoint/2010/main" val="812176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Comparison:</a:t>
            </a:r>
          </a:p>
          <a:p>
            <a:r>
              <a:rPr lang="en-GB" dirty="0"/>
              <a:t>Time of execution</a:t>
            </a:r>
          </a:p>
          <a:p>
            <a:r>
              <a:rPr lang="en-GB" dirty="0"/>
              <a:t>Usage of time delay / wait constructs</a:t>
            </a:r>
          </a:p>
          <a:p>
            <a:r>
              <a:rPr lang="en-GB" dirty="0"/>
              <a:t>Return values</a:t>
            </a:r>
          </a:p>
          <a:p>
            <a:endParaRPr lang="en-GB" dirty="0"/>
          </a:p>
        </p:txBody>
      </p:sp>
      <p:sp>
        <p:nvSpPr>
          <p:cNvPr id="4" name="Slide Number Placeholder 3"/>
          <p:cNvSpPr>
            <a:spLocks noGrp="1"/>
          </p:cNvSpPr>
          <p:nvPr>
            <p:ph type="sldNum" sz="quarter" idx="5"/>
          </p:nvPr>
        </p:nvSpPr>
        <p:spPr/>
        <p:txBody>
          <a:bodyPr/>
          <a:lstStyle/>
          <a:p>
            <a:fld id="{688D6B48-8963-47DD-AB74-D095EBB11D17}" type="slidenum">
              <a:rPr lang="en-US" smtClean="0"/>
              <a:t>31</a:t>
            </a:fld>
            <a:endParaRPr lang="en-US"/>
          </a:p>
        </p:txBody>
      </p:sp>
    </p:spTree>
    <p:extLst>
      <p:ext uri="{BB962C8B-B14F-4D97-AF65-F5344CB8AC3E}">
        <p14:creationId xmlns:p14="http://schemas.microsoft.com/office/powerpoint/2010/main" val="294667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Verification large part of chip design today</a:t>
            </a:r>
          </a:p>
          <a:p>
            <a:r>
              <a:rPr lang="en-IE" dirty="0"/>
              <a:t>Very important in ASIC, cost of errors extremely high</a:t>
            </a:r>
          </a:p>
          <a:p>
            <a:r>
              <a:rPr lang="en-IE" dirty="0"/>
              <a:t>Design complexity has greatly increased</a:t>
            </a:r>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3</a:t>
            </a:fld>
            <a:endParaRPr lang="en-US"/>
          </a:p>
        </p:txBody>
      </p:sp>
    </p:spTree>
    <p:extLst>
      <p:ext uri="{BB962C8B-B14F-4D97-AF65-F5344CB8AC3E}">
        <p14:creationId xmlns:p14="http://schemas.microsoft.com/office/powerpoint/2010/main" val="3025610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88D6B48-8963-47DD-AB74-D095EBB11D17}" type="slidenum">
              <a:rPr lang="en-US" smtClean="0"/>
              <a:t>32</a:t>
            </a:fld>
            <a:endParaRPr lang="en-US"/>
          </a:p>
        </p:txBody>
      </p:sp>
    </p:spTree>
    <p:extLst>
      <p:ext uri="{BB962C8B-B14F-4D97-AF65-F5344CB8AC3E}">
        <p14:creationId xmlns:p14="http://schemas.microsoft.com/office/powerpoint/2010/main" val="343527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4</a:t>
            </a:fld>
            <a:endParaRPr lang="en-US"/>
          </a:p>
        </p:txBody>
      </p:sp>
    </p:spTree>
    <p:extLst>
      <p:ext uri="{BB962C8B-B14F-4D97-AF65-F5344CB8AC3E}">
        <p14:creationId xmlns:p14="http://schemas.microsoft.com/office/powerpoint/2010/main" val="696170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Contrary to writing Verilog for design where we are directly describing the circuits we want to implement. For verification, we have no such restrictions. We can write procedural testbenches, and even use object oriented features of system Verilog in more advanced cases. </a:t>
            </a:r>
            <a:endParaRPr lang="en-IE" dirty="0"/>
          </a:p>
        </p:txBody>
      </p:sp>
      <p:sp>
        <p:nvSpPr>
          <p:cNvPr id="4" name="Slide Number Placeholder 3"/>
          <p:cNvSpPr>
            <a:spLocks noGrp="1"/>
          </p:cNvSpPr>
          <p:nvPr>
            <p:ph type="sldNum" sz="quarter" idx="5"/>
          </p:nvPr>
        </p:nvSpPr>
        <p:spPr/>
        <p:txBody>
          <a:bodyPr/>
          <a:lstStyle/>
          <a:p>
            <a:fld id="{688D6B48-8963-47DD-AB74-D095EBB11D17}" type="slidenum">
              <a:rPr lang="en-US" smtClean="0"/>
              <a:t>6</a:t>
            </a:fld>
            <a:endParaRPr lang="en-US"/>
          </a:p>
        </p:txBody>
      </p:sp>
    </p:spTree>
    <p:extLst>
      <p:ext uri="{BB962C8B-B14F-4D97-AF65-F5344CB8AC3E}">
        <p14:creationId xmlns:p14="http://schemas.microsoft.com/office/powerpoint/2010/main" val="16550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 is a fixed delay</a:t>
            </a:r>
          </a:p>
          <a:p>
            <a:r>
              <a:rPr lang="en-IE" dirty="0"/>
              <a:t>Wait is a conditional delay</a:t>
            </a:r>
          </a:p>
          <a:p>
            <a:r>
              <a:rPr lang="en-IE" dirty="0"/>
              <a:t>@ is triggered </a:t>
            </a:r>
          </a:p>
        </p:txBody>
      </p:sp>
      <p:sp>
        <p:nvSpPr>
          <p:cNvPr id="4" name="Slide Number Placeholder 3"/>
          <p:cNvSpPr>
            <a:spLocks noGrp="1"/>
          </p:cNvSpPr>
          <p:nvPr>
            <p:ph type="sldNum" sz="quarter" idx="5"/>
          </p:nvPr>
        </p:nvSpPr>
        <p:spPr/>
        <p:txBody>
          <a:bodyPr/>
          <a:lstStyle/>
          <a:p>
            <a:fld id="{688D6B48-8963-47DD-AB74-D095EBB11D17}" type="slidenum">
              <a:rPr lang="en-US" smtClean="0"/>
              <a:t>7</a:t>
            </a:fld>
            <a:endParaRPr lang="en-US"/>
          </a:p>
        </p:txBody>
      </p:sp>
    </p:spTree>
    <p:extLst>
      <p:ext uri="{BB962C8B-B14F-4D97-AF65-F5344CB8AC3E}">
        <p14:creationId xmlns:p14="http://schemas.microsoft.com/office/powerpoint/2010/main" val="223032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What is 8’(</a:t>
            </a:r>
            <a:r>
              <a:rPr lang="en-IE" dirty="0" err="1"/>
              <a:t>i</a:t>
            </a:r>
            <a:r>
              <a:rPr lang="en-IE" dirty="0"/>
              <a:t>) doing?</a:t>
            </a:r>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8</a:t>
            </a:fld>
            <a:endParaRPr lang="en-US"/>
          </a:p>
        </p:txBody>
      </p:sp>
    </p:spTree>
    <p:extLst>
      <p:ext uri="{BB962C8B-B14F-4D97-AF65-F5344CB8AC3E}">
        <p14:creationId xmlns:p14="http://schemas.microsoft.com/office/powerpoint/2010/main" val="135887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For example only, for loop should be done when number of iterations known (like C)</a:t>
            </a:r>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9</a:t>
            </a:fld>
            <a:endParaRPr lang="en-US"/>
          </a:p>
        </p:txBody>
      </p:sp>
    </p:spTree>
    <p:extLst>
      <p:ext uri="{BB962C8B-B14F-4D97-AF65-F5344CB8AC3E}">
        <p14:creationId xmlns:p14="http://schemas.microsoft.com/office/powerpoint/2010/main" val="272537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Repeat stimulus pattern</a:t>
            </a:r>
          </a:p>
          <a:p>
            <a:r>
              <a:rPr lang="en-IE" dirty="0"/>
              <a:t>Very useful when used in conjunction with tasks also</a:t>
            </a:r>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10</a:t>
            </a:fld>
            <a:endParaRPr lang="en-US"/>
          </a:p>
        </p:txBody>
      </p:sp>
    </p:spTree>
    <p:extLst>
      <p:ext uri="{BB962C8B-B14F-4D97-AF65-F5344CB8AC3E}">
        <p14:creationId xmlns:p14="http://schemas.microsoft.com/office/powerpoint/2010/main" val="4207681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Clock stimulus</a:t>
            </a:r>
            <a:endParaRPr lang="en-US" dirty="0"/>
          </a:p>
        </p:txBody>
      </p:sp>
      <p:sp>
        <p:nvSpPr>
          <p:cNvPr id="4" name="Slide Number Placeholder 3"/>
          <p:cNvSpPr>
            <a:spLocks noGrp="1"/>
          </p:cNvSpPr>
          <p:nvPr>
            <p:ph type="sldNum" sz="quarter" idx="5"/>
          </p:nvPr>
        </p:nvSpPr>
        <p:spPr/>
        <p:txBody>
          <a:bodyPr/>
          <a:lstStyle/>
          <a:p>
            <a:fld id="{688D6B48-8963-47DD-AB74-D095EBB11D17}" type="slidenum">
              <a:rPr lang="en-US" smtClean="0"/>
              <a:t>11</a:t>
            </a:fld>
            <a:endParaRPr lang="en-US"/>
          </a:p>
        </p:txBody>
      </p:sp>
    </p:spTree>
    <p:extLst>
      <p:ext uri="{BB962C8B-B14F-4D97-AF65-F5344CB8AC3E}">
        <p14:creationId xmlns:p14="http://schemas.microsoft.com/office/powerpoint/2010/main" val="2399952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F9F7B0EE-24CD-4FCA-AB6A-6FD4F27AADF2}"/>
              </a:ext>
            </a:extLst>
          </p:cNvPr>
          <p:cNvGrpSpPr/>
          <p:nvPr/>
        </p:nvGrpSpPr>
        <p:grpSpPr bwMode="hidden">
          <a:xfrm>
            <a:off x="-1" y="-3055"/>
            <a:ext cx="12192002" cy="6858000"/>
            <a:chOff x="-1" y="0"/>
            <a:chExt cx="12192002" cy="6858000"/>
          </a:xfrm>
        </p:grpSpPr>
        <p:cxnSp>
          <p:nvCxnSpPr>
            <p:cNvPr id="113" name="Straight Connector 112">
              <a:extLst>
                <a:ext uri="{FF2B5EF4-FFF2-40B4-BE49-F238E27FC236}">
                  <a16:creationId xmlns:a16="http://schemas.microsoft.com/office/drawing/2014/main" id="{F8743FBD-40B5-495F-B8FA-30D08BE428A8}"/>
                </a:ext>
              </a:extLst>
            </p:cNvPr>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6048DAE-50C2-428A-BBCF-92859FCF6313}"/>
                </a:ext>
              </a:extLst>
            </p:cNvPr>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E600DF-118E-4B7A-B30D-C7E35B2EF24D}"/>
                </a:ext>
              </a:extLst>
            </p:cNvPr>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2A3B3AD-E947-481A-91B3-CCE21DEE4FBA}"/>
                </a:ext>
              </a:extLst>
            </p:cNvPr>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01C8A5F-643D-4ACC-A8A8-8CF802190B16}"/>
                </a:ext>
              </a:extLst>
            </p:cNvPr>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16DE3B0-5D03-4B49-8010-F0923CDD0C69}"/>
                </a:ext>
              </a:extLst>
            </p:cNvPr>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C7089EC-7206-4B8B-8D59-02AF15E5E958}"/>
                </a:ext>
              </a:extLst>
            </p:cNvPr>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A43C0B8-C18D-40C5-8A77-352506CD5FEE}"/>
                </a:ext>
              </a:extLst>
            </p:cNvPr>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D3797D6-31C0-4BAD-9A63-01024BC648EF}"/>
                </a:ext>
              </a:extLst>
            </p:cNvPr>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53561E2-5832-4EF5-97E7-7DDB659AA3A4}"/>
                </a:ext>
              </a:extLst>
            </p:cNvPr>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E5B6A1D-75A2-4017-A8A1-5C988686ABA7}"/>
                </a:ext>
              </a:extLst>
            </p:cNvPr>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AD8CC8-BEEB-48DE-9B84-233ABCB9BEBF}"/>
                </a:ext>
              </a:extLst>
            </p:cNvPr>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291F43D-E1A8-460D-8805-BDA4D222D7F0}"/>
                </a:ext>
              </a:extLst>
            </p:cNvPr>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29E125E-B840-4ACB-819D-6571EE59FC90}"/>
                </a:ext>
              </a:extLst>
            </p:cNvPr>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A82BC4C-3352-4E72-891F-35DA08E3E9A5}"/>
                </a:ext>
              </a:extLst>
            </p:cNvPr>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E79CB7A-A659-4922-8D85-6B8FAE25174B}"/>
                </a:ext>
              </a:extLst>
            </p:cNvPr>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CA88AF08-4D30-4D93-9A92-8A24DE2DB59A}"/>
                </a:ext>
              </a:extLst>
            </p:cNvPr>
            <p:cNvGrpSpPr/>
            <p:nvPr/>
          </p:nvGrpSpPr>
          <p:grpSpPr bwMode="hidden">
            <a:xfrm>
              <a:off x="-1" y="0"/>
              <a:ext cx="12192001" cy="6858000"/>
              <a:chOff x="-1" y="0"/>
              <a:chExt cx="12192001" cy="6858000"/>
            </a:xfrm>
          </p:grpSpPr>
          <p:cxnSp>
            <p:nvCxnSpPr>
              <p:cNvPr id="147" name="Straight Connector 146">
                <a:extLst>
                  <a:ext uri="{FF2B5EF4-FFF2-40B4-BE49-F238E27FC236}">
                    <a16:creationId xmlns:a16="http://schemas.microsoft.com/office/drawing/2014/main" id="{1776DAA2-0671-43CB-AC5D-05F8ACE61275}"/>
                  </a:ext>
                </a:extLst>
              </p:cNvPr>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6034384-D938-4B88-9BDB-9F55BC1E29D7}"/>
                  </a:ext>
                </a:extLst>
              </p:cNvPr>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CF59FC-6F97-4FCB-B642-27BB9659D687}"/>
                  </a:ext>
                </a:extLst>
              </p:cNvPr>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E782E95-A74F-43E3-8FAE-73DCB0E4C93E}"/>
                  </a:ext>
                </a:extLst>
              </p:cNvPr>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34916C4-F2E5-47C7-A3EE-A361AE16BE4C}"/>
                  </a:ext>
                </a:extLst>
              </p:cNvPr>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52" name="Group 151">
                <a:extLst>
                  <a:ext uri="{FF2B5EF4-FFF2-40B4-BE49-F238E27FC236}">
                    <a16:creationId xmlns:a16="http://schemas.microsoft.com/office/drawing/2014/main" id="{D626EBA3-CC65-4DBF-9B74-1BEA6ABF77BB}"/>
                  </a:ext>
                </a:extLst>
              </p:cNvPr>
              <p:cNvGrpSpPr/>
              <p:nvPr/>
            </p:nvGrpSpPr>
            <p:grpSpPr bwMode="hidden">
              <a:xfrm>
                <a:off x="6327885" y="0"/>
                <a:ext cx="5864115" cy="5898673"/>
                <a:chOff x="6327885" y="0"/>
                <a:chExt cx="5864115" cy="5898673"/>
              </a:xfrm>
            </p:grpSpPr>
            <p:cxnSp>
              <p:nvCxnSpPr>
                <p:cNvPr id="158" name="Straight Connector 157">
                  <a:extLst>
                    <a:ext uri="{FF2B5EF4-FFF2-40B4-BE49-F238E27FC236}">
                      <a16:creationId xmlns:a16="http://schemas.microsoft.com/office/drawing/2014/main" id="{D26902C6-BE8B-401B-9370-D0DC530D0C14}"/>
                    </a:ext>
                  </a:extLst>
                </p:cNvPr>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E9D37F6-4986-4C26-9169-C359F4427883}"/>
                    </a:ext>
                  </a:extLst>
                </p:cNvPr>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6536558-D6F2-44E2-AC24-651ACFCC3679}"/>
                    </a:ext>
                  </a:extLst>
                </p:cNvPr>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6620047-319B-4E2E-87A1-E768536E4FD4}"/>
                    </a:ext>
                  </a:extLst>
                </p:cNvPr>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3AE2F07-3891-4B76-9D13-EE5D2F7ADCB0}"/>
                    </a:ext>
                  </a:extLst>
                </p:cNvPr>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53" name="Straight Connector 152">
                <a:extLst>
                  <a:ext uri="{FF2B5EF4-FFF2-40B4-BE49-F238E27FC236}">
                    <a16:creationId xmlns:a16="http://schemas.microsoft.com/office/drawing/2014/main" id="{A828C9AE-0109-4F34-9263-73BBD3A47010}"/>
                  </a:ext>
                </a:extLst>
              </p:cNvPr>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49E370F-8618-4AD2-8E9E-B916825308AC}"/>
                  </a:ext>
                </a:extLst>
              </p:cNvPr>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987B808-EB9E-48BA-8745-07CD9AAB2059}"/>
                  </a:ext>
                </a:extLst>
              </p:cNvPr>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48C931F-D5CD-4F7F-9418-8410A134C1F6}"/>
                  </a:ext>
                </a:extLst>
              </p:cNvPr>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B0E0007-135F-4F7D-806F-E9555A849DA2}"/>
                  </a:ext>
                </a:extLst>
              </p:cNvPr>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4C39C281-C0C7-4EB1-A1A5-9CCBD369F5C1}"/>
                </a:ext>
              </a:extLst>
            </p:cNvPr>
            <p:cNvGrpSpPr/>
            <p:nvPr/>
          </p:nvGrpSpPr>
          <p:grpSpPr bwMode="hidden">
            <a:xfrm flipH="1">
              <a:off x="0" y="0"/>
              <a:ext cx="12192001" cy="6858000"/>
              <a:chOff x="-1" y="0"/>
              <a:chExt cx="12192001" cy="6858000"/>
            </a:xfrm>
          </p:grpSpPr>
          <p:cxnSp>
            <p:nvCxnSpPr>
              <p:cNvPr id="131" name="Straight Connector 130">
                <a:extLst>
                  <a:ext uri="{FF2B5EF4-FFF2-40B4-BE49-F238E27FC236}">
                    <a16:creationId xmlns:a16="http://schemas.microsoft.com/office/drawing/2014/main" id="{A0159ADE-71E8-4779-A027-C568D37D4F10}"/>
                  </a:ext>
                </a:extLst>
              </p:cNvPr>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3B1156B-B81A-476D-8665-DC647C535A6D}"/>
                  </a:ext>
                </a:extLst>
              </p:cNvPr>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25B6A2F-BC97-4DCC-8EA9-63CB7F542575}"/>
                  </a:ext>
                </a:extLst>
              </p:cNvPr>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0697660-FE4D-4E34-BDBC-DB04DE188B2F}"/>
                  </a:ext>
                </a:extLst>
              </p:cNvPr>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075BDC4-744A-48F8-A69D-42FC2DE1EEB6}"/>
                  </a:ext>
                </a:extLst>
              </p:cNvPr>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704E6EC1-9B0F-4593-BA5D-CCE734632002}"/>
                  </a:ext>
                </a:extLst>
              </p:cNvPr>
              <p:cNvGrpSpPr/>
              <p:nvPr/>
            </p:nvGrpSpPr>
            <p:grpSpPr bwMode="hidden">
              <a:xfrm>
                <a:off x="6327885" y="0"/>
                <a:ext cx="5864115" cy="5898673"/>
                <a:chOff x="6327885" y="0"/>
                <a:chExt cx="5864115" cy="5898673"/>
              </a:xfrm>
            </p:grpSpPr>
            <p:cxnSp>
              <p:nvCxnSpPr>
                <p:cNvPr id="142" name="Straight Connector 141">
                  <a:extLst>
                    <a:ext uri="{FF2B5EF4-FFF2-40B4-BE49-F238E27FC236}">
                      <a16:creationId xmlns:a16="http://schemas.microsoft.com/office/drawing/2014/main" id="{7BC4B4F7-5634-44AD-B8A4-B3D993AF620A}"/>
                    </a:ext>
                  </a:extLst>
                </p:cNvPr>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64EEB2D-2858-4BE9-9544-4E7A38F1735C}"/>
                    </a:ext>
                  </a:extLst>
                </p:cNvPr>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C1311FB-C342-4725-81BE-22D4D0FC8650}"/>
                    </a:ext>
                  </a:extLst>
                </p:cNvPr>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8ADEE5D-E669-4EEE-8218-CADF14438587}"/>
                    </a:ext>
                  </a:extLst>
                </p:cNvPr>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4B1702F-01C8-479B-87A2-ACD56A8422F2}"/>
                    </a:ext>
                  </a:extLst>
                </p:cNvPr>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a:extLst>
                  <a:ext uri="{FF2B5EF4-FFF2-40B4-BE49-F238E27FC236}">
                    <a16:creationId xmlns:a16="http://schemas.microsoft.com/office/drawing/2014/main" id="{FA3CF1FB-9845-46F0-8ABA-6E52B5B80428}"/>
                  </a:ext>
                </a:extLst>
              </p:cNvPr>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B407DD5-D322-4191-8D0A-2516EA91F5AF}"/>
                  </a:ext>
                </a:extLst>
              </p:cNvPr>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DE91740-29B7-449A-984E-0EA63958BE7B}"/>
                  </a:ext>
                </a:extLst>
              </p:cNvPr>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B9DE55A-4B54-4944-B3A9-E4DFEB5C33DB}"/>
                  </a:ext>
                </a:extLst>
              </p:cNvPr>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F30E891-A043-471A-96D3-7B350C1AE33D}"/>
                  </a:ext>
                </a:extLst>
              </p:cNvPr>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60" name="Straight Connector 59">
            <a:extLst>
              <a:ext uri="{FF2B5EF4-FFF2-40B4-BE49-F238E27FC236}">
                <a16:creationId xmlns:a16="http://schemas.microsoft.com/office/drawing/2014/main" id="{23D71881-9893-4DEA-8798-C530AA4E531E}"/>
              </a:ext>
            </a:extLst>
          </p:cNvPr>
          <p:cNvCxnSpPr/>
          <p:nvPr/>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68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GB"/>
              <a:t>Integrated Systems Design</a:t>
            </a:r>
          </a:p>
        </p:txBody>
      </p:sp>
      <p:sp>
        <p:nvSpPr>
          <p:cNvPr id="6" name="Slide Number Placeholder 5"/>
          <p:cNvSpPr>
            <a:spLocks noGrp="1"/>
          </p:cNvSpPr>
          <p:nvPr>
            <p:ph type="sldNum" sz="quarter" idx="12"/>
          </p:nvPr>
        </p:nvSpPr>
        <p:spPr/>
        <p:txBody>
          <a:bodyPr/>
          <a:lstStyle/>
          <a:p>
            <a:fld id="{C827F8E8-A574-4E7A-A2FF-965BC3ECCB94}" type="slidenum">
              <a:rPr lang="en-GB" smtClean="0"/>
              <a:t>‹#›</a:t>
            </a:fld>
            <a:endParaRPr lang="en-GB"/>
          </a:p>
        </p:txBody>
      </p:sp>
    </p:spTree>
    <p:extLst>
      <p:ext uri="{BB962C8B-B14F-4D97-AF65-F5344CB8AC3E}">
        <p14:creationId xmlns:p14="http://schemas.microsoft.com/office/powerpoint/2010/main" val="7375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GB"/>
              <a:t>Integrated Systems Design</a:t>
            </a:r>
          </a:p>
        </p:txBody>
      </p:sp>
      <p:sp>
        <p:nvSpPr>
          <p:cNvPr id="6" name="Slide Number Placeholder 5"/>
          <p:cNvSpPr>
            <a:spLocks noGrp="1"/>
          </p:cNvSpPr>
          <p:nvPr>
            <p:ph type="sldNum" sz="quarter" idx="12"/>
          </p:nvPr>
        </p:nvSpPr>
        <p:spPr/>
        <p:txBody>
          <a:bodyPr/>
          <a:lstStyle/>
          <a:p>
            <a:fld id="{C827F8E8-A574-4E7A-A2FF-965BC3ECCB94}" type="slidenum">
              <a:rPr lang="en-GB" smtClean="0"/>
              <a:t>‹#›</a:t>
            </a:fld>
            <a:endParaRPr lang="en-GB"/>
          </a:p>
        </p:txBody>
      </p:sp>
    </p:spTree>
    <p:extLst>
      <p:ext uri="{BB962C8B-B14F-4D97-AF65-F5344CB8AC3E}">
        <p14:creationId xmlns:p14="http://schemas.microsoft.com/office/powerpoint/2010/main" val="308072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95400" y="1523999"/>
            <a:ext cx="9601200" cy="4267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GB"/>
              <a:t>Integrated Systems Design</a:t>
            </a:r>
          </a:p>
        </p:txBody>
      </p:sp>
      <p:sp>
        <p:nvSpPr>
          <p:cNvPr id="6" name="Slide Number Placeholder 5"/>
          <p:cNvSpPr>
            <a:spLocks noGrp="1"/>
          </p:cNvSpPr>
          <p:nvPr>
            <p:ph type="sldNum" sz="quarter" idx="12"/>
          </p:nvPr>
        </p:nvSpPr>
        <p:spPr/>
        <p:txBody>
          <a:bodyPr/>
          <a:lstStyle/>
          <a:p>
            <a:fld id="{C827F8E8-A574-4E7A-A2FF-965BC3ECCB94}" type="slidenum">
              <a:rPr lang="en-GB" smtClean="0"/>
              <a:t>‹#›</a:t>
            </a:fld>
            <a:endParaRPr lang="en-GB"/>
          </a:p>
        </p:txBody>
      </p:sp>
    </p:spTree>
    <p:extLst>
      <p:ext uri="{BB962C8B-B14F-4D97-AF65-F5344CB8AC3E}">
        <p14:creationId xmlns:p14="http://schemas.microsoft.com/office/powerpoint/2010/main" val="199674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FC10D217-7D24-407D-ADD7-37318F148997}"/>
              </a:ext>
            </a:extLst>
          </p:cNvPr>
          <p:cNvGrpSpPr/>
          <p:nvPr/>
        </p:nvGrpSpPr>
        <p:grpSpPr bwMode="hidden">
          <a:xfrm>
            <a:off x="-1" y="0"/>
            <a:ext cx="12192002" cy="6858000"/>
            <a:chOff x="-1" y="0"/>
            <a:chExt cx="12192002" cy="6858000"/>
          </a:xfrm>
        </p:grpSpPr>
        <p:cxnSp>
          <p:nvCxnSpPr>
            <p:cNvPr id="60" name="Straight Connector 59">
              <a:extLst>
                <a:ext uri="{FF2B5EF4-FFF2-40B4-BE49-F238E27FC236}">
                  <a16:creationId xmlns:a16="http://schemas.microsoft.com/office/drawing/2014/main" id="{87A51B0F-3667-4703-B179-0C912F824A4F}"/>
                </a:ext>
              </a:extLst>
            </p:cNvPr>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F47BF2-A65B-4FAE-9301-FD04E098E3B1}"/>
                </a:ext>
              </a:extLst>
            </p:cNvPr>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D31DD43-C251-4C5C-9069-ABB719C5DED2}"/>
                </a:ext>
              </a:extLst>
            </p:cNvPr>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99321FF-74E9-4CEA-B234-FC3907B295FD}"/>
                </a:ext>
              </a:extLst>
            </p:cNvPr>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AA564B7-1447-4471-BA1B-F947A1E28C90}"/>
                </a:ext>
              </a:extLst>
            </p:cNvPr>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71716B-6EA5-4996-9F56-B26096EA0B09}"/>
                </a:ext>
              </a:extLst>
            </p:cNvPr>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852A2-076C-4981-81E1-FE8056B66F5B}"/>
                </a:ext>
              </a:extLst>
            </p:cNvPr>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8F2B7D4-D884-4895-944B-FB35D10B9945}"/>
                </a:ext>
              </a:extLst>
            </p:cNvPr>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620F24D-6A27-4540-9857-AE7DBA194D0B}"/>
                </a:ext>
              </a:extLst>
            </p:cNvPr>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22626-D925-4858-B17F-90267CCF99B2}"/>
                </a:ext>
              </a:extLst>
            </p:cNvPr>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F2278AC-497B-404B-97B4-E90FC6F78A3D}"/>
                </a:ext>
              </a:extLst>
            </p:cNvPr>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B3F4501-8748-4D11-97C3-B85E67C66A51}"/>
                </a:ext>
              </a:extLst>
            </p:cNvPr>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E8A9F39-12E5-4A8D-A30F-502ABF44462C}"/>
                </a:ext>
              </a:extLst>
            </p:cNvPr>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70F1C50-AD4C-4D70-AD2E-3CCC008E85F2}"/>
                </a:ext>
              </a:extLst>
            </p:cNvPr>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CABB82B-904E-4810-9B60-E570E48A8003}"/>
                </a:ext>
              </a:extLst>
            </p:cNvPr>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FEC7408-5772-4A50-B6B2-E120ACA9E800}"/>
                </a:ext>
              </a:extLst>
            </p:cNvPr>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28794410-369C-4AD5-9209-14DB25D37788}"/>
                </a:ext>
              </a:extLst>
            </p:cNvPr>
            <p:cNvGrpSpPr/>
            <p:nvPr/>
          </p:nvGrpSpPr>
          <p:grpSpPr bwMode="hidden">
            <a:xfrm>
              <a:off x="-1" y="0"/>
              <a:ext cx="12192001" cy="6858000"/>
              <a:chOff x="-1" y="0"/>
              <a:chExt cx="12192001" cy="6858000"/>
            </a:xfrm>
          </p:grpSpPr>
          <p:cxnSp>
            <p:nvCxnSpPr>
              <p:cNvPr id="94" name="Straight Connector 93">
                <a:extLst>
                  <a:ext uri="{FF2B5EF4-FFF2-40B4-BE49-F238E27FC236}">
                    <a16:creationId xmlns:a16="http://schemas.microsoft.com/office/drawing/2014/main" id="{AF21A92F-1FA8-415B-BE47-71A45A7ABDF4}"/>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72C5E5C-2201-4A6E-8242-6B408348F680}"/>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52DADA9-3ED8-40ED-9C71-FE25349D7337}"/>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A9A2E7C-878E-47B3-A153-D67151C26AF5}"/>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9193AF8-7CCB-4461-91AF-43BDC83898BD}"/>
                  </a:ext>
                </a:extLst>
              </p:cNvPr>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1C1CE5F8-B077-4A35-BEB0-65EE075F12E1}"/>
                  </a:ext>
                </a:extLst>
              </p:cNvPr>
              <p:cNvGrpSpPr/>
              <p:nvPr/>
            </p:nvGrpSpPr>
            <p:grpSpPr bwMode="hidden">
              <a:xfrm>
                <a:off x="6327885" y="0"/>
                <a:ext cx="5864115" cy="5898673"/>
                <a:chOff x="6327885" y="0"/>
                <a:chExt cx="5864115" cy="5898673"/>
              </a:xfrm>
            </p:grpSpPr>
            <p:cxnSp>
              <p:nvCxnSpPr>
                <p:cNvPr id="105" name="Straight Connector 104">
                  <a:extLst>
                    <a:ext uri="{FF2B5EF4-FFF2-40B4-BE49-F238E27FC236}">
                      <a16:creationId xmlns:a16="http://schemas.microsoft.com/office/drawing/2014/main" id="{5D800EE6-EC28-4F2C-87BE-D2A62D0F75F5}"/>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7FDA54A-1AE7-4056-A4FD-1F365CA06BAE}"/>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EE4B4C7-6835-466F-B4DB-5187367E6EB0}"/>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F67013D-995D-4B28-B096-9D21DF29AAA7}"/>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87C91B3-F9B3-4E87-A226-EE4622D0DEB4}"/>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a:extLst>
                  <a:ext uri="{FF2B5EF4-FFF2-40B4-BE49-F238E27FC236}">
                    <a16:creationId xmlns:a16="http://schemas.microsoft.com/office/drawing/2014/main" id="{47581DF0-8C59-42B6-9018-A2DCC9ADA9EB}"/>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351FF65-F039-4F46-90E9-0F0742512388}"/>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852E16F-3B6C-482E-B913-575B9A20BF95}"/>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F24D6F5-A21E-4D73-A7DF-EA006001BAF5}"/>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A3A0ACB-601E-443F-8923-AFFEED19302B}"/>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BD433C59-F0FE-48F8-975B-F8A65109A436}"/>
                </a:ext>
              </a:extLst>
            </p:cNvPr>
            <p:cNvGrpSpPr/>
            <p:nvPr/>
          </p:nvGrpSpPr>
          <p:grpSpPr bwMode="hidden">
            <a:xfrm flipH="1">
              <a:off x="0" y="0"/>
              <a:ext cx="12192001" cy="6858000"/>
              <a:chOff x="-1" y="0"/>
              <a:chExt cx="12192001" cy="6858000"/>
            </a:xfrm>
          </p:grpSpPr>
          <p:cxnSp>
            <p:nvCxnSpPr>
              <p:cNvPr id="78" name="Straight Connector 77">
                <a:extLst>
                  <a:ext uri="{FF2B5EF4-FFF2-40B4-BE49-F238E27FC236}">
                    <a16:creationId xmlns:a16="http://schemas.microsoft.com/office/drawing/2014/main" id="{F7988683-3C32-4504-8391-89DA8610000E}"/>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02E7883-CF02-452B-A04B-7B6989849F66}"/>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C4DEA6-979E-4FD3-A7A6-777993F078D7}"/>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B6C4E14-6AAD-4853-88F0-3D4866C8F2AE}"/>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1B05B62-011D-43FD-BE33-40B89BEFB21C}"/>
                  </a:ext>
                </a:extLst>
              </p:cNvPr>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822F41A9-FB33-47B2-B22E-9717B6865E68}"/>
                  </a:ext>
                </a:extLst>
              </p:cNvPr>
              <p:cNvGrpSpPr/>
              <p:nvPr/>
            </p:nvGrpSpPr>
            <p:grpSpPr bwMode="hidden">
              <a:xfrm>
                <a:off x="6327885" y="0"/>
                <a:ext cx="5864115" cy="5898673"/>
                <a:chOff x="6327885" y="0"/>
                <a:chExt cx="5864115" cy="5898673"/>
              </a:xfrm>
            </p:grpSpPr>
            <p:cxnSp>
              <p:nvCxnSpPr>
                <p:cNvPr id="89" name="Straight Connector 88">
                  <a:extLst>
                    <a:ext uri="{FF2B5EF4-FFF2-40B4-BE49-F238E27FC236}">
                      <a16:creationId xmlns:a16="http://schemas.microsoft.com/office/drawing/2014/main" id="{B7C03F5A-3268-4981-90A4-6C244C7C7E81}"/>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0090F60-F4B8-40D8-8A78-B7F49DEB6003}"/>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EDA079E-51EE-4236-83E0-7850D0045DDC}"/>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8DBFF42-980F-43A3-ADFD-F4D0F2A48EF6}"/>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80ABC34-0209-4407-AE54-CCE34603877D}"/>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id="{476B7D87-76CF-453A-A1E1-CBCF6F4EE17A}"/>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9BB8BDF-1967-4B7E-87AB-660DD9198CBC}"/>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E8A8116-C5F9-4F24-9CCB-A20DF695DC9F}"/>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78795E1-323C-4AFE-9910-8839074D335A}"/>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A231FA9-63B5-4685-A66D-972F207D81C8}"/>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10" name="Straight Connector 109">
            <a:extLst>
              <a:ext uri="{FF2B5EF4-FFF2-40B4-BE49-F238E27FC236}">
                <a16:creationId xmlns:a16="http://schemas.microsoft.com/office/drawing/2014/main" id="{456A03B4-09F3-44FD-B07A-9A4045950E70}"/>
              </a:ext>
            </a:extLst>
          </p:cNvPr>
          <p:cNvCxnSpPr/>
          <p:nvPr/>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125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524253"/>
            <a:ext cx="4572000" cy="426694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524253"/>
            <a:ext cx="4572000" cy="426694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lvl1pPr>
              <a:defRPr/>
            </a:lvl1pPr>
          </a:lstStyle>
          <a:p>
            <a:r>
              <a:rPr lang="en-GB"/>
              <a:t>Integrated Systems Design</a:t>
            </a:r>
          </a:p>
        </p:txBody>
      </p:sp>
      <p:sp>
        <p:nvSpPr>
          <p:cNvPr id="7" name="Slide Number Placeholder 6"/>
          <p:cNvSpPr>
            <a:spLocks noGrp="1"/>
          </p:cNvSpPr>
          <p:nvPr>
            <p:ph type="sldNum" sz="quarter" idx="12"/>
          </p:nvPr>
        </p:nvSpPr>
        <p:spPr/>
        <p:txBody>
          <a:bodyPr/>
          <a:lstStyle/>
          <a:p>
            <a:fld id="{C827F8E8-A574-4E7A-A2FF-965BC3ECCB94}" type="slidenum">
              <a:rPr lang="en-GB" smtClean="0"/>
              <a:t>‹#›</a:t>
            </a:fld>
            <a:endParaRPr lang="en-GB"/>
          </a:p>
        </p:txBody>
      </p:sp>
    </p:spTree>
    <p:extLst>
      <p:ext uri="{BB962C8B-B14F-4D97-AF65-F5344CB8AC3E}">
        <p14:creationId xmlns:p14="http://schemas.microsoft.com/office/powerpoint/2010/main" val="98112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524253"/>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165603"/>
            <a:ext cx="4572000" cy="362559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524253"/>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165603"/>
            <a:ext cx="4572000" cy="36255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lvl1pPr>
          </a:lstStyle>
          <a:p>
            <a:r>
              <a:rPr lang="en-GB"/>
              <a:t>Integrated Systems Design</a:t>
            </a:r>
          </a:p>
        </p:txBody>
      </p:sp>
      <p:sp>
        <p:nvSpPr>
          <p:cNvPr id="9" name="Slide Number Placeholder 8"/>
          <p:cNvSpPr>
            <a:spLocks noGrp="1"/>
          </p:cNvSpPr>
          <p:nvPr>
            <p:ph type="sldNum" sz="quarter" idx="12"/>
          </p:nvPr>
        </p:nvSpPr>
        <p:spPr/>
        <p:txBody>
          <a:bodyPr/>
          <a:lstStyle/>
          <a:p>
            <a:fld id="{C827F8E8-A574-4E7A-A2FF-965BC3ECCB94}" type="slidenum">
              <a:rPr lang="en-GB" smtClean="0"/>
              <a:t>‹#›</a:t>
            </a:fld>
            <a:endParaRPr lang="en-GB"/>
          </a:p>
        </p:txBody>
      </p:sp>
    </p:spTree>
    <p:extLst>
      <p:ext uri="{BB962C8B-B14F-4D97-AF65-F5344CB8AC3E}">
        <p14:creationId xmlns:p14="http://schemas.microsoft.com/office/powerpoint/2010/main" val="372475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r>
              <a:rPr lang="en-GB"/>
              <a:t>Integrated Systems Design</a:t>
            </a:r>
          </a:p>
        </p:txBody>
      </p:sp>
      <p:sp>
        <p:nvSpPr>
          <p:cNvPr id="5" name="Slide Number Placeholder 4"/>
          <p:cNvSpPr>
            <a:spLocks noGrp="1"/>
          </p:cNvSpPr>
          <p:nvPr>
            <p:ph type="sldNum" sz="quarter" idx="12"/>
          </p:nvPr>
        </p:nvSpPr>
        <p:spPr/>
        <p:txBody>
          <a:bodyPr/>
          <a:lstStyle/>
          <a:p>
            <a:fld id="{C827F8E8-A574-4E7A-A2FF-965BC3ECCB94}" type="slidenum">
              <a:rPr lang="en-GB" smtClean="0"/>
              <a:t>‹#›</a:t>
            </a:fld>
            <a:endParaRPr lang="en-GB"/>
          </a:p>
        </p:txBody>
      </p:sp>
    </p:spTree>
    <p:extLst>
      <p:ext uri="{BB962C8B-B14F-4D97-AF65-F5344CB8AC3E}">
        <p14:creationId xmlns:p14="http://schemas.microsoft.com/office/powerpoint/2010/main" val="66820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lvl1pPr>
              <a:defRPr/>
            </a:lvl1pPr>
          </a:lstStyle>
          <a:p>
            <a:r>
              <a:rPr lang="en-GB"/>
              <a:t>Integrated Systems Design</a:t>
            </a:r>
          </a:p>
        </p:txBody>
      </p:sp>
      <p:sp>
        <p:nvSpPr>
          <p:cNvPr id="214" name="Slide Number Placeholder 213"/>
          <p:cNvSpPr>
            <a:spLocks noGrp="1"/>
          </p:cNvSpPr>
          <p:nvPr>
            <p:ph type="sldNum" sz="quarter" idx="12"/>
          </p:nvPr>
        </p:nvSpPr>
        <p:spPr/>
        <p:txBody>
          <a:bodyPr/>
          <a:lstStyle/>
          <a:p>
            <a:fld id="{C827F8E8-A574-4E7A-A2FF-965BC3ECCB94}" type="slidenum">
              <a:rPr lang="en-GB" smtClean="0"/>
              <a:t>‹#›</a:t>
            </a:fld>
            <a:endParaRPr lang="en-GB"/>
          </a:p>
        </p:txBody>
      </p:sp>
      <p:grpSp>
        <p:nvGrpSpPr>
          <p:cNvPr id="55" name="Group 54">
            <a:extLst>
              <a:ext uri="{FF2B5EF4-FFF2-40B4-BE49-F238E27FC236}">
                <a16:creationId xmlns:a16="http://schemas.microsoft.com/office/drawing/2014/main" id="{A085C6F9-9939-4158-B81A-CE347DBEE46D}"/>
              </a:ext>
            </a:extLst>
          </p:cNvPr>
          <p:cNvGrpSpPr/>
          <p:nvPr/>
        </p:nvGrpSpPr>
        <p:grpSpPr bwMode="hidden">
          <a:xfrm>
            <a:off x="-1" y="0"/>
            <a:ext cx="12192002" cy="6858000"/>
            <a:chOff x="-1" y="0"/>
            <a:chExt cx="12192002" cy="6858000"/>
          </a:xfrm>
        </p:grpSpPr>
        <p:cxnSp>
          <p:nvCxnSpPr>
            <p:cNvPr id="56" name="Straight Connector 55">
              <a:extLst>
                <a:ext uri="{FF2B5EF4-FFF2-40B4-BE49-F238E27FC236}">
                  <a16:creationId xmlns:a16="http://schemas.microsoft.com/office/drawing/2014/main" id="{1A77551C-4940-42C3-859B-5BC8A0A1E701}"/>
                </a:ext>
              </a:extLst>
            </p:cNvPr>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A4DF015-C8AD-4838-81CD-2188B9DA864B}"/>
                </a:ext>
              </a:extLst>
            </p:cNvPr>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F5EF4FB-ACCD-487D-A0F2-22BD4C44CCC2}"/>
                </a:ext>
              </a:extLst>
            </p:cNvPr>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0439878-1E55-4EC0-920B-2E56FB4B9F40}"/>
                </a:ext>
              </a:extLst>
            </p:cNvPr>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AEF160-A3B4-455E-915F-CF94F1D0BE07}"/>
                </a:ext>
              </a:extLst>
            </p:cNvPr>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D7159E6-AE93-4200-9D8F-FC70794870A6}"/>
                </a:ext>
              </a:extLst>
            </p:cNvPr>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07B115B-CE2D-41A3-8EAD-6D13F93830CE}"/>
                </a:ext>
              </a:extLst>
            </p:cNvPr>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2013174-F11A-4A36-BC0D-1F45A2321F03}"/>
                </a:ext>
              </a:extLst>
            </p:cNvPr>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24B9558-E19D-4DC0-BE57-E9AE16B7B35E}"/>
                </a:ext>
              </a:extLst>
            </p:cNvPr>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EDE2104-550E-4AA0-AA20-4C4FB4A83900}"/>
                </a:ext>
              </a:extLst>
            </p:cNvPr>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5DC3E23-665A-4F3A-AAC9-DA67670BB1A5}"/>
                </a:ext>
              </a:extLst>
            </p:cNvPr>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2F543A7-79C0-46B1-8B1C-00FE7AB2B574}"/>
                </a:ext>
              </a:extLst>
            </p:cNvPr>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C8C2EA5-AC5F-4DCD-A673-70E5C7423041}"/>
                </a:ext>
              </a:extLst>
            </p:cNvPr>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644DF50-EA1B-4148-BB70-1005DC4E9EF0}"/>
                </a:ext>
              </a:extLst>
            </p:cNvPr>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535687C-B29E-4199-9A52-CCDE0127D9FA}"/>
                </a:ext>
              </a:extLst>
            </p:cNvPr>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EF03D8D-683D-47B4-B197-955962522DAE}"/>
                </a:ext>
              </a:extLst>
            </p:cNvPr>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B802AAF8-0555-4E76-A1E6-454695B17B9C}"/>
                </a:ext>
              </a:extLst>
            </p:cNvPr>
            <p:cNvGrpSpPr/>
            <p:nvPr/>
          </p:nvGrpSpPr>
          <p:grpSpPr bwMode="hidden">
            <a:xfrm>
              <a:off x="-1" y="0"/>
              <a:ext cx="12192001" cy="6858000"/>
              <a:chOff x="-1" y="0"/>
              <a:chExt cx="12192001" cy="6858000"/>
            </a:xfrm>
          </p:grpSpPr>
          <p:cxnSp>
            <p:nvCxnSpPr>
              <p:cNvPr id="90" name="Straight Connector 89">
                <a:extLst>
                  <a:ext uri="{FF2B5EF4-FFF2-40B4-BE49-F238E27FC236}">
                    <a16:creationId xmlns:a16="http://schemas.microsoft.com/office/drawing/2014/main" id="{86D5AE74-6B4E-4D30-B01A-A41EB3CC02C8}"/>
                  </a:ext>
                </a:extLst>
              </p:cNvPr>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43DCCFC-AFEB-48C7-BE79-5525A819F484}"/>
                  </a:ext>
                </a:extLst>
              </p:cNvPr>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EAD0570-FC21-465F-8A3D-850BE23A8E4F}"/>
                  </a:ext>
                </a:extLst>
              </p:cNvPr>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77D1246-5DB1-4A03-B181-2643FDA9D625}"/>
                  </a:ext>
                </a:extLst>
              </p:cNvPr>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BAE911B-1D83-4FA9-A437-B17B9DB7C2E8}"/>
                  </a:ext>
                </a:extLst>
              </p:cNvPr>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9392B2D3-F6A9-40D0-9780-82E8347CDDF9}"/>
                  </a:ext>
                </a:extLst>
              </p:cNvPr>
              <p:cNvGrpSpPr/>
              <p:nvPr/>
            </p:nvGrpSpPr>
            <p:grpSpPr bwMode="hidden">
              <a:xfrm>
                <a:off x="6327885" y="0"/>
                <a:ext cx="5864115" cy="5898673"/>
                <a:chOff x="6327885" y="0"/>
                <a:chExt cx="5864115" cy="5898673"/>
              </a:xfrm>
            </p:grpSpPr>
            <p:cxnSp>
              <p:nvCxnSpPr>
                <p:cNvPr id="101" name="Straight Connector 100">
                  <a:extLst>
                    <a:ext uri="{FF2B5EF4-FFF2-40B4-BE49-F238E27FC236}">
                      <a16:creationId xmlns:a16="http://schemas.microsoft.com/office/drawing/2014/main" id="{75FE36A9-8E0C-4A31-9EDA-4555F0B12A01}"/>
                    </a:ext>
                  </a:extLst>
                </p:cNvPr>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D966E5E-DCB0-4E57-9A72-09ADFE14E4D4}"/>
                    </a:ext>
                  </a:extLst>
                </p:cNvPr>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6AF8292-1B43-457F-9832-B2E30C68CFCA}"/>
                    </a:ext>
                  </a:extLst>
                </p:cNvPr>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21FBDA0-B521-4E32-90A2-2676CF5E3183}"/>
                    </a:ext>
                  </a:extLst>
                </p:cNvPr>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232EE4-B40B-4089-841D-7B16A64A4EE8}"/>
                    </a:ext>
                  </a:extLst>
                </p:cNvPr>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96" name="Straight Connector 95">
                <a:extLst>
                  <a:ext uri="{FF2B5EF4-FFF2-40B4-BE49-F238E27FC236}">
                    <a16:creationId xmlns:a16="http://schemas.microsoft.com/office/drawing/2014/main" id="{6A999494-FC04-4201-9B33-CE827A0C53DB}"/>
                  </a:ext>
                </a:extLst>
              </p:cNvPr>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7408E63-8DCD-45AD-A377-FF308A8BFA64}"/>
                  </a:ext>
                </a:extLst>
              </p:cNvPr>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536966F-7595-4377-8F57-65C622D1C28E}"/>
                  </a:ext>
                </a:extLst>
              </p:cNvPr>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3674093-BDF0-44D0-9742-EEF127B8DE3E}"/>
                  </a:ext>
                </a:extLst>
              </p:cNvPr>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C7260D3-562E-475F-8404-F10729C986CA}"/>
                  </a:ext>
                </a:extLst>
              </p:cNvPr>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3EBD26DD-C064-4E09-B2F1-ABC7DD21AA19}"/>
                </a:ext>
              </a:extLst>
            </p:cNvPr>
            <p:cNvGrpSpPr/>
            <p:nvPr/>
          </p:nvGrpSpPr>
          <p:grpSpPr bwMode="hidden">
            <a:xfrm flipH="1">
              <a:off x="0" y="0"/>
              <a:ext cx="12192001" cy="6858000"/>
              <a:chOff x="-1" y="0"/>
              <a:chExt cx="12192001" cy="6858000"/>
            </a:xfrm>
          </p:grpSpPr>
          <p:cxnSp>
            <p:nvCxnSpPr>
              <p:cNvPr id="74" name="Straight Connector 73">
                <a:extLst>
                  <a:ext uri="{FF2B5EF4-FFF2-40B4-BE49-F238E27FC236}">
                    <a16:creationId xmlns:a16="http://schemas.microsoft.com/office/drawing/2014/main" id="{E6E889D0-6D6E-4E91-88E4-3BA708351CBA}"/>
                  </a:ext>
                </a:extLst>
              </p:cNvPr>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44BD7A9-4341-4CE6-B558-09F3C9C912B4}"/>
                  </a:ext>
                </a:extLst>
              </p:cNvPr>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9D3C091-3C6B-4BF9-A21D-60D3AB813EDA}"/>
                  </a:ext>
                </a:extLst>
              </p:cNvPr>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65E892-58E4-4D94-AC9D-6C4493A5F1CE}"/>
                  </a:ext>
                </a:extLst>
              </p:cNvPr>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9BFC27F-3168-4E2A-AAC9-88981DAAC9C6}"/>
                  </a:ext>
                </a:extLst>
              </p:cNvPr>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3549516A-2B20-429E-9BC7-0C3A5838C566}"/>
                  </a:ext>
                </a:extLst>
              </p:cNvPr>
              <p:cNvGrpSpPr/>
              <p:nvPr/>
            </p:nvGrpSpPr>
            <p:grpSpPr bwMode="hidden">
              <a:xfrm>
                <a:off x="6327885" y="0"/>
                <a:ext cx="5864115" cy="5898673"/>
                <a:chOff x="6327885" y="0"/>
                <a:chExt cx="5864115" cy="5898673"/>
              </a:xfrm>
            </p:grpSpPr>
            <p:cxnSp>
              <p:nvCxnSpPr>
                <p:cNvPr id="85" name="Straight Connector 84">
                  <a:extLst>
                    <a:ext uri="{FF2B5EF4-FFF2-40B4-BE49-F238E27FC236}">
                      <a16:creationId xmlns:a16="http://schemas.microsoft.com/office/drawing/2014/main" id="{65037D35-7CE8-4897-94C2-B29C8F71DC62}"/>
                    </a:ext>
                  </a:extLst>
                </p:cNvPr>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45DBB39-50DF-4E60-B194-A21175DB1ACD}"/>
                    </a:ext>
                  </a:extLst>
                </p:cNvPr>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AABA41-6A45-4C34-8A5F-5900DC1373BD}"/>
                    </a:ext>
                  </a:extLst>
                </p:cNvPr>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0F7F1E-296C-4B3C-896D-39395346CAB5}"/>
                    </a:ext>
                  </a:extLst>
                </p:cNvPr>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2282A84-FD9B-4A60-91AC-CC69D4542EFA}"/>
                    </a:ext>
                  </a:extLst>
                </p:cNvPr>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8A20F509-F260-4110-BBCA-7B4C3AF2D7EB}"/>
                  </a:ext>
                </a:extLst>
              </p:cNvPr>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4B5B29-C15C-4762-9712-E0C2C3E171E3}"/>
                  </a:ext>
                </a:extLst>
              </p:cNvPr>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9710BC6-7D46-4C86-A43B-FE8E9A2687E4}"/>
                  </a:ext>
                </a:extLst>
              </p:cNvPr>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50F04D5-1DF5-46A5-9886-9643F5C8F78A}"/>
                  </a:ext>
                </a:extLst>
              </p:cNvPr>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CD6A68A-3233-48FE-B7B5-F6139A6FB273}"/>
                  </a:ext>
                </a:extLst>
              </p:cNvPr>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6217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lvl1pPr>
              <a:defRPr/>
            </a:lvl1pPr>
          </a:lstStyle>
          <a:p>
            <a:r>
              <a:rPr lang="en-GB"/>
              <a:t>Integrated Systems Design</a:t>
            </a:r>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C827F8E8-A574-4E7A-A2FF-965BC3ECCB94}" type="slidenum">
              <a:rPr lang="en-GB" smtClean="0"/>
              <a:t>‹#›</a:t>
            </a:fld>
            <a:endParaRPr lang="en-GB"/>
          </a:p>
        </p:txBody>
      </p:sp>
      <p:grpSp>
        <p:nvGrpSpPr>
          <p:cNvPr id="61" name="Group 60">
            <a:extLst>
              <a:ext uri="{FF2B5EF4-FFF2-40B4-BE49-F238E27FC236}">
                <a16:creationId xmlns:a16="http://schemas.microsoft.com/office/drawing/2014/main" id="{028F094C-357A-4469-8309-CD2E25AA32DB}"/>
              </a:ext>
            </a:extLst>
          </p:cNvPr>
          <p:cNvGrpSpPr/>
          <p:nvPr/>
        </p:nvGrpSpPr>
        <p:grpSpPr bwMode="hidden">
          <a:xfrm>
            <a:off x="-1" y="0"/>
            <a:ext cx="12192002" cy="6858000"/>
            <a:chOff x="-1" y="0"/>
            <a:chExt cx="12192002" cy="6858000"/>
          </a:xfrm>
        </p:grpSpPr>
        <p:cxnSp>
          <p:nvCxnSpPr>
            <p:cNvPr id="62" name="Straight Connector 61">
              <a:extLst>
                <a:ext uri="{FF2B5EF4-FFF2-40B4-BE49-F238E27FC236}">
                  <a16:creationId xmlns:a16="http://schemas.microsoft.com/office/drawing/2014/main" id="{0BBC88F9-4471-445D-A9E3-5E3EA6B8860E}"/>
                </a:ext>
              </a:extLst>
            </p:cNvPr>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A36759F-8C3F-49D8-BCD3-C5FDE12DF922}"/>
                </a:ext>
              </a:extLst>
            </p:cNvPr>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70A44C8-2A79-4176-A6EC-4BBEBFDBD316}"/>
                </a:ext>
              </a:extLst>
            </p:cNvPr>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056256F-9221-4C0C-ACA3-8C5D06E84C74}"/>
                </a:ext>
              </a:extLst>
            </p:cNvPr>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E87A99-8AA1-467F-B987-C971FA79EE38}"/>
                </a:ext>
              </a:extLst>
            </p:cNvPr>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91B4ACF-9C6B-4A58-AD08-58558DDEC15F}"/>
                </a:ext>
              </a:extLst>
            </p:cNvPr>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54B3F7F-C4F4-4A45-8310-E4194C657E37}"/>
                </a:ext>
              </a:extLst>
            </p:cNvPr>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A137205-46F5-45F2-8D7F-F2D39A0A7918}"/>
                </a:ext>
              </a:extLst>
            </p:cNvPr>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94667DE-E30D-40EA-A066-786B9D2B1581}"/>
                </a:ext>
              </a:extLst>
            </p:cNvPr>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3DE756-74EE-4ABB-AF1F-DA027955FF15}"/>
                </a:ext>
              </a:extLst>
            </p:cNvPr>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65DFA7-2DA7-499E-8186-3ECB35C09105}"/>
                </a:ext>
              </a:extLst>
            </p:cNvPr>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C85F02-7008-45F5-A60C-975E959C550C}"/>
                </a:ext>
              </a:extLst>
            </p:cNvPr>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8C2154-4BC9-41A5-AD22-EBFD38ACAAA9}"/>
                </a:ext>
              </a:extLst>
            </p:cNvPr>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5766F3C-E557-40DE-8416-1A2F65166071}"/>
                </a:ext>
              </a:extLst>
            </p:cNvPr>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631CCB9-A738-47FF-AF99-42C3D1B5AB4B}"/>
                </a:ext>
              </a:extLst>
            </p:cNvPr>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D76D64B-E319-4021-B7D5-BF27727C413B}"/>
                </a:ext>
              </a:extLst>
            </p:cNvPr>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2F62FD65-1F7C-4A2F-BE61-F8B542A3E630}"/>
                </a:ext>
              </a:extLst>
            </p:cNvPr>
            <p:cNvGrpSpPr/>
            <p:nvPr/>
          </p:nvGrpSpPr>
          <p:grpSpPr bwMode="hidden">
            <a:xfrm>
              <a:off x="-1" y="0"/>
              <a:ext cx="12192001" cy="6858000"/>
              <a:chOff x="-1" y="0"/>
              <a:chExt cx="12192001" cy="6858000"/>
            </a:xfrm>
          </p:grpSpPr>
          <p:cxnSp>
            <p:nvCxnSpPr>
              <p:cNvPr id="96" name="Straight Connector 95">
                <a:extLst>
                  <a:ext uri="{FF2B5EF4-FFF2-40B4-BE49-F238E27FC236}">
                    <a16:creationId xmlns:a16="http://schemas.microsoft.com/office/drawing/2014/main" id="{64E1F70E-FEAF-49E4-A9F8-B8C6BA86D725}"/>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E0A560C-F4F9-46D0-9E2D-4E1F21334349}"/>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AD370DF-6EC3-428C-A700-EF4156A7C527}"/>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457884E-27FE-45C4-A671-CCEC17BE3B92}"/>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4AE82B5-C9AB-4BC6-B1CC-C72AD8389C8C}"/>
                  </a:ext>
                </a:extLst>
              </p:cNvPr>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34F32F6E-68F5-40CC-B3CA-3B3935CC02FC}"/>
                  </a:ext>
                </a:extLst>
              </p:cNvPr>
              <p:cNvGrpSpPr/>
              <p:nvPr/>
            </p:nvGrpSpPr>
            <p:grpSpPr bwMode="hidden">
              <a:xfrm>
                <a:off x="6327885" y="0"/>
                <a:ext cx="5864115" cy="5898673"/>
                <a:chOff x="6327885" y="0"/>
                <a:chExt cx="5864115" cy="5898673"/>
              </a:xfrm>
            </p:grpSpPr>
            <p:cxnSp>
              <p:nvCxnSpPr>
                <p:cNvPr id="107" name="Straight Connector 106">
                  <a:extLst>
                    <a:ext uri="{FF2B5EF4-FFF2-40B4-BE49-F238E27FC236}">
                      <a16:creationId xmlns:a16="http://schemas.microsoft.com/office/drawing/2014/main" id="{30C1297F-D739-4D9F-8C6B-90A219C6CFF8}"/>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7A3C854-C57E-4DC8-BBEC-9419F979E869}"/>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5A1CE65-D857-45AE-A2C4-CDF4B68D2DDC}"/>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9E200E-30E7-45FE-AAAD-BC22C6F24563}"/>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6E9FF55-78EF-47FA-9685-2F22E4769356}"/>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02" name="Straight Connector 101">
                <a:extLst>
                  <a:ext uri="{FF2B5EF4-FFF2-40B4-BE49-F238E27FC236}">
                    <a16:creationId xmlns:a16="http://schemas.microsoft.com/office/drawing/2014/main" id="{E0E63EB3-AE48-4FFA-8308-BD2891D3DA66}"/>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FDAC9F3-FA35-49E9-BB32-3DC19A9329DA}"/>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5D75BC6-D1E3-4874-A286-F25E57F5FE96}"/>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B30205A-E4B2-4674-A4FC-665FF98A7E65}"/>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84B66D1-30CB-477A-B772-B5F5B84D1337}"/>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7F56781E-C394-4E61-BBA4-87CC7E7773EC}"/>
                </a:ext>
              </a:extLst>
            </p:cNvPr>
            <p:cNvGrpSpPr/>
            <p:nvPr/>
          </p:nvGrpSpPr>
          <p:grpSpPr bwMode="hidden">
            <a:xfrm flipH="1">
              <a:off x="0" y="0"/>
              <a:ext cx="12192001" cy="6858000"/>
              <a:chOff x="-1" y="0"/>
              <a:chExt cx="12192001" cy="6858000"/>
            </a:xfrm>
          </p:grpSpPr>
          <p:cxnSp>
            <p:nvCxnSpPr>
              <p:cNvPr id="80" name="Straight Connector 79">
                <a:extLst>
                  <a:ext uri="{FF2B5EF4-FFF2-40B4-BE49-F238E27FC236}">
                    <a16:creationId xmlns:a16="http://schemas.microsoft.com/office/drawing/2014/main" id="{6508B4A9-F831-41CA-AA7E-A2A69176CF2C}"/>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F6893CA-F36B-4EE5-8E27-AE97CD91DD7F}"/>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3D9568-93FC-4437-9931-371EC03A9C2D}"/>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DC36C8A-3F44-459C-A923-A254E85D2D4C}"/>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ACABC2-0349-47F8-B281-1F30DE298CF5}"/>
                  </a:ext>
                </a:extLst>
              </p:cNvPr>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4759E29-5FFB-4226-9A5B-C83FA2CBBFD0}"/>
                  </a:ext>
                </a:extLst>
              </p:cNvPr>
              <p:cNvGrpSpPr/>
              <p:nvPr/>
            </p:nvGrpSpPr>
            <p:grpSpPr bwMode="hidden">
              <a:xfrm>
                <a:off x="6327885" y="0"/>
                <a:ext cx="5864115" cy="5898673"/>
                <a:chOff x="6327885" y="0"/>
                <a:chExt cx="5864115" cy="5898673"/>
              </a:xfrm>
            </p:grpSpPr>
            <p:cxnSp>
              <p:nvCxnSpPr>
                <p:cNvPr id="91" name="Straight Connector 90">
                  <a:extLst>
                    <a:ext uri="{FF2B5EF4-FFF2-40B4-BE49-F238E27FC236}">
                      <a16:creationId xmlns:a16="http://schemas.microsoft.com/office/drawing/2014/main" id="{510B3D42-6692-4129-8AC0-23335DC90A01}"/>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26E20A2-92E2-4BF6-8E89-5C4619FD2509}"/>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7C0495A-7CCF-49E8-AA00-507B984240F2}"/>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2A271DE-F045-4DFA-B0FB-9A89000C50C6}"/>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1C077FB-A6E3-4CF4-9858-896CE3933408}"/>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a:extLst>
                  <a:ext uri="{FF2B5EF4-FFF2-40B4-BE49-F238E27FC236}">
                    <a16:creationId xmlns:a16="http://schemas.microsoft.com/office/drawing/2014/main" id="{2AD117DE-11B9-4EC8-9ECB-6686096F3D99}"/>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DD7C68A-77AD-47FC-8269-26FCE2E03EF9}"/>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4BB7BBA-E1ED-4290-9EC0-9A4489D2ECAC}"/>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A159E1B-87D5-47B2-9DFF-52B28FC4051A}"/>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F055972-EF3E-4EB1-BCB9-D23B97F92906}"/>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12" name="Rectangle 111">
            <a:extLst>
              <a:ext uri="{FF2B5EF4-FFF2-40B4-BE49-F238E27FC236}">
                <a16:creationId xmlns:a16="http://schemas.microsoft.com/office/drawing/2014/main" id="{C09C0779-505D-4999-B3F0-58609FF922D8}"/>
              </a:ext>
            </a:extLst>
          </p:cNvPr>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DFE7475C-E8F2-4236-870A-CFD5423FAB09}"/>
              </a:ext>
            </a:extLst>
          </p:cNvPr>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76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2376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p:nvGrpSpPr>
        <p:grpSpPr bwMode="hidden">
          <a:xfrm>
            <a:off x="-1" y="-3055"/>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4"/>
            <a:ext cx="9601200" cy="52192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338031"/>
            <a:ext cx="9601200" cy="44531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a:t>Integrated Systems Design</a:t>
            </a:r>
          </a:p>
        </p:txBody>
      </p:sp>
      <p:sp>
        <p:nvSpPr>
          <p:cNvPr id="6" name="Slide Number Placeholder 5"/>
          <p:cNvSpPr>
            <a:spLocks noGrp="1"/>
          </p:cNvSpPr>
          <p:nvPr>
            <p:ph type="sldNum" sz="quarter" idx="4"/>
          </p:nvPr>
        </p:nvSpPr>
        <p:spPr>
          <a:xfrm>
            <a:off x="8147" y="6595074"/>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C827F8E8-A574-4E7A-A2FF-965BC3ECCB94}" type="slidenum">
              <a:rPr lang="en-GB" smtClean="0"/>
              <a:t>‹#›</a:t>
            </a:fld>
            <a:endParaRPr lang="en-GB"/>
          </a:p>
        </p:txBody>
      </p:sp>
      <p:cxnSp>
        <p:nvCxnSpPr>
          <p:cNvPr id="63" name="Straight Connector 62">
            <a:extLst>
              <a:ext uri="{FF2B5EF4-FFF2-40B4-BE49-F238E27FC236}">
                <a16:creationId xmlns:a16="http://schemas.microsoft.com/office/drawing/2014/main" id="{AC503886-B98C-46E1-A391-3D343B0CF9A1}"/>
              </a:ext>
            </a:extLst>
          </p:cNvPr>
          <p:cNvCxnSpPr/>
          <p:nvPr/>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c" descr=" ">
            <a:extLst>
              <a:ext uri="{FF2B5EF4-FFF2-40B4-BE49-F238E27FC236}">
                <a16:creationId xmlns:a16="http://schemas.microsoft.com/office/drawing/2014/main" id="{FFA5FE96-4A98-4A52-B711-4D8E595CE00D}"/>
              </a:ext>
            </a:extLst>
          </p:cNvPr>
          <p:cNvSpPr txBox="1"/>
          <p:nvPr userDrawn="1"/>
        </p:nvSpPr>
        <p:spPr>
          <a:xfrm>
            <a:off x="0" y="6537960"/>
            <a:ext cx="12192000" cy="223138"/>
          </a:xfrm>
          <a:prstGeom prst="rect">
            <a:avLst/>
          </a:prstGeom>
          <a:noFill/>
        </p:spPr>
        <p:txBody>
          <a:bodyPr vert="horz" rtlCol="0">
            <a:spAutoFit/>
          </a:bodyPr>
          <a:lstStyle/>
          <a:p>
            <a:pPr algn="ctr"/>
            <a:r>
              <a:rPr lang="en-GB" sz="850" b="0"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1977139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73EB-9474-4CAD-A8B6-61326498A425}"/>
              </a:ext>
            </a:extLst>
          </p:cNvPr>
          <p:cNvSpPr>
            <a:spLocks noGrp="1"/>
          </p:cNvSpPr>
          <p:nvPr>
            <p:ph type="ctrTitle"/>
          </p:nvPr>
        </p:nvSpPr>
        <p:spPr/>
        <p:txBody>
          <a:bodyPr>
            <a:normAutofit/>
          </a:bodyPr>
          <a:lstStyle/>
          <a:p>
            <a:r>
              <a:rPr lang="en-GB" sz="4400" dirty="0"/>
              <a:t>Advanced Testbenches</a:t>
            </a:r>
          </a:p>
        </p:txBody>
      </p:sp>
      <p:sp>
        <p:nvSpPr>
          <p:cNvPr id="3" name="Subtitle 2">
            <a:extLst>
              <a:ext uri="{FF2B5EF4-FFF2-40B4-BE49-F238E27FC236}">
                <a16:creationId xmlns:a16="http://schemas.microsoft.com/office/drawing/2014/main" id="{E622AD3E-5AE0-4153-AA88-1DC2680677AC}"/>
              </a:ext>
            </a:extLst>
          </p:cNvPr>
          <p:cNvSpPr>
            <a:spLocks noGrp="1"/>
          </p:cNvSpPr>
          <p:nvPr>
            <p:ph type="subTitle" idx="1"/>
          </p:nvPr>
        </p:nvSpPr>
        <p:spPr/>
        <p:txBody>
          <a:bodyPr/>
          <a:lstStyle/>
          <a:p>
            <a:r>
              <a:rPr lang="en-GB" dirty="0"/>
              <a:t>Lecture 2</a:t>
            </a:r>
          </a:p>
        </p:txBody>
      </p:sp>
    </p:spTree>
    <p:extLst>
      <p:ext uri="{BB962C8B-B14F-4D97-AF65-F5344CB8AC3E}">
        <p14:creationId xmlns:p14="http://schemas.microsoft.com/office/powerpoint/2010/main" val="110586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B6E5F3-DD5F-4BE9-8E0A-CE6D688D5761}"/>
              </a:ext>
            </a:extLst>
          </p:cNvPr>
          <p:cNvSpPr>
            <a:spLocks noGrp="1"/>
          </p:cNvSpPr>
          <p:nvPr>
            <p:ph type="title"/>
          </p:nvPr>
        </p:nvSpPr>
        <p:spPr/>
        <p:txBody>
          <a:bodyPr>
            <a:normAutofit fontScale="90000"/>
          </a:bodyPr>
          <a:lstStyle/>
          <a:p>
            <a:r>
              <a:rPr lang="en-IE" dirty="0"/>
              <a:t>repeat loop</a:t>
            </a:r>
            <a:endParaRPr lang="en-US" dirty="0"/>
          </a:p>
        </p:txBody>
      </p:sp>
      <p:sp>
        <p:nvSpPr>
          <p:cNvPr id="8" name="Content Placeholder 7">
            <a:extLst>
              <a:ext uri="{FF2B5EF4-FFF2-40B4-BE49-F238E27FC236}">
                <a16:creationId xmlns:a16="http://schemas.microsoft.com/office/drawing/2014/main" id="{154B9DEC-2CBB-40E9-9CB8-7827B315179B}"/>
              </a:ext>
            </a:extLst>
          </p:cNvPr>
          <p:cNvSpPr>
            <a:spLocks noGrp="1"/>
          </p:cNvSpPr>
          <p:nvPr>
            <p:ph idx="1"/>
          </p:nvPr>
        </p:nvSpPr>
        <p:spPr>
          <a:xfrm>
            <a:off x="1295400" y="1523999"/>
            <a:ext cx="9601200" cy="4592716"/>
          </a:xfrm>
        </p:spPr>
        <p:txBody>
          <a:bodyPr>
            <a:normAutofit fontScale="92500" lnSpcReduction="20000"/>
          </a:bodyPr>
          <a:lstStyle/>
          <a:p>
            <a:pPr>
              <a:lnSpc>
                <a:spcPct val="80000"/>
              </a:lnSpc>
              <a:buNone/>
            </a:pPr>
            <a:r>
              <a:rPr lang="en-IE" altLang="en-US" dirty="0">
                <a:solidFill>
                  <a:srgbClr val="7030A0"/>
                </a:solidFill>
                <a:latin typeface="Consolas" panose="020B0609020204030204" pitchFamily="49" charset="0"/>
              </a:rPr>
              <a:t>repeat</a:t>
            </a:r>
            <a:r>
              <a:rPr lang="en-IE" altLang="en-US" sz="1800" dirty="0"/>
              <a:t> (number) </a:t>
            </a:r>
            <a:r>
              <a:rPr lang="en-IE" altLang="en-US" dirty="0">
                <a:solidFill>
                  <a:srgbClr val="7030A0"/>
                </a:solidFill>
                <a:latin typeface="Consolas" panose="020B0609020204030204" pitchFamily="49" charset="0"/>
              </a:rPr>
              <a:t>begin</a:t>
            </a:r>
          </a:p>
          <a:p>
            <a:pPr lvl="1">
              <a:lnSpc>
                <a:spcPct val="80000"/>
              </a:lnSpc>
              <a:buNone/>
            </a:pPr>
            <a:r>
              <a:rPr lang="en-IE" altLang="en-US" sz="1600" dirty="0"/>
              <a:t>procedural statement;</a:t>
            </a:r>
          </a:p>
          <a:p>
            <a:pPr lvl="1">
              <a:lnSpc>
                <a:spcPct val="80000"/>
              </a:lnSpc>
              <a:buNone/>
            </a:pPr>
            <a:r>
              <a:rPr lang="en-IE" altLang="en-US" sz="1600" dirty="0"/>
              <a:t>procedural statement;</a:t>
            </a:r>
          </a:p>
          <a:p>
            <a:pPr lvl="1">
              <a:lnSpc>
                <a:spcPct val="80000"/>
              </a:lnSpc>
              <a:buNone/>
            </a:pPr>
            <a:r>
              <a:rPr lang="en-IE" altLang="en-US" sz="1600" dirty="0"/>
              <a:t>…</a:t>
            </a:r>
          </a:p>
          <a:p>
            <a:pPr>
              <a:lnSpc>
                <a:spcPct val="80000"/>
              </a:lnSpc>
              <a:buNone/>
            </a:pPr>
            <a:r>
              <a:rPr lang="en-IE" altLang="en-US" dirty="0">
                <a:solidFill>
                  <a:srgbClr val="7030A0"/>
                </a:solidFill>
                <a:latin typeface="Consolas" panose="020B0609020204030204" pitchFamily="49" charset="0"/>
              </a:rPr>
              <a:t>end</a:t>
            </a:r>
          </a:p>
          <a:p>
            <a:pPr>
              <a:lnSpc>
                <a:spcPct val="80000"/>
              </a:lnSpc>
            </a:pPr>
            <a:r>
              <a:rPr lang="en-IE" altLang="en-US" sz="2400" dirty="0"/>
              <a:t>Example repeat loop:</a:t>
            </a:r>
          </a:p>
          <a:p>
            <a:pPr>
              <a:lnSpc>
                <a:spcPct val="80000"/>
              </a:lnSpc>
              <a:buNone/>
            </a:pPr>
            <a:r>
              <a:rPr lang="en-IE" altLang="en-US" dirty="0">
                <a:solidFill>
                  <a:srgbClr val="7030A0"/>
                </a:solidFill>
                <a:latin typeface="Consolas" panose="020B0609020204030204" pitchFamily="49" charset="0"/>
              </a:rPr>
              <a:t>repeat</a:t>
            </a:r>
            <a:r>
              <a:rPr lang="en-IE" altLang="en-US" dirty="0">
                <a:latin typeface="Consolas" panose="020B0609020204030204" pitchFamily="49" charset="0"/>
              </a:rPr>
              <a:t>(16) </a:t>
            </a:r>
            <a:r>
              <a:rPr lang="en-IE" altLang="en-US" dirty="0">
                <a:solidFill>
                  <a:srgbClr val="7030A0"/>
                </a:solidFill>
                <a:latin typeface="Consolas" panose="020B0609020204030204" pitchFamily="49" charset="0"/>
              </a:rPr>
              <a:t>begin</a:t>
            </a:r>
          </a:p>
          <a:p>
            <a:pPr>
              <a:lnSpc>
                <a:spcPct val="80000"/>
              </a:lnSpc>
              <a:buNone/>
            </a:pPr>
            <a:r>
              <a:rPr lang="en-IE" altLang="en-US" dirty="0">
                <a:latin typeface="Consolas" panose="020B0609020204030204" pitchFamily="49" charset="0"/>
              </a:rPr>
              <a:t>	</a:t>
            </a:r>
            <a:r>
              <a:rPr lang="en-IE" altLang="en-US" dirty="0" err="1">
                <a:latin typeface="Consolas" panose="020B0609020204030204" pitchFamily="49" charset="0"/>
              </a:rPr>
              <a:t>count_en</a:t>
            </a:r>
            <a:r>
              <a:rPr lang="en-IE" altLang="en-US" dirty="0">
                <a:latin typeface="Consolas" panose="020B0609020204030204" pitchFamily="49" charset="0"/>
              </a:rPr>
              <a:t> = 1;</a:t>
            </a:r>
          </a:p>
          <a:p>
            <a:pPr>
              <a:lnSpc>
                <a:spcPct val="80000"/>
              </a:lnSpc>
              <a:buNone/>
            </a:pPr>
            <a:r>
              <a:rPr lang="en-IE" altLang="en-US" dirty="0">
                <a:latin typeface="Consolas" panose="020B0609020204030204" pitchFamily="49" charset="0"/>
              </a:rPr>
              <a:t>  #100;</a:t>
            </a:r>
          </a:p>
          <a:p>
            <a:pPr>
              <a:lnSpc>
                <a:spcPct val="80000"/>
              </a:lnSpc>
              <a:buNone/>
            </a:pPr>
            <a:r>
              <a:rPr lang="en-IE" altLang="en-US" dirty="0">
                <a:latin typeface="Consolas" panose="020B0609020204030204" pitchFamily="49" charset="0"/>
              </a:rPr>
              <a:t>  </a:t>
            </a:r>
            <a:r>
              <a:rPr lang="en-IE" altLang="en-US" dirty="0" err="1">
                <a:latin typeface="Consolas" panose="020B0609020204030204" pitchFamily="49" charset="0"/>
              </a:rPr>
              <a:t>count_en</a:t>
            </a:r>
            <a:r>
              <a:rPr lang="en-IE" altLang="en-US" dirty="0">
                <a:latin typeface="Consolas" panose="020B0609020204030204" pitchFamily="49" charset="0"/>
              </a:rPr>
              <a:t> = 0;</a:t>
            </a:r>
          </a:p>
          <a:p>
            <a:pPr>
              <a:lnSpc>
                <a:spcPct val="80000"/>
              </a:lnSpc>
              <a:buNone/>
            </a:pPr>
            <a:r>
              <a:rPr lang="en-IE" altLang="en-US" dirty="0">
                <a:latin typeface="Consolas" panose="020B0609020204030204" pitchFamily="49" charset="0"/>
              </a:rPr>
              <a:t>  #100;</a:t>
            </a:r>
          </a:p>
          <a:p>
            <a:pPr>
              <a:lnSpc>
                <a:spcPct val="80000"/>
              </a:lnSpc>
              <a:buNone/>
            </a:pPr>
            <a:r>
              <a:rPr lang="en-IE" altLang="en-US" dirty="0">
                <a:solidFill>
                  <a:srgbClr val="7030A0"/>
                </a:solidFill>
                <a:latin typeface="Consolas" panose="020B0609020204030204" pitchFamily="49" charset="0"/>
              </a:rPr>
              <a:t>end</a:t>
            </a:r>
          </a:p>
        </p:txBody>
      </p:sp>
      <p:sp>
        <p:nvSpPr>
          <p:cNvPr id="5" name="Footer Placeholder 4">
            <a:extLst>
              <a:ext uri="{FF2B5EF4-FFF2-40B4-BE49-F238E27FC236}">
                <a16:creationId xmlns:a16="http://schemas.microsoft.com/office/drawing/2014/main" id="{D0E1540A-002B-4614-A386-EC255E2ECB07}"/>
              </a:ext>
            </a:extLst>
          </p:cNvPr>
          <p:cNvSpPr>
            <a:spLocks noGrp="1"/>
          </p:cNvSpPr>
          <p:nvPr>
            <p:ph type="ftr" sz="quarter" idx="11"/>
          </p:nvPr>
        </p:nvSpPr>
        <p:spPr/>
        <p:txBody>
          <a:bodyPr/>
          <a:lstStyle/>
          <a:p>
            <a:r>
              <a:rPr lang="en-GB"/>
              <a:t>Integrated Systems Design</a:t>
            </a:r>
          </a:p>
        </p:txBody>
      </p:sp>
      <p:sp>
        <p:nvSpPr>
          <p:cNvPr id="6" name="Slide Number Placeholder 5">
            <a:extLst>
              <a:ext uri="{FF2B5EF4-FFF2-40B4-BE49-F238E27FC236}">
                <a16:creationId xmlns:a16="http://schemas.microsoft.com/office/drawing/2014/main" id="{9106A7C9-303B-49A8-9F09-81E2E3275541}"/>
              </a:ext>
            </a:extLst>
          </p:cNvPr>
          <p:cNvSpPr>
            <a:spLocks noGrp="1"/>
          </p:cNvSpPr>
          <p:nvPr>
            <p:ph type="sldNum" sz="quarter" idx="12"/>
          </p:nvPr>
        </p:nvSpPr>
        <p:spPr/>
        <p:txBody>
          <a:bodyPr/>
          <a:lstStyle/>
          <a:p>
            <a:fld id="{C827F8E8-A574-4E7A-A2FF-965BC3ECCB94}" type="slidenum">
              <a:rPr lang="en-GB" smtClean="0"/>
              <a:t>10</a:t>
            </a:fld>
            <a:endParaRPr lang="en-GB"/>
          </a:p>
        </p:txBody>
      </p:sp>
    </p:spTree>
    <p:extLst>
      <p:ext uri="{BB962C8B-B14F-4D97-AF65-F5344CB8AC3E}">
        <p14:creationId xmlns:p14="http://schemas.microsoft.com/office/powerpoint/2010/main" val="25449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C0E5-ACA5-4DDC-9FE8-8F0463BAD42B}"/>
              </a:ext>
            </a:extLst>
          </p:cNvPr>
          <p:cNvSpPr>
            <a:spLocks noGrp="1"/>
          </p:cNvSpPr>
          <p:nvPr>
            <p:ph type="title"/>
          </p:nvPr>
        </p:nvSpPr>
        <p:spPr/>
        <p:txBody>
          <a:bodyPr>
            <a:normAutofit fontScale="90000"/>
          </a:bodyPr>
          <a:lstStyle/>
          <a:p>
            <a:r>
              <a:rPr lang="en-IE" dirty="0"/>
              <a:t>forever loop</a:t>
            </a:r>
            <a:endParaRPr lang="en-US" dirty="0"/>
          </a:p>
        </p:txBody>
      </p:sp>
      <p:sp>
        <p:nvSpPr>
          <p:cNvPr id="3" name="Content Placeholder 2">
            <a:extLst>
              <a:ext uri="{FF2B5EF4-FFF2-40B4-BE49-F238E27FC236}">
                <a16:creationId xmlns:a16="http://schemas.microsoft.com/office/drawing/2014/main" id="{EBC7C838-4A71-48EA-B3EC-6730E2460058}"/>
              </a:ext>
            </a:extLst>
          </p:cNvPr>
          <p:cNvSpPr>
            <a:spLocks noGrp="1"/>
          </p:cNvSpPr>
          <p:nvPr>
            <p:ph idx="1"/>
          </p:nvPr>
        </p:nvSpPr>
        <p:spPr>
          <a:xfrm>
            <a:off x="1295400" y="1523999"/>
            <a:ext cx="9601200" cy="4601593"/>
          </a:xfrm>
        </p:spPr>
        <p:txBody>
          <a:bodyPr>
            <a:normAutofit fontScale="92500" lnSpcReduction="20000"/>
          </a:bodyPr>
          <a:lstStyle/>
          <a:p>
            <a:pPr>
              <a:buNone/>
            </a:pPr>
            <a:r>
              <a:rPr lang="en-IE" altLang="en-US" dirty="0">
                <a:solidFill>
                  <a:srgbClr val="7030A0"/>
                </a:solidFill>
                <a:latin typeface="Consolas" panose="020B0609020204030204" pitchFamily="49" charset="0"/>
              </a:rPr>
              <a:t>forever</a:t>
            </a:r>
            <a:r>
              <a:rPr lang="en-IE" altLang="en-US" dirty="0">
                <a:latin typeface="Consolas" panose="020B0609020204030204" pitchFamily="49" charset="0"/>
              </a:rPr>
              <a:t> </a:t>
            </a:r>
            <a:r>
              <a:rPr lang="en-IE" altLang="en-US" dirty="0">
                <a:solidFill>
                  <a:srgbClr val="7030A0"/>
                </a:solidFill>
                <a:latin typeface="Consolas" panose="020B0609020204030204" pitchFamily="49" charset="0"/>
              </a:rPr>
              <a:t>begin</a:t>
            </a:r>
          </a:p>
          <a:p>
            <a:pPr lvl="1">
              <a:buNone/>
            </a:pPr>
            <a:r>
              <a:rPr lang="en-IE" altLang="en-US" dirty="0"/>
              <a:t>procedural statement;</a:t>
            </a:r>
          </a:p>
          <a:p>
            <a:pPr lvl="1">
              <a:buNone/>
            </a:pPr>
            <a:r>
              <a:rPr lang="en-IE" altLang="en-US" dirty="0"/>
              <a:t>procedural statement;</a:t>
            </a:r>
          </a:p>
          <a:p>
            <a:pPr lvl="1">
              <a:buNone/>
            </a:pPr>
            <a:r>
              <a:rPr lang="en-IE" altLang="en-US" dirty="0"/>
              <a:t>…</a:t>
            </a:r>
          </a:p>
          <a:p>
            <a:pPr>
              <a:buNone/>
            </a:pPr>
            <a:r>
              <a:rPr lang="en-IE" altLang="en-US" dirty="0">
                <a:solidFill>
                  <a:srgbClr val="7030A0"/>
                </a:solidFill>
                <a:latin typeface="Consolas" panose="020B0609020204030204" pitchFamily="49" charset="0"/>
              </a:rPr>
              <a:t>end</a:t>
            </a:r>
          </a:p>
          <a:p>
            <a:r>
              <a:rPr lang="en-IE" altLang="en-US" dirty="0"/>
              <a:t>Example forever loop</a:t>
            </a:r>
          </a:p>
          <a:p>
            <a:pPr>
              <a:buNone/>
            </a:pPr>
            <a:r>
              <a:rPr lang="en-IE" altLang="en-US" dirty="0">
                <a:solidFill>
                  <a:srgbClr val="7030A0"/>
                </a:solidFill>
                <a:latin typeface="Consolas" panose="020B0609020204030204" pitchFamily="49" charset="0"/>
              </a:rPr>
              <a:t>initial</a:t>
            </a:r>
            <a:r>
              <a:rPr lang="en-IE" altLang="en-US" dirty="0">
                <a:latin typeface="Consolas" panose="020B0609020204030204" pitchFamily="49" charset="0"/>
              </a:rPr>
              <a:t> </a:t>
            </a:r>
            <a:r>
              <a:rPr lang="en-IE" altLang="en-US" dirty="0">
                <a:solidFill>
                  <a:srgbClr val="7030A0"/>
                </a:solidFill>
                <a:latin typeface="Consolas" panose="020B0609020204030204" pitchFamily="49" charset="0"/>
              </a:rPr>
              <a:t>begin</a:t>
            </a:r>
          </a:p>
          <a:p>
            <a:pPr>
              <a:buNone/>
            </a:pPr>
            <a:r>
              <a:rPr lang="en-IE" altLang="en-US" dirty="0">
                <a:latin typeface="Consolas" panose="020B0609020204030204" pitchFamily="49" charset="0"/>
              </a:rPr>
              <a:t>	</a:t>
            </a:r>
            <a:r>
              <a:rPr lang="en-IE" altLang="en-US" dirty="0" err="1">
                <a:latin typeface="Consolas" panose="020B0609020204030204" pitchFamily="49" charset="0"/>
              </a:rPr>
              <a:t>clk</a:t>
            </a:r>
            <a:r>
              <a:rPr lang="en-IE" altLang="en-US" dirty="0">
                <a:latin typeface="Consolas" panose="020B0609020204030204" pitchFamily="49" charset="0"/>
              </a:rPr>
              <a:t> = 1’b0;</a:t>
            </a:r>
          </a:p>
          <a:p>
            <a:pPr>
              <a:buNone/>
            </a:pPr>
            <a:r>
              <a:rPr lang="en-IE" altLang="en-US" dirty="0">
                <a:latin typeface="Consolas" panose="020B0609020204030204" pitchFamily="49" charset="0"/>
              </a:rPr>
              <a:t>	</a:t>
            </a:r>
            <a:r>
              <a:rPr lang="en-IE" altLang="en-US" dirty="0">
                <a:solidFill>
                  <a:srgbClr val="7030A0"/>
                </a:solidFill>
                <a:latin typeface="Consolas" panose="020B0609020204030204" pitchFamily="49" charset="0"/>
              </a:rPr>
              <a:t>forever</a:t>
            </a:r>
          </a:p>
          <a:p>
            <a:pPr>
              <a:buNone/>
            </a:pPr>
            <a:r>
              <a:rPr lang="en-IE" altLang="en-US" dirty="0">
                <a:latin typeface="Consolas" panose="020B0609020204030204" pitchFamily="49" charset="0"/>
              </a:rPr>
              <a:t>		#20 </a:t>
            </a:r>
            <a:r>
              <a:rPr lang="en-IE" altLang="en-US" dirty="0" err="1">
                <a:latin typeface="Consolas" panose="020B0609020204030204" pitchFamily="49" charset="0"/>
              </a:rPr>
              <a:t>clk</a:t>
            </a:r>
            <a:r>
              <a:rPr lang="en-IE" altLang="en-US" dirty="0">
                <a:latin typeface="Consolas" panose="020B0609020204030204" pitchFamily="49" charset="0"/>
              </a:rPr>
              <a:t> = ~</a:t>
            </a:r>
            <a:r>
              <a:rPr lang="en-IE" altLang="en-US" dirty="0" err="1">
                <a:latin typeface="Consolas" panose="020B0609020204030204" pitchFamily="49" charset="0"/>
              </a:rPr>
              <a:t>clk</a:t>
            </a:r>
            <a:r>
              <a:rPr lang="en-IE" altLang="en-US" dirty="0">
                <a:latin typeface="Consolas" panose="020B0609020204030204" pitchFamily="49" charset="0"/>
              </a:rPr>
              <a:t>;</a:t>
            </a:r>
          </a:p>
          <a:p>
            <a:pPr>
              <a:buNone/>
            </a:pPr>
            <a:r>
              <a:rPr lang="en-IE" altLang="en-US" dirty="0">
                <a:solidFill>
                  <a:srgbClr val="7030A0"/>
                </a:solidFill>
                <a:latin typeface="Consolas" panose="020B0609020204030204" pitchFamily="49" charset="0"/>
              </a:rPr>
              <a:t>end</a:t>
            </a:r>
          </a:p>
        </p:txBody>
      </p:sp>
      <p:sp>
        <p:nvSpPr>
          <p:cNvPr id="4" name="Footer Placeholder 3">
            <a:extLst>
              <a:ext uri="{FF2B5EF4-FFF2-40B4-BE49-F238E27FC236}">
                <a16:creationId xmlns:a16="http://schemas.microsoft.com/office/drawing/2014/main" id="{6CE39B30-4F45-46F8-8BA6-C07BF94D4E5A}"/>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E2D73EAD-8C90-4EF3-B620-3075AC9619F5}"/>
              </a:ext>
            </a:extLst>
          </p:cNvPr>
          <p:cNvSpPr>
            <a:spLocks noGrp="1"/>
          </p:cNvSpPr>
          <p:nvPr>
            <p:ph type="sldNum" sz="quarter" idx="12"/>
          </p:nvPr>
        </p:nvSpPr>
        <p:spPr/>
        <p:txBody>
          <a:bodyPr/>
          <a:lstStyle/>
          <a:p>
            <a:fld id="{C827F8E8-A574-4E7A-A2FF-965BC3ECCB94}" type="slidenum">
              <a:rPr lang="en-GB" smtClean="0"/>
              <a:t>11</a:t>
            </a:fld>
            <a:endParaRPr lang="en-GB"/>
          </a:p>
        </p:txBody>
      </p:sp>
    </p:spTree>
    <p:extLst>
      <p:ext uri="{BB962C8B-B14F-4D97-AF65-F5344CB8AC3E}">
        <p14:creationId xmlns:p14="http://schemas.microsoft.com/office/powerpoint/2010/main" val="247315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2934-612B-41C7-A7C3-BDD762D2F8B9}"/>
              </a:ext>
            </a:extLst>
          </p:cNvPr>
          <p:cNvSpPr>
            <a:spLocks noGrp="1"/>
          </p:cNvSpPr>
          <p:nvPr>
            <p:ph type="title"/>
          </p:nvPr>
        </p:nvSpPr>
        <p:spPr/>
        <p:txBody>
          <a:bodyPr>
            <a:normAutofit fontScale="90000"/>
          </a:bodyPr>
          <a:lstStyle/>
          <a:p>
            <a:r>
              <a:rPr lang="en-IE" dirty="0"/>
              <a:t>Useful Testbench Constructs</a:t>
            </a:r>
            <a:endParaRPr lang="en-US" dirty="0"/>
          </a:p>
        </p:txBody>
      </p:sp>
      <p:sp>
        <p:nvSpPr>
          <p:cNvPr id="3" name="Content Placeholder 2">
            <a:extLst>
              <a:ext uri="{FF2B5EF4-FFF2-40B4-BE49-F238E27FC236}">
                <a16:creationId xmlns:a16="http://schemas.microsoft.com/office/drawing/2014/main" id="{63CD30F2-1AF5-4F08-9558-5F6139DB4619}"/>
              </a:ext>
            </a:extLst>
          </p:cNvPr>
          <p:cNvSpPr>
            <a:spLocks noGrp="1"/>
          </p:cNvSpPr>
          <p:nvPr>
            <p:ph idx="1"/>
          </p:nvPr>
        </p:nvSpPr>
        <p:spPr/>
        <p:txBody>
          <a:bodyPr/>
          <a:lstStyle/>
          <a:p>
            <a:r>
              <a:rPr lang="en-IE" altLang="en-US" dirty="0">
                <a:solidFill>
                  <a:schemeClr val="bg1">
                    <a:lumMod val="50000"/>
                  </a:schemeClr>
                </a:solidFill>
              </a:rPr>
              <a:t>Four loop constructs in Verilog:</a:t>
            </a:r>
          </a:p>
          <a:p>
            <a:pPr lvl="1"/>
            <a:r>
              <a:rPr lang="en-IE" altLang="en-US" dirty="0">
                <a:solidFill>
                  <a:schemeClr val="bg1">
                    <a:lumMod val="50000"/>
                  </a:schemeClr>
                </a:solidFill>
              </a:rPr>
              <a:t>for, while, repeat, forever</a:t>
            </a:r>
          </a:p>
          <a:p>
            <a:r>
              <a:rPr lang="en-IE" altLang="en-US" dirty="0"/>
              <a:t>Three time control constructs</a:t>
            </a:r>
          </a:p>
          <a:p>
            <a:pPr lvl="1"/>
            <a:r>
              <a:rPr lang="en-IE" altLang="en-US" dirty="0"/>
              <a:t>#, @, wait</a:t>
            </a:r>
          </a:p>
          <a:p>
            <a:r>
              <a:rPr lang="en-IE" altLang="en-US" dirty="0">
                <a:solidFill>
                  <a:schemeClr val="bg1">
                    <a:lumMod val="50000"/>
                  </a:schemeClr>
                </a:solidFill>
              </a:rPr>
              <a:t>System tasks for controlling simulation</a:t>
            </a:r>
          </a:p>
          <a:p>
            <a:r>
              <a:rPr lang="en-IE" altLang="en-US" dirty="0">
                <a:solidFill>
                  <a:schemeClr val="bg1">
                    <a:lumMod val="50000"/>
                  </a:schemeClr>
                </a:solidFill>
              </a:rPr>
              <a:t>System tasks for displaying text and variable values</a:t>
            </a:r>
          </a:p>
          <a:p>
            <a:r>
              <a:rPr lang="en-IE" altLang="en-US" dirty="0">
                <a:solidFill>
                  <a:schemeClr val="bg1">
                    <a:lumMod val="50000"/>
                  </a:schemeClr>
                </a:solidFill>
              </a:rPr>
              <a:t>File IO system tasks</a:t>
            </a:r>
          </a:p>
          <a:p>
            <a:r>
              <a:rPr lang="en-IE" altLang="en-US" dirty="0">
                <a:solidFill>
                  <a:schemeClr val="bg1">
                    <a:lumMod val="50000"/>
                  </a:schemeClr>
                </a:solidFill>
              </a:rPr>
              <a:t>Custom functions and tasks</a:t>
            </a:r>
          </a:p>
        </p:txBody>
      </p:sp>
      <p:sp>
        <p:nvSpPr>
          <p:cNvPr id="4" name="Footer Placeholder 3">
            <a:extLst>
              <a:ext uri="{FF2B5EF4-FFF2-40B4-BE49-F238E27FC236}">
                <a16:creationId xmlns:a16="http://schemas.microsoft.com/office/drawing/2014/main" id="{4A6B4688-E519-4536-BC7E-F9FA2B35AE77}"/>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66EDAB5C-FE2E-4FBB-9679-5802F48964A8}"/>
              </a:ext>
            </a:extLst>
          </p:cNvPr>
          <p:cNvSpPr>
            <a:spLocks noGrp="1"/>
          </p:cNvSpPr>
          <p:nvPr>
            <p:ph type="sldNum" sz="quarter" idx="12"/>
          </p:nvPr>
        </p:nvSpPr>
        <p:spPr/>
        <p:txBody>
          <a:bodyPr/>
          <a:lstStyle/>
          <a:p>
            <a:fld id="{C827F8E8-A574-4E7A-A2FF-965BC3ECCB94}" type="slidenum">
              <a:rPr lang="en-GB" smtClean="0"/>
              <a:t>12</a:t>
            </a:fld>
            <a:endParaRPr lang="en-GB"/>
          </a:p>
        </p:txBody>
      </p:sp>
    </p:spTree>
    <p:extLst>
      <p:ext uri="{BB962C8B-B14F-4D97-AF65-F5344CB8AC3E}">
        <p14:creationId xmlns:p14="http://schemas.microsoft.com/office/powerpoint/2010/main" val="364400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49F3-08C9-4097-A7EC-9584894898F2}"/>
              </a:ext>
            </a:extLst>
          </p:cNvPr>
          <p:cNvSpPr>
            <a:spLocks noGrp="1"/>
          </p:cNvSpPr>
          <p:nvPr>
            <p:ph type="title"/>
          </p:nvPr>
        </p:nvSpPr>
        <p:spPr/>
        <p:txBody>
          <a:bodyPr>
            <a:normAutofit fontScale="90000"/>
          </a:bodyPr>
          <a:lstStyle/>
          <a:p>
            <a:r>
              <a:rPr lang="en-IE" dirty="0"/>
              <a:t>Timing Control</a:t>
            </a:r>
            <a:endParaRPr lang="en-US" dirty="0"/>
          </a:p>
        </p:txBody>
      </p:sp>
      <p:sp>
        <p:nvSpPr>
          <p:cNvPr id="3" name="Content Placeholder 2">
            <a:extLst>
              <a:ext uri="{FF2B5EF4-FFF2-40B4-BE49-F238E27FC236}">
                <a16:creationId xmlns:a16="http://schemas.microsoft.com/office/drawing/2014/main" id="{461D7881-CA8D-439C-89C7-4C8BBF6FCBC9}"/>
              </a:ext>
            </a:extLst>
          </p:cNvPr>
          <p:cNvSpPr>
            <a:spLocks noGrp="1"/>
          </p:cNvSpPr>
          <p:nvPr>
            <p:ph idx="1"/>
          </p:nvPr>
        </p:nvSpPr>
        <p:spPr/>
        <p:txBody>
          <a:bodyPr>
            <a:normAutofit fontScale="85000" lnSpcReduction="20000"/>
          </a:bodyPr>
          <a:lstStyle/>
          <a:p>
            <a:r>
              <a:rPr lang="en-IE" altLang="en-US" sz="2400" dirty="0"/>
              <a:t>Three different time control constructs:</a:t>
            </a:r>
          </a:p>
          <a:p>
            <a:r>
              <a:rPr lang="en-IE" altLang="en-US" sz="2400" dirty="0"/>
              <a:t>Delay control</a:t>
            </a:r>
          </a:p>
          <a:p>
            <a:pPr lvl="1"/>
            <a:r>
              <a:rPr lang="en-IE" altLang="en-US" sz="2200" dirty="0">
                <a:solidFill>
                  <a:srgbClr val="7030A0"/>
                </a:solidFill>
                <a:latin typeface="Consolas" panose="020B0609020204030204" pitchFamily="49" charset="0"/>
              </a:rPr>
              <a:t>#</a:t>
            </a:r>
            <a:r>
              <a:rPr lang="en-IE" altLang="en-US" sz="2200" i="1" dirty="0" err="1"/>
              <a:t>delay_time</a:t>
            </a:r>
            <a:endParaRPr lang="en-IE" altLang="en-US" sz="2200" i="1" dirty="0"/>
          </a:p>
          <a:p>
            <a:r>
              <a:rPr lang="en-IE" altLang="en-US" sz="2400" dirty="0"/>
              <a:t>Event control, edge sensitive</a:t>
            </a:r>
          </a:p>
          <a:p>
            <a:pPr lvl="1"/>
            <a:r>
              <a:rPr lang="en-IE" altLang="en-US" sz="2200" dirty="0">
                <a:solidFill>
                  <a:srgbClr val="7030A0"/>
                </a:solidFill>
                <a:latin typeface="Consolas" panose="020B0609020204030204" pitchFamily="49" charset="0"/>
              </a:rPr>
              <a:t>@</a:t>
            </a:r>
            <a:r>
              <a:rPr lang="en-IE" altLang="en-US" sz="2200" dirty="0">
                <a:latin typeface="Consolas" panose="020B0609020204030204" pitchFamily="49" charset="0"/>
              </a:rPr>
              <a:t>(</a:t>
            </a:r>
            <a:r>
              <a:rPr lang="en-IE" altLang="en-US" sz="2200" i="1" dirty="0"/>
              <a:t>event1, event2…</a:t>
            </a:r>
            <a:r>
              <a:rPr lang="en-IE" altLang="en-US" sz="2200" dirty="0">
                <a:latin typeface="Consolas" panose="020B0609020204030204" pitchFamily="49" charset="0"/>
              </a:rPr>
              <a:t>)</a:t>
            </a:r>
            <a:endParaRPr lang="en-IE" altLang="en-US" sz="2400" dirty="0"/>
          </a:p>
          <a:p>
            <a:r>
              <a:rPr lang="en-IE" altLang="en-US" sz="2400" dirty="0"/>
              <a:t>Wait statement, level sensitive</a:t>
            </a:r>
          </a:p>
          <a:p>
            <a:pPr lvl="1"/>
            <a:r>
              <a:rPr lang="en-IE" altLang="en-US" sz="2200" dirty="0">
                <a:solidFill>
                  <a:srgbClr val="7030A0"/>
                </a:solidFill>
                <a:latin typeface="Consolas" panose="020B0609020204030204" pitchFamily="49" charset="0"/>
              </a:rPr>
              <a:t>wait</a:t>
            </a:r>
            <a:r>
              <a:rPr lang="en-IE" altLang="en-US" sz="2000" dirty="0">
                <a:latin typeface="Consolas" panose="020B0609020204030204" pitchFamily="49" charset="0"/>
              </a:rPr>
              <a:t>(</a:t>
            </a:r>
            <a:r>
              <a:rPr lang="en-IE" altLang="en-US" sz="2000" i="1" dirty="0" err="1"/>
              <a:t>boolean_expression</a:t>
            </a:r>
            <a:r>
              <a:rPr lang="en-IE" altLang="en-US" sz="2000" dirty="0">
                <a:latin typeface="Consolas" panose="020B0609020204030204" pitchFamily="49" charset="0"/>
              </a:rPr>
              <a:t>)</a:t>
            </a:r>
          </a:p>
          <a:p>
            <a:pPr lvl="1"/>
            <a:r>
              <a:rPr lang="en-IE" altLang="en-US" sz="2000" dirty="0"/>
              <a:t>Waits for specific condition to become true</a:t>
            </a:r>
          </a:p>
          <a:p>
            <a:pPr lvl="1"/>
            <a:r>
              <a:rPr lang="en-IE" altLang="en-US" sz="2000" dirty="0"/>
              <a:t>Subsequent statements not executed until that condition filled, e.g.</a:t>
            </a:r>
          </a:p>
          <a:p>
            <a:pPr lvl="1"/>
            <a:r>
              <a:rPr lang="en-IE" altLang="en-US" sz="2200" dirty="0">
                <a:solidFill>
                  <a:srgbClr val="7030A0"/>
                </a:solidFill>
                <a:latin typeface="Consolas" panose="020B0609020204030204" pitchFamily="49" charset="0"/>
              </a:rPr>
              <a:t>wait</a:t>
            </a:r>
            <a:r>
              <a:rPr lang="en-IE" altLang="en-US" sz="2000" dirty="0">
                <a:latin typeface="Consolas" panose="020B0609020204030204" pitchFamily="49" charset="0"/>
              </a:rPr>
              <a:t>(counter == 4’d15)   </a:t>
            </a:r>
            <a:r>
              <a:rPr lang="en-IE" altLang="en-US" sz="2000" dirty="0">
                <a:solidFill>
                  <a:schemeClr val="accent2">
                    <a:lumMod val="50000"/>
                  </a:schemeClr>
                </a:solidFill>
                <a:latin typeface="Consolas" panose="020B0609020204030204" pitchFamily="49" charset="0"/>
              </a:rPr>
              <a:t>// waits until counter is 15</a:t>
            </a:r>
          </a:p>
          <a:p>
            <a:pPr lvl="1">
              <a:buNone/>
            </a:pPr>
            <a:r>
              <a:rPr lang="en-IE" altLang="en-US" sz="2000" dirty="0">
                <a:latin typeface="Consolas" panose="020B0609020204030204" pitchFamily="49" charset="0"/>
              </a:rPr>
              <a:t>	…                        </a:t>
            </a:r>
            <a:r>
              <a:rPr lang="en-IE" altLang="en-US" sz="2000" dirty="0">
                <a:solidFill>
                  <a:schemeClr val="accent2">
                    <a:lumMod val="50000"/>
                  </a:schemeClr>
                </a:solidFill>
                <a:latin typeface="Consolas" panose="020B0609020204030204" pitchFamily="49" charset="0"/>
              </a:rPr>
              <a:t>// then rest gets executed</a:t>
            </a:r>
          </a:p>
          <a:p>
            <a:endParaRPr lang="en-US" dirty="0"/>
          </a:p>
        </p:txBody>
      </p:sp>
      <p:sp>
        <p:nvSpPr>
          <p:cNvPr id="4" name="Footer Placeholder 3">
            <a:extLst>
              <a:ext uri="{FF2B5EF4-FFF2-40B4-BE49-F238E27FC236}">
                <a16:creationId xmlns:a16="http://schemas.microsoft.com/office/drawing/2014/main" id="{6007AB0F-2DF1-4FE2-B9BA-CE7CF42A6E77}"/>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59CB639A-4213-41DE-AF61-0917A750989B}"/>
              </a:ext>
            </a:extLst>
          </p:cNvPr>
          <p:cNvSpPr>
            <a:spLocks noGrp="1"/>
          </p:cNvSpPr>
          <p:nvPr>
            <p:ph type="sldNum" sz="quarter" idx="12"/>
          </p:nvPr>
        </p:nvSpPr>
        <p:spPr/>
        <p:txBody>
          <a:bodyPr/>
          <a:lstStyle/>
          <a:p>
            <a:fld id="{C827F8E8-A574-4E7A-A2FF-965BC3ECCB94}" type="slidenum">
              <a:rPr lang="en-GB" smtClean="0"/>
              <a:t>13</a:t>
            </a:fld>
            <a:endParaRPr lang="en-GB"/>
          </a:p>
        </p:txBody>
      </p:sp>
    </p:spTree>
    <p:extLst>
      <p:ext uri="{BB962C8B-B14F-4D97-AF65-F5344CB8AC3E}">
        <p14:creationId xmlns:p14="http://schemas.microsoft.com/office/powerpoint/2010/main" val="3634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2934-612B-41C7-A7C3-BDD762D2F8B9}"/>
              </a:ext>
            </a:extLst>
          </p:cNvPr>
          <p:cNvSpPr>
            <a:spLocks noGrp="1"/>
          </p:cNvSpPr>
          <p:nvPr>
            <p:ph type="title"/>
          </p:nvPr>
        </p:nvSpPr>
        <p:spPr/>
        <p:txBody>
          <a:bodyPr>
            <a:normAutofit fontScale="90000"/>
          </a:bodyPr>
          <a:lstStyle/>
          <a:p>
            <a:r>
              <a:rPr lang="en-IE" dirty="0"/>
              <a:t>Useful Testbench Constructs</a:t>
            </a:r>
            <a:endParaRPr lang="en-US" dirty="0"/>
          </a:p>
        </p:txBody>
      </p:sp>
      <p:sp>
        <p:nvSpPr>
          <p:cNvPr id="3" name="Content Placeholder 2">
            <a:extLst>
              <a:ext uri="{FF2B5EF4-FFF2-40B4-BE49-F238E27FC236}">
                <a16:creationId xmlns:a16="http://schemas.microsoft.com/office/drawing/2014/main" id="{63CD30F2-1AF5-4F08-9558-5F6139DB4619}"/>
              </a:ext>
            </a:extLst>
          </p:cNvPr>
          <p:cNvSpPr>
            <a:spLocks noGrp="1"/>
          </p:cNvSpPr>
          <p:nvPr>
            <p:ph idx="1"/>
          </p:nvPr>
        </p:nvSpPr>
        <p:spPr/>
        <p:txBody>
          <a:bodyPr/>
          <a:lstStyle/>
          <a:p>
            <a:r>
              <a:rPr lang="en-IE" altLang="en-US" dirty="0">
                <a:solidFill>
                  <a:schemeClr val="bg1">
                    <a:lumMod val="50000"/>
                  </a:schemeClr>
                </a:solidFill>
              </a:rPr>
              <a:t>Four loop constructs in Verilog:</a:t>
            </a:r>
          </a:p>
          <a:p>
            <a:pPr lvl="1"/>
            <a:r>
              <a:rPr lang="en-IE" altLang="en-US" dirty="0">
                <a:solidFill>
                  <a:schemeClr val="bg1">
                    <a:lumMod val="50000"/>
                  </a:schemeClr>
                </a:solidFill>
              </a:rPr>
              <a:t>for, while, repeat, forever</a:t>
            </a:r>
          </a:p>
          <a:p>
            <a:r>
              <a:rPr lang="en-IE" altLang="en-US" dirty="0">
                <a:solidFill>
                  <a:schemeClr val="bg1">
                    <a:lumMod val="50000"/>
                  </a:schemeClr>
                </a:solidFill>
              </a:rPr>
              <a:t>Three time control constructs</a:t>
            </a:r>
          </a:p>
          <a:p>
            <a:pPr lvl="1"/>
            <a:r>
              <a:rPr lang="en-IE" altLang="en-US" dirty="0">
                <a:solidFill>
                  <a:schemeClr val="bg1">
                    <a:lumMod val="50000"/>
                  </a:schemeClr>
                </a:solidFill>
              </a:rPr>
              <a:t>#, @, wait</a:t>
            </a:r>
          </a:p>
          <a:p>
            <a:r>
              <a:rPr lang="en-IE" altLang="en-US" dirty="0"/>
              <a:t>System tasks for controlling simulation</a:t>
            </a:r>
          </a:p>
          <a:p>
            <a:r>
              <a:rPr lang="en-IE" altLang="en-US" dirty="0"/>
              <a:t>System tasks for displaying text and variable values</a:t>
            </a:r>
          </a:p>
          <a:p>
            <a:r>
              <a:rPr lang="en-IE" altLang="en-US" dirty="0">
                <a:solidFill>
                  <a:schemeClr val="bg1">
                    <a:lumMod val="50000"/>
                  </a:schemeClr>
                </a:solidFill>
              </a:rPr>
              <a:t>File IO system tasks</a:t>
            </a:r>
          </a:p>
          <a:p>
            <a:r>
              <a:rPr lang="en-IE" altLang="en-US" dirty="0">
                <a:solidFill>
                  <a:schemeClr val="bg1">
                    <a:lumMod val="50000"/>
                  </a:schemeClr>
                </a:solidFill>
              </a:rPr>
              <a:t>Custom functions and tasks</a:t>
            </a:r>
          </a:p>
        </p:txBody>
      </p:sp>
      <p:sp>
        <p:nvSpPr>
          <p:cNvPr id="4" name="Footer Placeholder 3">
            <a:extLst>
              <a:ext uri="{FF2B5EF4-FFF2-40B4-BE49-F238E27FC236}">
                <a16:creationId xmlns:a16="http://schemas.microsoft.com/office/drawing/2014/main" id="{4A6B4688-E519-4536-BC7E-F9FA2B35AE77}"/>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66EDAB5C-FE2E-4FBB-9679-5802F48964A8}"/>
              </a:ext>
            </a:extLst>
          </p:cNvPr>
          <p:cNvSpPr>
            <a:spLocks noGrp="1"/>
          </p:cNvSpPr>
          <p:nvPr>
            <p:ph type="sldNum" sz="quarter" idx="12"/>
          </p:nvPr>
        </p:nvSpPr>
        <p:spPr/>
        <p:txBody>
          <a:bodyPr/>
          <a:lstStyle/>
          <a:p>
            <a:fld id="{C827F8E8-A574-4E7A-A2FF-965BC3ECCB94}" type="slidenum">
              <a:rPr lang="en-GB" smtClean="0"/>
              <a:t>14</a:t>
            </a:fld>
            <a:endParaRPr lang="en-GB"/>
          </a:p>
        </p:txBody>
      </p:sp>
    </p:spTree>
    <p:extLst>
      <p:ext uri="{BB962C8B-B14F-4D97-AF65-F5344CB8AC3E}">
        <p14:creationId xmlns:p14="http://schemas.microsoft.com/office/powerpoint/2010/main" val="54573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9CC9-1234-4E31-8250-B49601980FD4}"/>
              </a:ext>
            </a:extLst>
          </p:cNvPr>
          <p:cNvSpPr>
            <a:spLocks noGrp="1"/>
          </p:cNvSpPr>
          <p:nvPr>
            <p:ph type="title"/>
          </p:nvPr>
        </p:nvSpPr>
        <p:spPr/>
        <p:txBody>
          <a:bodyPr>
            <a:normAutofit fontScale="90000"/>
          </a:bodyPr>
          <a:lstStyle/>
          <a:p>
            <a:r>
              <a:rPr lang="en-IE" dirty="0"/>
              <a:t>System Functions and Tasks</a:t>
            </a:r>
            <a:endParaRPr lang="en-US" dirty="0"/>
          </a:p>
        </p:txBody>
      </p:sp>
      <p:sp>
        <p:nvSpPr>
          <p:cNvPr id="3" name="Content Placeholder 2">
            <a:extLst>
              <a:ext uri="{FF2B5EF4-FFF2-40B4-BE49-F238E27FC236}">
                <a16:creationId xmlns:a16="http://schemas.microsoft.com/office/drawing/2014/main" id="{28AE3346-44CB-4D8A-B8B1-776F5D0D31D6}"/>
              </a:ext>
            </a:extLst>
          </p:cNvPr>
          <p:cNvSpPr>
            <a:spLocks noGrp="1"/>
          </p:cNvSpPr>
          <p:nvPr>
            <p:ph idx="1"/>
          </p:nvPr>
        </p:nvSpPr>
        <p:spPr/>
        <p:txBody>
          <a:bodyPr/>
          <a:lstStyle/>
          <a:p>
            <a:r>
              <a:rPr lang="en-IE" altLang="en-US" dirty="0"/>
              <a:t>System-related operations</a:t>
            </a:r>
          </a:p>
          <a:p>
            <a:pPr lvl="1"/>
            <a:r>
              <a:rPr lang="en-IE" altLang="en-US" dirty="0"/>
              <a:t>Simulation control and file access</a:t>
            </a:r>
          </a:p>
          <a:p>
            <a:pPr lvl="1"/>
            <a:r>
              <a:rPr lang="en-IE" altLang="en-US" dirty="0"/>
              <a:t>Begin with </a:t>
            </a:r>
            <a:r>
              <a:rPr lang="en-IE" altLang="en-US" dirty="0">
                <a:latin typeface="Consolas" panose="020B0609020204030204" pitchFamily="49" charset="0"/>
              </a:rPr>
              <a:t>$</a:t>
            </a:r>
            <a:r>
              <a:rPr lang="en-IE" altLang="en-US" dirty="0"/>
              <a:t>, e.g. </a:t>
            </a:r>
            <a:r>
              <a:rPr lang="en-IE" altLang="en-US" dirty="0">
                <a:latin typeface="Consolas" panose="020B0609020204030204" pitchFamily="49" charset="0"/>
              </a:rPr>
              <a:t>$monitor</a:t>
            </a:r>
          </a:p>
          <a:p>
            <a:pPr lvl="1"/>
            <a:r>
              <a:rPr lang="en-IE" altLang="en-US" dirty="0"/>
              <a:t>Full list in Verilog-2001 reference book</a:t>
            </a:r>
          </a:p>
          <a:p>
            <a:pPr lvl="1"/>
            <a:r>
              <a:rPr lang="en-IE" altLang="en-US" dirty="0"/>
              <a:t>We’ll use</a:t>
            </a:r>
          </a:p>
          <a:p>
            <a:pPr lvl="2"/>
            <a:r>
              <a:rPr lang="en-IE" altLang="en-US" dirty="0">
                <a:latin typeface="Consolas" panose="020B0609020204030204" pitchFamily="49" charset="0"/>
              </a:rPr>
              <a:t>$finish, $stop, </a:t>
            </a:r>
          </a:p>
          <a:p>
            <a:pPr lvl="1"/>
            <a:r>
              <a:rPr lang="en-IE" altLang="en-US" dirty="0">
                <a:latin typeface="+mj-lt"/>
              </a:rPr>
              <a:t>Also</a:t>
            </a:r>
            <a:r>
              <a:rPr lang="en-IE" altLang="en-US" dirty="0">
                <a:latin typeface="Consolas" panose="020B0609020204030204" pitchFamily="49" charset="0"/>
              </a:rPr>
              <a:t>:</a:t>
            </a:r>
          </a:p>
          <a:p>
            <a:pPr lvl="2"/>
            <a:r>
              <a:rPr lang="en-IE" altLang="en-US" dirty="0">
                <a:latin typeface="Consolas" panose="020B0609020204030204" pitchFamily="49" charset="0"/>
              </a:rPr>
              <a:t>$display, $write, $strobe, $monitor</a:t>
            </a:r>
          </a:p>
          <a:p>
            <a:pPr marL="0" indent="0">
              <a:buNone/>
            </a:pPr>
            <a:endParaRPr lang="en-US" dirty="0"/>
          </a:p>
        </p:txBody>
      </p:sp>
      <p:sp>
        <p:nvSpPr>
          <p:cNvPr id="4" name="Footer Placeholder 3">
            <a:extLst>
              <a:ext uri="{FF2B5EF4-FFF2-40B4-BE49-F238E27FC236}">
                <a16:creationId xmlns:a16="http://schemas.microsoft.com/office/drawing/2014/main" id="{BF1DA83F-ADFE-44A5-8FEB-9E82C6E1FB89}"/>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BD846866-EBF8-49AB-A852-1CE01BC6AF53}"/>
              </a:ext>
            </a:extLst>
          </p:cNvPr>
          <p:cNvSpPr>
            <a:spLocks noGrp="1"/>
          </p:cNvSpPr>
          <p:nvPr>
            <p:ph type="sldNum" sz="quarter" idx="12"/>
          </p:nvPr>
        </p:nvSpPr>
        <p:spPr/>
        <p:txBody>
          <a:bodyPr/>
          <a:lstStyle/>
          <a:p>
            <a:fld id="{C827F8E8-A574-4E7A-A2FF-965BC3ECCB94}" type="slidenum">
              <a:rPr lang="en-GB" smtClean="0"/>
              <a:t>15</a:t>
            </a:fld>
            <a:endParaRPr lang="en-GB"/>
          </a:p>
        </p:txBody>
      </p:sp>
    </p:spTree>
    <p:extLst>
      <p:ext uri="{BB962C8B-B14F-4D97-AF65-F5344CB8AC3E}">
        <p14:creationId xmlns:p14="http://schemas.microsoft.com/office/powerpoint/2010/main" val="284253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E8AC-E3FF-49CB-8ADA-05480DFA8C5C}"/>
              </a:ext>
            </a:extLst>
          </p:cNvPr>
          <p:cNvSpPr>
            <a:spLocks noGrp="1"/>
          </p:cNvSpPr>
          <p:nvPr>
            <p:ph type="title"/>
          </p:nvPr>
        </p:nvSpPr>
        <p:spPr/>
        <p:txBody>
          <a:bodyPr>
            <a:normAutofit fontScale="90000"/>
          </a:bodyPr>
          <a:lstStyle/>
          <a:p>
            <a:r>
              <a:rPr lang="en-IE" dirty="0"/>
              <a:t>Display Tasks</a:t>
            </a:r>
            <a:endParaRPr lang="en-US" dirty="0"/>
          </a:p>
        </p:txBody>
      </p:sp>
      <p:sp>
        <p:nvSpPr>
          <p:cNvPr id="3" name="Content Placeholder 2">
            <a:extLst>
              <a:ext uri="{FF2B5EF4-FFF2-40B4-BE49-F238E27FC236}">
                <a16:creationId xmlns:a16="http://schemas.microsoft.com/office/drawing/2014/main" id="{19982ED5-1A62-4BB9-B566-D5F58FB9958B}"/>
              </a:ext>
            </a:extLst>
          </p:cNvPr>
          <p:cNvSpPr>
            <a:spLocks noGrp="1"/>
          </p:cNvSpPr>
          <p:nvPr>
            <p:ph idx="1"/>
          </p:nvPr>
        </p:nvSpPr>
        <p:spPr/>
        <p:txBody>
          <a:bodyPr>
            <a:normAutofit/>
          </a:bodyPr>
          <a:lstStyle/>
          <a:p>
            <a:r>
              <a:rPr lang="en-IE" altLang="en-US" dirty="0">
                <a:latin typeface="Consolas" panose="020B0609020204030204" pitchFamily="49" charset="0"/>
              </a:rPr>
              <a:t>$display</a:t>
            </a:r>
          </a:p>
          <a:p>
            <a:pPr lvl="1"/>
            <a:r>
              <a:rPr lang="en-IE" altLang="en-US" dirty="0">
                <a:latin typeface="Consolas" panose="020B0609020204030204" pitchFamily="49" charset="0"/>
              </a:rPr>
              <a:t>$display(</a:t>
            </a:r>
            <a:r>
              <a:rPr lang="en-IE" altLang="en-US" i="1" dirty="0" err="1"/>
              <a:t>format_string</a:t>
            </a:r>
            <a:r>
              <a:rPr lang="en-IE" altLang="en-US" dirty="0"/>
              <a:t>, </a:t>
            </a:r>
            <a:r>
              <a:rPr lang="en-IE" altLang="en-US" i="1" dirty="0" err="1"/>
              <a:t>arg,arg</a:t>
            </a:r>
            <a:r>
              <a:rPr lang="en-IE" altLang="en-US" dirty="0"/>
              <a:t>,…</a:t>
            </a:r>
            <a:r>
              <a:rPr lang="en-IE" altLang="en-US" dirty="0">
                <a:latin typeface="Consolas" panose="020B0609020204030204" pitchFamily="49" charset="0"/>
              </a:rPr>
              <a:t>)</a:t>
            </a:r>
            <a:r>
              <a:rPr lang="en-IE" altLang="en-US" dirty="0"/>
              <a:t>;</a:t>
            </a:r>
          </a:p>
          <a:p>
            <a:pPr lvl="1"/>
            <a:r>
              <a:rPr lang="en-IE" altLang="en-US" dirty="0">
                <a:latin typeface="Consolas" panose="020B0609020204030204" pitchFamily="49" charset="0"/>
              </a:rPr>
              <a:t>$display(“At %d; signal x = %b”, $time, x)</a:t>
            </a:r>
          </a:p>
          <a:p>
            <a:pPr lvl="2">
              <a:buFont typeface="Wingdings" panose="05000000000000000000" pitchFamily="2" charset="2"/>
              <a:buChar char="Ø"/>
            </a:pPr>
            <a:r>
              <a:rPr lang="en-IE" altLang="en-US" sz="1400" dirty="0">
                <a:solidFill>
                  <a:schemeClr val="bg1">
                    <a:lumMod val="50000"/>
                  </a:schemeClr>
                </a:solidFill>
                <a:latin typeface="Consolas" panose="020B0609020204030204" pitchFamily="49" charset="0"/>
              </a:rPr>
              <a:t>At 5100; signal x = 00111100</a:t>
            </a:r>
          </a:p>
          <a:p>
            <a:r>
              <a:rPr lang="en-IE" altLang="en-US" dirty="0">
                <a:latin typeface="Consolas" panose="020B0609020204030204" pitchFamily="49" charset="0"/>
              </a:rPr>
              <a:t>$write </a:t>
            </a:r>
            <a:r>
              <a:rPr lang="en-IE" altLang="en-US" dirty="0"/>
              <a:t>same as display but no new line</a:t>
            </a:r>
          </a:p>
          <a:p>
            <a:r>
              <a:rPr lang="en-IE" altLang="en-US" dirty="0">
                <a:latin typeface="Consolas" panose="020B0609020204030204" pitchFamily="49" charset="0"/>
              </a:rPr>
              <a:t>$strobe </a:t>
            </a:r>
            <a:r>
              <a:rPr lang="en-IE" altLang="en-US" dirty="0"/>
              <a:t>similar syntax but executes later</a:t>
            </a:r>
          </a:p>
          <a:p>
            <a:pPr lvl="1"/>
            <a:r>
              <a:rPr lang="en-IE" altLang="en-US" dirty="0"/>
              <a:t>Executes at end of current simulation time step</a:t>
            </a:r>
          </a:p>
          <a:p>
            <a:r>
              <a:rPr lang="en-IE" altLang="en-US" dirty="0">
                <a:latin typeface="Consolas" panose="020B0609020204030204" pitchFamily="49" charset="0"/>
              </a:rPr>
              <a:t>$monitor </a:t>
            </a:r>
          </a:p>
          <a:p>
            <a:pPr lvl="1"/>
            <a:r>
              <a:rPr lang="en-IE" altLang="en-US" dirty="0"/>
              <a:t>Prints updated values at end of time step</a:t>
            </a:r>
          </a:p>
          <a:p>
            <a:endParaRPr lang="en-US" sz="1800" dirty="0"/>
          </a:p>
        </p:txBody>
      </p:sp>
      <p:sp>
        <p:nvSpPr>
          <p:cNvPr id="4" name="Footer Placeholder 3">
            <a:extLst>
              <a:ext uri="{FF2B5EF4-FFF2-40B4-BE49-F238E27FC236}">
                <a16:creationId xmlns:a16="http://schemas.microsoft.com/office/drawing/2014/main" id="{3A4A1E67-7AAA-461A-A506-F02C99E6D4B3}"/>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A25B64DB-3F0C-4BEA-8BE9-F778EA46D661}"/>
              </a:ext>
            </a:extLst>
          </p:cNvPr>
          <p:cNvSpPr>
            <a:spLocks noGrp="1"/>
          </p:cNvSpPr>
          <p:nvPr>
            <p:ph type="sldNum" sz="quarter" idx="12"/>
          </p:nvPr>
        </p:nvSpPr>
        <p:spPr/>
        <p:txBody>
          <a:bodyPr/>
          <a:lstStyle/>
          <a:p>
            <a:fld id="{C827F8E8-A574-4E7A-A2FF-965BC3ECCB94}" type="slidenum">
              <a:rPr lang="en-GB" smtClean="0"/>
              <a:t>16</a:t>
            </a:fld>
            <a:endParaRPr lang="en-GB"/>
          </a:p>
        </p:txBody>
      </p:sp>
    </p:spTree>
    <p:extLst>
      <p:ext uri="{BB962C8B-B14F-4D97-AF65-F5344CB8AC3E}">
        <p14:creationId xmlns:p14="http://schemas.microsoft.com/office/powerpoint/2010/main" val="324516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C3FB-2134-4FC0-AF4E-56FDC9504735}"/>
              </a:ext>
            </a:extLst>
          </p:cNvPr>
          <p:cNvSpPr>
            <a:spLocks noGrp="1"/>
          </p:cNvSpPr>
          <p:nvPr>
            <p:ph type="title"/>
          </p:nvPr>
        </p:nvSpPr>
        <p:spPr/>
        <p:txBody>
          <a:bodyPr>
            <a:normAutofit fontScale="90000"/>
          </a:bodyPr>
          <a:lstStyle/>
          <a:p>
            <a:r>
              <a:rPr lang="en-IE" dirty="0" err="1"/>
              <a:t>Rememer</a:t>
            </a:r>
            <a:r>
              <a:rPr lang="en-IE" dirty="0"/>
              <a:t>: Verilog Simulator Event Queue</a:t>
            </a:r>
            <a:endParaRPr lang="en-US" dirty="0"/>
          </a:p>
        </p:txBody>
      </p:sp>
      <p:sp>
        <p:nvSpPr>
          <p:cNvPr id="4" name="Footer Placeholder 3">
            <a:extLst>
              <a:ext uri="{FF2B5EF4-FFF2-40B4-BE49-F238E27FC236}">
                <a16:creationId xmlns:a16="http://schemas.microsoft.com/office/drawing/2014/main" id="{1D9E3B66-2BB3-4F20-97D2-3A1D4438E0D7}"/>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C77FBCE5-630F-4815-8101-14EE0CDA1C9D}"/>
              </a:ext>
            </a:extLst>
          </p:cNvPr>
          <p:cNvSpPr>
            <a:spLocks noGrp="1"/>
          </p:cNvSpPr>
          <p:nvPr>
            <p:ph type="sldNum" sz="quarter" idx="12"/>
          </p:nvPr>
        </p:nvSpPr>
        <p:spPr/>
        <p:txBody>
          <a:bodyPr/>
          <a:lstStyle/>
          <a:p>
            <a:fld id="{C827F8E8-A574-4E7A-A2FF-965BC3ECCB94}" type="slidenum">
              <a:rPr lang="en-GB" smtClean="0"/>
              <a:t>17</a:t>
            </a:fld>
            <a:endParaRPr lang="en-GB"/>
          </a:p>
        </p:txBody>
      </p:sp>
      <p:pic>
        <p:nvPicPr>
          <p:cNvPr id="6" name="Content Placeholder 5" descr="http://www.sunburst-design.com/papers/CummingsSNUG2002Boston_NBAwithDelays.pdf" title="http://www.sunburst-design.com/papers/CummingsSNUG2002Boston_NBAwithDelays.pdf">
            <a:extLst>
              <a:ext uri="{FF2B5EF4-FFF2-40B4-BE49-F238E27FC236}">
                <a16:creationId xmlns:a16="http://schemas.microsoft.com/office/drawing/2014/main" id="{8743CE92-8E74-4340-92B5-779DCF55C36D}"/>
              </a:ext>
            </a:extLst>
          </p:cNvPr>
          <p:cNvPicPr>
            <a:picLocks noGrp="1" noChangeAspect="1"/>
          </p:cNvPicPr>
          <p:nvPr>
            <p:ph idx="1"/>
          </p:nvPr>
        </p:nvPicPr>
        <p:blipFill>
          <a:blip r:embed="rId2"/>
          <a:stretch>
            <a:fillRect/>
          </a:stretch>
        </p:blipFill>
        <p:spPr>
          <a:xfrm>
            <a:off x="2686291" y="1524000"/>
            <a:ext cx="6819417" cy="4267200"/>
          </a:xfrm>
          <a:prstGeom prst="rect">
            <a:avLst/>
          </a:prstGeom>
          <a:ln w="19050">
            <a:solidFill>
              <a:schemeClr val="accent1">
                <a:lumMod val="60000"/>
                <a:lumOff val="40000"/>
              </a:schemeClr>
            </a:solidFill>
          </a:ln>
        </p:spPr>
      </p:pic>
    </p:spTree>
    <p:extLst>
      <p:ext uri="{BB962C8B-B14F-4D97-AF65-F5344CB8AC3E}">
        <p14:creationId xmlns:p14="http://schemas.microsoft.com/office/powerpoint/2010/main" val="294087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0FA9-C5DA-4EFD-ADD6-4D7746CF2909}"/>
              </a:ext>
            </a:extLst>
          </p:cNvPr>
          <p:cNvSpPr>
            <a:spLocks noGrp="1"/>
          </p:cNvSpPr>
          <p:nvPr>
            <p:ph type="title"/>
          </p:nvPr>
        </p:nvSpPr>
        <p:spPr/>
        <p:txBody>
          <a:bodyPr>
            <a:normAutofit fontScale="90000"/>
          </a:bodyPr>
          <a:lstStyle/>
          <a:p>
            <a:r>
              <a:rPr lang="en-US" dirty="0"/>
              <a:t>Demo: Printing to </a:t>
            </a:r>
            <a:r>
              <a:rPr lang="en-US" dirty="0" err="1"/>
              <a:t>Tcl</a:t>
            </a:r>
            <a:r>
              <a:rPr lang="en-US" dirty="0"/>
              <a:t> Console</a:t>
            </a:r>
          </a:p>
        </p:txBody>
      </p:sp>
      <p:sp>
        <p:nvSpPr>
          <p:cNvPr id="3" name="Content Placeholder 2">
            <a:extLst>
              <a:ext uri="{FF2B5EF4-FFF2-40B4-BE49-F238E27FC236}">
                <a16:creationId xmlns:a16="http://schemas.microsoft.com/office/drawing/2014/main" id="{386BFA08-F64C-4946-A266-07F2D157ABA1}"/>
              </a:ext>
            </a:extLst>
          </p:cNvPr>
          <p:cNvSpPr>
            <a:spLocks noGrp="1"/>
          </p:cNvSpPr>
          <p:nvPr>
            <p:ph idx="1"/>
          </p:nvPr>
        </p:nvSpPr>
        <p:spPr>
          <a:xfrm>
            <a:off x="1295400" y="1523999"/>
            <a:ext cx="9601200" cy="4511041"/>
          </a:xfrm>
        </p:spPr>
        <p:txBody>
          <a:bodyPr>
            <a:normAutofit/>
          </a:bodyPr>
          <a:lstStyle/>
          <a:p>
            <a:pPr lvl="0">
              <a:spcBef>
                <a:spcPts val="0"/>
              </a:spcBef>
              <a:buClrTx/>
              <a:buSzTx/>
              <a:buNone/>
            </a:pPr>
            <a:r>
              <a:rPr lang="en-IE" altLang="en-US" sz="1800" b="1" dirty="0">
                <a:solidFill>
                  <a:srgbClr val="C00000"/>
                </a:solidFill>
                <a:latin typeface="Consolas" panose="020B0609020204030204" pitchFamily="49" charset="0"/>
              </a:rPr>
              <a:t>reg</a:t>
            </a:r>
            <a:r>
              <a:rPr lang="en-IE" altLang="en-US" sz="1800" dirty="0">
                <a:solidFill>
                  <a:prstClr val="black"/>
                </a:solidFill>
                <a:latin typeface="Consolas" panose="020B0609020204030204" pitchFamily="49" charset="0"/>
              </a:rPr>
              <a:t> [3:0] </a:t>
            </a:r>
            <a:r>
              <a:rPr lang="en-IE" altLang="en-US" sz="1800" dirty="0" err="1">
                <a:solidFill>
                  <a:prstClr val="black"/>
                </a:solidFill>
                <a:latin typeface="Consolas" panose="020B0609020204030204" pitchFamily="49" charset="0"/>
              </a:rPr>
              <a:t>a,b</a:t>
            </a:r>
            <a:r>
              <a:rPr lang="en-IE" altLang="en-US" sz="1800" dirty="0">
                <a:solidFill>
                  <a:prstClr val="black"/>
                </a:solidFill>
                <a:latin typeface="Consolas" panose="020B0609020204030204" pitchFamily="49" charset="0"/>
              </a:rPr>
              <a:t>;</a:t>
            </a:r>
          </a:p>
          <a:p>
            <a:pPr lvl="0">
              <a:spcBef>
                <a:spcPts val="0"/>
              </a:spcBef>
              <a:buClrTx/>
              <a:buSzTx/>
              <a:buNone/>
            </a:pPr>
            <a:r>
              <a:rPr lang="en-IE" altLang="en-US" sz="1800" b="1" dirty="0">
                <a:solidFill>
                  <a:srgbClr val="C00000"/>
                </a:solidFill>
                <a:latin typeface="Consolas" panose="020B0609020204030204" pitchFamily="49" charset="0"/>
              </a:rPr>
              <a:t>integer</a:t>
            </a:r>
            <a:r>
              <a:rPr lang="en-IE" altLang="en-US" sz="1800" dirty="0">
                <a:solidFill>
                  <a:prstClr val="black"/>
                </a:solidFill>
                <a:latin typeface="Consolas" panose="020B0609020204030204" pitchFamily="49" charset="0"/>
              </a:rPr>
              <a:t> </a:t>
            </a:r>
            <a:r>
              <a:rPr lang="en-IE" altLang="en-US" sz="1800" dirty="0" err="1">
                <a:solidFill>
                  <a:prstClr val="black"/>
                </a:solidFill>
                <a:latin typeface="Consolas" panose="020B0609020204030204" pitchFamily="49" charset="0"/>
              </a:rPr>
              <a:t>i</a:t>
            </a:r>
            <a:r>
              <a:rPr lang="en-IE" altLang="en-US" sz="1800" dirty="0">
                <a:solidFill>
                  <a:prstClr val="black"/>
                </a:solidFill>
                <a:latin typeface="Consolas" panose="020B0609020204030204" pitchFamily="49" charset="0"/>
              </a:rPr>
              <a:t>;</a:t>
            </a:r>
          </a:p>
          <a:p>
            <a:pPr lvl="0">
              <a:spcBef>
                <a:spcPts val="0"/>
              </a:spcBef>
              <a:buClrTx/>
              <a:buSzTx/>
              <a:buNone/>
            </a:pPr>
            <a:r>
              <a:rPr lang="en-IE" altLang="en-US" sz="1800" dirty="0">
                <a:solidFill>
                  <a:srgbClr val="7030A0"/>
                </a:solidFill>
                <a:latin typeface="Consolas" panose="020B0609020204030204" pitchFamily="49" charset="0"/>
              </a:rPr>
              <a:t>initial</a:t>
            </a:r>
            <a:r>
              <a:rPr lang="en-IE" altLang="en-US" sz="1800" dirty="0">
                <a:solidFill>
                  <a:prstClr val="black"/>
                </a:solidFill>
                <a:latin typeface="Consolas" panose="020B0609020204030204" pitchFamily="49" charset="0"/>
              </a:rPr>
              <a:t> </a:t>
            </a:r>
            <a:r>
              <a:rPr lang="en-IE" altLang="en-US" sz="1800" dirty="0">
                <a:solidFill>
                  <a:srgbClr val="7030A0"/>
                </a:solidFill>
                <a:latin typeface="Consolas" panose="020B0609020204030204" pitchFamily="49" charset="0"/>
              </a:rPr>
              <a:t>begin</a:t>
            </a:r>
          </a:p>
          <a:p>
            <a:pPr lvl="0">
              <a:spcBef>
                <a:spcPts val="0"/>
              </a:spcBef>
              <a:buClrTx/>
              <a:buSzTx/>
              <a:buNone/>
            </a:pPr>
            <a:r>
              <a:rPr lang="en-IE" altLang="en-US" sz="1800" dirty="0">
                <a:solidFill>
                  <a:prstClr val="black"/>
                </a:solidFill>
                <a:latin typeface="Consolas" panose="020B0609020204030204" pitchFamily="49" charset="0"/>
              </a:rPr>
              <a:t>  </a:t>
            </a:r>
            <a:r>
              <a:rPr lang="en-IE" altLang="en-US" sz="1800" b="1" dirty="0">
                <a:solidFill>
                  <a:srgbClr val="C00000"/>
                </a:solidFill>
                <a:latin typeface="Consolas" panose="020B0609020204030204" pitchFamily="49" charset="0"/>
              </a:rPr>
              <a:t>$monitor</a:t>
            </a:r>
            <a:r>
              <a:rPr lang="en-IE" altLang="en-US" sz="1800" dirty="0">
                <a:solidFill>
                  <a:prstClr val="black"/>
                </a:solidFill>
                <a:latin typeface="Consolas" panose="020B0609020204030204" pitchFamily="49" charset="0"/>
              </a:rPr>
              <a:t>( </a:t>
            </a:r>
            <a:r>
              <a:rPr lang="en-IE" altLang="en-US" sz="1800" b="1" dirty="0">
                <a:solidFill>
                  <a:srgbClr val="0070C0"/>
                </a:solidFill>
                <a:latin typeface="Consolas" panose="020B0609020204030204" pitchFamily="49" charset="0"/>
              </a:rPr>
              <a:t>"monitor a:%h b:%h @ %0t" </a:t>
            </a:r>
            <a:r>
              <a:rPr lang="en-IE" altLang="en-US" sz="1800" dirty="0">
                <a:solidFill>
                  <a:prstClr val="black"/>
                </a:solidFill>
                <a:latin typeface="Consolas" panose="020B0609020204030204" pitchFamily="49" charset="0"/>
              </a:rPr>
              <a:t>, a, b, </a:t>
            </a:r>
            <a:r>
              <a:rPr lang="en-IE" altLang="en-US" sz="1800" b="1" dirty="0">
                <a:solidFill>
                  <a:srgbClr val="C00000"/>
                </a:solidFill>
                <a:latin typeface="Consolas" panose="020B0609020204030204" pitchFamily="49" charset="0"/>
              </a:rPr>
              <a:t>$time</a:t>
            </a:r>
            <a:r>
              <a:rPr lang="en-IE" altLang="en-US" sz="1800" dirty="0">
                <a:solidFill>
                  <a:prstClr val="black"/>
                </a:solidFill>
                <a:latin typeface="Consolas" panose="020B0609020204030204" pitchFamily="49" charset="0"/>
              </a:rPr>
              <a:t>);</a:t>
            </a:r>
          </a:p>
          <a:p>
            <a:pPr lvl="0">
              <a:spcBef>
                <a:spcPts val="0"/>
              </a:spcBef>
              <a:buClrTx/>
              <a:buSzTx/>
              <a:buNone/>
            </a:pPr>
            <a:r>
              <a:rPr lang="en-IE" altLang="en-US" sz="1800" dirty="0">
                <a:solidFill>
                  <a:prstClr val="black"/>
                </a:solidFill>
                <a:latin typeface="Consolas" panose="020B0609020204030204" pitchFamily="49" charset="0"/>
              </a:rPr>
              <a:t>  </a:t>
            </a:r>
            <a:r>
              <a:rPr lang="en-IE" altLang="en-US" sz="1800" dirty="0">
                <a:solidFill>
                  <a:srgbClr val="7030A0"/>
                </a:solidFill>
                <a:latin typeface="Consolas" panose="020B0609020204030204" pitchFamily="49" charset="0"/>
              </a:rPr>
              <a:t>for</a:t>
            </a:r>
            <a:r>
              <a:rPr lang="en-IE" altLang="en-US" sz="1800" dirty="0">
                <a:solidFill>
                  <a:prstClr val="black"/>
                </a:solidFill>
                <a:latin typeface="Consolas" panose="020B0609020204030204" pitchFamily="49" charset="0"/>
              </a:rPr>
              <a:t>(</a:t>
            </a:r>
            <a:r>
              <a:rPr lang="en-IE" altLang="en-US" sz="1800" dirty="0" err="1">
                <a:solidFill>
                  <a:prstClr val="black"/>
                </a:solidFill>
                <a:latin typeface="Consolas" panose="020B0609020204030204" pitchFamily="49" charset="0"/>
              </a:rPr>
              <a:t>i</a:t>
            </a:r>
            <a:r>
              <a:rPr lang="en-IE" altLang="en-US" sz="1800" dirty="0">
                <a:solidFill>
                  <a:prstClr val="black"/>
                </a:solidFill>
                <a:latin typeface="Consolas" panose="020B0609020204030204" pitchFamily="49" charset="0"/>
              </a:rPr>
              <a:t>=0; </a:t>
            </a:r>
            <a:r>
              <a:rPr lang="en-IE" altLang="en-US" sz="1800" dirty="0" err="1">
                <a:solidFill>
                  <a:prstClr val="black"/>
                </a:solidFill>
                <a:latin typeface="Consolas" panose="020B0609020204030204" pitchFamily="49" charset="0"/>
              </a:rPr>
              <a:t>i</a:t>
            </a:r>
            <a:r>
              <a:rPr lang="en-IE" altLang="en-US" sz="1800" dirty="0">
                <a:solidFill>
                  <a:prstClr val="black"/>
                </a:solidFill>
                <a:latin typeface="Consolas" panose="020B0609020204030204" pitchFamily="49" charset="0"/>
              </a:rPr>
              <a:t>&lt;4; </a:t>
            </a:r>
            <a:r>
              <a:rPr lang="en-IE" altLang="en-US" sz="1800" dirty="0" err="1">
                <a:solidFill>
                  <a:prstClr val="black"/>
                </a:solidFill>
                <a:latin typeface="Consolas" panose="020B0609020204030204" pitchFamily="49" charset="0"/>
              </a:rPr>
              <a:t>i</a:t>
            </a:r>
            <a:r>
              <a:rPr lang="en-IE" altLang="en-US" sz="1800" dirty="0">
                <a:solidFill>
                  <a:prstClr val="black"/>
                </a:solidFill>
                <a:latin typeface="Consolas" panose="020B0609020204030204" pitchFamily="49" charset="0"/>
              </a:rPr>
              <a:t>=i+1) </a:t>
            </a:r>
            <a:r>
              <a:rPr lang="en-IE" altLang="en-US" sz="1800" dirty="0">
                <a:solidFill>
                  <a:srgbClr val="7030A0"/>
                </a:solidFill>
                <a:latin typeface="Consolas" panose="020B0609020204030204" pitchFamily="49" charset="0"/>
              </a:rPr>
              <a:t>begin</a:t>
            </a:r>
          </a:p>
          <a:p>
            <a:pPr lvl="0">
              <a:spcBef>
                <a:spcPts val="0"/>
              </a:spcBef>
              <a:buClrTx/>
              <a:buSzTx/>
              <a:buNone/>
            </a:pPr>
            <a:r>
              <a:rPr lang="en-IE" altLang="en-US" sz="1800" dirty="0">
                <a:solidFill>
                  <a:prstClr val="black"/>
                </a:solidFill>
                <a:latin typeface="Consolas" panose="020B0609020204030204" pitchFamily="49" charset="0"/>
              </a:rPr>
              <a:t>    </a:t>
            </a:r>
            <a:r>
              <a:rPr lang="en-IE" altLang="en-US" sz="1800" b="1" dirty="0">
                <a:solidFill>
                  <a:srgbClr val="C00000"/>
                </a:solidFill>
                <a:latin typeface="Consolas" panose="020B0609020204030204" pitchFamily="49" charset="0"/>
              </a:rPr>
              <a:t>$strobe</a:t>
            </a:r>
            <a:r>
              <a:rPr lang="en-IE" altLang="en-US" sz="1800" b="1" dirty="0">
                <a:solidFill>
                  <a:prstClr val="black"/>
                </a:solidFill>
                <a:latin typeface="Consolas" panose="020B0609020204030204" pitchFamily="49" charset="0"/>
              </a:rPr>
              <a:t>(</a:t>
            </a:r>
            <a:r>
              <a:rPr lang="en-IE" altLang="en-US" sz="1800" b="1" dirty="0">
                <a:solidFill>
                  <a:srgbClr val="0070C0"/>
                </a:solidFill>
                <a:latin typeface="Consolas" panose="020B0609020204030204" pitchFamily="49" charset="0"/>
              </a:rPr>
              <a:t> "strobe  a:%h b:%h @ %0t" </a:t>
            </a:r>
            <a:r>
              <a:rPr lang="en-IE" altLang="en-US" sz="1800" dirty="0">
                <a:solidFill>
                  <a:prstClr val="black"/>
                </a:solidFill>
                <a:latin typeface="Consolas" panose="020B0609020204030204" pitchFamily="49" charset="0"/>
              </a:rPr>
              <a:t>, a, b, </a:t>
            </a:r>
            <a:r>
              <a:rPr lang="en-IE" altLang="en-US" sz="1800" b="1" dirty="0">
                <a:solidFill>
                  <a:srgbClr val="C00000"/>
                </a:solidFill>
                <a:latin typeface="Consolas" panose="020B0609020204030204" pitchFamily="49" charset="0"/>
              </a:rPr>
              <a:t>$time</a:t>
            </a:r>
            <a:r>
              <a:rPr lang="en-IE" altLang="en-US" sz="1800" dirty="0">
                <a:solidFill>
                  <a:prstClr val="black"/>
                </a:solidFill>
                <a:latin typeface="Consolas" panose="020B0609020204030204" pitchFamily="49" charset="0"/>
              </a:rPr>
              <a:t>);</a:t>
            </a:r>
          </a:p>
          <a:p>
            <a:pPr lvl="0">
              <a:spcBef>
                <a:spcPts val="0"/>
              </a:spcBef>
              <a:buClrTx/>
              <a:buSzTx/>
              <a:buNone/>
            </a:pPr>
            <a:r>
              <a:rPr lang="en-IE" altLang="en-US" sz="1800" dirty="0">
                <a:solidFill>
                  <a:prstClr val="black"/>
                </a:solidFill>
                <a:latin typeface="Consolas" panose="020B0609020204030204" pitchFamily="49" charset="0"/>
              </a:rPr>
              <a:t>    </a:t>
            </a:r>
            <a:r>
              <a:rPr lang="en-IE" altLang="en-US" sz="1800" b="1" dirty="0">
                <a:solidFill>
                  <a:srgbClr val="C00000"/>
                </a:solidFill>
                <a:latin typeface="Consolas" panose="020B0609020204030204" pitchFamily="49" charset="0"/>
              </a:rPr>
              <a:t>$display</a:t>
            </a:r>
            <a:r>
              <a:rPr lang="en-IE" altLang="en-US" sz="1800" b="1" dirty="0">
                <a:solidFill>
                  <a:prstClr val="black"/>
                </a:solidFill>
                <a:latin typeface="Consolas" panose="020B0609020204030204" pitchFamily="49" charset="0"/>
              </a:rPr>
              <a:t>(</a:t>
            </a:r>
            <a:r>
              <a:rPr lang="en-IE" altLang="en-US" sz="1800" b="1" dirty="0">
                <a:solidFill>
                  <a:srgbClr val="0070C0"/>
                </a:solidFill>
                <a:latin typeface="Consolas" panose="020B0609020204030204" pitchFamily="49" charset="0"/>
              </a:rPr>
              <a:t> "display a:%h b:%h @ %0t" </a:t>
            </a:r>
            <a:r>
              <a:rPr lang="en-IE" altLang="en-US" sz="1800" dirty="0">
                <a:solidFill>
                  <a:prstClr val="black"/>
                </a:solidFill>
                <a:latin typeface="Consolas" panose="020B0609020204030204" pitchFamily="49" charset="0"/>
              </a:rPr>
              <a:t>, a, b, </a:t>
            </a:r>
            <a:r>
              <a:rPr lang="en-IE" altLang="en-US" sz="1800" b="1" dirty="0">
                <a:solidFill>
                  <a:srgbClr val="C00000"/>
                </a:solidFill>
                <a:latin typeface="Consolas" panose="020B0609020204030204" pitchFamily="49" charset="0"/>
              </a:rPr>
              <a:t>$time</a:t>
            </a:r>
            <a:r>
              <a:rPr lang="en-IE" altLang="en-US" sz="1800" dirty="0">
                <a:solidFill>
                  <a:prstClr val="black"/>
                </a:solidFill>
                <a:latin typeface="Consolas" panose="020B0609020204030204" pitchFamily="49" charset="0"/>
              </a:rPr>
              <a:t>);</a:t>
            </a:r>
          </a:p>
          <a:p>
            <a:pPr lvl="0">
              <a:spcBef>
                <a:spcPts val="0"/>
              </a:spcBef>
              <a:buClrTx/>
              <a:buSzTx/>
              <a:buNone/>
            </a:pPr>
            <a:r>
              <a:rPr lang="en-IE" altLang="en-US" sz="1800" dirty="0">
                <a:solidFill>
                  <a:prstClr val="black"/>
                </a:solidFill>
                <a:latin typeface="Consolas" panose="020B0609020204030204" pitchFamily="49" charset="0"/>
              </a:rPr>
              <a:t>    </a:t>
            </a:r>
            <a:r>
              <a:rPr lang="en-IE" altLang="en-US" sz="1800" dirty="0">
                <a:solidFill>
                  <a:srgbClr val="7030A0"/>
                </a:solidFill>
                <a:latin typeface="Consolas" panose="020B0609020204030204" pitchFamily="49" charset="0"/>
              </a:rPr>
              <a:t>case</a:t>
            </a:r>
            <a:r>
              <a:rPr lang="en-IE" altLang="en-US" sz="1800" dirty="0">
                <a:solidFill>
                  <a:prstClr val="black"/>
                </a:solidFill>
                <a:latin typeface="Consolas" panose="020B0609020204030204" pitchFamily="49" charset="0"/>
              </a:rPr>
              <a:t>(</a:t>
            </a:r>
            <a:r>
              <a:rPr lang="en-IE" altLang="en-US" sz="1800" dirty="0" err="1">
                <a:solidFill>
                  <a:prstClr val="black"/>
                </a:solidFill>
                <a:latin typeface="Consolas" panose="020B0609020204030204" pitchFamily="49" charset="0"/>
              </a:rPr>
              <a:t>i</a:t>
            </a:r>
            <a:r>
              <a:rPr lang="en-IE" altLang="en-US" sz="1800" dirty="0">
                <a:solidFill>
                  <a:prstClr val="black"/>
                </a:solidFill>
                <a:latin typeface="Consolas" panose="020B0609020204030204" pitchFamily="49" charset="0"/>
              </a:rPr>
              <a:t>)</a:t>
            </a:r>
          </a:p>
          <a:p>
            <a:pPr lvl="0">
              <a:spcBef>
                <a:spcPts val="0"/>
              </a:spcBef>
              <a:buClrTx/>
              <a:buSzTx/>
              <a:buNone/>
            </a:pPr>
            <a:r>
              <a:rPr lang="en-IE" altLang="en-US" sz="1800" dirty="0">
                <a:solidFill>
                  <a:prstClr val="black"/>
                </a:solidFill>
                <a:latin typeface="Consolas" panose="020B0609020204030204" pitchFamily="49" charset="0"/>
              </a:rPr>
              <a:t>      0 : a = 4;</a:t>
            </a:r>
          </a:p>
          <a:p>
            <a:pPr lvl="0">
              <a:spcBef>
                <a:spcPts val="0"/>
              </a:spcBef>
              <a:buClrTx/>
              <a:buSzTx/>
              <a:buNone/>
            </a:pPr>
            <a:r>
              <a:rPr lang="en-IE" altLang="en-US" sz="1800" dirty="0">
                <a:solidFill>
                  <a:prstClr val="black"/>
                </a:solidFill>
                <a:latin typeface="Consolas" panose="020B0609020204030204" pitchFamily="49" charset="0"/>
              </a:rPr>
              <a:t>      1 : b = 1;</a:t>
            </a:r>
          </a:p>
          <a:p>
            <a:pPr lvl="0">
              <a:spcBef>
                <a:spcPts val="0"/>
              </a:spcBef>
              <a:buClrTx/>
              <a:buSzTx/>
              <a:buNone/>
            </a:pPr>
            <a:r>
              <a:rPr lang="en-IE" altLang="en-US" sz="1800" dirty="0">
                <a:solidFill>
                  <a:prstClr val="black"/>
                </a:solidFill>
                <a:latin typeface="Consolas" panose="020B0609020204030204" pitchFamily="49" charset="0"/>
              </a:rPr>
              <a:t>      2 : </a:t>
            </a:r>
            <a:r>
              <a:rPr lang="en-IE" altLang="en-US" sz="1800" dirty="0">
                <a:solidFill>
                  <a:srgbClr val="7030A0"/>
                </a:solidFill>
                <a:latin typeface="Consolas" panose="020B0609020204030204" pitchFamily="49" charset="0"/>
              </a:rPr>
              <a:t>begin</a:t>
            </a:r>
            <a:r>
              <a:rPr lang="en-IE" altLang="en-US" sz="1800" dirty="0">
                <a:solidFill>
                  <a:prstClr val="black"/>
                </a:solidFill>
                <a:latin typeface="Consolas" panose="020B0609020204030204" pitchFamily="49" charset="0"/>
              </a:rPr>
              <a:t> </a:t>
            </a:r>
            <a:r>
              <a:rPr lang="en-IE" altLang="en-US" sz="1800" dirty="0">
                <a:solidFill>
                  <a:srgbClr val="7030A0"/>
                </a:solidFill>
                <a:latin typeface="Consolas" panose="020B0609020204030204" pitchFamily="49" charset="0"/>
              </a:rPr>
              <a:t>end</a:t>
            </a:r>
            <a:r>
              <a:rPr lang="en-IE" altLang="en-US" sz="1800" dirty="0">
                <a:solidFill>
                  <a:prstClr val="black"/>
                </a:solidFill>
                <a:latin typeface="Consolas" panose="020B0609020204030204" pitchFamily="49" charset="0"/>
              </a:rPr>
              <a:t> </a:t>
            </a:r>
            <a:r>
              <a:rPr lang="en-IE" altLang="en-US" sz="1800" dirty="0">
                <a:solidFill>
                  <a:prstClr val="white">
                    <a:lumMod val="50000"/>
                  </a:prstClr>
                </a:solidFill>
                <a:latin typeface="Consolas" panose="020B0609020204030204" pitchFamily="49" charset="0"/>
              </a:rPr>
              <a:t>// Do nothing</a:t>
            </a:r>
          </a:p>
          <a:p>
            <a:pPr lvl="0">
              <a:spcBef>
                <a:spcPts val="0"/>
              </a:spcBef>
              <a:buClrTx/>
              <a:buSzTx/>
              <a:buNone/>
            </a:pPr>
            <a:r>
              <a:rPr lang="en-IE" altLang="en-US" sz="1800" dirty="0">
                <a:solidFill>
                  <a:prstClr val="black"/>
                </a:solidFill>
                <a:latin typeface="Consolas" panose="020B0609020204030204" pitchFamily="49" charset="0"/>
              </a:rPr>
              <a:t>      3 : {</a:t>
            </a:r>
            <a:r>
              <a:rPr lang="en-IE" altLang="en-US" sz="1800" dirty="0" err="1">
                <a:solidFill>
                  <a:prstClr val="black"/>
                </a:solidFill>
                <a:latin typeface="Consolas" panose="020B0609020204030204" pitchFamily="49" charset="0"/>
              </a:rPr>
              <a:t>a,b</a:t>
            </a:r>
            <a:r>
              <a:rPr lang="en-IE" altLang="en-US" sz="1800" dirty="0">
                <a:solidFill>
                  <a:prstClr val="black"/>
                </a:solidFill>
                <a:latin typeface="Consolas" panose="020B0609020204030204" pitchFamily="49" charset="0"/>
              </a:rPr>
              <a:t>} = 9;</a:t>
            </a:r>
          </a:p>
          <a:p>
            <a:pPr lvl="0">
              <a:spcBef>
                <a:spcPts val="0"/>
              </a:spcBef>
              <a:buClrTx/>
              <a:buSzTx/>
              <a:buNone/>
            </a:pPr>
            <a:r>
              <a:rPr lang="en-IE" altLang="en-US" sz="1800" dirty="0">
                <a:solidFill>
                  <a:prstClr val="black"/>
                </a:solidFill>
                <a:latin typeface="Consolas" panose="020B0609020204030204" pitchFamily="49" charset="0"/>
              </a:rPr>
              <a:t>    </a:t>
            </a:r>
            <a:r>
              <a:rPr lang="en-IE" altLang="en-US" sz="1800" dirty="0" err="1">
                <a:solidFill>
                  <a:srgbClr val="7030A0"/>
                </a:solidFill>
                <a:latin typeface="Consolas" panose="020B0609020204030204" pitchFamily="49" charset="0"/>
              </a:rPr>
              <a:t>endcase</a:t>
            </a:r>
            <a:endParaRPr lang="en-IE" altLang="en-US" sz="1800" dirty="0">
              <a:solidFill>
                <a:srgbClr val="7030A0"/>
              </a:solidFill>
              <a:latin typeface="Consolas" panose="020B0609020204030204" pitchFamily="49" charset="0"/>
            </a:endParaRPr>
          </a:p>
          <a:p>
            <a:pPr lvl="0">
              <a:spcBef>
                <a:spcPts val="0"/>
              </a:spcBef>
              <a:buClrTx/>
              <a:buSzTx/>
              <a:buNone/>
            </a:pPr>
            <a:r>
              <a:rPr lang="en-IE" altLang="en-US" sz="1800" dirty="0">
                <a:solidFill>
                  <a:prstClr val="black"/>
                </a:solidFill>
                <a:latin typeface="Consolas" panose="020B0609020204030204" pitchFamily="49" charset="0"/>
              </a:rPr>
              <a:t>    </a:t>
            </a:r>
            <a:r>
              <a:rPr lang="en-IE" altLang="en-US" sz="1800" b="1" dirty="0">
                <a:solidFill>
                  <a:srgbClr val="C00000"/>
                </a:solidFill>
                <a:latin typeface="Consolas" panose="020B0609020204030204" pitchFamily="49" charset="0"/>
              </a:rPr>
              <a:t>$display</a:t>
            </a:r>
            <a:r>
              <a:rPr lang="en-IE" altLang="en-US" sz="1800" b="1" dirty="0">
                <a:solidFill>
                  <a:prstClr val="black"/>
                </a:solidFill>
                <a:latin typeface="Consolas" panose="020B0609020204030204" pitchFamily="49" charset="0"/>
              </a:rPr>
              <a:t>(</a:t>
            </a:r>
            <a:r>
              <a:rPr lang="en-IE" altLang="en-US" sz="1800" b="1" dirty="0">
                <a:solidFill>
                  <a:srgbClr val="0070C0"/>
                </a:solidFill>
                <a:latin typeface="Consolas" panose="020B0609020204030204" pitchFamily="49" charset="0"/>
              </a:rPr>
              <a:t> "display a:%h b:%h @ %0t"</a:t>
            </a:r>
            <a:r>
              <a:rPr lang="en-IE" altLang="en-US" sz="1800" dirty="0">
                <a:solidFill>
                  <a:prstClr val="black"/>
                </a:solidFill>
                <a:latin typeface="Consolas" panose="020B0609020204030204" pitchFamily="49" charset="0"/>
              </a:rPr>
              <a:t>, a, b, </a:t>
            </a:r>
            <a:r>
              <a:rPr lang="en-IE" altLang="en-US" sz="1800" b="1" dirty="0">
                <a:solidFill>
                  <a:srgbClr val="C00000"/>
                </a:solidFill>
                <a:latin typeface="Consolas" panose="020B0609020204030204" pitchFamily="49" charset="0"/>
              </a:rPr>
              <a:t>$time</a:t>
            </a:r>
            <a:r>
              <a:rPr lang="en-IE" altLang="en-US" sz="1800" dirty="0">
                <a:solidFill>
                  <a:prstClr val="black"/>
                </a:solidFill>
                <a:latin typeface="Consolas" panose="020B0609020204030204" pitchFamily="49" charset="0"/>
              </a:rPr>
              <a:t>);</a:t>
            </a:r>
          </a:p>
          <a:p>
            <a:pPr lvl="0">
              <a:spcBef>
                <a:spcPts val="0"/>
              </a:spcBef>
              <a:buClrTx/>
              <a:buSzTx/>
              <a:buNone/>
            </a:pPr>
            <a:r>
              <a:rPr lang="en-IE" altLang="en-US" sz="1800" dirty="0">
                <a:solidFill>
                  <a:prstClr val="black"/>
                </a:solidFill>
                <a:latin typeface="Consolas" panose="020B0609020204030204" pitchFamily="49" charset="0"/>
              </a:rPr>
              <a:t>    #1;</a:t>
            </a:r>
          </a:p>
          <a:p>
            <a:pPr lvl="0">
              <a:spcBef>
                <a:spcPts val="0"/>
              </a:spcBef>
              <a:buClrTx/>
              <a:buSzTx/>
              <a:buNone/>
            </a:pPr>
            <a:r>
              <a:rPr lang="en-IE" altLang="en-US" sz="1800" dirty="0">
                <a:solidFill>
                  <a:prstClr val="black"/>
                </a:solidFill>
                <a:latin typeface="Consolas" panose="020B0609020204030204" pitchFamily="49" charset="0"/>
              </a:rPr>
              <a:t>  </a:t>
            </a:r>
            <a:r>
              <a:rPr lang="en-IE" altLang="en-US" sz="1800" dirty="0">
                <a:solidFill>
                  <a:srgbClr val="7030A0"/>
                </a:solidFill>
                <a:latin typeface="Consolas" panose="020B0609020204030204" pitchFamily="49" charset="0"/>
              </a:rPr>
              <a:t>end</a:t>
            </a:r>
          </a:p>
          <a:p>
            <a:pPr lvl="0">
              <a:spcBef>
                <a:spcPts val="0"/>
              </a:spcBef>
              <a:buClrTx/>
              <a:buSzTx/>
              <a:buNone/>
            </a:pPr>
            <a:r>
              <a:rPr lang="en-IE" altLang="en-US" sz="1800" dirty="0">
                <a:solidFill>
                  <a:srgbClr val="7030A0"/>
                </a:solidFill>
                <a:latin typeface="Consolas" panose="020B0609020204030204" pitchFamily="49" charset="0"/>
              </a:rPr>
              <a:t>end</a:t>
            </a:r>
          </a:p>
        </p:txBody>
      </p:sp>
      <p:sp>
        <p:nvSpPr>
          <p:cNvPr id="4" name="Footer Placeholder 3">
            <a:extLst>
              <a:ext uri="{FF2B5EF4-FFF2-40B4-BE49-F238E27FC236}">
                <a16:creationId xmlns:a16="http://schemas.microsoft.com/office/drawing/2014/main" id="{7BB81953-5C86-4796-BCC8-30EE02ECDB36}"/>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5D0EF574-3802-4E72-99C1-0DAFF9859C5D}"/>
              </a:ext>
            </a:extLst>
          </p:cNvPr>
          <p:cNvSpPr>
            <a:spLocks noGrp="1"/>
          </p:cNvSpPr>
          <p:nvPr>
            <p:ph type="sldNum" sz="quarter" idx="12"/>
          </p:nvPr>
        </p:nvSpPr>
        <p:spPr/>
        <p:txBody>
          <a:bodyPr/>
          <a:lstStyle/>
          <a:p>
            <a:fld id="{C827F8E8-A574-4E7A-A2FF-965BC3ECCB94}" type="slidenum">
              <a:rPr lang="en-GB" smtClean="0"/>
              <a:t>18</a:t>
            </a:fld>
            <a:endParaRPr lang="en-GB"/>
          </a:p>
        </p:txBody>
      </p:sp>
    </p:spTree>
    <p:extLst>
      <p:ext uri="{BB962C8B-B14F-4D97-AF65-F5344CB8AC3E}">
        <p14:creationId xmlns:p14="http://schemas.microsoft.com/office/powerpoint/2010/main" val="336442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2934-612B-41C7-A7C3-BDD762D2F8B9}"/>
              </a:ext>
            </a:extLst>
          </p:cNvPr>
          <p:cNvSpPr>
            <a:spLocks noGrp="1"/>
          </p:cNvSpPr>
          <p:nvPr>
            <p:ph type="title"/>
          </p:nvPr>
        </p:nvSpPr>
        <p:spPr/>
        <p:txBody>
          <a:bodyPr>
            <a:normAutofit fontScale="90000"/>
          </a:bodyPr>
          <a:lstStyle/>
          <a:p>
            <a:r>
              <a:rPr lang="en-IE" dirty="0"/>
              <a:t>Useful Testbench Constructs</a:t>
            </a:r>
            <a:endParaRPr lang="en-US" dirty="0"/>
          </a:p>
        </p:txBody>
      </p:sp>
      <p:sp>
        <p:nvSpPr>
          <p:cNvPr id="3" name="Content Placeholder 2">
            <a:extLst>
              <a:ext uri="{FF2B5EF4-FFF2-40B4-BE49-F238E27FC236}">
                <a16:creationId xmlns:a16="http://schemas.microsoft.com/office/drawing/2014/main" id="{63CD30F2-1AF5-4F08-9558-5F6139DB4619}"/>
              </a:ext>
            </a:extLst>
          </p:cNvPr>
          <p:cNvSpPr>
            <a:spLocks noGrp="1"/>
          </p:cNvSpPr>
          <p:nvPr>
            <p:ph idx="1"/>
          </p:nvPr>
        </p:nvSpPr>
        <p:spPr/>
        <p:txBody>
          <a:bodyPr/>
          <a:lstStyle/>
          <a:p>
            <a:r>
              <a:rPr lang="en-IE" altLang="en-US" dirty="0">
                <a:solidFill>
                  <a:schemeClr val="bg1">
                    <a:lumMod val="50000"/>
                  </a:schemeClr>
                </a:solidFill>
              </a:rPr>
              <a:t>Four loop constructs in Verilog:</a:t>
            </a:r>
          </a:p>
          <a:p>
            <a:pPr lvl="1"/>
            <a:r>
              <a:rPr lang="en-IE" altLang="en-US" dirty="0">
                <a:solidFill>
                  <a:schemeClr val="bg1">
                    <a:lumMod val="50000"/>
                  </a:schemeClr>
                </a:solidFill>
              </a:rPr>
              <a:t>for, while, repeat, forever</a:t>
            </a:r>
          </a:p>
          <a:p>
            <a:r>
              <a:rPr lang="en-IE" altLang="en-US" dirty="0">
                <a:solidFill>
                  <a:schemeClr val="bg1">
                    <a:lumMod val="50000"/>
                  </a:schemeClr>
                </a:solidFill>
              </a:rPr>
              <a:t>Three time control constructs</a:t>
            </a:r>
          </a:p>
          <a:p>
            <a:pPr lvl="1"/>
            <a:r>
              <a:rPr lang="en-IE" altLang="en-US" dirty="0">
                <a:solidFill>
                  <a:schemeClr val="bg1">
                    <a:lumMod val="50000"/>
                  </a:schemeClr>
                </a:solidFill>
              </a:rPr>
              <a:t>#, @, wait</a:t>
            </a:r>
          </a:p>
          <a:p>
            <a:r>
              <a:rPr lang="en-IE" altLang="en-US" dirty="0">
                <a:solidFill>
                  <a:schemeClr val="bg1">
                    <a:lumMod val="50000"/>
                  </a:schemeClr>
                </a:solidFill>
              </a:rPr>
              <a:t>System tasks for controlling simulation</a:t>
            </a:r>
          </a:p>
          <a:p>
            <a:r>
              <a:rPr lang="en-IE" altLang="en-US" dirty="0">
                <a:solidFill>
                  <a:schemeClr val="bg1">
                    <a:lumMod val="50000"/>
                  </a:schemeClr>
                </a:solidFill>
              </a:rPr>
              <a:t>System tasks for displaying text and variable values</a:t>
            </a:r>
          </a:p>
          <a:p>
            <a:r>
              <a:rPr lang="en-IE" altLang="en-US" dirty="0"/>
              <a:t>File IO system tasks</a:t>
            </a:r>
          </a:p>
          <a:p>
            <a:r>
              <a:rPr lang="en-IE" altLang="en-US" dirty="0">
                <a:solidFill>
                  <a:schemeClr val="bg1">
                    <a:lumMod val="50000"/>
                  </a:schemeClr>
                </a:solidFill>
              </a:rPr>
              <a:t>Custom functions and tasks</a:t>
            </a:r>
          </a:p>
        </p:txBody>
      </p:sp>
      <p:sp>
        <p:nvSpPr>
          <p:cNvPr id="4" name="Footer Placeholder 3">
            <a:extLst>
              <a:ext uri="{FF2B5EF4-FFF2-40B4-BE49-F238E27FC236}">
                <a16:creationId xmlns:a16="http://schemas.microsoft.com/office/drawing/2014/main" id="{4A6B4688-E519-4536-BC7E-F9FA2B35AE77}"/>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66EDAB5C-FE2E-4FBB-9679-5802F48964A8}"/>
              </a:ext>
            </a:extLst>
          </p:cNvPr>
          <p:cNvSpPr>
            <a:spLocks noGrp="1"/>
          </p:cNvSpPr>
          <p:nvPr>
            <p:ph type="sldNum" sz="quarter" idx="12"/>
          </p:nvPr>
        </p:nvSpPr>
        <p:spPr/>
        <p:txBody>
          <a:bodyPr/>
          <a:lstStyle/>
          <a:p>
            <a:fld id="{C827F8E8-A574-4E7A-A2FF-965BC3ECCB94}" type="slidenum">
              <a:rPr lang="en-GB" smtClean="0"/>
              <a:t>19</a:t>
            </a:fld>
            <a:endParaRPr lang="en-GB"/>
          </a:p>
        </p:txBody>
      </p:sp>
    </p:spTree>
    <p:extLst>
      <p:ext uri="{BB962C8B-B14F-4D97-AF65-F5344CB8AC3E}">
        <p14:creationId xmlns:p14="http://schemas.microsoft.com/office/powerpoint/2010/main" val="15728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5F94-AC5B-47FE-ADC4-68116CD48DEC}"/>
              </a:ext>
            </a:extLst>
          </p:cNvPr>
          <p:cNvSpPr>
            <a:spLocks noGrp="1"/>
          </p:cNvSpPr>
          <p:nvPr>
            <p:ph type="title"/>
          </p:nvPr>
        </p:nvSpPr>
        <p:spPr/>
        <p:txBody>
          <a:bodyPr>
            <a:normAutofit fontScale="90000"/>
          </a:bodyPr>
          <a:lstStyle/>
          <a:p>
            <a:r>
              <a:rPr lang="en-IE" dirty="0"/>
              <a:t>Up to now…</a:t>
            </a:r>
            <a:endParaRPr lang="en-US" dirty="0"/>
          </a:p>
        </p:txBody>
      </p:sp>
      <p:sp>
        <p:nvSpPr>
          <p:cNvPr id="3" name="Content Placeholder 2">
            <a:extLst>
              <a:ext uri="{FF2B5EF4-FFF2-40B4-BE49-F238E27FC236}">
                <a16:creationId xmlns:a16="http://schemas.microsoft.com/office/drawing/2014/main" id="{64D477A5-474E-4416-85C3-5FF41870BA5B}"/>
              </a:ext>
            </a:extLst>
          </p:cNvPr>
          <p:cNvSpPr>
            <a:spLocks noGrp="1"/>
          </p:cNvSpPr>
          <p:nvPr>
            <p:ph idx="1"/>
          </p:nvPr>
        </p:nvSpPr>
        <p:spPr/>
        <p:txBody>
          <a:bodyPr>
            <a:normAutofit fontScale="92500" lnSpcReduction="20000"/>
          </a:bodyPr>
          <a:lstStyle/>
          <a:p>
            <a:r>
              <a:rPr lang="en-IE" dirty="0"/>
              <a:t>Manipulated DUT inputs from testbench</a:t>
            </a:r>
          </a:p>
          <a:p>
            <a:pPr lvl="1"/>
            <a:r>
              <a:rPr lang="en-IE" dirty="0"/>
              <a:t>“Stimulus only” testing</a:t>
            </a:r>
          </a:p>
          <a:p>
            <a:r>
              <a:rPr lang="en-IE" dirty="0"/>
              <a:t>Observed output in waveforms</a:t>
            </a:r>
          </a:p>
          <a:p>
            <a:r>
              <a:rPr lang="en-IE" dirty="0"/>
              <a:t>No automated checking</a:t>
            </a:r>
          </a:p>
          <a:p>
            <a:r>
              <a:rPr lang="en-IE" dirty="0"/>
              <a:t>Ok for small number of inputs &amp; outputs and in early stage of development</a:t>
            </a:r>
          </a:p>
          <a:p>
            <a:r>
              <a:rPr lang="en-IE" dirty="0"/>
              <a:t>Problems arise in larger designs:</a:t>
            </a:r>
          </a:p>
          <a:p>
            <a:pPr lvl="1"/>
            <a:r>
              <a:rPr lang="en-IE" dirty="0"/>
              <a:t>Error prone</a:t>
            </a:r>
          </a:p>
          <a:p>
            <a:pPr lvl="1"/>
            <a:r>
              <a:rPr lang="en-IE" dirty="0"/>
              <a:t>Unmanageable with larger IO</a:t>
            </a:r>
          </a:p>
          <a:p>
            <a:pPr lvl="1"/>
            <a:r>
              <a:rPr lang="en-IE" dirty="0"/>
              <a:t>Not systematic</a:t>
            </a:r>
          </a:p>
          <a:p>
            <a:pPr lvl="1"/>
            <a:r>
              <a:rPr lang="en-IE" dirty="0"/>
              <a:t>Does not support random testing</a:t>
            </a:r>
          </a:p>
          <a:p>
            <a:pPr lvl="1"/>
            <a:r>
              <a:rPr lang="en-IE" dirty="0"/>
              <a:t>Slow</a:t>
            </a:r>
          </a:p>
          <a:p>
            <a:endParaRPr lang="en-US" dirty="0"/>
          </a:p>
        </p:txBody>
      </p:sp>
      <p:sp>
        <p:nvSpPr>
          <p:cNvPr id="4" name="Footer Placeholder 3">
            <a:extLst>
              <a:ext uri="{FF2B5EF4-FFF2-40B4-BE49-F238E27FC236}">
                <a16:creationId xmlns:a16="http://schemas.microsoft.com/office/drawing/2014/main" id="{5D140D49-72CF-4E40-BF86-4BBB400905E9}"/>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E9233149-64B8-4DF5-BC6F-454B2C3DFA24}"/>
              </a:ext>
            </a:extLst>
          </p:cNvPr>
          <p:cNvSpPr>
            <a:spLocks noGrp="1"/>
          </p:cNvSpPr>
          <p:nvPr>
            <p:ph type="sldNum" sz="quarter" idx="12"/>
          </p:nvPr>
        </p:nvSpPr>
        <p:spPr/>
        <p:txBody>
          <a:bodyPr/>
          <a:lstStyle/>
          <a:p>
            <a:fld id="{C827F8E8-A574-4E7A-A2FF-965BC3ECCB94}" type="slidenum">
              <a:rPr lang="en-GB" smtClean="0"/>
              <a:t>2</a:t>
            </a:fld>
            <a:endParaRPr lang="en-GB"/>
          </a:p>
        </p:txBody>
      </p:sp>
    </p:spTree>
    <p:extLst>
      <p:ext uri="{BB962C8B-B14F-4D97-AF65-F5344CB8AC3E}">
        <p14:creationId xmlns:p14="http://schemas.microsoft.com/office/powerpoint/2010/main" val="325119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7124-A2C0-4ABD-A366-91858C1A50D1}"/>
              </a:ext>
            </a:extLst>
          </p:cNvPr>
          <p:cNvSpPr>
            <a:spLocks noGrp="1"/>
          </p:cNvSpPr>
          <p:nvPr>
            <p:ph type="title"/>
          </p:nvPr>
        </p:nvSpPr>
        <p:spPr/>
        <p:txBody>
          <a:bodyPr>
            <a:normAutofit fontScale="90000"/>
          </a:bodyPr>
          <a:lstStyle/>
          <a:p>
            <a:r>
              <a:rPr lang="en-IE" dirty="0"/>
              <a:t>File IO Tasks</a:t>
            </a:r>
            <a:endParaRPr lang="en-US" dirty="0"/>
          </a:p>
        </p:txBody>
      </p:sp>
      <p:sp>
        <p:nvSpPr>
          <p:cNvPr id="3" name="Content Placeholder 2">
            <a:extLst>
              <a:ext uri="{FF2B5EF4-FFF2-40B4-BE49-F238E27FC236}">
                <a16:creationId xmlns:a16="http://schemas.microsoft.com/office/drawing/2014/main" id="{BD966614-6C44-424C-8DE7-4A20781726DB}"/>
              </a:ext>
            </a:extLst>
          </p:cNvPr>
          <p:cNvSpPr>
            <a:spLocks noGrp="1"/>
          </p:cNvSpPr>
          <p:nvPr>
            <p:ph idx="1"/>
          </p:nvPr>
        </p:nvSpPr>
        <p:spPr>
          <a:xfrm>
            <a:off x="1295400" y="1301563"/>
            <a:ext cx="9601200" cy="4491319"/>
          </a:xfrm>
        </p:spPr>
        <p:txBody>
          <a:bodyPr>
            <a:normAutofit fontScale="70000" lnSpcReduction="20000"/>
          </a:bodyPr>
          <a:lstStyle/>
          <a:p>
            <a:pPr>
              <a:lnSpc>
                <a:spcPct val="80000"/>
              </a:lnSpc>
              <a:buFont typeface="Arial" charset="0"/>
              <a:buChar char="•"/>
              <a:defRPr/>
            </a:pPr>
            <a:r>
              <a:rPr lang="en-IE" sz="2800" dirty="0"/>
              <a:t>Access external data files</a:t>
            </a:r>
          </a:p>
          <a:p>
            <a:pPr>
              <a:lnSpc>
                <a:spcPct val="80000"/>
              </a:lnSpc>
              <a:buFont typeface="Arial" charset="0"/>
              <a:buChar char="•"/>
              <a:defRPr/>
            </a:pPr>
            <a:r>
              <a:rPr lang="en-IE" sz="2800" dirty="0"/>
              <a:t>Open file</a:t>
            </a:r>
          </a:p>
          <a:p>
            <a:pPr lvl="1">
              <a:lnSpc>
                <a:spcPct val="80000"/>
              </a:lnSpc>
              <a:buFont typeface="Arial" charset="0"/>
              <a:buChar char="–"/>
              <a:defRPr/>
            </a:pPr>
            <a:r>
              <a:rPr lang="en-IE" sz="2400" dirty="0">
                <a:latin typeface="Consolas" panose="020B0609020204030204" pitchFamily="49" charset="0"/>
              </a:rPr>
              <a:t>$</a:t>
            </a:r>
            <a:r>
              <a:rPr lang="en-IE" sz="2400" dirty="0" err="1">
                <a:latin typeface="Consolas" panose="020B0609020204030204" pitchFamily="49" charset="0"/>
              </a:rPr>
              <a:t>fopen</a:t>
            </a:r>
            <a:r>
              <a:rPr lang="en-IE" sz="2400" dirty="0"/>
              <a:t>, e.g.</a:t>
            </a:r>
          </a:p>
          <a:p>
            <a:pPr lvl="1">
              <a:lnSpc>
                <a:spcPct val="80000"/>
              </a:lnSpc>
              <a:buFont typeface="Arial" charset="0"/>
              <a:buChar char="–"/>
              <a:defRPr/>
            </a:pPr>
            <a:r>
              <a:rPr lang="en-IE" dirty="0">
                <a:solidFill>
                  <a:srgbClr val="0070C0"/>
                </a:solidFill>
              </a:rPr>
              <a:t>Syntax</a:t>
            </a:r>
            <a:r>
              <a:rPr lang="en-IE" sz="2400" dirty="0">
                <a:latin typeface="Consolas" panose="020B0609020204030204" pitchFamily="49" charset="0"/>
              </a:rPr>
              <a:t>:</a:t>
            </a:r>
            <a:r>
              <a:rPr lang="en-IE" sz="2400" i="1" dirty="0">
                <a:latin typeface="Consolas" panose="020B0609020204030204" pitchFamily="49" charset="0"/>
              </a:rPr>
              <a:t>  </a:t>
            </a:r>
            <a:r>
              <a:rPr lang="en-IE" sz="2400" i="1" dirty="0" err="1">
                <a:latin typeface="Consolas" panose="020B0609020204030204" pitchFamily="49" charset="0"/>
              </a:rPr>
              <a:t>mcd_name</a:t>
            </a:r>
            <a:r>
              <a:rPr lang="en-IE" sz="2400" i="1" dirty="0">
                <a:latin typeface="Consolas" panose="020B0609020204030204" pitchFamily="49" charset="0"/>
              </a:rPr>
              <a:t> </a:t>
            </a:r>
            <a:r>
              <a:rPr lang="en-IE" sz="2400" dirty="0">
                <a:latin typeface="Consolas" panose="020B0609020204030204" pitchFamily="49" charset="0"/>
              </a:rPr>
              <a:t>= $</a:t>
            </a:r>
            <a:r>
              <a:rPr lang="en-IE" sz="2400" dirty="0" err="1">
                <a:latin typeface="Consolas" panose="020B0609020204030204" pitchFamily="49" charset="0"/>
              </a:rPr>
              <a:t>fopen</a:t>
            </a:r>
            <a:r>
              <a:rPr lang="en-IE" sz="2400" dirty="0">
                <a:latin typeface="Consolas" panose="020B0609020204030204" pitchFamily="49" charset="0"/>
              </a:rPr>
              <a:t>(“</a:t>
            </a:r>
            <a:r>
              <a:rPr lang="en-IE" sz="2400" i="1" dirty="0" err="1">
                <a:latin typeface="Consolas" panose="020B0609020204030204" pitchFamily="49" charset="0"/>
              </a:rPr>
              <a:t>file_name</a:t>
            </a:r>
            <a:r>
              <a:rPr lang="en-IE" sz="2400" dirty="0">
                <a:latin typeface="Consolas" panose="020B0609020204030204" pitchFamily="49" charset="0"/>
              </a:rPr>
              <a:t>”);</a:t>
            </a:r>
          </a:p>
          <a:p>
            <a:pPr lvl="1">
              <a:lnSpc>
                <a:spcPct val="80000"/>
              </a:lnSpc>
              <a:buFont typeface="Arial" charset="0"/>
              <a:buChar char="–"/>
              <a:defRPr/>
            </a:pPr>
            <a:r>
              <a:rPr lang="en-IE" dirty="0">
                <a:solidFill>
                  <a:srgbClr val="0070C0"/>
                </a:solidFill>
              </a:rPr>
              <a:t>Example</a:t>
            </a:r>
            <a:r>
              <a:rPr lang="en-IE" sz="2400" dirty="0">
                <a:solidFill>
                  <a:srgbClr val="0070C0"/>
                </a:solidFill>
                <a:latin typeface="Consolas" panose="020B0609020204030204" pitchFamily="49" charset="0"/>
              </a:rPr>
              <a:t>: </a:t>
            </a:r>
            <a:r>
              <a:rPr lang="en-IE" sz="2400" dirty="0" err="1">
                <a:latin typeface="Consolas" panose="020B0609020204030204" pitchFamily="49" charset="0"/>
              </a:rPr>
              <a:t>log_file</a:t>
            </a:r>
            <a:r>
              <a:rPr lang="en-IE" sz="2400" dirty="0">
                <a:latin typeface="Consolas" panose="020B0609020204030204" pitchFamily="49" charset="0"/>
              </a:rPr>
              <a:t> = $</a:t>
            </a:r>
            <a:r>
              <a:rPr lang="en-IE" sz="2400" dirty="0" err="1">
                <a:latin typeface="Consolas" panose="020B0609020204030204" pitchFamily="49" charset="0"/>
              </a:rPr>
              <a:t>fopen</a:t>
            </a:r>
            <a:r>
              <a:rPr lang="en-IE" sz="2400" dirty="0">
                <a:latin typeface="Consolas" panose="020B0609020204030204" pitchFamily="49" charset="0"/>
              </a:rPr>
              <a:t>(“logfile.txt”);</a:t>
            </a:r>
          </a:p>
          <a:p>
            <a:pPr lvl="1">
              <a:lnSpc>
                <a:spcPct val="80000"/>
              </a:lnSpc>
              <a:buFont typeface="Arial" charset="0"/>
              <a:buChar char="–"/>
              <a:defRPr/>
            </a:pPr>
            <a:r>
              <a:rPr lang="en-IE" sz="2400" dirty="0"/>
              <a:t>mcd: 32b int with one NZ bit for file, zero on failure</a:t>
            </a:r>
          </a:p>
          <a:p>
            <a:pPr lvl="1">
              <a:lnSpc>
                <a:spcPct val="80000"/>
              </a:lnSpc>
              <a:buFont typeface="Arial" charset="0"/>
              <a:buChar char="–"/>
              <a:defRPr/>
            </a:pPr>
            <a:r>
              <a:rPr lang="en-IE" sz="2400" dirty="0"/>
              <a:t>OR combination of mcd can be used to output to multiple files</a:t>
            </a:r>
          </a:p>
          <a:p>
            <a:pPr>
              <a:lnSpc>
                <a:spcPct val="80000"/>
              </a:lnSpc>
              <a:buFont typeface="Arial" charset="0"/>
              <a:buChar char="•"/>
              <a:defRPr/>
            </a:pPr>
            <a:r>
              <a:rPr lang="en-IE" sz="2800" dirty="0"/>
              <a:t>Close file</a:t>
            </a:r>
          </a:p>
          <a:p>
            <a:pPr lvl="1">
              <a:lnSpc>
                <a:spcPct val="80000"/>
              </a:lnSpc>
              <a:buFont typeface="Arial" charset="0"/>
              <a:buChar char="–"/>
              <a:defRPr/>
            </a:pPr>
            <a:r>
              <a:rPr lang="en-IE" sz="2400" dirty="0">
                <a:latin typeface="Consolas" panose="020B0609020204030204" pitchFamily="49" charset="0"/>
              </a:rPr>
              <a:t>$</a:t>
            </a:r>
            <a:r>
              <a:rPr lang="en-IE" sz="2400" dirty="0" err="1">
                <a:latin typeface="Consolas" panose="020B0609020204030204" pitchFamily="49" charset="0"/>
              </a:rPr>
              <a:t>fclose</a:t>
            </a:r>
            <a:r>
              <a:rPr lang="en-IE" sz="2400" dirty="0"/>
              <a:t>, e.g.</a:t>
            </a:r>
          </a:p>
          <a:p>
            <a:pPr lvl="1">
              <a:lnSpc>
                <a:spcPct val="80000"/>
              </a:lnSpc>
              <a:buFont typeface="Arial" charset="0"/>
              <a:buChar char="–"/>
              <a:defRPr/>
            </a:pPr>
            <a:r>
              <a:rPr lang="en-IE" dirty="0">
                <a:solidFill>
                  <a:srgbClr val="0070C0"/>
                </a:solidFill>
              </a:rPr>
              <a:t>Syntax</a:t>
            </a:r>
            <a:r>
              <a:rPr lang="en-IE" sz="2400" dirty="0">
                <a:latin typeface="Consolas" panose="020B0609020204030204" pitchFamily="49" charset="0"/>
              </a:rPr>
              <a:t>:  $</a:t>
            </a:r>
            <a:r>
              <a:rPr lang="en-IE" sz="2400" dirty="0" err="1">
                <a:latin typeface="Consolas" panose="020B0609020204030204" pitchFamily="49" charset="0"/>
              </a:rPr>
              <a:t>fclose</a:t>
            </a:r>
            <a:r>
              <a:rPr lang="en-IE" sz="2400" dirty="0">
                <a:latin typeface="Consolas" panose="020B0609020204030204" pitchFamily="49" charset="0"/>
              </a:rPr>
              <a:t>(</a:t>
            </a:r>
            <a:r>
              <a:rPr lang="en-IE" sz="2400" i="1" dirty="0" err="1">
                <a:latin typeface="Consolas" panose="020B0609020204030204" pitchFamily="49" charset="0"/>
              </a:rPr>
              <a:t>mcd_name</a:t>
            </a:r>
            <a:r>
              <a:rPr lang="en-IE" sz="2400" dirty="0">
                <a:latin typeface="Consolas" panose="020B0609020204030204" pitchFamily="49" charset="0"/>
              </a:rPr>
              <a:t>);</a:t>
            </a:r>
          </a:p>
          <a:p>
            <a:pPr lvl="1">
              <a:lnSpc>
                <a:spcPct val="80000"/>
              </a:lnSpc>
              <a:buFont typeface="Arial" charset="0"/>
              <a:buChar char="–"/>
              <a:defRPr/>
            </a:pPr>
            <a:r>
              <a:rPr lang="en-IE" dirty="0">
                <a:solidFill>
                  <a:srgbClr val="0070C0"/>
                </a:solidFill>
              </a:rPr>
              <a:t>Example</a:t>
            </a:r>
            <a:r>
              <a:rPr lang="en-IE" sz="2400" dirty="0">
                <a:latin typeface="Consolas" panose="020B0609020204030204" pitchFamily="49" charset="0"/>
              </a:rPr>
              <a:t>: $</a:t>
            </a:r>
            <a:r>
              <a:rPr lang="en-IE" sz="2400" dirty="0" err="1">
                <a:latin typeface="Consolas" panose="020B0609020204030204" pitchFamily="49" charset="0"/>
              </a:rPr>
              <a:t>fclose</a:t>
            </a:r>
            <a:r>
              <a:rPr lang="en-IE" sz="2400" dirty="0">
                <a:latin typeface="Consolas" panose="020B0609020204030204" pitchFamily="49" charset="0"/>
              </a:rPr>
              <a:t>(</a:t>
            </a:r>
            <a:r>
              <a:rPr lang="en-IE" sz="2400" dirty="0" err="1">
                <a:latin typeface="Consolas" panose="020B0609020204030204" pitchFamily="49" charset="0"/>
              </a:rPr>
              <a:t>log_file</a:t>
            </a:r>
            <a:r>
              <a:rPr lang="en-IE" sz="2400" dirty="0">
                <a:latin typeface="Consolas" panose="020B0609020204030204" pitchFamily="49" charset="0"/>
              </a:rPr>
              <a:t>);</a:t>
            </a:r>
          </a:p>
          <a:p>
            <a:pPr>
              <a:lnSpc>
                <a:spcPct val="80000"/>
              </a:lnSpc>
              <a:buFont typeface="Arial" charset="0"/>
              <a:buChar char="•"/>
              <a:defRPr/>
            </a:pPr>
            <a:r>
              <a:rPr lang="en-IE" sz="2800" dirty="0"/>
              <a:t>Write to file with</a:t>
            </a:r>
          </a:p>
          <a:p>
            <a:pPr lvl="1">
              <a:lnSpc>
                <a:spcPct val="80000"/>
              </a:lnSpc>
              <a:buFont typeface="Arial" charset="0"/>
              <a:buChar char="–"/>
              <a:defRPr/>
            </a:pPr>
            <a:r>
              <a:rPr lang="en-IE" sz="2400" dirty="0"/>
              <a:t>$</a:t>
            </a:r>
            <a:r>
              <a:rPr lang="en-IE" sz="2400" dirty="0" err="1">
                <a:latin typeface="Consolas" panose="020B0609020204030204" pitchFamily="49" charset="0"/>
              </a:rPr>
              <a:t>fdisplay</a:t>
            </a:r>
            <a:r>
              <a:rPr lang="en-IE" sz="2400" dirty="0">
                <a:latin typeface="Consolas" panose="020B0609020204030204" pitchFamily="49" charset="0"/>
              </a:rPr>
              <a:t>, $</a:t>
            </a:r>
            <a:r>
              <a:rPr lang="en-IE" sz="2400" dirty="0" err="1">
                <a:latin typeface="Consolas" panose="020B0609020204030204" pitchFamily="49" charset="0"/>
              </a:rPr>
              <a:t>fwrite</a:t>
            </a:r>
            <a:r>
              <a:rPr lang="en-IE" sz="2400" dirty="0">
                <a:latin typeface="Consolas" panose="020B0609020204030204" pitchFamily="49" charset="0"/>
              </a:rPr>
              <a:t>, $</a:t>
            </a:r>
            <a:r>
              <a:rPr lang="en-IE" sz="2400" dirty="0" err="1">
                <a:latin typeface="Consolas" panose="020B0609020204030204" pitchFamily="49" charset="0"/>
              </a:rPr>
              <a:t>fstrobe</a:t>
            </a:r>
            <a:r>
              <a:rPr lang="en-IE" sz="2400" dirty="0">
                <a:latin typeface="Consolas" panose="020B0609020204030204" pitchFamily="49" charset="0"/>
              </a:rPr>
              <a:t>, $</a:t>
            </a:r>
            <a:r>
              <a:rPr lang="en-IE" sz="2400" dirty="0" err="1">
                <a:latin typeface="Consolas" panose="020B0609020204030204" pitchFamily="49" charset="0"/>
              </a:rPr>
              <a:t>fmonitor</a:t>
            </a:r>
            <a:endParaRPr lang="en-IE" sz="2400" dirty="0">
              <a:latin typeface="Consolas" panose="020B0609020204030204" pitchFamily="49" charset="0"/>
            </a:endParaRPr>
          </a:p>
        </p:txBody>
      </p:sp>
      <p:sp>
        <p:nvSpPr>
          <p:cNvPr id="4" name="Footer Placeholder 3">
            <a:extLst>
              <a:ext uri="{FF2B5EF4-FFF2-40B4-BE49-F238E27FC236}">
                <a16:creationId xmlns:a16="http://schemas.microsoft.com/office/drawing/2014/main" id="{481E4A6F-D387-4028-B9CA-E2A0A1944BFB}"/>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491DDE1B-1D3E-419A-B832-F588D5D6A9D6}"/>
              </a:ext>
            </a:extLst>
          </p:cNvPr>
          <p:cNvSpPr>
            <a:spLocks noGrp="1"/>
          </p:cNvSpPr>
          <p:nvPr>
            <p:ph type="sldNum" sz="quarter" idx="12"/>
          </p:nvPr>
        </p:nvSpPr>
        <p:spPr/>
        <p:txBody>
          <a:bodyPr/>
          <a:lstStyle/>
          <a:p>
            <a:fld id="{C827F8E8-A574-4E7A-A2FF-965BC3ECCB94}" type="slidenum">
              <a:rPr lang="en-GB" smtClean="0"/>
              <a:t>20</a:t>
            </a:fld>
            <a:endParaRPr lang="en-GB"/>
          </a:p>
        </p:txBody>
      </p:sp>
    </p:spTree>
    <p:extLst>
      <p:ext uri="{BB962C8B-B14F-4D97-AF65-F5344CB8AC3E}">
        <p14:creationId xmlns:p14="http://schemas.microsoft.com/office/powerpoint/2010/main" val="304031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81DA-92CC-45B3-8F75-315778A6261C}"/>
              </a:ext>
            </a:extLst>
          </p:cNvPr>
          <p:cNvSpPr>
            <a:spLocks noGrp="1"/>
          </p:cNvSpPr>
          <p:nvPr>
            <p:ph type="title"/>
          </p:nvPr>
        </p:nvSpPr>
        <p:spPr/>
        <p:txBody>
          <a:bodyPr>
            <a:normAutofit fontScale="90000"/>
          </a:bodyPr>
          <a:lstStyle/>
          <a:p>
            <a:r>
              <a:rPr lang="en-IE" dirty="0"/>
              <a:t>File IO Tasks</a:t>
            </a:r>
            <a:endParaRPr lang="en-US" dirty="0"/>
          </a:p>
        </p:txBody>
      </p:sp>
      <p:sp>
        <p:nvSpPr>
          <p:cNvPr id="3" name="Content Placeholder 2">
            <a:extLst>
              <a:ext uri="{FF2B5EF4-FFF2-40B4-BE49-F238E27FC236}">
                <a16:creationId xmlns:a16="http://schemas.microsoft.com/office/drawing/2014/main" id="{F70A032F-FFA8-401A-887B-E2BA50BBF621}"/>
              </a:ext>
            </a:extLst>
          </p:cNvPr>
          <p:cNvSpPr>
            <a:spLocks noGrp="1"/>
          </p:cNvSpPr>
          <p:nvPr>
            <p:ph idx="1"/>
          </p:nvPr>
        </p:nvSpPr>
        <p:spPr>
          <a:xfrm>
            <a:off x="1295400" y="1222247"/>
            <a:ext cx="9601200" cy="4545107"/>
          </a:xfrm>
        </p:spPr>
        <p:txBody>
          <a:bodyPr>
            <a:normAutofit/>
          </a:bodyPr>
          <a:lstStyle/>
          <a:p>
            <a:pPr>
              <a:buFont typeface="Arial" charset="0"/>
              <a:buChar char="•"/>
              <a:defRPr/>
            </a:pPr>
            <a:r>
              <a:rPr lang="en-GB" dirty="0"/>
              <a:t>Two system tasks which don’t use </a:t>
            </a:r>
            <a:r>
              <a:rPr lang="en-GB" dirty="0">
                <a:latin typeface="Consolas" panose="020B0609020204030204" pitchFamily="49" charset="0"/>
              </a:rPr>
              <a:t>$</a:t>
            </a:r>
            <a:r>
              <a:rPr lang="en-GB" dirty="0" err="1">
                <a:latin typeface="Consolas" panose="020B0609020204030204" pitchFamily="49" charset="0"/>
              </a:rPr>
              <a:t>fopen</a:t>
            </a:r>
            <a:r>
              <a:rPr lang="en-GB" dirty="0"/>
              <a:t>:</a:t>
            </a:r>
          </a:p>
          <a:p>
            <a:pPr lvl="1">
              <a:buFont typeface="Arial" charset="0"/>
              <a:buChar char="–"/>
              <a:defRPr/>
            </a:pPr>
            <a:r>
              <a:rPr lang="en-GB" dirty="0">
                <a:latin typeface="Consolas" panose="020B0609020204030204" pitchFamily="49" charset="0"/>
              </a:rPr>
              <a:t>$</a:t>
            </a:r>
            <a:r>
              <a:rPr lang="en-GB" dirty="0" err="1">
                <a:latin typeface="Consolas" panose="020B0609020204030204" pitchFamily="49" charset="0"/>
              </a:rPr>
              <a:t>readmemh</a:t>
            </a:r>
            <a:endParaRPr lang="en-GB" dirty="0">
              <a:latin typeface="Consolas" panose="020B0609020204030204" pitchFamily="49" charset="0"/>
            </a:endParaRPr>
          </a:p>
          <a:p>
            <a:pPr lvl="1">
              <a:buFont typeface="Arial" charset="0"/>
              <a:buChar char="–"/>
              <a:defRPr/>
            </a:pPr>
            <a:r>
              <a:rPr lang="en-GB" dirty="0">
                <a:latin typeface="Consolas" panose="020B0609020204030204" pitchFamily="49" charset="0"/>
              </a:rPr>
              <a:t>$</a:t>
            </a:r>
            <a:r>
              <a:rPr lang="en-GB" dirty="0" err="1">
                <a:latin typeface="Consolas" panose="020B0609020204030204" pitchFamily="49" charset="0"/>
              </a:rPr>
              <a:t>readmemb</a:t>
            </a:r>
            <a:endParaRPr lang="en-GB" dirty="0">
              <a:latin typeface="Consolas" panose="020B0609020204030204" pitchFamily="49" charset="0"/>
            </a:endParaRPr>
          </a:p>
          <a:p>
            <a:pPr>
              <a:buFont typeface="Arial" charset="0"/>
              <a:buChar char="•"/>
              <a:defRPr/>
            </a:pPr>
            <a:r>
              <a:rPr lang="en-GB" dirty="0"/>
              <a:t>Assume external file content is stored as a memory array.</a:t>
            </a:r>
          </a:p>
          <a:p>
            <a:pPr lvl="1">
              <a:buFont typeface="Arial" charset="0"/>
              <a:buChar char="•"/>
              <a:defRPr/>
            </a:pPr>
            <a:r>
              <a:rPr lang="en-GB" dirty="0"/>
              <a:t>Read the array into a variable, </a:t>
            </a:r>
            <a:r>
              <a:rPr lang="en-GB" dirty="0" err="1"/>
              <a:t>mem_var</a:t>
            </a:r>
            <a:endParaRPr lang="en-GB" dirty="0"/>
          </a:p>
          <a:p>
            <a:pPr marL="400050" lvl="2" indent="0">
              <a:buNone/>
              <a:defRPr/>
            </a:pPr>
            <a:r>
              <a:rPr lang="en-GB" sz="1800" dirty="0">
                <a:latin typeface="Consolas" panose="020B0609020204030204" pitchFamily="49" charset="0"/>
              </a:rPr>
              <a:t>	$</a:t>
            </a:r>
            <a:r>
              <a:rPr lang="en-GB" sz="1800" dirty="0" err="1">
                <a:latin typeface="Consolas" panose="020B0609020204030204" pitchFamily="49" charset="0"/>
              </a:rPr>
              <a:t>readmemb</a:t>
            </a:r>
            <a:r>
              <a:rPr lang="en-US" sz="1800" dirty="0">
                <a:latin typeface="Consolas" panose="020B0609020204030204" pitchFamily="49" charset="0"/>
              </a:rPr>
              <a:t>(“</a:t>
            </a:r>
            <a:r>
              <a:rPr lang="en-US" sz="1800" dirty="0" err="1">
                <a:latin typeface="Consolas" panose="020B0609020204030204" pitchFamily="49" charset="0"/>
              </a:rPr>
              <a:t>file_name</a:t>
            </a:r>
            <a:r>
              <a:rPr lang="en-US" sz="1800" dirty="0">
                <a:latin typeface="Consolas" panose="020B0609020204030204" pitchFamily="49" charset="0"/>
              </a:rPr>
              <a:t>”, </a:t>
            </a:r>
            <a:r>
              <a:rPr lang="en-US" sz="1800" dirty="0" err="1">
                <a:latin typeface="Consolas" panose="020B0609020204030204" pitchFamily="49" charset="0"/>
              </a:rPr>
              <a:t>mem_var</a:t>
            </a:r>
            <a:r>
              <a:rPr lang="en-US" sz="1800" dirty="0">
                <a:latin typeface="Consolas" panose="020B0609020204030204" pitchFamily="49" charset="0"/>
              </a:rPr>
              <a:t>);</a:t>
            </a:r>
          </a:p>
          <a:p>
            <a:pPr marL="400050" lvl="2" indent="0">
              <a:buNone/>
              <a:defRPr/>
            </a:pPr>
            <a:r>
              <a:rPr lang="en-GB" sz="1800" dirty="0">
                <a:latin typeface="Consolas" panose="020B0609020204030204" pitchFamily="49" charset="0"/>
              </a:rPr>
              <a:t>	$</a:t>
            </a:r>
            <a:r>
              <a:rPr lang="en-GB" sz="1800" dirty="0" err="1">
                <a:latin typeface="Consolas" panose="020B0609020204030204" pitchFamily="49" charset="0"/>
              </a:rPr>
              <a:t>readmemh</a:t>
            </a:r>
            <a:r>
              <a:rPr lang="en-US" sz="1800" dirty="0">
                <a:latin typeface="Consolas" panose="020B0609020204030204" pitchFamily="49" charset="0"/>
              </a:rPr>
              <a:t>(“</a:t>
            </a:r>
            <a:r>
              <a:rPr lang="en-US" sz="1800" dirty="0" err="1">
                <a:latin typeface="Consolas" panose="020B0609020204030204" pitchFamily="49" charset="0"/>
              </a:rPr>
              <a:t>file_name</a:t>
            </a:r>
            <a:r>
              <a:rPr lang="en-US" sz="1800" dirty="0">
                <a:latin typeface="Consolas" panose="020B0609020204030204" pitchFamily="49" charset="0"/>
              </a:rPr>
              <a:t>”, </a:t>
            </a:r>
            <a:r>
              <a:rPr lang="en-US" sz="1800" dirty="0" err="1">
                <a:latin typeface="Consolas" panose="020B0609020204030204" pitchFamily="49" charset="0"/>
              </a:rPr>
              <a:t>mem_var</a:t>
            </a:r>
            <a:r>
              <a:rPr lang="en-US" sz="1800" dirty="0">
                <a:latin typeface="Consolas" panose="020B0609020204030204" pitchFamily="49" charset="0"/>
              </a:rPr>
              <a:t>); </a:t>
            </a:r>
            <a:endParaRPr lang="en-GB" sz="1800" dirty="0">
              <a:latin typeface="Consolas" panose="020B0609020204030204" pitchFamily="49" charset="0"/>
            </a:endParaRPr>
          </a:p>
          <a:p>
            <a:pPr marL="342900" lvl="1" indent="-342900">
              <a:buFont typeface="Arial" charset="0"/>
              <a:buChar char="•"/>
              <a:defRPr/>
            </a:pPr>
            <a:r>
              <a:rPr lang="en-GB" sz="2000" dirty="0">
                <a:latin typeface="Consolas" panose="020B0609020204030204" pitchFamily="49" charset="0"/>
              </a:rPr>
              <a:t>$</a:t>
            </a:r>
            <a:r>
              <a:rPr lang="en-GB" sz="2000" dirty="0" err="1">
                <a:latin typeface="Consolas" panose="020B0609020204030204" pitchFamily="49" charset="0"/>
              </a:rPr>
              <a:t>fscanf</a:t>
            </a:r>
            <a:r>
              <a:rPr lang="en-GB" sz="2000" dirty="0">
                <a:latin typeface="Consolas" panose="020B0609020204030204" pitchFamily="49" charset="0"/>
              </a:rPr>
              <a:t> </a:t>
            </a:r>
          </a:p>
          <a:p>
            <a:pPr marL="514350" lvl="1" indent="-342900">
              <a:buFont typeface="Arial" charset="0"/>
              <a:buChar char="•"/>
              <a:defRPr/>
            </a:pPr>
            <a:r>
              <a:rPr lang="en-GB" dirty="0"/>
              <a:t>Read in one line at a time</a:t>
            </a:r>
          </a:p>
          <a:p>
            <a:pPr marL="514350" lvl="1" indent="-342900">
              <a:buFont typeface="Arial" charset="0"/>
              <a:buChar char="•"/>
              <a:defRPr/>
            </a:pPr>
            <a:r>
              <a:rPr lang="en-GB" dirty="0"/>
              <a:t>Provides text format flexibility, </a:t>
            </a:r>
          </a:p>
          <a:p>
            <a:pPr marL="514350" lvl="1" indent="-342900">
              <a:buFont typeface="Arial" charset="0"/>
              <a:buChar char="•"/>
              <a:defRPr/>
            </a:pPr>
            <a:r>
              <a:rPr lang="en-GB" dirty="0">
                <a:solidFill>
                  <a:srgbClr val="C00000"/>
                </a:solidFill>
              </a:rPr>
              <a:t>Requires </a:t>
            </a:r>
            <a:r>
              <a:rPr lang="en-GB" dirty="0">
                <a:solidFill>
                  <a:srgbClr val="C00000"/>
                </a:solidFill>
                <a:latin typeface="Consolas" panose="020B0609020204030204" pitchFamily="49" charset="0"/>
              </a:rPr>
              <a:t>$</a:t>
            </a:r>
            <a:r>
              <a:rPr lang="en-GB" dirty="0" err="1">
                <a:solidFill>
                  <a:srgbClr val="C00000"/>
                </a:solidFill>
                <a:latin typeface="Consolas" panose="020B0609020204030204" pitchFamily="49" charset="0"/>
              </a:rPr>
              <a:t>fopen</a:t>
            </a:r>
            <a:r>
              <a:rPr lang="en-GB" dirty="0">
                <a:solidFill>
                  <a:srgbClr val="C00000"/>
                </a:solidFill>
                <a:latin typeface="Consolas" panose="020B0609020204030204" pitchFamily="49" charset="0"/>
              </a:rPr>
              <a:t>, $</a:t>
            </a:r>
            <a:r>
              <a:rPr lang="en-GB" dirty="0" err="1">
                <a:solidFill>
                  <a:srgbClr val="C00000"/>
                </a:solidFill>
                <a:latin typeface="Consolas" panose="020B0609020204030204" pitchFamily="49" charset="0"/>
              </a:rPr>
              <a:t>fclose</a:t>
            </a:r>
            <a:r>
              <a:rPr lang="en-GB" dirty="0">
                <a:solidFill>
                  <a:srgbClr val="C00000"/>
                </a:solidFill>
              </a:rPr>
              <a:t> and check for </a:t>
            </a:r>
            <a:r>
              <a:rPr lang="en-GB" dirty="0">
                <a:solidFill>
                  <a:srgbClr val="C00000"/>
                </a:solidFill>
                <a:latin typeface="Consolas" panose="020B0609020204030204" pitchFamily="49" charset="0"/>
              </a:rPr>
              <a:t>$</a:t>
            </a:r>
            <a:r>
              <a:rPr lang="en-GB" dirty="0" err="1">
                <a:solidFill>
                  <a:srgbClr val="C00000"/>
                </a:solidFill>
                <a:latin typeface="Consolas" panose="020B0609020204030204" pitchFamily="49" charset="0"/>
              </a:rPr>
              <a:t>feof</a:t>
            </a:r>
            <a:endParaRPr lang="en-GB" dirty="0">
              <a:solidFill>
                <a:srgbClr val="C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F0CDC132-6DCD-48CC-A443-274145656356}"/>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22C9FD5E-036D-4E95-9F1B-70B5DD76BF31}"/>
              </a:ext>
            </a:extLst>
          </p:cNvPr>
          <p:cNvSpPr>
            <a:spLocks noGrp="1"/>
          </p:cNvSpPr>
          <p:nvPr>
            <p:ph type="sldNum" sz="quarter" idx="12"/>
          </p:nvPr>
        </p:nvSpPr>
        <p:spPr/>
        <p:txBody>
          <a:bodyPr/>
          <a:lstStyle/>
          <a:p>
            <a:fld id="{C827F8E8-A574-4E7A-A2FF-965BC3ECCB94}" type="slidenum">
              <a:rPr lang="en-GB" smtClean="0"/>
              <a:t>21</a:t>
            </a:fld>
            <a:endParaRPr lang="en-GB"/>
          </a:p>
        </p:txBody>
      </p:sp>
    </p:spTree>
    <p:extLst>
      <p:ext uri="{BB962C8B-B14F-4D97-AF65-F5344CB8AC3E}">
        <p14:creationId xmlns:p14="http://schemas.microsoft.com/office/powerpoint/2010/main" val="192712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6A7B-893F-4FE4-8CF7-A1700C880BB2}"/>
              </a:ext>
            </a:extLst>
          </p:cNvPr>
          <p:cNvSpPr>
            <a:spLocks noGrp="1"/>
          </p:cNvSpPr>
          <p:nvPr>
            <p:ph type="title"/>
          </p:nvPr>
        </p:nvSpPr>
        <p:spPr/>
        <p:txBody>
          <a:bodyPr>
            <a:normAutofit fontScale="90000"/>
          </a:bodyPr>
          <a:lstStyle/>
          <a:p>
            <a:r>
              <a:rPr lang="en-IE" dirty="0"/>
              <a:t>File Format For $</a:t>
            </a:r>
            <a:r>
              <a:rPr lang="en-IE" dirty="0" err="1"/>
              <a:t>readmemb</a:t>
            </a:r>
            <a:endParaRPr lang="en-US" dirty="0"/>
          </a:p>
        </p:txBody>
      </p:sp>
      <p:sp>
        <p:nvSpPr>
          <p:cNvPr id="3" name="Content Placeholder 2">
            <a:extLst>
              <a:ext uri="{FF2B5EF4-FFF2-40B4-BE49-F238E27FC236}">
                <a16:creationId xmlns:a16="http://schemas.microsoft.com/office/drawing/2014/main" id="{89E8CA93-EC97-42E2-ADA0-69449715E6BC}"/>
              </a:ext>
            </a:extLst>
          </p:cNvPr>
          <p:cNvSpPr>
            <a:spLocks noGrp="1"/>
          </p:cNvSpPr>
          <p:nvPr>
            <p:ph idx="1"/>
          </p:nvPr>
        </p:nvSpPr>
        <p:spPr>
          <a:xfrm>
            <a:off x="1295400" y="1295399"/>
            <a:ext cx="9601200" cy="4267201"/>
          </a:xfrm>
        </p:spPr>
        <p:txBody>
          <a:bodyPr>
            <a:normAutofit/>
          </a:bodyPr>
          <a:lstStyle/>
          <a:p>
            <a:pPr marL="0" lvl="1" indent="0">
              <a:buNone/>
              <a:defRPr/>
            </a:pPr>
            <a:r>
              <a:rPr lang="en-US" dirty="0">
                <a:latin typeface="Consolas" panose="020B0609020204030204" pitchFamily="49" charset="0"/>
              </a:rPr>
              <a:t>reg [3:0] </a:t>
            </a:r>
            <a:r>
              <a:rPr lang="en-US" dirty="0" err="1">
                <a:latin typeface="Consolas" panose="020B0609020204030204" pitchFamily="49" charset="0"/>
              </a:rPr>
              <a:t>v_mem</a:t>
            </a:r>
            <a:r>
              <a:rPr lang="en-US" dirty="0">
                <a:latin typeface="Consolas" panose="020B0609020204030204" pitchFamily="49" charset="0"/>
              </a:rPr>
              <a:t> [0:7]; </a:t>
            </a:r>
            <a:r>
              <a:rPr lang="en-GB" dirty="0">
                <a:latin typeface="Consolas" panose="020B0609020204030204" pitchFamily="49" charset="0"/>
              </a:rPr>
              <a:t>$</a:t>
            </a:r>
            <a:r>
              <a:rPr lang="en-GB" dirty="0" err="1">
                <a:latin typeface="Consolas" panose="020B0609020204030204" pitchFamily="49" charset="0"/>
              </a:rPr>
              <a:t>readmemb</a:t>
            </a:r>
            <a:r>
              <a:rPr lang="en-GB" dirty="0">
                <a:latin typeface="Consolas" panose="020B0609020204030204" pitchFamily="49" charset="0"/>
              </a:rPr>
              <a:t>(“vector.txt”, </a:t>
            </a:r>
            <a:r>
              <a:rPr lang="en-GB" dirty="0" err="1">
                <a:latin typeface="Consolas" panose="020B0609020204030204" pitchFamily="49" charset="0"/>
              </a:rPr>
              <a:t>v_mem</a:t>
            </a:r>
            <a:r>
              <a:rPr lang="en-GB" dirty="0">
                <a:latin typeface="Consolas" panose="020B0609020204030204" pitchFamily="49" charset="0"/>
              </a:rPr>
              <a:t>);</a:t>
            </a:r>
            <a:endParaRPr lang="en-GB" altLang="en-US" dirty="0"/>
          </a:p>
          <a:p>
            <a:r>
              <a:rPr lang="en-GB" altLang="en-US" dirty="0"/>
              <a:t>Just contains text as:</a:t>
            </a:r>
          </a:p>
          <a:p>
            <a:pPr lvl="1">
              <a:buNone/>
            </a:pPr>
            <a:r>
              <a:rPr lang="en-GB" altLang="en-US" dirty="0">
                <a:latin typeface="Consolas" panose="020B0609020204030204" pitchFamily="49" charset="0"/>
              </a:rPr>
              <a:t>00_00</a:t>
            </a:r>
          </a:p>
          <a:p>
            <a:pPr lvl="1">
              <a:buNone/>
            </a:pPr>
            <a:r>
              <a:rPr lang="en-GB" altLang="en-US" dirty="0">
                <a:latin typeface="Consolas" panose="020B0609020204030204" pitchFamily="49" charset="0"/>
              </a:rPr>
              <a:t>01_00</a:t>
            </a:r>
          </a:p>
          <a:p>
            <a:pPr lvl="1">
              <a:buNone/>
            </a:pPr>
            <a:r>
              <a:rPr lang="en-GB" altLang="en-US" dirty="0">
                <a:latin typeface="Consolas" panose="020B0609020204030204" pitchFamily="49" charset="0"/>
              </a:rPr>
              <a:t>01_11</a:t>
            </a:r>
          </a:p>
          <a:p>
            <a:pPr lvl="1">
              <a:buNone/>
            </a:pPr>
            <a:r>
              <a:rPr lang="en-GB" altLang="en-US" dirty="0">
                <a:latin typeface="Consolas" panose="020B0609020204030204" pitchFamily="49" charset="0"/>
              </a:rPr>
              <a:t>10_10</a:t>
            </a:r>
          </a:p>
          <a:p>
            <a:pPr lvl="1">
              <a:buNone/>
            </a:pPr>
            <a:r>
              <a:rPr lang="en-GB" altLang="en-US" dirty="0">
                <a:latin typeface="Consolas" panose="020B0609020204030204" pitchFamily="49" charset="0"/>
              </a:rPr>
              <a:t>10_00</a:t>
            </a:r>
          </a:p>
          <a:p>
            <a:pPr lvl="1">
              <a:buNone/>
            </a:pPr>
            <a:r>
              <a:rPr lang="en-GB" altLang="en-US" dirty="0">
                <a:latin typeface="Consolas" panose="020B0609020204030204" pitchFamily="49" charset="0"/>
              </a:rPr>
              <a:t>11_11</a:t>
            </a:r>
          </a:p>
          <a:p>
            <a:pPr lvl="1">
              <a:buNone/>
            </a:pPr>
            <a:r>
              <a:rPr lang="en-GB" altLang="en-US" dirty="0">
                <a:latin typeface="Consolas" panose="020B0609020204030204" pitchFamily="49" charset="0"/>
              </a:rPr>
              <a:t>11_01</a:t>
            </a:r>
          </a:p>
          <a:p>
            <a:pPr lvl="1">
              <a:buNone/>
            </a:pPr>
            <a:r>
              <a:rPr lang="en-GB" altLang="en-US" dirty="0">
                <a:latin typeface="Consolas" panose="020B0609020204030204" pitchFamily="49" charset="0"/>
              </a:rPr>
              <a:t>00_10</a:t>
            </a:r>
            <a:endParaRPr lang="en-US" altLang="en-US"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41E2DD48-BB45-4522-A98B-8245D5B4C3E3}"/>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51DCD084-D9A3-4C19-A835-46CBF9DBF18B}"/>
              </a:ext>
            </a:extLst>
          </p:cNvPr>
          <p:cNvSpPr>
            <a:spLocks noGrp="1"/>
          </p:cNvSpPr>
          <p:nvPr>
            <p:ph type="sldNum" sz="quarter" idx="12"/>
          </p:nvPr>
        </p:nvSpPr>
        <p:spPr/>
        <p:txBody>
          <a:bodyPr/>
          <a:lstStyle/>
          <a:p>
            <a:fld id="{C827F8E8-A574-4E7A-A2FF-965BC3ECCB94}" type="slidenum">
              <a:rPr lang="en-GB" smtClean="0"/>
              <a:t>22</a:t>
            </a:fld>
            <a:endParaRPr lang="en-GB"/>
          </a:p>
        </p:txBody>
      </p:sp>
    </p:spTree>
    <p:extLst>
      <p:ext uri="{BB962C8B-B14F-4D97-AF65-F5344CB8AC3E}">
        <p14:creationId xmlns:p14="http://schemas.microsoft.com/office/powerpoint/2010/main" val="113015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2934-612B-41C7-A7C3-BDD762D2F8B9}"/>
              </a:ext>
            </a:extLst>
          </p:cNvPr>
          <p:cNvSpPr>
            <a:spLocks noGrp="1"/>
          </p:cNvSpPr>
          <p:nvPr>
            <p:ph type="title"/>
          </p:nvPr>
        </p:nvSpPr>
        <p:spPr/>
        <p:txBody>
          <a:bodyPr>
            <a:normAutofit fontScale="90000"/>
          </a:bodyPr>
          <a:lstStyle/>
          <a:p>
            <a:r>
              <a:rPr lang="en-IE" dirty="0"/>
              <a:t>Useful Testbench Constructs</a:t>
            </a:r>
            <a:endParaRPr lang="en-US" dirty="0"/>
          </a:p>
        </p:txBody>
      </p:sp>
      <p:sp>
        <p:nvSpPr>
          <p:cNvPr id="3" name="Content Placeholder 2">
            <a:extLst>
              <a:ext uri="{FF2B5EF4-FFF2-40B4-BE49-F238E27FC236}">
                <a16:creationId xmlns:a16="http://schemas.microsoft.com/office/drawing/2014/main" id="{63CD30F2-1AF5-4F08-9558-5F6139DB4619}"/>
              </a:ext>
            </a:extLst>
          </p:cNvPr>
          <p:cNvSpPr>
            <a:spLocks noGrp="1"/>
          </p:cNvSpPr>
          <p:nvPr>
            <p:ph idx="1"/>
          </p:nvPr>
        </p:nvSpPr>
        <p:spPr/>
        <p:txBody>
          <a:bodyPr/>
          <a:lstStyle/>
          <a:p>
            <a:r>
              <a:rPr lang="en-IE" altLang="en-US" dirty="0">
                <a:solidFill>
                  <a:schemeClr val="bg1">
                    <a:lumMod val="50000"/>
                  </a:schemeClr>
                </a:solidFill>
              </a:rPr>
              <a:t>Four loop constructs in Verilog:</a:t>
            </a:r>
          </a:p>
          <a:p>
            <a:pPr lvl="1"/>
            <a:r>
              <a:rPr lang="en-IE" altLang="en-US" dirty="0">
                <a:solidFill>
                  <a:schemeClr val="bg1">
                    <a:lumMod val="50000"/>
                  </a:schemeClr>
                </a:solidFill>
              </a:rPr>
              <a:t>for, while, repeat, forever</a:t>
            </a:r>
          </a:p>
          <a:p>
            <a:r>
              <a:rPr lang="en-IE" altLang="en-US" dirty="0">
                <a:solidFill>
                  <a:schemeClr val="bg1">
                    <a:lumMod val="50000"/>
                  </a:schemeClr>
                </a:solidFill>
              </a:rPr>
              <a:t>Three time control constructs</a:t>
            </a:r>
          </a:p>
          <a:p>
            <a:pPr lvl="1"/>
            <a:r>
              <a:rPr lang="en-IE" altLang="en-US" dirty="0">
                <a:solidFill>
                  <a:schemeClr val="bg1">
                    <a:lumMod val="50000"/>
                  </a:schemeClr>
                </a:solidFill>
              </a:rPr>
              <a:t>#, @, wait</a:t>
            </a:r>
          </a:p>
          <a:p>
            <a:r>
              <a:rPr lang="en-IE" altLang="en-US" dirty="0">
                <a:solidFill>
                  <a:schemeClr val="bg1">
                    <a:lumMod val="50000"/>
                  </a:schemeClr>
                </a:solidFill>
              </a:rPr>
              <a:t>System tasks for controlling simulation</a:t>
            </a:r>
          </a:p>
          <a:p>
            <a:r>
              <a:rPr lang="en-IE" altLang="en-US" dirty="0">
                <a:solidFill>
                  <a:schemeClr val="bg1">
                    <a:lumMod val="50000"/>
                  </a:schemeClr>
                </a:solidFill>
              </a:rPr>
              <a:t>System tasks for displaying text and variable values</a:t>
            </a:r>
          </a:p>
          <a:p>
            <a:r>
              <a:rPr lang="en-IE" altLang="en-US" dirty="0">
                <a:solidFill>
                  <a:schemeClr val="bg1">
                    <a:lumMod val="50000"/>
                  </a:schemeClr>
                </a:solidFill>
              </a:rPr>
              <a:t>File IO system tasks</a:t>
            </a:r>
          </a:p>
          <a:p>
            <a:r>
              <a:rPr lang="en-IE" altLang="en-US" dirty="0"/>
              <a:t>Custom functions and tasks</a:t>
            </a:r>
          </a:p>
        </p:txBody>
      </p:sp>
      <p:sp>
        <p:nvSpPr>
          <p:cNvPr id="4" name="Footer Placeholder 3">
            <a:extLst>
              <a:ext uri="{FF2B5EF4-FFF2-40B4-BE49-F238E27FC236}">
                <a16:creationId xmlns:a16="http://schemas.microsoft.com/office/drawing/2014/main" id="{4A6B4688-E519-4536-BC7E-F9FA2B35AE77}"/>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66EDAB5C-FE2E-4FBB-9679-5802F48964A8}"/>
              </a:ext>
            </a:extLst>
          </p:cNvPr>
          <p:cNvSpPr>
            <a:spLocks noGrp="1"/>
          </p:cNvSpPr>
          <p:nvPr>
            <p:ph type="sldNum" sz="quarter" idx="12"/>
          </p:nvPr>
        </p:nvSpPr>
        <p:spPr/>
        <p:txBody>
          <a:bodyPr/>
          <a:lstStyle/>
          <a:p>
            <a:fld id="{C827F8E8-A574-4E7A-A2FF-965BC3ECCB94}" type="slidenum">
              <a:rPr lang="en-GB" smtClean="0"/>
              <a:t>23</a:t>
            </a:fld>
            <a:endParaRPr lang="en-GB"/>
          </a:p>
        </p:txBody>
      </p:sp>
    </p:spTree>
    <p:extLst>
      <p:ext uri="{BB962C8B-B14F-4D97-AF65-F5344CB8AC3E}">
        <p14:creationId xmlns:p14="http://schemas.microsoft.com/office/powerpoint/2010/main" val="305461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CE57-B897-46F4-B251-7C5BF2605CD2}"/>
              </a:ext>
            </a:extLst>
          </p:cNvPr>
          <p:cNvSpPr>
            <a:spLocks noGrp="1"/>
          </p:cNvSpPr>
          <p:nvPr>
            <p:ph type="title"/>
          </p:nvPr>
        </p:nvSpPr>
        <p:spPr/>
        <p:txBody>
          <a:bodyPr>
            <a:normAutofit fontScale="90000"/>
          </a:bodyPr>
          <a:lstStyle/>
          <a:p>
            <a:r>
              <a:rPr lang="en-IE" dirty="0"/>
              <a:t>Custom Functions and Tasks</a:t>
            </a:r>
            <a:endParaRPr lang="en-US" dirty="0"/>
          </a:p>
        </p:txBody>
      </p:sp>
      <p:sp>
        <p:nvSpPr>
          <p:cNvPr id="3" name="Content Placeholder 2">
            <a:extLst>
              <a:ext uri="{FF2B5EF4-FFF2-40B4-BE49-F238E27FC236}">
                <a16:creationId xmlns:a16="http://schemas.microsoft.com/office/drawing/2014/main" id="{3B778589-C90C-42C7-8C7C-0C666A2AB516}"/>
              </a:ext>
            </a:extLst>
          </p:cNvPr>
          <p:cNvSpPr>
            <a:spLocks noGrp="1"/>
          </p:cNvSpPr>
          <p:nvPr>
            <p:ph idx="1"/>
          </p:nvPr>
        </p:nvSpPr>
        <p:spPr/>
        <p:txBody>
          <a:bodyPr>
            <a:normAutofit/>
          </a:bodyPr>
          <a:lstStyle/>
          <a:p>
            <a:r>
              <a:rPr lang="en-GB" dirty="0"/>
              <a:t>Useful in testbenches</a:t>
            </a:r>
          </a:p>
          <a:p>
            <a:pPr lvl="1"/>
            <a:r>
              <a:rPr lang="en-GB" dirty="0"/>
              <a:t>Can be synthesizable in the right conditions</a:t>
            </a:r>
          </a:p>
          <a:p>
            <a:r>
              <a:rPr lang="en-GB" dirty="0"/>
              <a:t>Improve readability of code</a:t>
            </a:r>
          </a:p>
          <a:p>
            <a:r>
              <a:rPr lang="en-GB" dirty="0"/>
              <a:t>Avoid code repetition</a:t>
            </a:r>
          </a:p>
          <a:p>
            <a:r>
              <a:rPr lang="en-GB" dirty="0"/>
              <a:t>Examine syntax now…</a:t>
            </a:r>
          </a:p>
          <a:p>
            <a:endParaRPr lang="en-US" sz="1400" dirty="0"/>
          </a:p>
        </p:txBody>
      </p:sp>
      <p:sp>
        <p:nvSpPr>
          <p:cNvPr id="4" name="Footer Placeholder 3">
            <a:extLst>
              <a:ext uri="{FF2B5EF4-FFF2-40B4-BE49-F238E27FC236}">
                <a16:creationId xmlns:a16="http://schemas.microsoft.com/office/drawing/2014/main" id="{597F054F-1F10-41B2-BDB0-DC0B07EFE148}"/>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642E4B95-E829-408F-AD16-7613FF4962F7}"/>
              </a:ext>
            </a:extLst>
          </p:cNvPr>
          <p:cNvSpPr>
            <a:spLocks noGrp="1"/>
          </p:cNvSpPr>
          <p:nvPr>
            <p:ph type="sldNum" sz="quarter" idx="12"/>
          </p:nvPr>
        </p:nvSpPr>
        <p:spPr/>
        <p:txBody>
          <a:bodyPr/>
          <a:lstStyle/>
          <a:p>
            <a:fld id="{C827F8E8-A574-4E7A-A2FF-965BC3ECCB94}" type="slidenum">
              <a:rPr lang="en-GB" smtClean="0"/>
              <a:t>24</a:t>
            </a:fld>
            <a:endParaRPr lang="en-GB"/>
          </a:p>
        </p:txBody>
      </p:sp>
    </p:spTree>
    <p:extLst>
      <p:ext uri="{BB962C8B-B14F-4D97-AF65-F5344CB8AC3E}">
        <p14:creationId xmlns:p14="http://schemas.microsoft.com/office/powerpoint/2010/main" val="329130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DED9-00E2-4440-8C64-EED01B20325D}"/>
              </a:ext>
            </a:extLst>
          </p:cNvPr>
          <p:cNvSpPr>
            <a:spLocks noGrp="1"/>
          </p:cNvSpPr>
          <p:nvPr>
            <p:ph type="title"/>
          </p:nvPr>
        </p:nvSpPr>
        <p:spPr/>
        <p:txBody>
          <a:bodyPr>
            <a:normAutofit fontScale="90000"/>
          </a:bodyPr>
          <a:lstStyle/>
          <a:p>
            <a:r>
              <a:rPr lang="en-IE" dirty="0"/>
              <a:t>User-Defined Functions</a:t>
            </a:r>
            <a:endParaRPr lang="en-US" dirty="0"/>
          </a:p>
        </p:txBody>
      </p:sp>
      <p:sp>
        <p:nvSpPr>
          <p:cNvPr id="3" name="Content Placeholder 2">
            <a:extLst>
              <a:ext uri="{FF2B5EF4-FFF2-40B4-BE49-F238E27FC236}">
                <a16:creationId xmlns:a16="http://schemas.microsoft.com/office/drawing/2014/main" id="{E09943A7-FF88-4E0B-B995-869D784DFE9B}"/>
              </a:ext>
            </a:extLst>
          </p:cNvPr>
          <p:cNvSpPr>
            <a:spLocks noGrp="1"/>
          </p:cNvSpPr>
          <p:nvPr>
            <p:ph idx="1"/>
          </p:nvPr>
        </p:nvSpPr>
        <p:spPr>
          <a:xfrm>
            <a:off x="1295400" y="1267967"/>
            <a:ext cx="9601200" cy="4556761"/>
          </a:xfrm>
        </p:spPr>
        <p:txBody>
          <a:bodyPr>
            <a:normAutofit/>
          </a:bodyPr>
          <a:lstStyle/>
          <a:p>
            <a:r>
              <a:rPr lang="en-US" dirty="0"/>
              <a:t>Takes one or more inputs</a:t>
            </a:r>
          </a:p>
          <a:p>
            <a:r>
              <a:rPr lang="en-US" dirty="0"/>
              <a:t>Returns single output</a:t>
            </a:r>
          </a:p>
          <a:p>
            <a:r>
              <a:rPr lang="en-US" dirty="0"/>
              <a:t>Completes in single time step</a:t>
            </a:r>
          </a:p>
          <a:p>
            <a:pPr lvl="1"/>
            <a:r>
              <a:rPr lang="en-US" dirty="0"/>
              <a:t>No #, wait, @ allowed</a:t>
            </a:r>
          </a:p>
          <a:p>
            <a:r>
              <a:rPr lang="en-US" dirty="0"/>
              <a:t>Can call another function</a:t>
            </a:r>
          </a:p>
          <a:p>
            <a:r>
              <a:rPr lang="en-US" dirty="0"/>
              <a:t>Returns a value which may be used in an expression</a:t>
            </a:r>
          </a:p>
          <a:p>
            <a:r>
              <a:rPr lang="en-US" dirty="0"/>
              <a:t>Can be synthesizable if computed at compile time</a:t>
            </a:r>
          </a:p>
          <a:p>
            <a:pPr lvl="1"/>
            <a:r>
              <a:rPr lang="en-US" dirty="0"/>
              <a:t>e.g. calculate vector width from parameter</a:t>
            </a:r>
          </a:p>
        </p:txBody>
      </p:sp>
      <p:sp>
        <p:nvSpPr>
          <p:cNvPr id="4" name="Footer Placeholder 3">
            <a:extLst>
              <a:ext uri="{FF2B5EF4-FFF2-40B4-BE49-F238E27FC236}">
                <a16:creationId xmlns:a16="http://schemas.microsoft.com/office/drawing/2014/main" id="{C5FD7EBE-D172-497F-A0CB-CC25351B94D2}"/>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F3B5559C-1986-4B51-B661-7B6E96838408}"/>
              </a:ext>
            </a:extLst>
          </p:cNvPr>
          <p:cNvSpPr>
            <a:spLocks noGrp="1"/>
          </p:cNvSpPr>
          <p:nvPr>
            <p:ph type="sldNum" sz="quarter" idx="12"/>
          </p:nvPr>
        </p:nvSpPr>
        <p:spPr/>
        <p:txBody>
          <a:bodyPr/>
          <a:lstStyle/>
          <a:p>
            <a:fld id="{C827F8E8-A574-4E7A-A2FF-965BC3ECCB94}" type="slidenum">
              <a:rPr lang="en-GB" smtClean="0"/>
              <a:t>25</a:t>
            </a:fld>
            <a:endParaRPr lang="en-GB"/>
          </a:p>
        </p:txBody>
      </p:sp>
    </p:spTree>
    <p:extLst>
      <p:ext uri="{BB962C8B-B14F-4D97-AF65-F5344CB8AC3E}">
        <p14:creationId xmlns:p14="http://schemas.microsoft.com/office/powerpoint/2010/main" val="202217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6D1F-AD49-41CA-85A4-EDF95C7EA1FF}"/>
              </a:ext>
            </a:extLst>
          </p:cNvPr>
          <p:cNvSpPr>
            <a:spLocks noGrp="1"/>
          </p:cNvSpPr>
          <p:nvPr>
            <p:ph type="title"/>
          </p:nvPr>
        </p:nvSpPr>
        <p:spPr/>
        <p:txBody>
          <a:bodyPr>
            <a:normAutofit fontScale="90000"/>
          </a:bodyPr>
          <a:lstStyle/>
          <a:p>
            <a:r>
              <a:rPr lang="en-IE" dirty="0"/>
              <a:t>Function Syntax</a:t>
            </a:r>
            <a:endParaRPr lang="en-US" dirty="0"/>
          </a:p>
        </p:txBody>
      </p:sp>
      <p:sp>
        <p:nvSpPr>
          <p:cNvPr id="3" name="Content Placeholder 2">
            <a:extLst>
              <a:ext uri="{FF2B5EF4-FFF2-40B4-BE49-F238E27FC236}">
                <a16:creationId xmlns:a16="http://schemas.microsoft.com/office/drawing/2014/main" id="{F163FE45-E57C-4255-967D-6E14473DF5E7}"/>
              </a:ext>
            </a:extLst>
          </p:cNvPr>
          <p:cNvSpPr>
            <a:spLocks noGrp="1"/>
          </p:cNvSpPr>
          <p:nvPr>
            <p:ph idx="1"/>
          </p:nvPr>
        </p:nvSpPr>
        <p:spPr/>
        <p:txBody>
          <a:bodyPr/>
          <a:lstStyle/>
          <a:p>
            <a:pPr lvl="0">
              <a:spcBef>
                <a:spcPts val="1000"/>
              </a:spcBef>
              <a:buClrTx/>
              <a:buSzTx/>
              <a:buNone/>
            </a:pPr>
            <a:r>
              <a:rPr lang="en-GB" altLang="en-US" dirty="0">
                <a:solidFill>
                  <a:srgbClr val="8BC145">
                    <a:lumMod val="50000"/>
                  </a:srgbClr>
                </a:solidFill>
                <a:latin typeface="Consolas" panose="020B0609020204030204" pitchFamily="49" charset="0"/>
              </a:rPr>
              <a:t>// Function definition</a:t>
            </a:r>
          </a:p>
          <a:p>
            <a:pPr lvl="0">
              <a:spcBef>
                <a:spcPts val="1000"/>
              </a:spcBef>
              <a:buClrTx/>
              <a:buSzTx/>
              <a:buNone/>
            </a:pPr>
            <a:r>
              <a:rPr lang="en-GB" altLang="en-US" dirty="0">
                <a:solidFill>
                  <a:srgbClr val="7030A0"/>
                </a:solidFill>
                <a:latin typeface="Consolas" panose="020B0609020204030204" pitchFamily="49" charset="0"/>
              </a:rPr>
              <a:t>function</a:t>
            </a:r>
            <a:r>
              <a:rPr lang="en-GB" altLang="en-US" dirty="0">
                <a:solidFill>
                  <a:prstClr val="black"/>
                </a:solidFill>
                <a:latin typeface="Consolas" panose="020B0609020204030204" pitchFamily="49" charset="0"/>
              </a:rPr>
              <a:t> </a:t>
            </a:r>
            <a:r>
              <a:rPr lang="en-GB" altLang="en-US" dirty="0" err="1">
                <a:solidFill>
                  <a:prstClr val="black"/>
                </a:solidFill>
                <a:latin typeface="Consolas" panose="020B0609020204030204" pitchFamily="49" charset="0"/>
              </a:rPr>
              <a:t>result_type</a:t>
            </a:r>
            <a:r>
              <a:rPr lang="en-GB" altLang="en-US" dirty="0">
                <a:solidFill>
                  <a:prstClr val="black"/>
                </a:solidFill>
                <a:latin typeface="Consolas" panose="020B0609020204030204" pitchFamily="49" charset="0"/>
              </a:rPr>
              <a:t> </a:t>
            </a:r>
            <a:r>
              <a:rPr lang="en-GB" altLang="en-US" dirty="0" err="1">
                <a:solidFill>
                  <a:prstClr val="black"/>
                </a:solidFill>
                <a:latin typeface="Consolas" panose="020B0609020204030204" pitchFamily="49" charset="0"/>
              </a:rPr>
              <a:t>func_id</a:t>
            </a:r>
            <a:r>
              <a:rPr lang="en-GB" altLang="en-US" dirty="0">
                <a:solidFill>
                  <a:prstClr val="black"/>
                </a:solidFill>
                <a:latin typeface="Consolas" panose="020B0609020204030204" pitchFamily="49" charset="0"/>
              </a:rPr>
              <a:t> (</a:t>
            </a:r>
            <a:r>
              <a:rPr lang="en-GB" altLang="en-US" dirty="0" err="1">
                <a:solidFill>
                  <a:prstClr val="black"/>
                </a:solidFill>
                <a:latin typeface="Consolas" panose="020B0609020204030204" pitchFamily="49" charset="0"/>
              </a:rPr>
              <a:t>input_arg</a:t>
            </a:r>
            <a:r>
              <a:rPr lang="en-GB" altLang="en-US" dirty="0">
                <a:solidFill>
                  <a:prstClr val="black"/>
                </a:solidFill>
                <a:latin typeface="Consolas" panose="020B0609020204030204" pitchFamily="49" charset="0"/>
              </a:rPr>
              <a:t>);</a:t>
            </a:r>
            <a:endParaRPr lang="en-GB" altLang="en-US" dirty="0">
              <a:solidFill>
                <a:srgbClr val="7030A0"/>
              </a:solidFill>
              <a:latin typeface="Consolas" panose="020B0609020204030204" pitchFamily="49" charset="0"/>
            </a:endParaRPr>
          </a:p>
          <a:p>
            <a:pPr lvl="0">
              <a:spcBef>
                <a:spcPts val="1000"/>
              </a:spcBef>
              <a:buClrTx/>
              <a:buSzTx/>
              <a:buNone/>
            </a:pPr>
            <a:r>
              <a:rPr lang="en-GB" altLang="en-US" dirty="0">
                <a:solidFill>
                  <a:prstClr val="black"/>
                </a:solidFill>
                <a:latin typeface="Consolas" panose="020B0609020204030204" pitchFamily="49" charset="0"/>
              </a:rPr>
              <a:t>    statements;</a:t>
            </a:r>
          </a:p>
          <a:p>
            <a:pPr lvl="0">
              <a:spcBef>
                <a:spcPts val="1000"/>
              </a:spcBef>
              <a:buClrTx/>
              <a:buSzTx/>
              <a:buNone/>
            </a:pPr>
            <a:r>
              <a:rPr lang="en-GB" altLang="en-US" dirty="0" err="1">
                <a:solidFill>
                  <a:srgbClr val="7030A0"/>
                </a:solidFill>
                <a:latin typeface="Consolas" panose="020B0609020204030204" pitchFamily="49" charset="0"/>
              </a:rPr>
              <a:t>endfunction</a:t>
            </a:r>
            <a:endParaRPr lang="en-GB" altLang="en-US" dirty="0">
              <a:solidFill>
                <a:srgbClr val="7030A0"/>
              </a:solidFill>
              <a:latin typeface="Consolas" panose="020B0609020204030204" pitchFamily="49" charset="0"/>
            </a:endParaRPr>
          </a:p>
          <a:p>
            <a:r>
              <a:rPr lang="en-US" dirty="0"/>
              <a:t>Difference in </a:t>
            </a:r>
            <a:r>
              <a:rPr lang="en-US" dirty="0" err="1"/>
              <a:t>SystemVerilog</a:t>
            </a:r>
            <a:r>
              <a:rPr lang="en-US" dirty="0"/>
              <a:t>, Verilog-2001 requires begin-end pair inside function-</a:t>
            </a:r>
            <a:r>
              <a:rPr lang="en-US" dirty="0" err="1"/>
              <a:t>endfunction</a:t>
            </a:r>
            <a:endParaRPr lang="en-US" dirty="0"/>
          </a:p>
          <a:p>
            <a:r>
              <a:rPr lang="en-US" dirty="0"/>
              <a:t>Statements inside need to assign value to </a:t>
            </a:r>
            <a:r>
              <a:rPr lang="en-US" dirty="0" err="1"/>
              <a:t>func_id</a:t>
            </a:r>
            <a:r>
              <a:rPr lang="en-US" dirty="0"/>
              <a:t> (return variable name)</a:t>
            </a:r>
          </a:p>
          <a:p>
            <a:pPr lvl="1"/>
            <a:r>
              <a:rPr lang="en-US" dirty="0"/>
              <a:t>Void type may be used if no return value desired</a:t>
            </a:r>
          </a:p>
        </p:txBody>
      </p:sp>
      <p:sp>
        <p:nvSpPr>
          <p:cNvPr id="4" name="Footer Placeholder 3">
            <a:extLst>
              <a:ext uri="{FF2B5EF4-FFF2-40B4-BE49-F238E27FC236}">
                <a16:creationId xmlns:a16="http://schemas.microsoft.com/office/drawing/2014/main" id="{7FA381A8-6F84-4CC4-A5AB-EA6A4767E1A5}"/>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9B264106-AD82-4476-B2CF-1D5243AECB58}"/>
              </a:ext>
            </a:extLst>
          </p:cNvPr>
          <p:cNvSpPr>
            <a:spLocks noGrp="1"/>
          </p:cNvSpPr>
          <p:nvPr>
            <p:ph type="sldNum" sz="quarter" idx="12"/>
          </p:nvPr>
        </p:nvSpPr>
        <p:spPr/>
        <p:txBody>
          <a:bodyPr/>
          <a:lstStyle/>
          <a:p>
            <a:fld id="{C827F8E8-A574-4E7A-A2FF-965BC3ECCB94}" type="slidenum">
              <a:rPr lang="en-GB" smtClean="0"/>
              <a:t>26</a:t>
            </a:fld>
            <a:endParaRPr lang="en-GB"/>
          </a:p>
        </p:txBody>
      </p:sp>
    </p:spTree>
    <p:extLst>
      <p:ext uri="{BB962C8B-B14F-4D97-AF65-F5344CB8AC3E}">
        <p14:creationId xmlns:p14="http://schemas.microsoft.com/office/powerpoint/2010/main" val="368731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DC64-207B-4C98-8F7A-391373FA5855}"/>
              </a:ext>
            </a:extLst>
          </p:cNvPr>
          <p:cNvSpPr>
            <a:spLocks noGrp="1"/>
          </p:cNvSpPr>
          <p:nvPr>
            <p:ph type="title"/>
          </p:nvPr>
        </p:nvSpPr>
        <p:spPr/>
        <p:txBody>
          <a:bodyPr>
            <a:normAutofit fontScale="90000"/>
          </a:bodyPr>
          <a:lstStyle/>
          <a:p>
            <a:r>
              <a:rPr lang="en-GB" dirty="0"/>
              <a:t>Example Use of Function</a:t>
            </a:r>
          </a:p>
        </p:txBody>
      </p:sp>
      <p:sp>
        <p:nvSpPr>
          <p:cNvPr id="3" name="Content Placeholder 2">
            <a:extLst>
              <a:ext uri="{FF2B5EF4-FFF2-40B4-BE49-F238E27FC236}">
                <a16:creationId xmlns:a16="http://schemas.microsoft.com/office/drawing/2014/main" id="{FF0CD5E9-EBFF-418E-8C77-B5EF3CB5A324}"/>
              </a:ext>
            </a:extLst>
          </p:cNvPr>
          <p:cNvSpPr>
            <a:spLocks noGrp="1"/>
          </p:cNvSpPr>
          <p:nvPr>
            <p:ph idx="1"/>
          </p:nvPr>
        </p:nvSpPr>
        <p:spPr>
          <a:xfrm>
            <a:off x="1295400" y="1220283"/>
            <a:ext cx="9601200" cy="4682721"/>
          </a:xfrm>
        </p:spPr>
        <p:txBody>
          <a:bodyPr>
            <a:normAutofit/>
          </a:bodyPr>
          <a:lstStyle/>
          <a:p>
            <a:pPr marL="0" lvl="0" indent="0">
              <a:spcBef>
                <a:spcPts val="600"/>
              </a:spcBef>
              <a:buClrTx/>
              <a:buSzTx/>
              <a:buNone/>
            </a:pPr>
            <a:r>
              <a:rPr lang="en-GB" sz="1400" dirty="0">
                <a:solidFill>
                  <a:prstClr val="white">
                    <a:lumMod val="50000"/>
                  </a:prstClr>
                </a:solidFill>
                <a:latin typeface="Consolas" panose="020B0609020204030204" pitchFamily="49" charset="0"/>
              </a:rPr>
              <a:t>// Listing 7.16</a:t>
            </a:r>
          </a:p>
          <a:p>
            <a:pPr marL="0" lvl="0" indent="0">
              <a:spcBef>
                <a:spcPts val="600"/>
              </a:spcBef>
              <a:buClrTx/>
              <a:buSzTx/>
              <a:buNone/>
            </a:pPr>
            <a:r>
              <a:rPr lang="en-GB" sz="1400" dirty="0">
                <a:solidFill>
                  <a:srgbClr val="7030A0"/>
                </a:solidFill>
                <a:latin typeface="Consolas" panose="020B0609020204030204" pitchFamily="49" charset="0"/>
              </a:rPr>
              <a:t>module</a:t>
            </a:r>
            <a:r>
              <a:rPr lang="en-GB" sz="1400" dirty="0">
                <a:solidFill>
                  <a:prstClr val="black"/>
                </a:solidFill>
                <a:latin typeface="Consolas" panose="020B0609020204030204" pitchFamily="49" charset="0"/>
              </a:rPr>
              <a:t> eq2_function (</a:t>
            </a:r>
            <a:r>
              <a:rPr lang="en-GB" sz="1400" dirty="0">
                <a:solidFill>
                  <a:srgbClr val="7030A0"/>
                </a:solidFill>
                <a:latin typeface="Consolas" panose="020B0609020204030204" pitchFamily="49" charset="0"/>
              </a:rPr>
              <a:t>input</a:t>
            </a:r>
            <a:r>
              <a:rPr lang="en-GB" sz="1400" dirty="0">
                <a:solidFill>
                  <a:prstClr val="black"/>
                </a:solidFill>
                <a:latin typeface="Consolas" panose="020B0609020204030204" pitchFamily="49" charset="0"/>
              </a:rPr>
              <a:t> </a:t>
            </a:r>
            <a:r>
              <a:rPr lang="en-GB" sz="1400" b="1" dirty="0">
                <a:solidFill>
                  <a:srgbClr val="C00000"/>
                </a:solidFill>
                <a:latin typeface="Consolas" panose="020B0609020204030204" pitchFamily="49" charset="0"/>
              </a:rPr>
              <a:t>wire</a:t>
            </a:r>
            <a:r>
              <a:rPr lang="en-GB" sz="1400" dirty="0">
                <a:solidFill>
                  <a:prstClr val="black"/>
                </a:solidFill>
                <a:latin typeface="Consolas" panose="020B0609020204030204" pitchFamily="49" charset="0"/>
              </a:rPr>
              <a:t> [1:0] a,</a:t>
            </a:r>
            <a:r>
              <a:rPr lang="en-GB" sz="1400" dirty="0">
                <a:solidFill>
                  <a:srgbClr val="7030A0"/>
                </a:solidFill>
                <a:latin typeface="Consolas" panose="020B0609020204030204" pitchFamily="49" charset="0"/>
              </a:rPr>
              <a:t> input</a:t>
            </a:r>
            <a:r>
              <a:rPr lang="en-GB" sz="1400" dirty="0">
                <a:solidFill>
                  <a:prstClr val="black"/>
                </a:solidFill>
                <a:latin typeface="Consolas" panose="020B0609020204030204" pitchFamily="49" charset="0"/>
              </a:rPr>
              <a:t> </a:t>
            </a:r>
            <a:r>
              <a:rPr lang="en-GB" sz="1400" b="1" dirty="0">
                <a:solidFill>
                  <a:srgbClr val="C00000"/>
                </a:solidFill>
                <a:latin typeface="Consolas" panose="020B0609020204030204" pitchFamily="49" charset="0"/>
              </a:rPr>
              <a:t>wire</a:t>
            </a:r>
            <a:r>
              <a:rPr lang="en-GB" sz="1400" dirty="0">
                <a:solidFill>
                  <a:prstClr val="black"/>
                </a:solidFill>
                <a:latin typeface="Consolas" panose="020B0609020204030204" pitchFamily="49" charset="0"/>
              </a:rPr>
              <a:t> [1:0] b, </a:t>
            </a:r>
            <a:r>
              <a:rPr lang="en-GB" sz="1400" dirty="0">
                <a:solidFill>
                  <a:srgbClr val="7030A0"/>
                </a:solidFill>
                <a:latin typeface="Consolas" panose="020B0609020204030204" pitchFamily="49" charset="0"/>
              </a:rPr>
              <a:t>output</a:t>
            </a:r>
            <a:r>
              <a:rPr lang="en-GB" sz="1400" dirty="0">
                <a:solidFill>
                  <a:prstClr val="black"/>
                </a:solidFill>
                <a:latin typeface="Consolas" panose="020B0609020204030204" pitchFamily="49" charset="0"/>
              </a:rPr>
              <a:t> </a:t>
            </a:r>
            <a:r>
              <a:rPr lang="en-GB" sz="1400" b="1" dirty="0">
                <a:solidFill>
                  <a:srgbClr val="C00000"/>
                </a:solidFill>
                <a:latin typeface="Consolas" panose="020B0609020204030204" pitchFamily="49" charset="0"/>
              </a:rPr>
              <a:t>reg</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aeqb</a:t>
            </a:r>
            <a:r>
              <a:rPr lang="en-GB" sz="1400" dirty="0">
                <a:solidFill>
                  <a:prstClr val="black"/>
                </a:solidFill>
                <a:latin typeface="Consolas" panose="020B0609020204030204" pitchFamily="49" charset="0"/>
              </a:rPr>
              <a:t>);</a:t>
            </a:r>
          </a:p>
          <a:p>
            <a:pPr marL="0" lvl="0" indent="0">
              <a:spcBef>
                <a:spcPts val="600"/>
              </a:spcBef>
              <a:buClrTx/>
              <a:buSzTx/>
              <a:buNone/>
            </a:pPr>
            <a:r>
              <a:rPr lang="en-GB" sz="1400" dirty="0">
                <a:solidFill>
                  <a:prstClr val="white">
                    <a:lumMod val="50000"/>
                  </a:prstClr>
                </a:solidFill>
                <a:latin typeface="Consolas" panose="020B0609020204030204" pitchFamily="49" charset="0"/>
              </a:rPr>
              <a:t>// Local variables</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b="1" dirty="0">
                <a:solidFill>
                  <a:srgbClr val="C00000"/>
                </a:solidFill>
                <a:latin typeface="Consolas" panose="020B0609020204030204" pitchFamily="49" charset="0"/>
              </a:rPr>
              <a:t>reg</a:t>
            </a:r>
            <a:r>
              <a:rPr lang="en-GB" sz="1400" dirty="0">
                <a:solidFill>
                  <a:prstClr val="black"/>
                </a:solidFill>
                <a:latin typeface="Consolas" panose="020B0609020204030204" pitchFamily="49" charset="0"/>
              </a:rPr>
              <a:t> e0, e1;</a:t>
            </a:r>
          </a:p>
          <a:p>
            <a:pPr marL="0" lvl="0" indent="0">
              <a:spcBef>
                <a:spcPts val="600"/>
              </a:spcBef>
              <a:buClrTx/>
              <a:buSzTx/>
              <a:buNone/>
            </a:pPr>
            <a:r>
              <a:rPr lang="en-GB" sz="1400" dirty="0">
                <a:solidFill>
                  <a:prstClr val="white">
                    <a:lumMod val="50000"/>
                  </a:prstClr>
                </a:solidFill>
                <a:latin typeface="Consolas" panose="020B0609020204030204" pitchFamily="49" charset="0"/>
              </a:rPr>
              <a:t>// Combinational logic</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always</a:t>
            </a: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begin</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a:t>
            </a:r>
            <a:r>
              <a:rPr lang="en-GB" sz="1400" dirty="0">
                <a:solidFill>
                  <a:prstClr val="black"/>
                </a:solidFill>
                <a:latin typeface="Consolas" panose="020B0609020204030204" pitchFamily="49" charset="0"/>
              </a:rPr>
              <a:t>2 e0 = </a:t>
            </a:r>
            <a:r>
              <a:rPr lang="en-GB" sz="1400" dirty="0" err="1">
                <a:solidFill>
                  <a:prstClr val="black"/>
                </a:solidFill>
                <a:latin typeface="Consolas" panose="020B0609020204030204" pitchFamily="49" charset="0"/>
              </a:rPr>
              <a:t>equ_fnc</a:t>
            </a:r>
            <a:r>
              <a:rPr lang="en-GB" sz="1400" dirty="0">
                <a:solidFill>
                  <a:prstClr val="black"/>
                </a:solidFill>
                <a:latin typeface="Consolas" panose="020B0609020204030204" pitchFamily="49" charset="0"/>
              </a:rPr>
              <a:t>(a[0], b[0]);</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a:t>
            </a:r>
            <a:r>
              <a:rPr lang="en-GB" sz="1400" dirty="0">
                <a:solidFill>
                  <a:prstClr val="black"/>
                </a:solidFill>
                <a:latin typeface="Consolas" panose="020B0609020204030204" pitchFamily="49" charset="0"/>
              </a:rPr>
              <a:t>2 e1 = </a:t>
            </a:r>
            <a:r>
              <a:rPr lang="en-GB" sz="1400" dirty="0" err="1">
                <a:solidFill>
                  <a:prstClr val="black"/>
                </a:solidFill>
                <a:latin typeface="Consolas" panose="020B0609020204030204" pitchFamily="49" charset="0"/>
              </a:rPr>
              <a:t>equ_fnc</a:t>
            </a:r>
            <a:r>
              <a:rPr lang="en-GB" sz="1400" dirty="0">
                <a:solidFill>
                  <a:prstClr val="black"/>
                </a:solidFill>
                <a:latin typeface="Consolas" panose="020B0609020204030204" pitchFamily="49" charset="0"/>
              </a:rPr>
              <a:t>(a[1], b[1]);</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aeqb</a:t>
            </a:r>
            <a:r>
              <a:rPr lang="en-GB" sz="1400" dirty="0">
                <a:solidFill>
                  <a:prstClr val="black"/>
                </a:solidFill>
                <a:latin typeface="Consolas" panose="020B0609020204030204" pitchFamily="49" charset="0"/>
              </a:rPr>
              <a:t> = e0 &amp; e1;</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end</a:t>
            </a:r>
            <a:endParaRPr lang="en-GB" sz="1400" dirty="0">
              <a:solidFill>
                <a:prstClr val="black"/>
              </a:solidFill>
              <a:latin typeface="Consolas" panose="020B0609020204030204" pitchFamily="49" charset="0"/>
            </a:endParaRPr>
          </a:p>
          <a:p>
            <a:pPr marL="0" lvl="0" indent="0">
              <a:spcBef>
                <a:spcPts val="600"/>
              </a:spcBef>
              <a:buClrTx/>
              <a:buSzTx/>
              <a:buNone/>
            </a:pPr>
            <a:r>
              <a:rPr lang="en-GB" sz="1400" dirty="0">
                <a:solidFill>
                  <a:prstClr val="white">
                    <a:lumMod val="50000"/>
                  </a:prstClr>
                </a:solidFill>
                <a:latin typeface="Consolas" panose="020B0609020204030204" pitchFamily="49" charset="0"/>
              </a:rPr>
              <a:t>// function definition</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function</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equ_fnc</a:t>
            </a:r>
            <a:r>
              <a:rPr lang="en-GB" sz="1400" dirty="0">
                <a:solidFill>
                  <a:prstClr val="black"/>
                </a:solidFill>
                <a:latin typeface="Consolas" panose="020B0609020204030204" pitchFamily="49" charset="0"/>
              </a:rPr>
              <a:t>(</a:t>
            </a:r>
            <a:r>
              <a:rPr lang="en-GB" sz="1400" dirty="0">
                <a:solidFill>
                  <a:srgbClr val="7030A0"/>
                </a:solidFill>
                <a:latin typeface="Consolas" panose="020B0609020204030204" pitchFamily="49" charset="0"/>
              </a:rPr>
              <a:t>input</a:t>
            </a:r>
            <a:r>
              <a:rPr lang="en-GB" sz="1400" dirty="0">
                <a:solidFill>
                  <a:prstClr val="black"/>
                </a:solidFill>
                <a:latin typeface="Consolas" panose="020B0609020204030204" pitchFamily="49" charset="0"/>
              </a:rPr>
              <a:t> i0, </a:t>
            </a:r>
            <a:r>
              <a:rPr lang="en-GB" sz="1400" dirty="0">
                <a:solidFill>
                  <a:srgbClr val="7030A0"/>
                </a:solidFill>
                <a:latin typeface="Consolas" panose="020B0609020204030204" pitchFamily="49" charset="0"/>
              </a:rPr>
              <a:t>input </a:t>
            </a:r>
            <a:r>
              <a:rPr lang="en-GB" sz="1400" dirty="0">
                <a:solidFill>
                  <a:prstClr val="black"/>
                </a:solidFill>
                <a:latin typeface="Consolas" panose="020B0609020204030204" pitchFamily="49" charset="0"/>
              </a:rPr>
              <a:t>i1);</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equ_fnc</a:t>
            </a:r>
            <a:r>
              <a:rPr lang="en-GB" sz="1400" dirty="0">
                <a:solidFill>
                  <a:prstClr val="black"/>
                </a:solidFill>
                <a:latin typeface="Consolas" panose="020B0609020204030204" pitchFamily="49" charset="0"/>
              </a:rPr>
              <a:t> = (~i0 &amp; ~i1) | (i0 &amp; i1);</a:t>
            </a:r>
          </a:p>
          <a:p>
            <a:pPr marL="0" lvl="0" indent="0">
              <a:spcBef>
                <a:spcPts val="600"/>
              </a:spcBef>
              <a:buClrTx/>
              <a:buSzTx/>
              <a:buNone/>
            </a:pPr>
            <a:r>
              <a:rPr lang="en-GB" sz="1400" dirty="0">
                <a:solidFill>
                  <a:srgbClr val="7030A0"/>
                </a:solidFill>
                <a:latin typeface="Consolas" panose="020B0609020204030204" pitchFamily="49" charset="0"/>
              </a:rPr>
              <a:t>  </a:t>
            </a:r>
            <a:r>
              <a:rPr lang="en-GB" sz="1400" dirty="0" err="1">
                <a:solidFill>
                  <a:srgbClr val="7030A0"/>
                </a:solidFill>
                <a:latin typeface="Consolas" panose="020B0609020204030204" pitchFamily="49" charset="0"/>
              </a:rPr>
              <a:t>endfunction</a:t>
            </a:r>
            <a:endParaRPr lang="en-GB" sz="1400" dirty="0">
              <a:solidFill>
                <a:srgbClr val="7030A0"/>
              </a:solidFill>
              <a:latin typeface="Consolas" panose="020B0609020204030204" pitchFamily="49" charset="0"/>
            </a:endParaRPr>
          </a:p>
          <a:p>
            <a:pPr marL="0" lvl="0" indent="0">
              <a:spcBef>
                <a:spcPts val="600"/>
              </a:spcBef>
              <a:buClrTx/>
              <a:buSzTx/>
              <a:buNone/>
            </a:pPr>
            <a:r>
              <a:rPr lang="en-GB" sz="1400" dirty="0" err="1">
                <a:solidFill>
                  <a:srgbClr val="7030A0"/>
                </a:solidFill>
                <a:latin typeface="Consolas" panose="020B0609020204030204" pitchFamily="49" charset="0"/>
              </a:rPr>
              <a:t>endmodule</a:t>
            </a:r>
            <a:endParaRPr lang="en-GB" sz="1400" dirty="0">
              <a:solidFill>
                <a:srgbClr val="7030A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6EBE0A44-00D1-4CD2-B55F-A5CED908B462}"/>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38753B78-0992-4D7F-A7F2-FB05E3725C43}"/>
              </a:ext>
            </a:extLst>
          </p:cNvPr>
          <p:cNvSpPr>
            <a:spLocks noGrp="1"/>
          </p:cNvSpPr>
          <p:nvPr>
            <p:ph type="sldNum" sz="quarter" idx="12"/>
          </p:nvPr>
        </p:nvSpPr>
        <p:spPr/>
        <p:txBody>
          <a:bodyPr/>
          <a:lstStyle/>
          <a:p>
            <a:fld id="{C827F8E8-A574-4E7A-A2FF-965BC3ECCB94}" type="slidenum">
              <a:rPr lang="en-GB" smtClean="0"/>
              <a:t>27</a:t>
            </a:fld>
            <a:endParaRPr lang="en-GB"/>
          </a:p>
        </p:txBody>
      </p:sp>
    </p:spTree>
    <p:extLst>
      <p:ext uri="{BB962C8B-B14F-4D97-AF65-F5344CB8AC3E}">
        <p14:creationId xmlns:p14="http://schemas.microsoft.com/office/powerpoint/2010/main" val="7582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474-50C0-40A6-A37C-C68995E0573D}"/>
              </a:ext>
            </a:extLst>
          </p:cNvPr>
          <p:cNvSpPr>
            <a:spLocks noGrp="1"/>
          </p:cNvSpPr>
          <p:nvPr>
            <p:ph type="title"/>
          </p:nvPr>
        </p:nvSpPr>
        <p:spPr/>
        <p:txBody>
          <a:bodyPr>
            <a:normAutofit fontScale="90000"/>
          </a:bodyPr>
          <a:lstStyle/>
          <a:p>
            <a:r>
              <a:rPr lang="en-IE" dirty="0"/>
              <a:t>User-Defined Tasks</a:t>
            </a:r>
            <a:endParaRPr lang="en-US" dirty="0"/>
          </a:p>
        </p:txBody>
      </p:sp>
      <p:sp>
        <p:nvSpPr>
          <p:cNvPr id="3" name="Content Placeholder 2">
            <a:extLst>
              <a:ext uri="{FF2B5EF4-FFF2-40B4-BE49-F238E27FC236}">
                <a16:creationId xmlns:a16="http://schemas.microsoft.com/office/drawing/2014/main" id="{569DCFC9-C747-4234-9283-0E9A1ECE6F33}"/>
              </a:ext>
            </a:extLst>
          </p:cNvPr>
          <p:cNvSpPr>
            <a:spLocks noGrp="1"/>
          </p:cNvSpPr>
          <p:nvPr>
            <p:ph idx="1"/>
          </p:nvPr>
        </p:nvSpPr>
        <p:spPr/>
        <p:txBody>
          <a:bodyPr/>
          <a:lstStyle/>
          <a:p>
            <a:r>
              <a:rPr lang="en-US" dirty="0"/>
              <a:t>More flexibility than function</a:t>
            </a:r>
          </a:p>
          <a:p>
            <a:r>
              <a:rPr lang="en-US" dirty="0"/>
              <a:t>Can take zero or more inputs</a:t>
            </a:r>
          </a:p>
          <a:p>
            <a:r>
              <a:rPr lang="en-US" dirty="0"/>
              <a:t>Multiple values can be returned through output or </a:t>
            </a:r>
            <a:r>
              <a:rPr lang="en-US" dirty="0" err="1"/>
              <a:t>inout</a:t>
            </a:r>
            <a:r>
              <a:rPr lang="en-US" dirty="0"/>
              <a:t> arguments</a:t>
            </a:r>
          </a:p>
          <a:p>
            <a:r>
              <a:rPr lang="en-US" dirty="0"/>
              <a:t>Allows time control constructs, may execute in non-zero simulation time</a:t>
            </a:r>
          </a:p>
          <a:p>
            <a:r>
              <a:rPr lang="en-US" dirty="0"/>
              <a:t>Can call other tasks as well as other functions</a:t>
            </a:r>
          </a:p>
          <a:p>
            <a:endParaRPr lang="en-US" dirty="0"/>
          </a:p>
        </p:txBody>
      </p:sp>
      <p:sp>
        <p:nvSpPr>
          <p:cNvPr id="4" name="Footer Placeholder 3">
            <a:extLst>
              <a:ext uri="{FF2B5EF4-FFF2-40B4-BE49-F238E27FC236}">
                <a16:creationId xmlns:a16="http://schemas.microsoft.com/office/drawing/2014/main" id="{29F88779-72D5-4766-AE61-3DE20C523E7D}"/>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336F7CC8-6047-4194-87E9-2FDD60D825B0}"/>
              </a:ext>
            </a:extLst>
          </p:cNvPr>
          <p:cNvSpPr>
            <a:spLocks noGrp="1"/>
          </p:cNvSpPr>
          <p:nvPr>
            <p:ph type="sldNum" sz="quarter" idx="12"/>
          </p:nvPr>
        </p:nvSpPr>
        <p:spPr/>
        <p:txBody>
          <a:bodyPr/>
          <a:lstStyle/>
          <a:p>
            <a:fld id="{C827F8E8-A574-4E7A-A2FF-965BC3ECCB94}" type="slidenum">
              <a:rPr lang="en-GB" smtClean="0"/>
              <a:t>28</a:t>
            </a:fld>
            <a:endParaRPr lang="en-GB"/>
          </a:p>
        </p:txBody>
      </p:sp>
    </p:spTree>
    <p:extLst>
      <p:ext uri="{BB962C8B-B14F-4D97-AF65-F5344CB8AC3E}">
        <p14:creationId xmlns:p14="http://schemas.microsoft.com/office/powerpoint/2010/main" val="104527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3EE0-8F5A-4577-BEB8-DE638DB7B57D}"/>
              </a:ext>
            </a:extLst>
          </p:cNvPr>
          <p:cNvSpPr>
            <a:spLocks noGrp="1"/>
          </p:cNvSpPr>
          <p:nvPr>
            <p:ph type="title"/>
          </p:nvPr>
        </p:nvSpPr>
        <p:spPr/>
        <p:txBody>
          <a:bodyPr>
            <a:normAutofit fontScale="90000"/>
          </a:bodyPr>
          <a:lstStyle/>
          <a:p>
            <a:r>
              <a:rPr lang="en-IE" dirty="0"/>
              <a:t>Task Syntax</a:t>
            </a:r>
            <a:endParaRPr lang="en-US" dirty="0"/>
          </a:p>
        </p:txBody>
      </p:sp>
      <p:sp>
        <p:nvSpPr>
          <p:cNvPr id="3" name="Content Placeholder 2">
            <a:extLst>
              <a:ext uri="{FF2B5EF4-FFF2-40B4-BE49-F238E27FC236}">
                <a16:creationId xmlns:a16="http://schemas.microsoft.com/office/drawing/2014/main" id="{F0C0C20C-DB45-4F7B-AEB8-E90B7DBF55A0}"/>
              </a:ext>
            </a:extLst>
          </p:cNvPr>
          <p:cNvSpPr>
            <a:spLocks noGrp="1"/>
          </p:cNvSpPr>
          <p:nvPr>
            <p:ph idx="1"/>
          </p:nvPr>
        </p:nvSpPr>
        <p:spPr/>
        <p:txBody>
          <a:bodyPr>
            <a:normAutofit/>
          </a:bodyPr>
          <a:lstStyle/>
          <a:p>
            <a:pPr lvl="0">
              <a:spcBef>
                <a:spcPts val="1000"/>
              </a:spcBef>
              <a:buClrTx/>
              <a:buSzTx/>
              <a:buNone/>
            </a:pPr>
            <a:r>
              <a:rPr lang="en-GB" altLang="en-US" dirty="0">
                <a:solidFill>
                  <a:srgbClr val="8BC145">
                    <a:lumMod val="50000"/>
                  </a:srgbClr>
                </a:solidFill>
                <a:latin typeface="Consolas" panose="020B0609020204030204" pitchFamily="49" charset="0"/>
              </a:rPr>
              <a:t>// Task definition</a:t>
            </a:r>
          </a:p>
          <a:p>
            <a:pPr lvl="0">
              <a:spcBef>
                <a:spcPts val="1000"/>
              </a:spcBef>
              <a:buClrTx/>
              <a:buSzTx/>
              <a:buNone/>
            </a:pPr>
            <a:r>
              <a:rPr lang="en-GB" altLang="en-US" dirty="0">
                <a:solidFill>
                  <a:srgbClr val="7030A0"/>
                </a:solidFill>
                <a:latin typeface="Consolas" panose="020B0609020204030204" pitchFamily="49" charset="0"/>
              </a:rPr>
              <a:t>task</a:t>
            </a:r>
            <a:r>
              <a:rPr lang="en-GB" altLang="en-US" dirty="0">
                <a:solidFill>
                  <a:prstClr val="black"/>
                </a:solidFill>
                <a:latin typeface="Consolas" panose="020B0609020204030204" pitchFamily="49" charset="0"/>
              </a:rPr>
              <a:t> </a:t>
            </a:r>
            <a:r>
              <a:rPr lang="en-GB" altLang="en-US" dirty="0" err="1">
                <a:solidFill>
                  <a:prstClr val="black"/>
                </a:solidFill>
                <a:latin typeface="Consolas" panose="020B0609020204030204" pitchFamily="49" charset="0"/>
              </a:rPr>
              <a:t>task_id</a:t>
            </a:r>
            <a:r>
              <a:rPr lang="en-GB" altLang="en-US" dirty="0">
                <a:solidFill>
                  <a:prstClr val="black"/>
                </a:solidFill>
                <a:latin typeface="Consolas" panose="020B0609020204030204" pitchFamily="49" charset="0"/>
              </a:rPr>
              <a:t> (</a:t>
            </a:r>
            <a:r>
              <a:rPr lang="en-GB" altLang="en-US" dirty="0" err="1">
                <a:solidFill>
                  <a:prstClr val="black"/>
                </a:solidFill>
                <a:latin typeface="Consolas" panose="020B0609020204030204" pitchFamily="49" charset="0"/>
              </a:rPr>
              <a:t>arg</a:t>
            </a:r>
            <a:r>
              <a:rPr lang="en-GB" altLang="en-US" dirty="0">
                <a:solidFill>
                  <a:prstClr val="black"/>
                </a:solidFill>
                <a:latin typeface="Consolas" panose="020B0609020204030204" pitchFamily="49" charset="0"/>
              </a:rPr>
              <a:t>);</a:t>
            </a:r>
            <a:endParaRPr lang="en-GB" altLang="en-US" dirty="0">
              <a:solidFill>
                <a:srgbClr val="7030A0"/>
              </a:solidFill>
              <a:latin typeface="Consolas" panose="020B0609020204030204" pitchFamily="49" charset="0"/>
            </a:endParaRPr>
          </a:p>
          <a:p>
            <a:pPr lvl="0">
              <a:spcBef>
                <a:spcPts val="1000"/>
              </a:spcBef>
              <a:buClrTx/>
              <a:buSzTx/>
              <a:buNone/>
            </a:pPr>
            <a:r>
              <a:rPr lang="en-GB" altLang="en-US" dirty="0">
                <a:solidFill>
                  <a:prstClr val="black"/>
                </a:solidFill>
                <a:latin typeface="Consolas" panose="020B0609020204030204" pitchFamily="49" charset="0"/>
              </a:rPr>
              <a:t>    statements;</a:t>
            </a:r>
          </a:p>
          <a:p>
            <a:pPr lvl="0">
              <a:spcBef>
                <a:spcPts val="1000"/>
              </a:spcBef>
              <a:buClrTx/>
              <a:buSzTx/>
              <a:buNone/>
            </a:pPr>
            <a:r>
              <a:rPr lang="en-GB" altLang="en-US" dirty="0" err="1">
                <a:solidFill>
                  <a:srgbClr val="7030A0"/>
                </a:solidFill>
                <a:latin typeface="Consolas" panose="020B0609020204030204" pitchFamily="49" charset="0"/>
              </a:rPr>
              <a:t>endtask</a:t>
            </a:r>
            <a:endParaRPr lang="en-US" altLang="en-US" dirty="0">
              <a:solidFill>
                <a:srgbClr val="7030A0"/>
              </a:solidFill>
              <a:latin typeface="Consolas" panose="020B0609020204030204" pitchFamily="49" charset="0"/>
            </a:endParaRPr>
          </a:p>
          <a:p>
            <a:r>
              <a:rPr lang="en-US" sz="1800" dirty="0"/>
              <a:t>SV removes begin-end inside task-</a:t>
            </a:r>
            <a:r>
              <a:rPr lang="en-US" sz="1800" dirty="0" err="1"/>
              <a:t>endtask</a:t>
            </a:r>
            <a:endParaRPr lang="en-US" sz="1800" dirty="0"/>
          </a:p>
          <a:p>
            <a:r>
              <a:rPr lang="en-US" sz="1800" dirty="0"/>
              <a:t>No need to assign a value to </a:t>
            </a:r>
            <a:r>
              <a:rPr lang="en-US" sz="1800" dirty="0" err="1"/>
              <a:t>task_id</a:t>
            </a:r>
            <a:r>
              <a:rPr lang="en-US" sz="1800" dirty="0"/>
              <a:t>, all inputs, outputs defined in </a:t>
            </a:r>
            <a:r>
              <a:rPr lang="en-US" sz="1800" dirty="0" err="1"/>
              <a:t>arg</a:t>
            </a:r>
            <a:r>
              <a:rPr lang="en-US" sz="1800" dirty="0"/>
              <a:t> </a:t>
            </a:r>
          </a:p>
        </p:txBody>
      </p:sp>
      <p:sp>
        <p:nvSpPr>
          <p:cNvPr id="4" name="Footer Placeholder 3">
            <a:extLst>
              <a:ext uri="{FF2B5EF4-FFF2-40B4-BE49-F238E27FC236}">
                <a16:creationId xmlns:a16="http://schemas.microsoft.com/office/drawing/2014/main" id="{BB79368E-2D9B-4E3D-A8E3-DDC5AF584059}"/>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6F319095-B3BE-41F8-A159-9AB14941FA7E}"/>
              </a:ext>
            </a:extLst>
          </p:cNvPr>
          <p:cNvSpPr>
            <a:spLocks noGrp="1"/>
          </p:cNvSpPr>
          <p:nvPr>
            <p:ph type="sldNum" sz="quarter" idx="12"/>
          </p:nvPr>
        </p:nvSpPr>
        <p:spPr/>
        <p:txBody>
          <a:bodyPr/>
          <a:lstStyle/>
          <a:p>
            <a:fld id="{C827F8E8-A574-4E7A-A2FF-965BC3ECCB94}" type="slidenum">
              <a:rPr lang="en-GB" smtClean="0"/>
              <a:t>29</a:t>
            </a:fld>
            <a:endParaRPr lang="en-GB"/>
          </a:p>
        </p:txBody>
      </p:sp>
    </p:spTree>
    <p:extLst>
      <p:ext uri="{BB962C8B-B14F-4D97-AF65-F5344CB8AC3E}">
        <p14:creationId xmlns:p14="http://schemas.microsoft.com/office/powerpoint/2010/main" val="42650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F17B-EE25-4963-ADB0-3E574C7078BE}"/>
              </a:ext>
            </a:extLst>
          </p:cNvPr>
          <p:cNvSpPr>
            <a:spLocks noGrp="1"/>
          </p:cNvSpPr>
          <p:nvPr>
            <p:ph type="title"/>
          </p:nvPr>
        </p:nvSpPr>
        <p:spPr/>
        <p:txBody>
          <a:bodyPr>
            <a:normAutofit fontScale="90000"/>
          </a:bodyPr>
          <a:lstStyle/>
          <a:p>
            <a:r>
              <a:rPr lang="en-IE" dirty="0"/>
              <a:t>Verification In Industry</a:t>
            </a:r>
            <a:endParaRPr lang="en-US" dirty="0"/>
          </a:p>
        </p:txBody>
      </p:sp>
      <p:sp>
        <p:nvSpPr>
          <p:cNvPr id="3" name="Content Placeholder 2">
            <a:extLst>
              <a:ext uri="{FF2B5EF4-FFF2-40B4-BE49-F238E27FC236}">
                <a16:creationId xmlns:a16="http://schemas.microsoft.com/office/drawing/2014/main" id="{4A2D3BD2-D0F4-4709-AC20-B4A2EA59495E}"/>
              </a:ext>
            </a:extLst>
          </p:cNvPr>
          <p:cNvSpPr>
            <a:spLocks noGrp="1"/>
          </p:cNvSpPr>
          <p:nvPr>
            <p:ph idx="1"/>
          </p:nvPr>
        </p:nvSpPr>
        <p:spPr>
          <a:xfrm>
            <a:off x="1295400" y="1157681"/>
            <a:ext cx="9601200" cy="5041783"/>
          </a:xfrm>
        </p:spPr>
        <p:txBody>
          <a:bodyPr>
            <a:normAutofit/>
          </a:bodyPr>
          <a:lstStyle/>
          <a:p>
            <a:r>
              <a:rPr lang="en-IE" dirty="0"/>
              <a:t>Standardised testbench structure</a:t>
            </a:r>
          </a:p>
          <a:p>
            <a:pPr lvl="1"/>
            <a:r>
              <a:rPr lang="en-IE" dirty="0"/>
              <a:t>ASIC verification: UVM (Universal Verification Methodology) structure via SV</a:t>
            </a:r>
          </a:p>
          <a:p>
            <a:r>
              <a:rPr lang="en-IE" dirty="0"/>
              <a:t>Separation of testbench and test cases</a:t>
            </a:r>
          </a:p>
          <a:p>
            <a:pPr lvl="1"/>
            <a:r>
              <a:rPr lang="en-IE" dirty="0"/>
              <a:t>Testbench instantiations “Device Under Test” (DUT) or “Device Under Verification” (DUV)</a:t>
            </a:r>
          </a:p>
          <a:p>
            <a:pPr lvl="1"/>
            <a:r>
              <a:rPr lang="en-IE" dirty="0"/>
              <a:t>Test case provides stimulus for particular use-case / feature</a:t>
            </a:r>
          </a:p>
          <a:p>
            <a:pPr lvl="1"/>
            <a:r>
              <a:rPr lang="en-IE" dirty="0"/>
              <a:t>Test plan lists required testcases</a:t>
            </a:r>
          </a:p>
          <a:p>
            <a:r>
              <a:rPr lang="en-IE" dirty="0"/>
              <a:t>Constrained randomisation</a:t>
            </a:r>
          </a:p>
          <a:p>
            <a:r>
              <a:rPr lang="en-IE" dirty="0"/>
              <a:t>Automatic pass/fail derived from model of DUT</a:t>
            </a:r>
          </a:p>
          <a:p>
            <a:r>
              <a:rPr lang="en-IE" dirty="0"/>
              <a:t>Coverage metrics used to ensure testing is sufficient</a:t>
            </a:r>
          </a:p>
          <a:p>
            <a:pPr lvl="1"/>
            <a:r>
              <a:rPr lang="en-IE" dirty="0"/>
              <a:t>100% coverage expected</a:t>
            </a:r>
          </a:p>
          <a:p>
            <a:pPr lvl="1"/>
            <a:r>
              <a:rPr lang="en-IE" dirty="0"/>
              <a:t>Types of coverage: toggle, condition, branch</a:t>
            </a:r>
          </a:p>
        </p:txBody>
      </p:sp>
      <p:sp>
        <p:nvSpPr>
          <p:cNvPr id="4" name="Footer Placeholder 3">
            <a:extLst>
              <a:ext uri="{FF2B5EF4-FFF2-40B4-BE49-F238E27FC236}">
                <a16:creationId xmlns:a16="http://schemas.microsoft.com/office/drawing/2014/main" id="{B4111243-9A5A-48C4-80DB-A9CB0EF0220D}"/>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2BA68E92-CA95-448F-8A6B-6D40B174096E}"/>
              </a:ext>
            </a:extLst>
          </p:cNvPr>
          <p:cNvSpPr>
            <a:spLocks noGrp="1"/>
          </p:cNvSpPr>
          <p:nvPr>
            <p:ph type="sldNum" sz="quarter" idx="12"/>
          </p:nvPr>
        </p:nvSpPr>
        <p:spPr/>
        <p:txBody>
          <a:bodyPr/>
          <a:lstStyle/>
          <a:p>
            <a:fld id="{C827F8E8-A574-4E7A-A2FF-965BC3ECCB94}" type="slidenum">
              <a:rPr lang="en-GB" smtClean="0"/>
              <a:t>3</a:t>
            </a:fld>
            <a:endParaRPr lang="en-GB"/>
          </a:p>
        </p:txBody>
      </p:sp>
    </p:spTree>
    <p:extLst>
      <p:ext uri="{BB962C8B-B14F-4D97-AF65-F5344CB8AC3E}">
        <p14:creationId xmlns:p14="http://schemas.microsoft.com/office/powerpoint/2010/main" val="309681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EBD-7E11-430C-A1C1-5DA886D97C70}"/>
              </a:ext>
            </a:extLst>
          </p:cNvPr>
          <p:cNvSpPr>
            <a:spLocks noGrp="1"/>
          </p:cNvSpPr>
          <p:nvPr>
            <p:ph type="title"/>
          </p:nvPr>
        </p:nvSpPr>
        <p:spPr/>
        <p:txBody>
          <a:bodyPr>
            <a:normAutofit fontScale="90000"/>
          </a:bodyPr>
          <a:lstStyle/>
          <a:p>
            <a:r>
              <a:rPr lang="en-GB" dirty="0"/>
              <a:t>Example Use of Task</a:t>
            </a:r>
          </a:p>
        </p:txBody>
      </p:sp>
      <p:sp>
        <p:nvSpPr>
          <p:cNvPr id="4" name="Footer Placeholder 3">
            <a:extLst>
              <a:ext uri="{FF2B5EF4-FFF2-40B4-BE49-F238E27FC236}">
                <a16:creationId xmlns:a16="http://schemas.microsoft.com/office/drawing/2014/main" id="{6E2AAAAB-C9AA-434E-8D23-C6165146B2DC}"/>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A7FE0545-0214-4FAE-A43B-A8F49C8E8694}"/>
              </a:ext>
            </a:extLst>
          </p:cNvPr>
          <p:cNvSpPr>
            <a:spLocks noGrp="1"/>
          </p:cNvSpPr>
          <p:nvPr>
            <p:ph type="sldNum" sz="quarter" idx="12"/>
          </p:nvPr>
        </p:nvSpPr>
        <p:spPr/>
        <p:txBody>
          <a:bodyPr/>
          <a:lstStyle/>
          <a:p>
            <a:fld id="{C827F8E8-A574-4E7A-A2FF-965BC3ECCB94}" type="slidenum">
              <a:rPr lang="en-GB" smtClean="0"/>
              <a:t>30</a:t>
            </a:fld>
            <a:endParaRPr lang="en-GB"/>
          </a:p>
        </p:txBody>
      </p:sp>
      <p:sp>
        <p:nvSpPr>
          <p:cNvPr id="6" name="Content Placeholder 2">
            <a:extLst>
              <a:ext uri="{FF2B5EF4-FFF2-40B4-BE49-F238E27FC236}">
                <a16:creationId xmlns:a16="http://schemas.microsoft.com/office/drawing/2014/main" id="{A8B2D22E-96A5-489F-8720-1FB0F9F66495}"/>
              </a:ext>
            </a:extLst>
          </p:cNvPr>
          <p:cNvSpPr txBox="1">
            <a:spLocks/>
          </p:cNvSpPr>
          <p:nvPr/>
        </p:nvSpPr>
        <p:spPr>
          <a:xfrm>
            <a:off x="1295400" y="1469676"/>
            <a:ext cx="3886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600"/>
              </a:spcBef>
              <a:buFont typeface="Arial" panose="020B0604020202020204" pitchFamily="34" charset="0"/>
              <a:buNone/>
            </a:pPr>
            <a:r>
              <a:rPr lang="en-US" altLang="en-US" sz="1600" dirty="0">
                <a:solidFill>
                  <a:schemeClr val="accent2">
                    <a:lumMod val="50000"/>
                  </a:schemeClr>
                </a:solidFill>
                <a:latin typeface="Consolas" panose="020B0609020204030204" pitchFamily="49" charset="0"/>
              </a:rPr>
              <a:t>// Listing 7.15</a:t>
            </a:r>
          </a:p>
          <a:p>
            <a:pPr>
              <a:spcBef>
                <a:spcPts val="600"/>
              </a:spcBef>
              <a:buFont typeface="Arial" panose="020B0604020202020204" pitchFamily="34" charset="0"/>
              <a:buNone/>
            </a:pPr>
            <a:r>
              <a:rPr lang="en-US" altLang="en-US" sz="1600" dirty="0">
                <a:solidFill>
                  <a:srgbClr val="7030A0"/>
                </a:solidFill>
                <a:latin typeface="Consolas" panose="020B0609020204030204" pitchFamily="49" charset="0"/>
              </a:rPr>
              <a:t>module</a:t>
            </a:r>
            <a:r>
              <a:rPr lang="en-US" altLang="en-US" sz="1600" dirty="0">
                <a:latin typeface="Consolas" panose="020B0609020204030204" pitchFamily="49" charset="0"/>
              </a:rPr>
              <a:t> eq2_task (</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input</a:t>
            </a:r>
            <a:r>
              <a:rPr lang="en-US" altLang="en-US" sz="1600" dirty="0">
                <a:latin typeface="Consolas" panose="020B0609020204030204" pitchFamily="49" charset="0"/>
              </a:rPr>
              <a:t>  </a:t>
            </a:r>
            <a:r>
              <a:rPr lang="en-US" altLang="en-US" sz="1600" b="1" dirty="0">
                <a:solidFill>
                  <a:srgbClr val="C00000"/>
                </a:solidFill>
                <a:latin typeface="Consolas" panose="020B0609020204030204" pitchFamily="49" charset="0"/>
              </a:rPr>
              <a:t>wire</a:t>
            </a:r>
            <a:r>
              <a:rPr lang="en-US" altLang="en-US" sz="1600" dirty="0">
                <a:latin typeface="Consolas" panose="020B0609020204030204" pitchFamily="49" charset="0"/>
              </a:rPr>
              <a:t> [1:0] a, </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input</a:t>
            </a:r>
            <a:r>
              <a:rPr lang="en-US" altLang="en-US" sz="1600" dirty="0">
                <a:latin typeface="Consolas" panose="020B0609020204030204" pitchFamily="49" charset="0"/>
              </a:rPr>
              <a:t>  </a:t>
            </a:r>
            <a:r>
              <a:rPr lang="en-US" altLang="en-US" sz="1600" b="1" dirty="0">
                <a:solidFill>
                  <a:srgbClr val="C00000"/>
                </a:solidFill>
                <a:latin typeface="Consolas" panose="020B0609020204030204" pitchFamily="49" charset="0"/>
              </a:rPr>
              <a:t>wire</a:t>
            </a:r>
            <a:r>
              <a:rPr lang="en-US" altLang="en-US" sz="1600" dirty="0">
                <a:latin typeface="Consolas" panose="020B0609020204030204" pitchFamily="49" charset="0"/>
              </a:rPr>
              <a:t> [1:0] b,</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output</a:t>
            </a:r>
            <a:r>
              <a:rPr lang="en-US" altLang="en-US" sz="1600" dirty="0">
                <a:latin typeface="Consolas" panose="020B0609020204030204" pitchFamily="49" charset="0"/>
              </a:rPr>
              <a:t> </a:t>
            </a:r>
            <a:r>
              <a:rPr lang="en-US" altLang="en-US" sz="1600" b="1" dirty="0">
                <a:solidFill>
                  <a:srgbClr val="C00000"/>
                </a:solidFill>
                <a:latin typeface="Consolas" panose="020B0609020204030204" pitchFamily="49" charset="0"/>
              </a:rPr>
              <a:t>reg</a:t>
            </a:r>
            <a:r>
              <a:rPr lang="en-US" altLang="en-US" sz="1600" dirty="0">
                <a:latin typeface="Consolas" panose="020B0609020204030204" pitchFamily="49" charset="0"/>
              </a:rPr>
              <a:t>        </a:t>
            </a:r>
            <a:r>
              <a:rPr lang="en-US" altLang="en-US" sz="1600" dirty="0" err="1">
                <a:latin typeface="Consolas" panose="020B0609020204030204" pitchFamily="49" charset="0"/>
              </a:rPr>
              <a:t>aeqb</a:t>
            </a:r>
            <a:endParaRPr lang="en-US" altLang="en-US" sz="1600" dirty="0">
              <a:latin typeface="Consolas" panose="020B0609020204030204" pitchFamily="49" charset="0"/>
            </a:endParaRPr>
          </a:p>
          <a:p>
            <a:pPr>
              <a:spcBef>
                <a:spcPts val="600"/>
              </a:spcBef>
              <a:buFont typeface="Arial" panose="020B0604020202020204" pitchFamily="34" charset="0"/>
              <a:buNone/>
            </a:pPr>
            <a:r>
              <a:rPr lang="en-US" altLang="en-US" sz="1600" dirty="0">
                <a:latin typeface="Consolas" panose="020B0609020204030204" pitchFamily="49" charset="0"/>
              </a:rPr>
              <a:t>  );</a:t>
            </a:r>
          </a:p>
          <a:p>
            <a:pPr>
              <a:spcBef>
                <a:spcPts val="600"/>
              </a:spcBef>
              <a:buFont typeface="Arial" panose="020B0604020202020204" pitchFamily="34" charset="0"/>
              <a:buNone/>
            </a:pPr>
            <a:r>
              <a:rPr lang="en-US" altLang="en-US" sz="1600" dirty="0">
                <a:solidFill>
                  <a:schemeClr val="accent2">
                    <a:lumMod val="50000"/>
                  </a:schemeClr>
                </a:solidFill>
                <a:latin typeface="Consolas" panose="020B0609020204030204" pitchFamily="49" charset="0"/>
              </a:rPr>
              <a:t>// Local Variables</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b="1" dirty="0">
                <a:solidFill>
                  <a:srgbClr val="C00000"/>
                </a:solidFill>
                <a:latin typeface="Consolas" panose="020B0609020204030204" pitchFamily="49" charset="0"/>
              </a:rPr>
              <a:t>reg</a:t>
            </a:r>
            <a:r>
              <a:rPr lang="en-US" altLang="en-US" sz="1600" dirty="0">
                <a:latin typeface="Consolas" panose="020B0609020204030204" pitchFamily="49" charset="0"/>
              </a:rPr>
              <a:t> e0, e1;</a:t>
            </a:r>
          </a:p>
          <a:p>
            <a:pPr>
              <a:spcBef>
                <a:spcPts val="600"/>
              </a:spcBef>
              <a:buFont typeface="Arial" panose="020B0604020202020204" pitchFamily="34" charset="0"/>
              <a:buNone/>
            </a:pPr>
            <a:r>
              <a:rPr lang="en-US" altLang="en-US" sz="1600" dirty="0">
                <a:solidFill>
                  <a:schemeClr val="accent2">
                    <a:lumMod val="50000"/>
                  </a:schemeClr>
                </a:solidFill>
                <a:latin typeface="Consolas" panose="020B0609020204030204" pitchFamily="49" charset="0"/>
              </a:rPr>
              <a:t>// Combinational Logic</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always</a:t>
            </a:r>
            <a:r>
              <a:rPr lang="en-US" altLang="en-US" sz="1600" dirty="0">
                <a:latin typeface="Consolas" panose="020B0609020204030204" pitchFamily="49" charset="0"/>
              </a:rPr>
              <a:t> @ (*) </a:t>
            </a:r>
            <a:r>
              <a:rPr lang="en-US" altLang="en-US" sz="1600" dirty="0">
                <a:solidFill>
                  <a:srgbClr val="7030A0"/>
                </a:solidFill>
                <a:latin typeface="Consolas" panose="020B0609020204030204" pitchFamily="49" charset="0"/>
              </a:rPr>
              <a:t>begin</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dirty="0" err="1">
                <a:latin typeface="Consolas" panose="020B0609020204030204" pitchFamily="49" charset="0"/>
              </a:rPr>
              <a:t>equ_tsk</a:t>
            </a:r>
            <a:r>
              <a:rPr lang="en-US" altLang="en-US" sz="1600" dirty="0">
                <a:latin typeface="Consolas" panose="020B0609020204030204" pitchFamily="49" charset="0"/>
              </a:rPr>
              <a:t>(2, a[0], b[0], e0);</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dirty="0" err="1">
                <a:latin typeface="Consolas" panose="020B0609020204030204" pitchFamily="49" charset="0"/>
              </a:rPr>
              <a:t>equ_tsk</a:t>
            </a:r>
            <a:r>
              <a:rPr lang="en-US" altLang="en-US" sz="1600" dirty="0">
                <a:latin typeface="Consolas" panose="020B0609020204030204" pitchFamily="49" charset="0"/>
              </a:rPr>
              <a:t>(2, a[1], b[1], e1);</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dirty="0" err="1">
                <a:latin typeface="Consolas" panose="020B0609020204030204" pitchFamily="49" charset="0"/>
              </a:rPr>
              <a:t>aeqb</a:t>
            </a:r>
            <a:r>
              <a:rPr lang="en-US" altLang="en-US" sz="1600" dirty="0">
                <a:latin typeface="Consolas" panose="020B0609020204030204" pitchFamily="49" charset="0"/>
              </a:rPr>
              <a:t> = e0 &amp; e1;</a:t>
            </a:r>
          </a:p>
          <a:p>
            <a:pPr>
              <a:spcBef>
                <a:spcPts val="600"/>
              </a:spcBef>
              <a:buFont typeface="Arial" panose="020B0604020202020204"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end</a:t>
            </a:r>
          </a:p>
          <a:p>
            <a:pPr>
              <a:buFont typeface="Arial" pitchFamily="34" charset="0"/>
              <a:buNone/>
            </a:pPr>
            <a:endParaRPr lang="en-US" altLang="en-US" sz="800" dirty="0"/>
          </a:p>
        </p:txBody>
      </p:sp>
      <p:sp>
        <p:nvSpPr>
          <p:cNvPr id="7" name="Content Placeholder 5">
            <a:extLst>
              <a:ext uri="{FF2B5EF4-FFF2-40B4-BE49-F238E27FC236}">
                <a16:creationId xmlns:a16="http://schemas.microsoft.com/office/drawing/2014/main" id="{DF0FA586-F025-4D9F-B172-959034634D6D}"/>
              </a:ext>
            </a:extLst>
          </p:cNvPr>
          <p:cNvSpPr txBox="1">
            <a:spLocks/>
          </p:cNvSpPr>
          <p:nvPr/>
        </p:nvSpPr>
        <p:spPr>
          <a:xfrm>
            <a:off x="6144072" y="1469676"/>
            <a:ext cx="4752528" cy="4351338"/>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600"/>
              </a:spcBef>
              <a:buFont typeface="Arial" pitchFamily="34" charset="0"/>
              <a:buNone/>
            </a:pPr>
            <a:r>
              <a:rPr lang="en-US" altLang="en-US" sz="1600" dirty="0">
                <a:solidFill>
                  <a:schemeClr val="accent2">
                    <a:lumMod val="50000"/>
                  </a:schemeClr>
                </a:solidFill>
                <a:latin typeface="Consolas" panose="020B0609020204030204" pitchFamily="49" charset="0"/>
              </a:rPr>
              <a:t>// task definition</a:t>
            </a:r>
          </a:p>
          <a:p>
            <a:pPr>
              <a:spcBef>
                <a:spcPts val="600"/>
              </a:spcBef>
              <a:buFont typeface="Arial" pitchFamily="34" charset="0"/>
              <a:buNone/>
            </a:pPr>
            <a:r>
              <a:rPr lang="en-US" altLang="en-US" sz="1600" dirty="0">
                <a:solidFill>
                  <a:srgbClr val="7030A0"/>
                </a:solidFill>
                <a:latin typeface="Consolas" panose="020B0609020204030204" pitchFamily="49" charset="0"/>
              </a:rPr>
              <a:t>task</a:t>
            </a:r>
            <a:r>
              <a:rPr lang="en-US" altLang="en-US" sz="1600" dirty="0">
                <a:latin typeface="Consolas" panose="020B0609020204030204" pitchFamily="49" charset="0"/>
              </a:rPr>
              <a:t> </a:t>
            </a:r>
            <a:r>
              <a:rPr lang="en-US" altLang="en-US" sz="1600" dirty="0" err="1">
                <a:latin typeface="Consolas" panose="020B0609020204030204" pitchFamily="49" charset="0"/>
              </a:rPr>
              <a:t>equ_tsk</a:t>
            </a:r>
            <a:r>
              <a:rPr lang="en-US" altLang="en-US" sz="1600" dirty="0">
                <a:latin typeface="Consolas" panose="020B0609020204030204" pitchFamily="49" charset="0"/>
              </a:rPr>
              <a:t> (</a:t>
            </a:r>
          </a:p>
          <a:p>
            <a:pPr>
              <a:spcBef>
                <a:spcPts val="600"/>
              </a:spcBef>
              <a:buFont typeface="Arial"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input</a:t>
            </a:r>
            <a:r>
              <a:rPr lang="en-US" altLang="en-US" sz="1600" dirty="0">
                <a:latin typeface="Consolas" panose="020B0609020204030204" pitchFamily="49" charset="0"/>
              </a:rPr>
              <a:t> </a:t>
            </a:r>
            <a:r>
              <a:rPr lang="en-US" altLang="en-US" sz="1600" b="1" dirty="0">
                <a:solidFill>
                  <a:srgbClr val="C00000"/>
                </a:solidFill>
                <a:latin typeface="Consolas" panose="020B0609020204030204" pitchFamily="49" charset="0"/>
              </a:rPr>
              <a:t>integer</a:t>
            </a:r>
            <a:r>
              <a:rPr lang="en-US" altLang="en-US" sz="1600" dirty="0">
                <a:latin typeface="Consolas" panose="020B0609020204030204" pitchFamily="49" charset="0"/>
              </a:rPr>
              <a:t> delay,</a:t>
            </a:r>
          </a:p>
          <a:p>
            <a:pPr>
              <a:spcBef>
                <a:spcPts val="600"/>
              </a:spcBef>
              <a:buFont typeface="Arial"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input</a:t>
            </a:r>
            <a:r>
              <a:rPr lang="en-US" altLang="en-US" sz="1600" dirty="0">
                <a:latin typeface="Consolas" panose="020B0609020204030204" pitchFamily="49" charset="0"/>
              </a:rPr>
              <a:t> i0, i1,</a:t>
            </a:r>
          </a:p>
          <a:p>
            <a:pPr>
              <a:spcBef>
                <a:spcPts val="600"/>
              </a:spcBef>
              <a:buFont typeface="Arial"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output</a:t>
            </a:r>
            <a:r>
              <a:rPr lang="en-US" altLang="en-US" sz="1600" dirty="0">
                <a:latin typeface="Consolas" panose="020B0609020204030204" pitchFamily="49" charset="0"/>
              </a:rPr>
              <a:t> eq1</a:t>
            </a:r>
          </a:p>
          <a:p>
            <a:pPr>
              <a:spcBef>
                <a:spcPts val="600"/>
              </a:spcBef>
              <a:buFont typeface="Arial" pitchFamily="34" charset="0"/>
              <a:buNone/>
            </a:pPr>
            <a:r>
              <a:rPr lang="en-US" altLang="en-US" sz="1600" dirty="0">
                <a:latin typeface="Consolas" panose="020B0609020204030204" pitchFamily="49" charset="0"/>
              </a:rPr>
              <a:t> );</a:t>
            </a:r>
          </a:p>
          <a:p>
            <a:pPr>
              <a:spcBef>
                <a:spcPts val="600"/>
              </a:spcBef>
              <a:buFont typeface="Arial" pitchFamily="34" charset="0"/>
              <a:buNone/>
            </a:pPr>
            <a:r>
              <a:rPr lang="nn-NO" altLang="en-US" sz="1600" dirty="0">
                <a:solidFill>
                  <a:srgbClr val="7030A0"/>
                </a:solidFill>
                <a:latin typeface="Consolas" panose="020B0609020204030204" pitchFamily="49" charset="0"/>
              </a:rPr>
              <a:t>    #</a:t>
            </a:r>
            <a:r>
              <a:rPr lang="nn-NO" altLang="en-US" sz="1600" dirty="0">
                <a:latin typeface="Consolas" panose="020B0609020204030204" pitchFamily="49" charset="0"/>
              </a:rPr>
              <a:t>delay eq1 = (~i0 &amp; ~i1) | (i0 &amp; i1);</a:t>
            </a:r>
          </a:p>
          <a:p>
            <a:pPr>
              <a:spcBef>
                <a:spcPts val="600"/>
              </a:spcBef>
              <a:buFont typeface="Arial" pitchFamily="34" charset="0"/>
              <a:buNone/>
            </a:pPr>
            <a:r>
              <a:rPr lang="en-US" altLang="en-US" sz="1600" dirty="0">
                <a:latin typeface="Consolas" panose="020B0609020204030204" pitchFamily="49" charset="0"/>
              </a:rPr>
              <a:t> </a:t>
            </a:r>
            <a:r>
              <a:rPr lang="en-US" altLang="en-US" sz="1600" dirty="0">
                <a:solidFill>
                  <a:srgbClr val="7030A0"/>
                </a:solidFill>
                <a:latin typeface="Consolas" panose="020B0609020204030204" pitchFamily="49" charset="0"/>
              </a:rPr>
              <a:t>end</a:t>
            </a:r>
            <a:endParaRPr lang="en-US" altLang="en-US" sz="1600" dirty="0">
              <a:latin typeface="Consolas" panose="020B0609020204030204" pitchFamily="49" charset="0"/>
            </a:endParaRPr>
          </a:p>
          <a:p>
            <a:pPr>
              <a:spcBef>
                <a:spcPts val="600"/>
              </a:spcBef>
              <a:buFont typeface="Arial" pitchFamily="34" charset="0"/>
              <a:buNone/>
            </a:pPr>
            <a:r>
              <a:rPr lang="en-US" altLang="en-US" sz="1600" dirty="0" err="1">
                <a:solidFill>
                  <a:srgbClr val="7030A0"/>
                </a:solidFill>
                <a:latin typeface="Consolas" panose="020B0609020204030204" pitchFamily="49" charset="0"/>
              </a:rPr>
              <a:t>endmodule</a:t>
            </a:r>
            <a:endParaRPr lang="en-US" altLang="en-US" sz="1600" dirty="0">
              <a:solidFill>
                <a:srgbClr val="7030A0"/>
              </a:solidFill>
              <a:latin typeface="Consolas" panose="020B0609020204030204" pitchFamily="49" charset="0"/>
            </a:endParaRPr>
          </a:p>
          <a:p>
            <a:endParaRPr lang="en-US" altLang="en-US" dirty="0"/>
          </a:p>
        </p:txBody>
      </p:sp>
    </p:spTree>
    <p:extLst>
      <p:ext uri="{BB962C8B-B14F-4D97-AF65-F5344CB8AC3E}">
        <p14:creationId xmlns:p14="http://schemas.microsoft.com/office/powerpoint/2010/main" val="174622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DC64-207B-4C98-8F7A-391373FA5855}"/>
              </a:ext>
            </a:extLst>
          </p:cNvPr>
          <p:cNvSpPr>
            <a:spLocks noGrp="1"/>
          </p:cNvSpPr>
          <p:nvPr>
            <p:ph type="title"/>
          </p:nvPr>
        </p:nvSpPr>
        <p:spPr/>
        <p:txBody>
          <a:bodyPr>
            <a:normAutofit fontScale="90000"/>
          </a:bodyPr>
          <a:lstStyle/>
          <a:p>
            <a:r>
              <a:rPr lang="en-GB" dirty="0"/>
              <a:t>Example Use of Function</a:t>
            </a:r>
          </a:p>
        </p:txBody>
      </p:sp>
      <p:sp>
        <p:nvSpPr>
          <p:cNvPr id="3" name="Content Placeholder 2">
            <a:extLst>
              <a:ext uri="{FF2B5EF4-FFF2-40B4-BE49-F238E27FC236}">
                <a16:creationId xmlns:a16="http://schemas.microsoft.com/office/drawing/2014/main" id="{FF0CD5E9-EBFF-418E-8C77-B5EF3CB5A324}"/>
              </a:ext>
            </a:extLst>
          </p:cNvPr>
          <p:cNvSpPr>
            <a:spLocks noGrp="1"/>
          </p:cNvSpPr>
          <p:nvPr>
            <p:ph idx="1"/>
          </p:nvPr>
        </p:nvSpPr>
        <p:spPr>
          <a:xfrm>
            <a:off x="1295400" y="1220283"/>
            <a:ext cx="9601200" cy="4682721"/>
          </a:xfrm>
        </p:spPr>
        <p:txBody>
          <a:bodyPr>
            <a:normAutofit/>
          </a:bodyPr>
          <a:lstStyle/>
          <a:p>
            <a:pPr marL="0" lvl="0" indent="0">
              <a:spcBef>
                <a:spcPts val="600"/>
              </a:spcBef>
              <a:buClrTx/>
              <a:buSzTx/>
              <a:buNone/>
            </a:pPr>
            <a:r>
              <a:rPr lang="en-GB" sz="1400" dirty="0">
                <a:solidFill>
                  <a:prstClr val="white">
                    <a:lumMod val="50000"/>
                  </a:prstClr>
                </a:solidFill>
                <a:latin typeface="Consolas" panose="020B0609020204030204" pitchFamily="49" charset="0"/>
              </a:rPr>
              <a:t>// Listing 7.16</a:t>
            </a:r>
          </a:p>
          <a:p>
            <a:pPr marL="0" lvl="0" indent="0">
              <a:spcBef>
                <a:spcPts val="600"/>
              </a:spcBef>
              <a:buClrTx/>
              <a:buSzTx/>
              <a:buNone/>
            </a:pPr>
            <a:r>
              <a:rPr lang="en-GB" sz="1400" dirty="0">
                <a:solidFill>
                  <a:srgbClr val="7030A0"/>
                </a:solidFill>
                <a:latin typeface="Consolas" panose="020B0609020204030204" pitchFamily="49" charset="0"/>
              </a:rPr>
              <a:t>module</a:t>
            </a:r>
            <a:r>
              <a:rPr lang="en-GB" sz="1400" dirty="0">
                <a:solidFill>
                  <a:prstClr val="black"/>
                </a:solidFill>
                <a:latin typeface="Consolas" panose="020B0609020204030204" pitchFamily="49" charset="0"/>
              </a:rPr>
              <a:t> eq2_function (</a:t>
            </a:r>
            <a:r>
              <a:rPr lang="en-GB" sz="1400" dirty="0">
                <a:solidFill>
                  <a:srgbClr val="7030A0"/>
                </a:solidFill>
                <a:latin typeface="Consolas" panose="020B0609020204030204" pitchFamily="49" charset="0"/>
              </a:rPr>
              <a:t>input</a:t>
            </a:r>
            <a:r>
              <a:rPr lang="en-GB" sz="1400" dirty="0">
                <a:solidFill>
                  <a:prstClr val="black"/>
                </a:solidFill>
                <a:latin typeface="Consolas" panose="020B0609020204030204" pitchFamily="49" charset="0"/>
              </a:rPr>
              <a:t> </a:t>
            </a:r>
            <a:r>
              <a:rPr lang="en-GB" sz="1400" b="1" dirty="0">
                <a:solidFill>
                  <a:srgbClr val="C00000"/>
                </a:solidFill>
                <a:latin typeface="Consolas" panose="020B0609020204030204" pitchFamily="49" charset="0"/>
              </a:rPr>
              <a:t>wire</a:t>
            </a:r>
            <a:r>
              <a:rPr lang="en-GB" sz="1400" dirty="0">
                <a:solidFill>
                  <a:prstClr val="black"/>
                </a:solidFill>
                <a:latin typeface="Consolas" panose="020B0609020204030204" pitchFamily="49" charset="0"/>
              </a:rPr>
              <a:t> [1:0] a,</a:t>
            </a:r>
            <a:r>
              <a:rPr lang="en-GB" sz="1400" dirty="0">
                <a:solidFill>
                  <a:srgbClr val="7030A0"/>
                </a:solidFill>
                <a:latin typeface="Consolas" panose="020B0609020204030204" pitchFamily="49" charset="0"/>
              </a:rPr>
              <a:t> input</a:t>
            </a:r>
            <a:r>
              <a:rPr lang="en-GB" sz="1400" dirty="0">
                <a:solidFill>
                  <a:prstClr val="black"/>
                </a:solidFill>
                <a:latin typeface="Consolas" panose="020B0609020204030204" pitchFamily="49" charset="0"/>
              </a:rPr>
              <a:t> </a:t>
            </a:r>
            <a:r>
              <a:rPr lang="en-GB" sz="1400" b="1" dirty="0">
                <a:solidFill>
                  <a:srgbClr val="C00000"/>
                </a:solidFill>
                <a:latin typeface="Consolas" panose="020B0609020204030204" pitchFamily="49" charset="0"/>
              </a:rPr>
              <a:t>wire</a:t>
            </a:r>
            <a:r>
              <a:rPr lang="en-GB" sz="1400" dirty="0">
                <a:solidFill>
                  <a:prstClr val="black"/>
                </a:solidFill>
                <a:latin typeface="Consolas" panose="020B0609020204030204" pitchFamily="49" charset="0"/>
              </a:rPr>
              <a:t> [1:0] b, </a:t>
            </a:r>
            <a:r>
              <a:rPr lang="en-GB" sz="1400" dirty="0">
                <a:solidFill>
                  <a:srgbClr val="7030A0"/>
                </a:solidFill>
                <a:latin typeface="Consolas" panose="020B0609020204030204" pitchFamily="49" charset="0"/>
              </a:rPr>
              <a:t>output</a:t>
            </a:r>
            <a:r>
              <a:rPr lang="en-GB" sz="1400" dirty="0">
                <a:solidFill>
                  <a:prstClr val="black"/>
                </a:solidFill>
                <a:latin typeface="Consolas" panose="020B0609020204030204" pitchFamily="49" charset="0"/>
              </a:rPr>
              <a:t> </a:t>
            </a:r>
            <a:r>
              <a:rPr lang="en-GB" sz="1400" b="1" dirty="0">
                <a:solidFill>
                  <a:srgbClr val="C00000"/>
                </a:solidFill>
                <a:latin typeface="Consolas" panose="020B0609020204030204" pitchFamily="49" charset="0"/>
              </a:rPr>
              <a:t>reg</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aeqb</a:t>
            </a:r>
            <a:r>
              <a:rPr lang="en-GB" sz="1400" dirty="0">
                <a:solidFill>
                  <a:prstClr val="black"/>
                </a:solidFill>
                <a:latin typeface="Consolas" panose="020B0609020204030204" pitchFamily="49" charset="0"/>
              </a:rPr>
              <a:t>);</a:t>
            </a:r>
          </a:p>
          <a:p>
            <a:pPr marL="0" lvl="0" indent="0">
              <a:spcBef>
                <a:spcPts val="600"/>
              </a:spcBef>
              <a:buClrTx/>
              <a:buSzTx/>
              <a:buNone/>
            </a:pPr>
            <a:r>
              <a:rPr lang="en-GB" sz="1400" dirty="0">
                <a:solidFill>
                  <a:prstClr val="white">
                    <a:lumMod val="50000"/>
                  </a:prstClr>
                </a:solidFill>
                <a:latin typeface="Consolas" panose="020B0609020204030204" pitchFamily="49" charset="0"/>
              </a:rPr>
              <a:t>// Local variables</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b="1" dirty="0">
                <a:solidFill>
                  <a:srgbClr val="C00000"/>
                </a:solidFill>
                <a:latin typeface="Consolas" panose="020B0609020204030204" pitchFamily="49" charset="0"/>
              </a:rPr>
              <a:t>reg</a:t>
            </a:r>
            <a:r>
              <a:rPr lang="en-GB" sz="1400" dirty="0">
                <a:solidFill>
                  <a:prstClr val="black"/>
                </a:solidFill>
                <a:latin typeface="Consolas" panose="020B0609020204030204" pitchFamily="49" charset="0"/>
              </a:rPr>
              <a:t> e0, e1;</a:t>
            </a:r>
          </a:p>
          <a:p>
            <a:pPr marL="0" lvl="0" indent="0">
              <a:spcBef>
                <a:spcPts val="600"/>
              </a:spcBef>
              <a:buClrTx/>
              <a:buSzTx/>
              <a:buNone/>
            </a:pPr>
            <a:r>
              <a:rPr lang="en-GB" sz="1400" dirty="0">
                <a:solidFill>
                  <a:prstClr val="white">
                    <a:lumMod val="50000"/>
                  </a:prstClr>
                </a:solidFill>
                <a:latin typeface="Consolas" panose="020B0609020204030204" pitchFamily="49" charset="0"/>
              </a:rPr>
              <a:t>// Combinational logic</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always</a:t>
            </a: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begin</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a:t>
            </a:r>
            <a:r>
              <a:rPr lang="en-GB" sz="1400" dirty="0">
                <a:solidFill>
                  <a:prstClr val="black"/>
                </a:solidFill>
                <a:latin typeface="Consolas" panose="020B0609020204030204" pitchFamily="49" charset="0"/>
              </a:rPr>
              <a:t>2 e0 = </a:t>
            </a:r>
            <a:r>
              <a:rPr lang="en-GB" sz="1400" dirty="0" err="1">
                <a:solidFill>
                  <a:prstClr val="black"/>
                </a:solidFill>
                <a:latin typeface="Consolas" panose="020B0609020204030204" pitchFamily="49" charset="0"/>
              </a:rPr>
              <a:t>equ_fnc</a:t>
            </a:r>
            <a:r>
              <a:rPr lang="en-GB" sz="1400" dirty="0">
                <a:solidFill>
                  <a:prstClr val="black"/>
                </a:solidFill>
                <a:latin typeface="Consolas" panose="020B0609020204030204" pitchFamily="49" charset="0"/>
              </a:rPr>
              <a:t>(a[0], b[0]);</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a:t>
            </a:r>
            <a:r>
              <a:rPr lang="en-GB" sz="1400" dirty="0">
                <a:solidFill>
                  <a:prstClr val="black"/>
                </a:solidFill>
                <a:latin typeface="Consolas" panose="020B0609020204030204" pitchFamily="49" charset="0"/>
              </a:rPr>
              <a:t>2 e1 = </a:t>
            </a:r>
            <a:r>
              <a:rPr lang="en-GB" sz="1400" dirty="0" err="1">
                <a:solidFill>
                  <a:prstClr val="black"/>
                </a:solidFill>
                <a:latin typeface="Consolas" panose="020B0609020204030204" pitchFamily="49" charset="0"/>
              </a:rPr>
              <a:t>equ_fnc</a:t>
            </a:r>
            <a:r>
              <a:rPr lang="en-GB" sz="1400" dirty="0">
                <a:solidFill>
                  <a:prstClr val="black"/>
                </a:solidFill>
                <a:latin typeface="Consolas" panose="020B0609020204030204" pitchFamily="49" charset="0"/>
              </a:rPr>
              <a:t>(a[1], b[1]);</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aeqb</a:t>
            </a:r>
            <a:r>
              <a:rPr lang="en-GB" sz="1400" dirty="0">
                <a:solidFill>
                  <a:prstClr val="black"/>
                </a:solidFill>
                <a:latin typeface="Consolas" panose="020B0609020204030204" pitchFamily="49" charset="0"/>
              </a:rPr>
              <a:t> = e0 &amp; e1;</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end</a:t>
            </a:r>
            <a:endParaRPr lang="en-GB" sz="1400" dirty="0">
              <a:solidFill>
                <a:prstClr val="black"/>
              </a:solidFill>
              <a:latin typeface="Consolas" panose="020B0609020204030204" pitchFamily="49" charset="0"/>
            </a:endParaRPr>
          </a:p>
          <a:p>
            <a:pPr marL="0" lvl="0" indent="0">
              <a:spcBef>
                <a:spcPts val="600"/>
              </a:spcBef>
              <a:buClrTx/>
              <a:buSzTx/>
              <a:buNone/>
            </a:pPr>
            <a:r>
              <a:rPr lang="en-GB" sz="1400" dirty="0">
                <a:solidFill>
                  <a:prstClr val="white">
                    <a:lumMod val="50000"/>
                  </a:prstClr>
                </a:solidFill>
                <a:latin typeface="Consolas" panose="020B0609020204030204" pitchFamily="49" charset="0"/>
              </a:rPr>
              <a:t>// function definition</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a:solidFill>
                  <a:srgbClr val="7030A0"/>
                </a:solidFill>
                <a:latin typeface="Consolas" panose="020B0609020204030204" pitchFamily="49" charset="0"/>
              </a:rPr>
              <a:t>function</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equ_fnc</a:t>
            </a:r>
            <a:r>
              <a:rPr lang="en-GB" sz="1400" dirty="0">
                <a:solidFill>
                  <a:prstClr val="black"/>
                </a:solidFill>
                <a:latin typeface="Consolas" panose="020B0609020204030204" pitchFamily="49" charset="0"/>
              </a:rPr>
              <a:t>(</a:t>
            </a:r>
            <a:r>
              <a:rPr lang="en-GB" sz="1400" dirty="0">
                <a:solidFill>
                  <a:srgbClr val="7030A0"/>
                </a:solidFill>
                <a:latin typeface="Consolas" panose="020B0609020204030204" pitchFamily="49" charset="0"/>
              </a:rPr>
              <a:t>input</a:t>
            </a:r>
            <a:r>
              <a:rPr lang="en-GB" sz="1400" dirty="0">
                <a:solidFill>
                  <a:prstClr val="black"/>
                </a:solidFill>
                <a:latin typeface="Consolas" panose="020B0609020204030204" pitchFamily="49" charset="0"/>
              </a:rPr>
              <a:t> i0, </a:t>
            </a:r>
            <a:r>
              <a:rPr lang="en-GB" sz="1400" dirty="0">
                <a:solidFill>
                  <a:srgbClr val="7030A0"/>
                </a:solidFill>
                <a:latin typeface="Consolas" panose="020B0609020204030204" pitchFamily="49" charset="0"/>
              </a:rPr>
              <a:t>input </a:t>
            </a:r>
            <a:r>
              <a:rPr lang="en-GB" sz="1400" dirty="0">
                <a:solidFill>
                  <a:prstClr val="black"/>
                </a:solidFill>
                <a:latin typeface="Consolas" panose="020B0609020204030204" pitchFamily="49" charset="0"/>
              </a:rPr>
              <a:t>i1);</a:t>
            </a:r>
          </a:p>
          <a:p>
            <a:pPr marL="0" lvl="0" indent="0">
              <a:spcBef>
                <a:spcPts val="600"/>
              </a:spcBef>
              <a:buClrTx/>
              <a:buSzTx/>
              <a:buNone/>
            </a:pP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equ_fnc</a:t>
            </a:r>
            <a:r>
              <a:rPr lang="en-GB" sz="1400" dirty="0">
                <a:solidFill>
                  <a:prstClr val="black"/>
                </a:solidFill>
                <a:latin typeface="Consolas" panose="020B0609020204030204" pitchFamily="49" charset="0"/>
              </a:rPr>
              <a:t> = (~i0 &amp; ~i1) | (i0 &amp; i1);</a:t>
            </a:r>
          </a:p>
          <a:p>
            <a:pPr marL="0" lvl="0" indent="0">
              <a:spcBef>
                <a:spcPts val="600"/>
              </a:spcBef>
              <a:buClrTx/>
              <a:buSzTx/>
              <a:buNone/>
            </a:pPr>
            <a:r>
              <a:rPr lang="en-GB" sz="1400" dirty="0">
                <a:solidFill>
                  <a:srgbClr val="7030A0"/>
                </a:solidFill>
                <a:latin typeface="Consolas" panose="020B0609020204030204" pitchFamily="49" charset="0"/>
              </a:rPr>
              <a:t>  </a:t>
            </a:r>
            <a:r>
              <a:rPr lang="en-GB" sz="1400" dirty="0" err="1">
                <a:solidFill>
                  <a:srgbClr val="7030A0"/>
                </a:solidFill>
                <a:latin typeface="Consolas" panose="020B0609020204030204" pitchFamily="49" charset="0"/>
              </a:rPr>
              <a:t>endfunction</a:t>
            </a:r>
            <a:endParaRPr lang="en-GB" sz="1400" dirty="0">
              <a:solidFill>
                <a:srgbClr val="7030A0"/>
              </a:solidFill>
              <a:latin typeface="Consolas" panose="020B0609020204030204" pitchFamily="49" charset="0"/>
            </a:endParaRPr>
          </a:p>
          <a:p>
            <a:pPr marL="0" lvl="0" indent="0">
              <a:spcBef>
                <a:spcPts val="600"/>
              </a:spcBef>
              <a:buClrTx/>
              <a:buSzTx/>
              <a:buNone/>
            </a:pPr>
            <a:r>
              <a:rPr lang="en-GB" sz="1400" dirty="0" err="1">
                <a:solidFill>
                  <a:srgbClr val="7030A0"/>
                </a:solidFill>
                <a:latin typeface="Consolas" panose="020B0609020204030204" pitchFamily="49" charset="0"/>
              </a:rPr>
              <a:t>endmodule</a:t>
            </a:r>
            <a:endParaRPr lang="en-GB" sz="1400" dirty="0">
              <a:solidFill>
                <a:srgbClr val="7030A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6EBE0A44-00D1-4CD2-B55F-A5CED908B462}"/>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38753B78-0992-4D7F-A7F2-FB05E3725C43}"/>
              </a:ext>
            </a:extLst>
          </p:cNvPr>
          <p:cNvSpPr>
            <a:spLocks noGrp="1"/>
          </p:cNvSpPr>
          <p:nvPr>
            <p:ph type="sldNum" sz="quarter" idx="12"/>
          </p:nvPr>
        </p:nvSpPr>
        <p:spPr/>
        <p:txBody>
          <a:bodyPr/>
          <a:lstStyle/>
          <a:p>
            <a:fld id="{C827F8E8-A574-4E7A-A2FF-965BC3ECCB94}" type="slidenum">
              <a:rPr lang="en-GB" smtClean="0"/>
              <a:t>31</a:t>
            </a:fld>
            <a:endParaRPr lang="en-GB"/>
          </a:p>
        </p:txBody>
      </p:sp>
    </p:spTree>
    <p:extLst>
      <p:ext uri="{BB962C8B-B14F-4D97-AF65-F5344CB8AC3E}">
        <p14:creationId xmlns:p14="http://schemas.microsoft.com/office/powerpoint/2010/main" val="41828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30E5F2C-51E4-4474-B03B-B99D75E13BA2}"/>
              </a:ext>
            </a:extLst>
          </p:cNvPr>
          <p:cNvSpPr>
            <a:spLocks noGrp="1"/>
          </p:cNvSpPr>
          <p:nvPr>
            <p:ph type="title"/>
          </p:nvPr>
        </p:nvSpPr>
        <p:spPr/>
        <p:txBody>
          <a:bodyPr>
            <a:normAutofit fontScale="90000"/>
          </a:bodyPr>
          <a:lstStyle/>
          <a:p>
            <a:r>
              <a:rPr lang="en-GB" dirty="0"/>
              <a:t>Task vs Function: Comparison</a:t>
            </a:r>
          </a:p>
        </p:txBody>
      </p:sp>
      <p:graphicFrame>
        <p:nvGraphicFramePr>
          <p:cNvPr id="11" name="Table 11">
            <a:extLst>
              <a:ext uri="{FF2B5EF4-FFF2-40B4-BE49-F238E27FC236}">
                <a16:creationId xmlns:a16="http://schemas.microsoft.com/office/drawing/2014/main" id="{2B8FDD06-F196-49CC-9D10-38B755A1AB43}"/>
              </a:ext>
            </a:extLst>
          </p:cNvPr>
          <p:cNvGraphicFramePr>
            <a:graphicFrameLocks noGrp="1"/>
          </p:cNvGraphicFramePr>
          <p:nvPr>
            <p:ph idx="1"/>
            <p:extLst>
              <p:ext uri="{D42A27DB-BD31-4B8C-83A1-F6EECF244321}">
                <p14:modId xmlns:p14="http://schemas.microsoft.com/office/powerpoint/2010/main" val="1901690363"/>
              </p:ext>
            </p:extLst>
          </p:nvPr>
        </p:nvGraphicFramePr>
        <p:xfrm>
          <a:off x="1295400" y="1524000"/>
          <a:ext cx="9601200" cy="3403600"/>
        </p:xfrm>
        <a:graphic>
          <a:graphicData uri="http://schemas.openxmlformats.org/drawingml/2006/table">
            <a:tbl>
              <a:tblPr firstRow="1" bandRow="1" bandCol="1">
                <a:tableStyleId>{69012ECD-51FC-41F1-AA8D-1B2483CD663E}</a:tableStyleId>
              </a:tblPr>
              <a:tblGrid>
                <a:gridCol w="4800600">
                  <a:extLst>
                    <a:ext uri="{9D8B030D-6E8A-4147-A177-3AD203B41FA5}">
                      <a16:colId xmlns:a16="http://schemas.microsoft.com/office/drawing/2014/main" val="3811192217"/>
                    </a:ext>
                  </a:extLst>
                </a:gridCol>
                <a:gridCol w="4800600">
                  <a:extLst>
                    <a:ext uri="{9D8B030D-6E8A-4147-A177-3AD203B41FA5}">
                      <a16:colId xmlns:a16="http://schemas.microsoft.com/office/drawing/2014/main" val="3186078305"/>
                    </a:ext>
                  </a:extLst>
                </a:gridCol>
              </a:tblGrid>
              <a:tr h="370840">
                <a:tc>
                  <a:txBody>
                    <a:bodyPr/>
                    <a:lstStyle/>
                    <a:p>
                      <a:r>
                        <a:rPr lang="en-GB" dirty="0"/>
                        <a:t>Task</a:t>
                      </a:r>
                    </a:p>
                  </a:txBody>
                  <a:tcPr/>
                </a:tc>
                <a:tc>
                  <a:txBody>
                    <a:bodyPr/>
                    <a:lstStyle/>
                    <a:p>
                      <a:pPr fontAlgn="base"/>
                      <a:r>
                        <a:rPr lang="en-GB" b="1" dirty="0">
                          <a:effectLst/>
                        </a:rPr>
                        <a:t>Function</a:t>
                      </a:r>
                    </a:p>
                  </a:txBody>
                  <a:tcPr marL="115967" marR="115967" anchor="ctr"/>
                </a:tc>
                <a:extLst>
                  <a:ext uri="{0D108BD9-81ED-4DB2-BD59-A6C34878D82A}">
                    <a16:rowId xmlns:a16="http://schemas.microsoft.com/office/drawing/2014/main" val="483569625"/>
                  </a:ext>
                </a:extLst>
              </a:tr>
              <a:tr h="370840">
                <a:tc>
                  <a:txBody>
                    <a:bodyPr/>
                    <a:lstStyle/>
                    <a:p>
                      <a:pPr fontAlgn="base"/>
                      <a:r>
                        <a:rPr lang="en-GB" dirty="0">
                          <a:effectLst/>
                        </a:rPr>
                        <a:t>May execute on non-zero simulation time</a:t>
                      </a:r>
                    </a:p>
                  </a:txBody>
                  <a:tcPr marL="115967" marR="115967"/>
                </a:tc>
                <a:tc>
                  <a:txBody>
                    <a:bodyPr/>
                    <a:lstStyle/>
                    <a:p>
                      <a:pPr fontAlgn="base"/>
                      <a:r>
                        <a:rPr lang="en-GB" dirty="0">
                          <a:effectLst/>
                        </a:rPr>
                        <a:t>Must execute on zero simulation time</a:t>
                      </a:r>
                    </a:p>
                  </a:txBody>
                  <a:tcPr marL="115967" marR="115967"/>
                </a:tc>
                <a:extLst>
                  <a:ext uri="{0D108BD9-81ED-4DB2-BD59-A6C34878D82A}">
                    <a16:rowId xmlns:a16="http://schemas.microsoft.com/office/drawing/2014/main" val="726855062"/>
                  </a:ext>
                </a:extLst>
              </a:tr>
              <a:tr h="370840">
                <a:tc>
                  <a:txBody>
                    <a:bodyPr/>
                    <a:lstStyle/>
                    <a:p>
                      <a:pPr fontAlgn="base"/>
                      <a:r>
                        <a:rPr lang="en-GB" dirty="0">
                          <a:effectLst/>
                        </a:rPr>
                        <a:t>May have delay, event or timing control constructs</a:t>
                      </a:r>
                    </a:p>
                  </a:txBody>
                  <a:tcPr marL="115967" marR="115967"/>
                </a:tc>
                <a:tc>
                  <a:txBody>
                    <a:bodyPr/>
                    <a:lstStyle/>
                    <a:p>
                      <a:pPr fontAlgn="base"/>
                      <a:r>
                        <a:rPr lang="en-GB" dirty="0">
                          <a:effectLst/>
                        </a:rPr>
                        <a:t>Can’t use time control constructs as it executes on zero simulation time</a:t>
                      </a:r>
                    </a:p>
                  </a:txBody>
                  <a:tcPr marL="115967" marR="115967"/>
                </a:tc>
                <a:extLst>
                  <a:ext uri="{0D108BD9-81ED-4DB2-BD59-A6C34878D82A}">
                    <a16:rowId xmlns:a16="http://schemas.microsoft.com/office/drawing/2014/main" val="200671670"/>
                  </a:ext>
                </a:extLst>
              </a:tr>
              <a:tr h="370840">
                <a:tc>
                  <a:txBody>
                    <a:bodyPr/>
                    <a:lstStyle/>
                    <a:p>
                      <a:pPr fontAlgn="base"/>
                      <a:r>
                        <a:rPr lang="en-GB" dirty="0">
                          <a:effectLst/>
                        </a:rPr>
                        <a:t>Cannot return a value</a:t>
                      </a:r>
                    </a:p>
                  </a:txBody>
                  <a:tcPr marL="115967" marR="115967"/>
                </a:tc>
                <a:tc>
                  <a:txBody>
                    <a:bodyPr/>
                    <a:lstStyle/>
                    <a:p>
                      <a:pPr fontAlgn="base"/>
                      <a:r>
                        <a:rPr lang="en-GB" dirty="0">
                          <a:effectLst/>
                        </a:rPr>
                        <a:t>Always return a single value</a:t>
                      </a:r>
                    </a:p>
                  </a:txBody>
                  <a:tcPr marL="115967" marR="115967"/>
                </a:tc>
                <a:extLst>
                  <a:ext uri="{0D108BD9-81ED-4DB2-BD59-A6C34878D82A}">
                    <a16:rowId xmlns:a16="http://schemas.microsoft.com/office/drawing/2014/main" val="830475219"/>
                  </a:ext>
                </a:extLst>
              </a:tr>
              <a:tr h="370840">
                <a:tc>
                  <a:txBody>
                    <a:bodyPr/>
                    <a:lstStyle/>
                    <a:p>
                      <a:pPr fontAlgn="base"/>
                      <a:r>
                        <a:rPr lang="en-GB" dirty="0">
                          <a:effectLst/>
                        </a:rPr>
                        <a:t>Pass values (can be multiple) through output or </a:t>
                      </a:r>
                      <a:r>
                        <a:rPr lang="en-GB" dirty="0" err="1">
                          <a:effectLst/>
                        </a:rPr>
                        <a:t>inout</a:t>
                      </a:r>
                      <a:r>
                        <a:rPr lang="en-GB" dirty="0">
                          <a:effectLst/>
                        </a:rPr>
                        <a:t> arguments</a:t>
                      </a:r>
                    </a:p>
                  </a:txBody>
                  <a:tcPr marL="115967" marR="115967"/>
                </a:tc>
                <a:tc>
                  <a:txBody>
                    <a:bodyPr/>
                    <a:lstStyle/>
                    <a:p>
                      <a:pPr fontAlgn="base"/>
                      <a:r>
                        <a:rPr lang="en-GB" dirty="0">
                          <a:effectLst/>
                        </a:rPr>
                        <a:t>Cannot have output or </a:t>
                      </a:r>
                      <a:r>
                        <a:rPr lang="en-GB" dirty="0" err="1">
                          <a:effectLst/>
                        </a:rPr>
                        <a:t>inout</a:t>
                      </a:r>
                      <a:r>
                        <a:rPr lang="en-GB" dirty="0">
                          <a:effectLst/>
                        </a:rPr>
                        <a:t> arguments</a:t>
                      </a:r>
                    </a:p>
                  </a:txBody>
                  <a:tcPr marL="115967" marR="115967"/>
                </a:tc>
                <a:extLst>
                  <a:ext uri="{0D108BD9-81ED-4DB2-BD59-A6C34878D82A}">
                    <a16:rowId xmlns:a16="http://schemas.microsoft.com/office/drawing/2014/main" val="145195390"/>
                  </a:ext>
                </a:extLst>
              </a:tr>
              <a:tr h="370840">
                <a:tc>
                  <a:txBody>
                    <a:bodyPr/>
                    <a:lstStyle/>
                    <a:p>
                      <a:pPr fontAlgn="base"/>
                      <a:r>
                        <a:rPr lang="en-GB" dirty="0">
                          <a:effectLst/>
                        </a:rPr>
                        <a:t>Can enable other functions and tasks</a:t>
                      </a:r>
                    </a:p>
                  </a:txBody>
                  <a:tcPr marL="115967" marR="115967"/>
                </a:tc>
                <a:tc>
                  <a:txBody>
                    <a:bodyPr/>
                    <a:lstStyle/>
                    <a:p>
                      <a:pPr fontAlgn="base"/>
                      <a:r>
                        <a:rPr lang="en-GB" dirty="0">
                          <a:effectLst/>
                        </a:rPr>
                        <a:t>Can enable other functions but not tasks</a:t>
                      </a:r>
                    </a:p>
                  </a:txBody>
                  <a:tcPr marL="115967" marR="115967"/>
                </a:tc>
                <a:extLst>
                  <a:ext uri="{0D108BD9-81ED-4DB2-BD59-A6C34878D82A}">
                    <a16:rowId xmlns:a16="http://schemas.microsoft.com/office/drawing/2014/main" val="764886350"/>
                  </a:ext>
                </a:extLst>
              </a:tr>
              <a:tr h="370840">
                <a:tc>
                  <a:txBody>
                    <a:bodyPr/>
                    <a:lstStyle/>
                    <a:p>
                      <a:pPr fontAlgn="base"/>
                      <a:r>
                        <a:rPr lang="en-GB" dirty="0">
                          <a:effectLst/>
                        </a:rPr>
                        <a:t>Can have input, output or </a:t>
                      </a:r>
                      <a:r>
                        <a:rPr lang="en-GB" dirty="0" err="1">
                          <a:effectLst/>
                        </a:rPr>
                        <a:t>inout</a:t>
                      </a:r>
                      <a:endParaRPr lang="en-GB" dirty="0">
                        <a:effectLst/>
                      </a:endParaRPr>
                    </a:p>
                  </a:txBody>
                  <a:tcPr marL="115967" marR="115967"/>
                </a:tc>
                <a:tc>
                  <a:txBody>
                    <a:bodyPr/>
                    <a:lstStyle/>
                    <a:p>
                      <a:pPr fontAlgn="base"/>
                      <a:r>
                        <a:rPr lang="en-GB" dirty="0">
                          <a:effectLst/>
                        </a:rPr>
                        <a:t>Must have at least one input. Cannot have output or </a:t>
                      </a:r>
                      <a:r>
                        <a:rPr lang="en-GB" dirty="0" err="1">
                          <a:effectLst/>
                        </a:rPr>
                        <a:t>inout</a:t>
                      </a:r>
                      <a:endParaRPr lang="en-GB" dirty="0">
                        <a:effectLst/>
                      </a:endParaRPr>
                    </a:p>
                  </a:txBody>
                  <a:tcPr marL="115967" marR="115967"/>
                </a:tc>
                <a:extLst>
                  <a:ext uri="{0D108BD9-81ED-4DB2-BD59-A6C34878D82A}">
                    <a16:rowId xmlns:a16="http://schemas.microsoft.com/office/drawing/2014/main" val="902663688"/>
                  </a:ext>
                </a:extLst>
              </a:tr>
            </a:tbl>
          </a:graphicData>
        </a:graphic>
      </p:graphicFrame>
      <p:sp>
        <p:nvSpPr>
          <p:cNvPr id="7" name="Footer Placeholder 6">
            <a:extLst>
              <a:ext uri="{FF2B5EF4-FFF2-40B4-BE49-F238E27FC236}">
                <a16:creationId xmlns:a16="http://schemas.microsoft.com/office/drawing/2014/main" id="{F2F196F3-530C-4D20-A636-A2B6DE31E387}"/>
              </a:ext>
            </a:extLst>
          </p:cNvPr>
          <p:cNvSpPr>
            <a:spLocks noGrp="1"/>
          </p:cNvSpPr>
          <p:nvPr>
            <p:ph type="ftr" sz="quarter" idx="11"/>
          </p:nvPr>
        </p:nvSpPr>
        <p:spPr/>
        <p:txBody>
          <a:bodyPr/>
          <a:lstStyle/>
          <a:p>
            <a:r>
              <a:rPr lang="en-GB"/>
              <a:t>Integrated Systems Design</a:t>
            </a:r>
          </a:p>
        </p:txBody>
      </p:sp>
      <p:sp>
        <p:nvSpPr>
          <p:cNvPr id="8" name="Slide Number Placeholder 7">
            <a:extLst>
              <a:ext uri="{FF2B5EF4-FFF2-40B4-BE49-F238E27FC236}">
                <a16:creationId xmlns:a16="http://schemas.microsoft.com/office/drawing/2014/main" id="{E2EDCCD3-A533-4EE5-ABA7-7FD30C3A8EA2}"/>
              </a:ext>
            </a:extLst>
          </p:cNvPr>
          <p:cNvSpPr>
            <a:spLocks noGrp="1"/>
          </p:cNvSpPr>
          <p:nvPr>
            <p:ph type="sldNum" sz="quarter" idx="12"/>
          </p:nvPr>
        </p:nvSpPr>
        <p:spPr/>
        <p:txBody>
          <a:bodyPr/>
          <a:lstStyle/>
          <a:p>
            <a:fld id="{C827F8E8-A574-4E7A-A2FF-965BC3ECCB94}" type="slidenum">
              <a:rPr lang="en-GB" smtClean="0"/>
              <a:t>32</a:t>
            </a:fld>
            <a:endParaRPr lang="en-GB"/>
          </a:p>
        </p:txBody>
      </p:sp>
    </p:spTree>
    <p:extLst>
      <p:ext uri="{BB962C8B-B14F-4D97-AF65-F5344CB8AC3E}">
        <p14:creationId xmlns:p14="http://schemas.microsoft.com/office/powerpoint/2010/main" val="126265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3D8B-F7B9-40AD-9E92-984C5A16510D}"/>
              </a:ext>
            </a:extLst>
          </p:cNvPr>
          <p:cNvSpPr>
            <a:spLocks noGrp="1"/>
          </p:cNvSpPr>
          <p:nvPr>
            <p:ph type="title"/>
          </p:nvPr>
        </p:nvSpPr>
        <p:spPr/>
        <p:txBody>
          <a:bodyPr>
            <a:normAutofit fontScale="90000"/>
          </a:bodyPr>
          <a:lstStyle/>
          <a:p>
            <a:r>
              <a:rPr lang="en-IE" dirty="0"/>
              <a:t>Designer Testing in Industry</a:t>
            </a:r>
            <a:endParaRPr lang="en-US" dirty="0"/>
          </a:p>
        </p:txBody>
      </p:sp>
      <p:sp>
        <p:nvSpPr>
          <p:cNvPr id="3" name="Content Placeholder 2">
            <a:extLst>
              <a:ext uri="{FF2B5EF4-FFF2-40B4-BE49-F238E27FC236}">
                <a16:creationId xmlns:a16="http://schemas.microsoft.com/office/drawing/2014/main" id="{1EB2ED93-625E-4E09-B5E9-59E4CC1947E1}"/>
              </a:ext>
            </a:extLst>
          </p:cNvPr>
          <p:cNvSpPr>
            <a:spLocks noGrp="1"/>
          </p:cNvSpPr>
          <p:nvPr>
            <p:ph idx="1"/>
          </p:nvPr>
        </p:nvSpPr>
        <p:spPr/>
        <p:txBody>
          <a:bodyPr/>
          <a:lstStyle/>
          <a:p>
            <a:r>
              <a:rPr lang="en-IE" dirty="0"/>
              <a:t>Used by designer from very beginning of development process</a:t>
            </a:r>
          </a:p>
          <a:p>
            <a:r>
              <a:rPr lang="en-IE" dirty="0"/>
              <a:t>Structure is more simple than full verification environment</a:t>
            </a:r>
          </a:p>
          <a:p>
            <a:r>
              <a:rPr lang="en-IE" dirty="0"/>
              <a:t>Self-checking options:</a:t>
            </a:r>
          </a:p>
          <a:p>
            <a:pPr lvl="1"/>
            <a:r>
              <a:rPr lang="en-IE" dirty="0"/>
              <a:t>Software model producing “golden vectors”, use File IO methods for comparison</a:t>
            </a:r>
          </a:p>
          <a:p>
            <a:pPr lvl="1"/>
            <a:r>
              <a:rPr lang="en-IE" dirty="0"/>
              <a:t>Verilog model to compute expected output for given stimulus</a:t>
            </a:r>
          </a:p>
          <a:p>
            <a:pPr lvl="1"/>
            <a:r>
              <a:rPr lang="en-IE" dirty="0"/>
              <a:t>Directed testing with defined expected output</a:t>
            </a:r>
          </a:p>
          <a:p>
            <a:r>
              <a:rPr lang="en-IE" dirty="0"/>
              <a:t>Key: Provide pass/fail results without needing to inspect waveforms</a:t>
            </a:r>
          </a:p>
          <a:p>
            <a:r>
              <a:rPr lang="en-IE" dirty="0"/>
              <a:t>Log-file should be produced to record pass/fail per feature</a:t>
            </a:r>
          </a:p>
        </p:txBody>
      </p:sp>
      <p:sp>
        <p:nvSpPr>
          <p:cNvPr id="4" name="Footer Placeholder 3">
            <a:extLst>
              <a:ext uri="{FF2B5EF4-FFF2-40B4-BE49-F238E27FC236}">
                <a16:creationId xmlns:a16="http://schemas.microsoft.com/office/drawing/2014/main" id="{F7C0B883-5723-47D3-BA0C-201466F4C0F7}"/>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5AD898B4-A757-442D-9015-02F779CB05EF}"/>
              </a:ext>
            </a:extLst>
          </p:cNvPr>
          <p:cNvSpPr>
            <a:spLocks noGrp="1"/>
          </p:cNvSpPr>
          <p:nvPr>
            <p:ph type="sldNum" sz="quarter" idx="12"/>
          </p:nvPr>
        </p:nvSpPr>
        <p:spPr/>
        <p:txBody>
          <a:bodyPr/>
          <a:lstStyle/>
          <a:p>
            <a:fld id="{C827F8E8-A574-4E7A-A2FF-965BC3ECCB94}" type="slidenum">
              <a:rPr lang="en-GB" smtClean="0"/>
              <a:t>4</a:t>
            </a:fld>
            <a:endParaRPr lang="en-GB"/>
          </a:p>
        </p:txBody>
      </p:sp>
    </p:spTree>
    <p:extLst>
      <p:ext uri="{BB962C8B-B14F-4D97-AF65-F5344CB8AC3E}">
        <p14:creationId xmlns:p14="http://schemas.microsoft.com/office/powerpoint/2010/main" val="202359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660F-972B-4CBD-9F2A-DE05A34260C5}"/>
              </a:ext>
            </a:extLst>
          </p:cNvPr>
          <p:cNvSpPr>
            <a:spLocks noGrp="1"/>
          </p:cNvSpPr>
          <p:nvPr>
            <p:ph type="title"/>
          </p:nvPr>
        </p:nvSpPr>
        <p:spPr/>
        <p:txBody>
          <a:bodyPr>
            <a:normAutofit fontScale="90000"/>
          </a:bodyPr>
          <a:lstStyle/>
          <a:p>
            <a:r>
              <a:rPr lang="en-IE" dirty="0"/>
              <a:t>Example: Counter Test Plan</a:t>
            </a:r>
            <a:endParaRPr lang="en-US" dirty="0"/>
          </a:p>
        </p:txBody>
      </p:sp>
      <p:sp>
        <p:nvSpPr>
          <p:cNvPr id="3" name="Content Placeholder 2">
            <a:extLst>
              <a:ext uri="{FF2B5EF4-FFF2-40B4-BE49-F238E27FC236}">
                <a16:creationId xmlns:a16="http://schemas.microsoft.com/office/drawing/2014/main" id="{070FC561-3ACC-4AF2-B77C-85E0CD94D5E4}"/>
              </a:ext>
            </a:extLst>
          </p:cNvPr>
          <p:cNvSpPr>
            <a:spLocks noGrp="1"/>
          </p:cNvSpPr>
          <p:nvPr>
            <p:ph idx="1"/>
          </p:nvPr>
        </p:nvSpPr>
        <p:spPr/>
        <p:txBody>
          <a:bodyPr/>
          <a:lstStyle/>
          <a:p>
            <a:r>
              <a:rPr lang="en-IE" dirty="0"/>
              <a:t>In-Class Whiteboard:</a:t>
            </a:r>
          </a:p>
          <a:p>
            <a:pPr lvl="1"/>
            <a:r>
              <a:rPr lang="en-IE" dirty="0"/>
              <a:t>Write up ideas for test plan for counter with…</a:t>
            </a:r>
          </a:p>
          <a:p>
            <a:pPr lvl="2"/>
            <a:r>
              <a:rPr lang="en-IE" dirty="0"/>
              <a:t>4-bit counter</a:t>
            </a:r>
          </a:p>
          <a:p>
            <a:pPr lvl="2"/>
            <a:r>
              <a:rPr lang="en-IE" dirty="0"/>
              <a:t>Enable pin</a:t>
            </a:r>
          </a:p>
          <a:p>
            <a:pPr lvl="2"/>
            <a:r>
              <a:rPr lang="en-IE" dirty="0"/>
              <a:t>Reset pin</a:t>
            </a:r>
          </a:p>
          <a:p>
            <a:pPr lvl="2"/>
            <a:r>
              <a:rPr lang="en-IE" dirty="0"/>
              <a:t>Up/Down pin</a:t>
            </a:r>
          </a:p>
        </p:txBody>
      </p:sp>
      <p:sp>
        <p:nvSpPr>
          <p:cNvPr id="4" name="Footer Placeholder 3">
            <a:extLst>
              <a:ext uri="{FF2B5EF4-FFF2-40B4-BE49-F238E27FC236}">
                <a16:creationId xmlns:a16="http://schemas.microsoft.com/office/drawing/2014/main" id="{0D5C44FC-5574-453A-AADA-86BBD7AEAE9C}"/>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7B435022-7D56-458E-A415-48FAE417BDDE}"/>
              </a:ext>
            </a:extLst>
          </p:cNvPr>
          <p:cNvSpPr>
            <a:spLocks noGrp="1"/>
          </p:cNvSpPr>
          <p:nvPr>
            <p:ph type="sldNum" sz="quarter" idx="12"/>
          </p:nvPr>
        </p:nvSpPr>
        <p:spPr/>
        <p:txBody>
          <a:bodyPr/>
          <a:lstStyle/>
          <a:p>
            <a:fld id="{C827F8E8-A574-4E7A-A2FF-965BC3ECCB94}" type="slidenum">
              <a:rPr lang="en-GB" smtClean="0"/>
              <a:t>5</a:t>
            </a:fld>
            <a:endParaRPr lang="en-GB"/>
          </a:p>
        </p:txBody>
      </p:sp>
    </p:spTree>
    <p:extLst>
      <p:ext uri="{BB962C8B-B14F-4D97-AF65-F5344CB8AC3E}">
        <p14:creationId xmlns:p14="http://schemas.microsoft.com/office/powerpoint/2010/main" val="194243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DE12-D26B-44D1-8C7E-5EAB9E2FA06E}"/>
              </a:ext>
            </a:extLst>
          </p:cNvPr>
          <p:cNvSpPr>
            <a:spLocks noGrp="1"/>
          </p:cNvSpPr>
          <p:nvPr>
            <p:ph type="title"/>
          </p:nvPr>
        </p:nvSpPr>
        <p:spPr/>
        <p:txBody>
          <a:bodyPr>
            <a:normAutofit fontScale="90000"/>
          </a:bodyPr>
          <a:lstStyle/>
          <a:p>
            <a:r>
              <a:rPr lang="en-IE" dirty="0"/>
              <a:t>Useful Testbench Constructs</a:t>
            </a:r>
            <a:endParaRPr lang="en-US" dirty="0"/>
          </a:p>
        </p:txBody>
      </p:sp>
      <p:sp>
        <p:nvSpPr>
          <p:cNvPr id="3" name="Content Placeholder 2">
            <a:extLst>
              <a:ext uri="{FF2B5EF4-FFF2-40B4-BE49-F238E27FC236}">
                <a16:creationId xmlns:a16="http://schemas.microsoft.com/office/drawing/2014/main" id="{8A83627D-B8DC-41B7-BFA8-3DDBF8E596E2}"/>
              </a:ext>
            </a:extLst>
          </p:cNvPr>
          <p:cNvSpPr>
            <a:spLocks noGrp="1"/>
          </p:cNvSpPr>
          <p:nvPr>
            <p:ph idx="1"/>
          </p:nvPr>
        </p:nvSpPr>
        <p:spPr/>
        <p:txBody>
          <a:bodyPr/>
          <a:lstStyle/>
          <a:p>
            <a:r>
              <a:rPr lang="en-IE" dirty="0"/>
              <a:t>Advanced testbenches will require using new features of Verilog</a:t>
            </a:r>
          </a:p>
          <a:p>
            <a:r>
              <a:rPr lang="en-IE" dirty="0"/>
              <a:t>Note these features are primarily </a:t>
            </a:r>
            <a:r>
              <a:rPr lang="en-IE" b="1" dirty="0">
                <a:solidFill>
                  <a:schemeClr val="accent1">
                    <a:lumMod val="75000"/>
                  </a:schemeClr>
                </a:solidFill>
              </a:rPr>
              <a:t>non-synthesizable</a:t>
            </a:r>
            <a:r>
              <a:rPr lang="en-IE" dirty="0"/>
              <a:t>, testbench only</a:t>
            </a:r>
            <a:endParaRPr lang="en-US" dirty="0"/>
          </a:p>
        </p:txBody>
      </p:sp>
      <p:sp>
        <p:nvSpPr>
          <p:cNvPr id="4" name="Footer Placeholder 3">
            <a:extLst>
              <a:ext uri="{FF2B5EF4-FFF2-40B4-BE49-F238E27FC236}">
                <a16:creationId xmlns:a16="http://schemas.microsoft.com/office/drawing/2014/main" id="{6BC59EE6-27C9-448F-8626-A31F6F9470CE}"/>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51EF38DD-49A3-489A-9BB4-C971782F6D61}"/>
              </a:ext>
            </a:extLst>
          </p:cNvPr>
          <p:cNvSpPr>
            <a:spLocks noGrp="1"/>
          </p:cNvSpPr>
          <p:nvPr>
            <p:ph type="sldNum" sz="quarter" idx="12"/>
          </p:nvPr>
        </p:nvSpPr>
        <p:spPr/>
        <p:txBody>
          <a:bodyPr/>
          <a:lstStyle/>
          <a:p>
            <a:fld id="{C827F8E8-A574-4E7A-A2FF-965BC3ECCB94}" type="slidenum">
              <a:rPr lang="en-GB" smtClean="0"/>
              <a:t>6</a:t>
            </a:fld>
            <a:endParaRPr lang="en-GB"/>
          </a:p>
        </p:txBody>
      </p:sp>
    </p:spTree>
    <p:extLst>
      <p:ext uri="{BB962C8B-B14F-4D97-AF65-F5344CB8AC3E}">
        <p14:creationId xmlns:p14="http://schemas.microsoft.com/office/powerpoint/2010/main" val="9724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2934-612B-41C7-A7C3-BDD762D2F8B9}"/>
              </a:ext>
            </a:extLst>
          </p:cNvPr>
          <p:cNvSpPr>
            <a:spLocks noGrp="1"/>
          </p:cNvSpPr>
          <p:nvPr>
            <p:ph type="title"/>
          </p:nvPr>
        </p:nvSpPr>
        <p:spPr/>
        <p:txBody>
          <a:bodyPr>
            <a:normAutofit fontScale="90000"/>
          </a:bodyPr>
          <a:lstStyle/>
          <a:p>
            <a:r>
              <a:rPr lang="en-IE" dirty="0"/>
              <a:t>Useful Testbench Constructs</a:t>
            </a:r>
            <a:endParaRPr lang="en-US" dirty="0"/>
          </a:p>
        </p:txBody>
      </p:sp>
      <p:sp>
        <p:nvSpPr>
          <p:cNvPr id="3" name="Content Placeholder 2">
            <a:extLst>
              <a:ext uri="{FF2B5EF4-FFF2-40B4-BE49-F238E27FC236}">
                <a16:creationId xmlns:a16="http://schemas.microsoft.com/office/drawing/2014/main" id="{63CD30F2-1AF5-4F08-9558-5F6139DB4619}"/>
              </a:ext>
            </a:extLst>
          </p:cNvPr>
          <p:cNvSpPr>
            <a:spLocks noGrp="1"/>
          </p:cNvSpPr>
          <p:nvPr>
            <p:ph idx="1"/>
          </p:nvPr>
        </p:nvSpPr>
        <p:spPr/>
        <p:txBody>
          <a:bodyPr/>
          <a:lstStyle/>
          <a:p>
            <a:r>
              <a:rPr lang="en-IE" altLang="en-US" dirty="0"/>
              <a:t>Four loop constructs in Verilog:</a:t>
            </a:r>
          </a:p>
          <a:p>
            <a:pPr lvl="1"/>
            <a:r>
              <a:rPr lang="en-IE" altLang="en-US" dirty="0"/>
              <a:t>for, while, repeat, forever</a:t>
            </a:r>
          </a:p>
          <a:p>
            <a:r>
              <a:rPr lang="en-IE" altLang="en-US" dirty="0">
                <a:solidFill>
                  <a:schemeClr val="bg1">
                    <a:lumMod val="50000"/>
                  </a:schemeClr>
                </a:solidFill>
              </a:rPr>
              <a:t>Three time control constructs</a:t>
            </a:r>
          </a:p>
          <a:p>
            <a:pPr lvl="1"/>
            <a:r>
              <a:rPr lang="en-IE" altLang="en-US" dirty="0">
                <a:solidFill>
                  <a:schemeClr val="bg1">
                    <a:lumMod val="50000"/>
                  </a:schemeClr>
                </a:solidFill>
              </a:rPr>
              <a:t>#, @, wait</a:t>
            </a:r>
          </a:p>
          <a:p>
            <a:r>
              <a:rPr lang="en-IE" altLang="en-US" dirty="0">
                <a:solidFill>
                  <a:schemeClr val="bg1">
                    <a:lumMod val="50000"/>
                  </a:schemeClr>
                </a:solidFill>
              </a:rPr>
              <a:t>System tasks for controlling simulation</a:t>
            </a:r>
          </a:p>
          <a:p>
            <a:r>
              <a:rPr lang="en-IE" altLang="en-US" dirty="0">
                <a:solidFill>
                  <a:schemeClr val="bg1">
                    <a:lumMod val="50000"/>
                  </a:schemeClr>
                </a:solidFill>
              </a:rPr>
              <a:t>System tasks for displaying text and variable values</a:t>
            </a:r>
          </a:p>
          <a:p>
            <a:r>
              <a:rPr lang="en-IE" altLang="en-US" dirty="0">
                <a:solidFill>
                  <a:schemeClr val="bg1">
                    <a:lumMod val="50000"/>
                  </a:schemeClr>
                </a:solidFill>
              </a:rPr>
              <a:t>File IO system tasks</a:t>
            </a:r>
          </a:p>
          <a:p>
            <a:r>
              <a:rPr lang="en-IE" altLang="en-US" dirty="0">
                <a:solidFill>
                  <a:schemeClr val="bg1">
                    <a:lumMod val="50000"/>
                  </a:schemeClr>
                </a:solidFill>
              </a:rPr>
              <a:t>Custom functions and tasks</a:t>
            </a:r>
          </a:p>
        </p:txBody>
      </p:sp>
      <p:sp>
        <p:nvSpPr>
          <p:cNvPr id="4" name="Footer Placeholder 3">
            <a:extLst>
              <a:ext uri="{FF2B5EF4-FFF2-40B4-BE49-F238E27FC236}">
                <a16:creationId xmlns:a16="http://schemas.microsoft.com/office/drawing/2014/main" id="{4A6B4688-E519-4536-BC7E-F9FA2B35AE77}"/>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66EDAB5C-FE2E-4FBB-9679-5802F48964A8}"/>
              </a:ext>
            </a:extLst>
          </p:cNvPr>
          <p:cNvSpPr>
            <a:spLocks noGrp="1"/>
          </p:cNvSpPr>
          <p:nvPr>
            <p:ph type="sldNum" sz="quarter" idx="12"/>
          </p:nvPr>
        </p:nvSpPr>
        <p:spPr/>
        <p:txBody>
          <a:bodyPr/>
          <a:lstStyle/>
          <a:p>
            <a:fld id="{C827F8E8-A574-4E7A-A2FF-965BC3ECCB94}" type="slidenum">
              <a:rPr lang="en-GB" smtClean="0"/>
              <a:t>7</a:t>
            </a:fld>
            <a:endParaRPr lang="en-GB"/>
          </a:p>
        </p:txBody>
      </p:sp>
    </p:spTree>
    <p:extLst>
      <p:ext uri="{BB962C8B-B14F-4D97-AF65-F5344CB8AC3E}">
        <p14:creationId xmlns:p14="http://schemas.microsoft.com/office/powerpoint/2010/main" val="426306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AFB7-3FBF-46F6-8C0C-8BCB05047386}"/>
              </a:ext>
            </a:extLst>
          </p:cNvPr>
          <p:cNvSpPr>
            <a:spLocks noGrp="1"/>
          </p:cNvSpPr>
          <p:nvPr>
            <p:ph type="title"/>
          </p:nvPr>
        </p:nvSpPr>
        <p:spPr/>
        <p:txBody>
          <a:bodyPr>
            <a:normAutofit fontScale="90000"/>
          </a:bodyPr>
          <a:lstStyle/>
          <a:p>
            <a:r>
              <a:rPr lang="en-IE" dirty="0"/>
              <a:t>for loop</a:t>
            </a:r>
            <a:endParaRPr lang="en-US" dirty="0"/>
          </a:p>
        </p:txBody>
      </p:sp>
      <p:sp>
        <p:nvSpPr>
          <p:cNvPr id="6" name="Content Placeholder 2">
            <a:extLst>
              <a:ext uri="{FF2B5EF4-FFF2-40B4-BE49-F238E27FC236}">
                <a16:creationId xmlns:a16="http://schemas.microsoft.com/office/drawing/2014/main" id="{B67AB4AB-7321-4AF8-9D39-60FA2B942B86}"/>
              </a:ext>
            </a:extLst>
          </p:cNvPr>
          <p:cNvSpPr>
            <a:spLocks noGrp="1"/>
          </p:cNvSpPr>
          <p:nvPr>
            <p:ph sz="half" idx="1"/>
          </p:nvPr>
        </p:nvSpPr>
        <p:spPr>
          <a:xfrm>
            <a:off x="1295399" y="1234401"/>
            <a:ext cx="9331171" cy="1917172"/>
          </a:xfrm>
        </p:spPr>
        <p:txBody>
          <a:bodyPr>
            <a:normAutofit fontScale="92500" lnSpcReduction="10000"/>
          </a:bodyPr>
          <a:lstStyle/>
          <a:p>
            <a:pPr>
              <a:lnSpc>
                <a:spcPct val="120000"/>
              </a:lnSpc>
              <a:spcBef>
                <a:spcPts val="400"/>
              </a:spcBef>
              <a:buNone/>
            </a:pPr>
            <a:r>
              <a:rPr lang="en-IE" altLang="en-US" sz="2000" dirty="0">
                <a:solidFill>
                  <a:srgbClr val="7030A0"/>
                </a:solidFill>
                <a:latin typeface="Consolas" panose="020B0609020204030204" pitchFamily="49" charset="0"/>
              </a:rPr>
              <a:t>for</a:t>
            </a:r>
            <a:r>
              <a:rPr lang="en-IE" altLang="en-US" sz="2000" dirty="0"/>
              <a:t> (</a:t>
            </a:r>
            <a:r>
              <a:rPr lang="en-IE" altLang="en-US" sz="2000" dirty="0" err="1"/>
              <a:t>initial_assignment;end_condition;step_assignment</a:t>
            </a:r>
            <a:r>
              <a:rPr lang="en-IE" altLang="en-US" sz="2000" dirty="0"/>
              <a:t>) </a:t>
            </a:r>
            <a:r>
              <a:rPr lang="en-IE" altLang="en-US" sz="2000" dirty="0">
                <a:solidFill>
                  <a:srgbClr val="7030A0"/>
                </a:solidFill>
                <a:latin typeface="Consolas" panose="020B0609020204030204" pitchFamily="49" charset="0"/>
              </a:rPr>
              <a:t>begin</a:t>
            </a:r>
          </a:p>
          <a:p>
            <a:pPr lvl="1">
              <a:lnSpc>
                <a:spcPct val="120000"/>
              </a:lnSpc>
              <a:spcBef>
                <a:spcPts val="400"/>
              </a:spcBef>
              <a:buNone/>
            </a:pPr>
            <a:r>
              <a:rPr lang="en-IE" altLang="en-US" sz="2000" dirty="0"/>
              <a:t>procedural statement;</a:t>
            </a:r>
          </a:p>
          <a:p>
            <a:pPr lvl="1">
              <a:lnSpc>
                <a:spcPct val="120000"/>
              </a:lnSpc>
              <a:spcBef>
                <a:spcPts val="400"/>
              </a:spcBef>
              <a:buNone/>
            </a:pPr>
            <a:r>
              <a:rPr lang="en-IE" altLang="en-US" sz="2000" dirty="0"/>
              <a:t>procedural statement;</a:t>
            </a:r>
          </a:p>
          <a:p>
            <a:pPr lvl="1">
              <a:lnSpc>
                <a:spcPct val="120000"/>
              </a:lnSpc>
              <a:spcBef>
                <a:spcPts val="400"/>
              </a:spcBef>
              <a:buNone/>
            </a:pPr>
            <a:r>
              <a:rPr lang="en-IE" altLang="en-US" sz="2000" dirty="0"/>
              <a:t>…</a:t>
            </a:r>
          </a:p>
          <a:p>
            <a:pPr>
              <a:lnSpc>
                <a:spcPct val="120000"/>
              </a:lnSpc>
              <a:spcBef>
                <a:spcPts val="400"/>
              </a:spcBef>
              <a:buNone/>
            </a:pPr>
            <a:r>
              <a:rPr lang="en-IE" altLang="en-US" sz="2000" dirty="0">
                <a:solidFill>
                  <a:srgbClr val="7030A0"/>
                </a:solidFill>
                <a:latin typeface="Consolas" panose="020B0609020204030204" pitchFamily="49" charset="0"/>
              </a:rPr>
              <a:t>end</a:t>
            </a:r>
          </a:p>
        </p:txBody>
      </p:sp>
      <p:sp>
        <p:nvSpPr>
          <p:cNvPr id="9" name="Content Placeholder 8">
            <a:extLst>
              <a:ext uri="{FF2B5EF4-FFF2-40B4-BE49-F238E27FC236}">
                <a16:creationId xmlns:a16="http://schemas.microsoft.com/office/drawing/2014/main" id="{812F6B51-8F58-424F-839E-716C26846B60}"/>
              </a:ext>
            </a:extLst>
          </p:cNvPr>
          <p:cNvSpPr>
            <a:spLocks noGrp="1"/>
          </p:cNvSpPr>
          <p:nvPr>
            <p:ph sz="half" idx="2"/>
          </p:nvPr>
        </p:nvSpPr>
        <p:spPr>
          <a:xfrm>
            <a:off x="1295399" y="3338004"/>
            <a:ext cx="9601201" cy="2453196"/>
          </a:xfrm>
        </p:spPr>
        <p:txBody>
          <a:bodyPr>
            <a:normAutofit fontScale="92500" lnSpcReduction="10000"/>
          </a:bodyPr>
          <a:lstStyle/>
          <a:p>
            <a:pPr>
              <a:spcAft>
                <a:spcPts val="1800"/>
              </a:spcAft>
            </a:pPr>
            <a:r>
              <a:rPr lang="en-IE" altLang="en-US" dirty="0"/>
              <a:t>Example: Initialise 16-word register bank</a:t>
            </a:r>
          </a:p>
          <a:p>
            <a:pPr>
              <a:lnSpc>
                <a:spcPct val="120000"/>
              </a:lnSpc>
              <a:spcBef>
                <a:spcPts val="400"/>
              </a:spcBef>
              <a:buNone/>
            </a:pPr>
            <a:r>
              <a:rPr lang="en-IE" altLang="en-US" dirty="0">
                <a:latin typeface="Consolas" panose="020B0609020204030204" pitchFamily="49" charset="0"/>
              </a:rPr>
              <a:t>integer </a:t>
            </a:r>
            <a:r>
              <a:rPr lang="en-IE" altLang="en-US" dirty="0" err="1">
                <a:latin typeface="Consolas" panose="020B0609020204030204" pitchFamily="49" charset="0"/>
              </a:rPr>
              <a:t>i</a:t>
            </a:r>
            <a:r>
              <a:rPr lang="en-IE" altLang="en-US" dirty="0">
                <a:latin typeface="Consolas" panose="020B0609020204030204" pitchFamily="49" charset="0"/>
              </a:rPr>
              <a:t>;</a:t>
            </a:r>
          </a:p>
          <a:p>
            <a:pPr>
              <a:lnSpc>
                <a:spcPct val="120000"/>
              </a:lnSpc>
              <a:spcBef>
                <a:spcPts val="400"/>
              </a:spcBef>
              <a:buNone/>
            </a:pPr>
            <a:r>
              <a:rPr lang="en-IE" altLang="en-US" dirty="0">
                <a:latin typeface="Consolas" panose="020B0609020204030204" pitchFamily="49" charset="0"/>
              </a:rPr>
              <a:t>…</a:t>
            </a:r>
          </a:p>
          <a:p>
            <a:pPr>
              <a:lnSpc>
                <a:spcPct val="120000"/>
              </a:lnSpc>
              <a:spcBef>
                <a:spcPts val="400"/>
              </a:spcBef>
              <a:buNone/>
            </a:pPr>
            <a:r>
              <a:rPr lang="en-IE" altLang="en-US" dirty="0">
                <a:solidFill>
                  <a:srgbClr val="7030A0"/>
                </a:solidFill>
                <a:latin typeface="Consolas" panose="020B0609020204030204" pitchFamily="49" charset="0"/>
              </a:rPr>
              <a:t>for</a:t>
            </a:r>
            <a:r>
              <a:rPr lang="en-IE" altLang="en-US" dirty="0">
                <a:latin typeface="Consolas" panose="020B0609020204030204" pitchFamily="49" charset="0"/>
              </a:rPr>
              <a:t> (</a:t>
            </a:r>
            <a:r>
              <a:rPr lang="en-IE" altLang="en-US" dirty="0" err="1">
                <a:latin typeface="Consolas" panose="020B0609020204030204" pitchFamily="49" charset="0"/>
              </a:rPr>
              <a:t>i</a:t>
            </a:r>
            <a:r>
              <a:rPr lang="en-IE" altLang="en-US" dirty="0">
                <a:latin typeface="Consolas" panose="020B0609020204030204" pitchFamily="49" charset="0"/>
              </a:rPr>
              <a:t>=0; </a:t>
            </a:r>
            <a:r>
              <a:rPr lang="en-IE" altLang="en-US" dirty="0" err="1">
                <a:latin typeface="Consolas" panose="020B0609020204030204" pitchFamily="49" charset="0"/>
              </a:rPr>
              <a:t>i</a:t>
            </a:r>
            <a:r>
              <a:rPr lang="en-IE" altLang="en-US" dirty="0">
                <a:latin typeface="Consolas" panose="020B0609020204030204" pitchFamily="49" charset="0"/>
              </a:rPr>
              <a:t>&lt;16; </a:t>
            </a:r>
            <a:r>
              <a:rPr lang="en-IE" altLang="en-US" dirty="0" err="1">
                <a:latin typeface="Consolas" panose="020B0609020204030204" pitchFamily="49" charset="0"/>
              </a:rPr>
              <a:t>i</a:t>
            </a:r>
            <a:r>
              <a:rPr lang="en-IE" altLang="en-US" dirty="0">
                <a:latin typeface="Consolas" panose="020B0609020204030204" pitchFamily="49" charset="0"/>
              </a:rPr>
              <a:t>=i+1) </a:t>
            </a:r>
            <a:r>
              <a:rPr lang="en-IE" altLang="en-US" dirty="0">
                <a:solidFill>
                  <a:srgbClr val="7030A0"/>
                </a:solidFill>
                <a:latin typeface="Consolas" panose="020B0609020204030204" pitchFamily="49" charset="0"/>
              </a:rPr>
              <a:t>begin</a:t>
            </a:r>
          </a:p>
          <a:p>
            <a:pPr>
              <a:lnSpc>
                <a:spcPct val="120000"/>
              </a:lnSpc>
              <a:spcBef>
                <a:spcPts val="400"/>
              </a:spcBef>
              <a:buNone/>
            </a:pPr>
            <a:r>
              <a:rPr lang="en-IE" altLang="en-US" dirty="0">
                <a:latin typeface="Consolas" panose="020B0609020204030204" pitchFamily="49" charset="0"/>
              </a:rPr>
              <a:t>  </a:t>
            </a:r>
            <a:r>
              <a:rPr lang="en-IE" altLang="en-US" dirty="0" err="1">
                <a:latin typeface="Consolas" panose="020B0609020204030204" pitchFamily="49" charset="0"/>
              </a:rPr>
              <a:t>reg_file</a:t>
            </a:r>
            <a:r>
              <a:rPr lang="en-IE" altLang="en-US" dirty="0">
                <a:latin typeface="Consolas" panose="020B0609020204030204" pitchFamily="49" charset="0"/>
              </a:rPr>
              <a:t>[</a:t>
            </a:r>
            <a:r>
              <a:rPr lang="en-IE" altLang="en-US" dirty="0" err="1">
                <a:latin typeface="Consolas" panose="020B0609020204030204" pitchFamily="49" charset="0"/>
              </a:rPr>
              <a:t>i</a:t>
            </a:r>
            <a:r>
              <a:rPr lang="en-IE" altLang="en-US" dirty="0">
                <a:latin typeface="Consolas" panose="020B0609020204030204" pitchFamily="49" charset="0"/>
              </a:rPr>
              <a:t>] = 8’(</a:t>
            </a:r>
            <a:r>
              <a:rPr lang="en-IE" altLang="en-US" dirty="0" err="1">
                <a:latin typeface="Consolas" panose="020B0609020204030204" pitchFamily="49" charset="0"/>
              </a:rPr>
              <a:t>i</a:t>
            </a:r>
            <a:r>
              <a:rPr lang="en-IE" altLang="en-US" dirty="0">
                <a:latin typeface="Consolas" panose="020B0609020204030204" pitchFamily="49" charset="0"/>
              </a:rPr>
              <a:t>);</a:t>
            </a:r>
          </a:p>
          <a:p>
            <a:pPr>
              <a:lnSpc>
                <a:spcPct val="120000"/>
              </a:lnSpc>
              <a:spcBef>
                <a:spcPts val="400"/>
              </a:spcBef>
              <a:buNone/>
            </a:pPr>
            <a:r>
              <a:rPr lang="en-IE" altLang="en-US" dirty="0">
                <a:solidFill>
                  <a:srgbClr val="7030A0"/>
                </a:solidFill>
                <a:latin typeface="Consolas" panose="020B0609020204030204" pitchFamily="49" charset="0"/>
              </a:rPr>
              <a:t>end</a:t>
            </a:r>
          </a:p>
          <a:p>
            <a:endParaRPr lang="en-US" dirty="0"/>
          </a:p>
        </p:txBody>
      </p:sp>
      <p:sp>
        <p:nvSpPr>
          <p:cNvPr id="4" name="Footer Placeholder 3">
            <a:extLst>
              <a:ext uri="{FF2B5EF4-FFF2-40B4-BE49-F238E27FC236}">
                <a16:creationId xmlns:a16="http://schemas.microsoft.com/office/drawing/2014/main" id="{A0B8C2BC-07CA-4159-AE98-FF914B59A3F2}"/>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3BCCBCEF-2CA4-495E-89D0-F058490495F2}"/>
              </a:ext>
            </a:extLst>
          </p:cNvPr>
          <p:cNvSpPr>
            <a:spLocks noGrp="1"/>
          </p:cNvSpPr>
          <p:nvPr>
            <p:ph type="sldNum" sz="quarter" idx="12"/>
          </p:nvPr>
        </p:nvSpPr>
        <p:spPr/>
        <p:txBody>
          <a:bodyPr/>
          <a:lstStyle/>
          <a:p>
            <a:fld id="{C827F8E8-A574-4E7A-A2FF-965BC3ECCB94}" type="slidenum">
              <a:rPr lang="en-GB" smtClean="0"/>
              <a:t>8</a:t>
            </a:fld>
            <a:endParaRPr lang="en-GB"/>
          </a:p>
        </p:txBody>
      </p:sp>
    </p:spTree>
    <p:extLst>
      <p:ext uri="{BB962C8B-B14F-4D97-AF65-F5344CB8AC3E}">
        <p14:creationId xmlns:p14="http://schemas.microsoft.com/office/powerpoint/2010/main" val="219891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C248-98FB-4A36-ACF4-BF19935C1D61}"/>
              </a:ext>
            </a:extLst>
          </p:cNvPr>
          <p:cNvSpPr>
            <a:spLocks noGrp="1"/>
          </p:cNvSpPr>
          <p:nvPr>
            <p:ph type="title"/>
          </p:nvPr>
        </p:nvSpPr>
        <p:spPr/>
        <p:txBody>
          <a:bodyPr>
            <a:normAutofit fontScale="90000"/>
          </a:bodyPr>
          <a:lstStyle/>
          <a:p>
            <a:r>
              <a:rPr lang="en-IE" dirty="0"/>
              <a:t>while loop</a:t>
            </a:r>
            <a:endParaRPr lang="en-US" dirty="0"/>
          </a:p>
        </p:txBody>
      </p:sp>
      <p:sp>
        <p:nvSpPr>
          <p:cNvPr id="3" name="Content Placeholder 2">
            <a:extLst>
              <a:ext uri="{FF2B5EF4-FFF2-40B4-BE49-F238E27FC236}">
                <a16:creationId xmlns:a16="http://schemas.microsoft.com/office/drawing/2014/main" id="{E34E0DDB-1F7C-4997-9051-5A1523CEF226}"/>
              </a:ext>
            </a:extLst>
          </p:cNvPr>
          <p:cNvSpPr>
            <a:spLocks noGrp="1"/>
          </p:cNvSpPr>
          <p:nvPr>
            <p:ph sz="half" idx="1"/>
          </p:nvPr>
        </p:nvSpPr>
        <p:spPr>
          <a:xfrm>
            <a:off x="1295400" y="1275013"/>
            <a:ext cx="9260150" cy="1627985"/>
          </a:xfrm>
        </p:spPr>
        <p:txBody>
          <a:bodyPr>
            <a:noAutofit/>
          </a:bodyPr>
          <a:lstStyle/>
          <a:p>
            <a:pPr>
              <a:lnSpc>
                <a:spcPct val="120000"/>
              </a:lnSpc>
              <a:spcBef>
                <a:spcPts val="400"/>
              </a:spcBef>
              <a:buNone/>
            </a:pPr>
            <a:r>
              <a:rPr lang="en-IE" altLang="en-US" sz="1800" dirty="0">
                <a:solidFill>
                  <a:srgbClr val="7030A0"/>
                </a:solidFill>
                <a:latin typeface="Consolas" panose="020B0609020204030204" pitchFamily="49" charset="0"/>
              </a:rPr>
              <a:t>while</a:t>
            </a:r>
            <a:r>
              <a:rPr lang="en-IE" altLang="en-US" sz="1600" dirty="0"/>
              <a:t> (</a:t>
            </a:r>
            <a:r>
              <a:rPr lang="en-IE" altLang="en-US" sz="1600" dirty="0" err="1"/>
              <a:t>end_condition</a:t>
            </a:r>
            <a:r>
              <a:rPr lang="en-IE" altLang="en-US" sz="1600" dirty="0"/>
              <a:t>) </a:t>
            </a:r>
            <a:r>
              <a:rPr lang="en-IE" altLang="en-US" sz="1800" dirty="0">
                <a:solidFill>
                  <a:srgbClr val="7030A0"/>
                </a:solidFill>
                <a:latin typeface="Consolas" panose="020B0609020204030204" pitchFamily="49" charset="0"/>
              </a:rPr>
              <a:t>begin</a:t>
            </a:r>
          </a:p>
          <a:p>
            <a:pPr lvl="1">
              <a:lnSpc>
                <a:spcPct val="120000"/>
              </a:lnSpc>
              <a:spcBef>
                <a:spcPts val="400"/>
              </a:spcBef>
              <a:buNone/>
            </a:pPr>
            <a:r>
              <a:rPr lang="en-IE" altLang="en-US" sz="1600" dirty="0"/>
              <a:t>procedural statement;</a:t>
            </a:r>
          </a:p>
          <a:p>
            <a:pPr lvl="1">
              <a:lnSpc>
                <a:spcPct val="120000"/>
              </a:lnSpc>
              <a:spcBef>
                <a:spcPts val="400"/>
              </a:spcBef>
              <a:buNone/>
            </a:pPr>
            <a:r>
              <a:rPr lang="en-IE" altLang="en-US" sz="1600" dirty="0"/>
              <a:t>procedural statement;</a:t>
            </a:r>
          </a:p>
          <a:p>
            <a:pPr lvl="1">
              <a:lnSpc>
                <a:spcPct val="120000"/>
              </a:lnSpc>
              <a:spcBef>
                <a:spcPts val="400"/>
              </a:spcBef>
              <a:buNone/>
            </a:pPr>
            <a:r>
              <a:rPr lang="en-IE" altLang="en-US" sz="1600" dirty="0"/>
              <a:t>…</a:t>
            </a:r>
          </a:p>
          <a:p>
            <a:pPr>
              <a:lnSpc>
                <a:spcPct val="120000"/>
              </a:lnSpc>
              <a:spcBef>
                <a:spcPts val="400"/>
              </a:spcBef>
              <a:buNone/>
            </a:pPr>
            <a:r>
              <a:rPr lang="en-IE" altLang="en-US" sz="1800" dirty="0">
                <a:solidFill>
                  <a:srgbClr val="7030A0"/>
                </a:solidFill>
                <a:latin typeface="Consolas" panose="020B0609020204030204" pitchFamily="49" charset="0"/>
              </a:rPr>
              <a:t>end</a:t>
            </a:r>
          </a:p>
        </p:txBody>
      </p:sp>
      <p:sp>
        <p:nvSpPr>
          <p:cNvPr id="6" name="Content Placeholder 5">
            <a:extLst>
              <a:ext uri="{FF2B5EF4-FFF2-40B4-BE49-F238E27FC236}">
                <a16:creationId xmlns:a16="http://schemas.microsoft.com/office/drawing/2014/main" id="{77691D4A-7006-4FBE-9E05-E055D50188B5}"/>
              </a:ext>
            </a:extLst>
          </p:cNvPr>
          <p:cNvSpPr>
            <a:spLocks noGrp="1"/>
          </p:cNvSpPr>
          <p:nvPr>
            <p:ph sz="half" idx="2"/>
          </p:nvPr>
        </p:nvSpPr>
        <p:spPr>
          <a:xfrm>
            <a:off x="1136342" y="3179760"/>
            <a:ext cx="9760258" cy="2914835"/>
          </a:xfrm>
        </p:spPr>
        <p:txBody>
          <a:bodyPr>
            <a:normAutofit fontScale="85000" lnSpcReduction="20000"/>
          </a:bodyPr>
          <a:lstStyle/>
          <a:p>
            <a:pPr>
              <a:lnSpc>
                <a:spcPct val="110000"/>
              </a:lnSpc>
              <a:spcAft>
                <a:spcPts val="1800"/>
              </a:spcAft>
            </a:pPr>
            <a:r>
              <a:rPr lang="en-IE" altLang="en-US" dirty="0"/>
              <a:t>Previous example redone as while loop:</a:t>
            </a:r>
          </a:p>
          <a:p>
            <a:pPr>
              <a:lnSpc>
                <a:spcPct val="120000"/>
              </a:lnSpc>
              <a:spcBef>
                <a:spcPts val="400"/>
              </a:spcBef>
              <a:buNone/>
            </a:pPr>
            <a:r>
              <a:rPr lang="en-IE" altLang="en-US" dirty="0">
                <a:latin typeface="Consolas" panose="020B0609020204030204" pitchFamily="49" charset="0"/>
              </a:rPr>
              <a:t>integer  </a:t>
            </a:r>
            <a:r>
              <a:rPr lang="en-IE" altLang="en-US" dirty="0" err="1">
                <a:latin typeface="Consolas" panose="020B0609020204030204" pitchFamily="49" charset="0"/>
              </a:rPr>
              <a:t>i</a:t>
            </a:r>
            <a:r>
              <a:rPr lang="en-IE" altLang="en-US" dirty="0">
                <a:latin typeface="Consolas" panose="020B0609020204030204" pitchFamily="49" charset="0"/>
              </a:rPr>
              <a:t>;</a:t>
            </a:r>
          </a:p>
          <a:p>
            <a:pPr>
              <a:lnSpc>
                <a:spcPct val="120000"/>
              </a:lnSpc>
              <a:spcBef>
                <a:spcPts val="400"/>
              </a:spcBef>
              <a:buNone/>
            </a:pPr>
            <a:r>
              <a:rPr lang="en-IE" altLang="en-US" dirty="0">
                <a:latin typeface="Consolas" panose="020B0609020204030204" pitchFamily="49" charset="0"/>
              </a:rPr>
              <a:t>…</a:t>
            </a:r>
          </a:p>
          <a:p>
            <a:pPr>
              <a:lnSpc>
                <a:spcPct val="120000"/>
              </a:lnSpc>
              <a:spcBef>
                <a:spcPts val="400"/>
              </a:spcBef>
              <a:buNone/>
            </a:pPr>
            <a:r>
              <a:rPr lang="en-IE" altLang="en-US" dirty="0" err="1">
                <a:latin typeface="Consolas" panose="020B0609020204030204" pitchFamily="49" charset="0"/>
              </a:rPr>
              <a:t>i</a:t>
            </a:r>
            <a:r>
              <a:rPr lang="en-IE" altLang="en-US" dirty="0">
                <a:latin typeface="Consolas" panose="020B0609020204030204" pitchFamily="49" charset="0"/>
              </a:rPr>
              <a:t>=0;</a:t>
            </a:r>
          </a:p>
          <a:p>
            <a:pPr>
              <a:lnSpc>
                <a:spcPct val="120000"/>
              </a:lnSpc>
              <a:spcBef>
                <a:spcPts val="400"/>
              </a:spcBef>
              <a:buNone/>
            </a:pPr>
            <a:r>
              <a:rPr lang="en-IE" altLang="en-US" dirty="0">
                <a:solidFill>
                  <a:srgbClr val="7030A0"/>
                </a:solidFill>
                <a:latin typeface="Consolas" panose="020B0609020204030204" pitchFamily="49" charset="0"/>
              </a:rPr>
              <a:t>while</a:t>
            </a:r>
            <a:r>
              <a:rPr lang="en-IE" altLang="en-US" dirty="0">
                <a:latin typeface="Consolas" panose="020B0609020204030204" pitchFamily="49" charset="0"/>
              </a:rPr>
              <a:t>(</a:t>
            </a:r>
            <a:r>
              <a:rPr lang="en-IE" altLang="en-US" dirty="0" err="1">
                <a:latin typeface="Consolas" panose="020B0609020204030204" pitchFamily="49" charset="0"/>
              </a:rPr>
              <a:t>i</a:t>
            </a:r>
            <a:r>
              <a:rPr lang="en-IE" altLang="en-US" dirty="0">
                <a:latin typeface="Consolas" panose="020B0609020204030204" pitchFamily="49" charset="0"/>
              </a:rPr>
              <a:t>&lt;16) </a:t>
            </a:r>
            <a:r>
              <a:rPr lang="en-IE" altLang="en-US" dirty="0">
                <a:solidFill>
                  <a:srgbClr val="7030A0"/>
                </a:solidFill>
                <a:latin typeface="Consolas" panose="020B0609020204030204" pitchFamily="49" charset="0"/>
              </a:rPr>
              <a:t>begin</a:t>
            </a:r>
          </a:p>
          <a:p>
            <a:pPr>
              <a:lnSpc>
                <a:spcPct val="120000"/>
              </a:lnSpc>
              <a:spcBef>
                <a:spcPts val="400"/>
              </a:spcBef>
              <a:buNone/>
            </a:pPr>
            <a:r>
              <a:rPr lang="en-IE" altLang="en-US" dirty="0">
                <a:latin typeface="Consolas" panose="020B0609020204030204" pitchFamily="49" charset="0"/>
              </a:rPr>
              <a:t>	</a:t>
            </a:r>
            <a:r>
              <a:rPr lang="en-IE" altLang="en-US" dirty="0" err="1">
                <a:latin typeface="Consolas" panose="020B0609020204030204" pitchFamily="49" charset="0"/>
              </a:rPr>
              <a:t>reg_file</a:t>
            </a:r>
            <a:r>
              <a:rPr lang="en-IE" altLang="en-US" dirty="0">
                <a:latin typeface="Consolas" panose="020B0609020204030204" pitchFamily="49" charset="0"/>
              </a:rPr>
              <a:t>[</a:t>
            </a:r>
            <a:r>
              <a:rPr lang="en-IE" altLang="en-US" dirty="0" err="1">
                <a:latin typeface="Consolas" panose="020B0609020204030204" pitchFamily="49" charset="0"/>
              </a:rPr>
              <a:t>i</a:t>
            </a:r>
            <a:r>
              <a:rPr lang="en-IE" altLang="en-US" dirty="0">
                <a:latin typeface="Consolas" panose="020B0609020204030204" pitchFamily="49" charset="0"/>
              </a:rPr>
              <a:t>]= 8’(</a:t>
            </a:r>
            <a:r>
              <a:rPr lang="en-IE" altLang="en-US" dirty="0" err="1">
                <a:latin typeface="Consolas" panose="020B0609020204030204" pitchFamily="49" charset="0"/>
              </a:rPr>
              <a:t>i</a:t>
            </a:r>
            <a:r>
              <a:rPr lang="en-IE" altLang="en-US" dirty="0">
                <a:latin typeface="Consolas" panose="020B0609020204030204" pitchFamily="49" charset="0"/>
              </a:rPr>
              <a:t>);</a:t>
            </a:r>
          </a:p>
          <a:p>
            <a:pPr>
              <a:lnSpc>
                <a:spcPct val="120000"/>
              </a:lnSpc>
              <a:spcBef>
                <a:spcPts val="400"/>
              </a:spcBef>
              <a:buNone/>
            </a:pPr>
            <a:r>
              <a:rPr lang="en-IE" altLang="en-US" dirty="0">
                <a:latin typeface="Consolas" panose="020B0609020204030204" pitchFamily="49" charset="0"/>
              </a:rPr>
              <a:t>	</a:t>
            </a:r>
            <a:r>
              <a:rPr lang="en-IE" altLang="en-US" dirty="0" err="1">
                <a:latin typeface="Consolas" panose="020B0609020204030204" pitchFamily="49" charset="0"/>
              </a:rPr>
              <a:t>i</a:t>
            </a:r>
            <a:r>
              <a:rPr lang="en-IE" altLang="en-US" dirty="0">
                <a:latin typeface="Consolas" panose="020B0609020204030204" pitchFamily="49" charset="0"/>
              </a:rPr>
              <a:t>=i+1;</a:t>
            </a:r>
          </a:p>
          <a:p>
            <a:pPr>
              <a:lnSpc>
                <a:spcPct val="120000"/>
              </a:lnSpc>
              <a:spcBef>
                <a:spcPts val="400"/>
              </a:spcBef>
              <a:buNone/>
            </a:pPr>
            <a:r>
              <a:rPr lang="en-IE" altLang="en-US" dirty="0">
                <a:solidFill>
                  <a:srgbClr val="7030A0"/>
                </a:solidFill>
                <a:latin typeface="Consolas" panose="020B0609020204030204" pitchFamily="49" charset="0"/>
              </a:rPr>
              <a:t>end</a:t>
            </a:r>
          </a:p>
          <a:p>
            <a:endParaRPr lang="en-US" dirty="0"/>
          </a:p>
        </p:txBody>
      </p:sp>
      <p:sp>
        <p:nvSpPr>
          <p:cNvPr id="4" name="Footer Placeholder 3">
            <a:extLst>
              <a:ext uri="{FF2B5EF4-FFF2-40B4-BE49-F238E27FC236}">
                <a16:creationId xmlns:a16="http://schemas.microsoft.com/office/drawing/2014/main" id="{A8A00B7B-79EC-4191-BE4D-4B2D7FAC45BA}"/>
              </a:ext>
            </a:extLst>
          </p:cNvPr>
          <p:cNvSpPr>
            <a:spLocks noGrp="1"/>
          </p:cNvSpPr>
          <p:nvPr>
            <p:ph type="ftr" sz="quarter" idx="11"/>
          </p:nvPr>
        </p:nvSpPr>
        <p:spPr/>
        <p:txBody>
          <a:bodyPr/>
          <a:lstStyle/>
          <a:p>
            <a:r>
              <a:rPr lang="en-GB"/>
              <a:t>Integrated Systems Design</a:t>
            </a:r>
          </a:p>
        </p:txBody>
      </p:sp>
      <p:sp>
        <p:nvSpPr>
          <p:cNvPr id="5" name="Slide Number Placeholder 4">
            <a:extLst>
              <a:ext uri="{FF2B5EF4-FFF2-40B4-BE49-F238E27FC236}">
                <a16:creationId xmlns:a16="http://schemas.microsoft.com/office/drawing/2014/main" id="{D971E753-9A52-40BB-BEB3-18000AF602E5}"/>
              </a:ext>
            </a:extLst>
          </p:cNvPr>
          <p:cNvSpPr>
            <a:spLocks noGrp="1"/>
          </p:cNvSpPr>
          <p:nvPr>
            <p:ph type="sldNum" sz="quarter" idx="12"/>
          </p:nvPr>
        </p:nvSpPr>
        <p:spPr/>
        <p:txBody>
          <a:bodyPr/>
          <a:lstStyle/>
          <a:p>
            <a:fld id="{C827F8E8-A574-4E7A-A2FF-965BC3ECCB94}" type="slidenum">
              <a:rPr lang="en-GB" smtClean="0"/>
              <a:t>9</a:t>
            </a:fld>
            <a:endParaRPr lang="en-GB"/>
          </a:p>
        </p:txBody>
      </p:sp>
    </p:spTree>
    <p:extLst>
      <p:ext uri="{BB962C8B-B14F-4D97-AF65-F5344CB8AC3E}">
        <p14:creationId xmlns:p14="http://schemas.microsoft.com/office/powerpoint/2010/main" val="5777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theme/theme1.xml><?xml version="1.0" encoding="utf-8"?>
<a:theme xmlns:a="http://schemas.openxmlformats.org/drawingml/2006/main" name="lectures_nologo">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s_nologo" id="{C11F23A3-3D4D-41F8-9169-9940792F6AA5}" vid="{865E546A-C07F-4909-9677-FFD003E82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2564</Words>
  <Application>Microsoft Office PowerPoint</Application>
  <PresentationFormat>Widescreen</PresentationFormat>
  <Paragraphs>457</Paragraphs>
  <Slides>32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Microsoft Sans Serif</vt:lpstr>
      <vt:lpstr>Wingdings</vt:lpstr>
      <vt:lpstr>lectures_nologo</vt:lpstr>
      <vt:lpstr>Advanced Testbenches</vt:lpstr>
      <vt:lpstr>Up to now…</vt:lpstr>
      <vt:lpstr>Verification In Industry</vt:lpstr>
      <vt:lpstr>Designer Testing in Industry</vt:lpstr>
      <vt:lpstr>Example: Counter Test Plan</vt:lpstr>
      <vt:lpstr>Useful Testbench Constructs</vt:lpstr>
      <vt:lpstr>Useful Testbench Constructs</vt:lpstr>
      <vt:lpstr>for loop</vt:lpstr>
      <vt:lpstr>while loop</vt:lpstr>
      <vt:lpstr>repeat loop</vt:lpstr>
      <vt:lpstr>forever loop</vt:lpstr>
      <vt:lpstr>Useful Testbench Constructs</vt:lpstr>
      <vt:lpstr>Timing Control</vt:lpstr>
      <vt:lpstr>Useful Testbench Constructs</vt:lpstr>
      <vt:lpstr>System Functions and Tasks</vt:lpstr>
      <vt:lpstr>Display Tasks</vt:lpstr>
      <vt:lpstr>Rememer: Verilog Simulator Event Queue</vt:lpstr>
      <vt:lpstr>Demo: Printing to Tcl Console</vt:lpstr>
      <vt:lpstr>Useful Testbench Constructs</vt:lpstr>
      <vt:lpstr>File IO Tasks</vt:lpstr>
      <vt:lpstr>File IO Tasks</vt:lpstr>
      <vt:lpstr>File Format For $readmemb</vt:lpstr>
      <vt:lpstr>Useful Testbench Constructs</vt:lpstr>
      <vt:lpstr>Custom Functions and Tasks</vt:lpstr>
      <vt:lpstr>User-Defined Functions</vt:lpstr>
      <vt:lpstr>Function Syntax</vt:lpstr>
      <vt:lpstr>Example Use of Function</vt:lpstr>
      <vt:lpstr>User-Defined Tasks</vt:lpstr>
      <vt:lpstr>Task Syntax</vt:lpstr>
      <vt:lpstr>Example Use of Task</vt:lpstr>
      <vt:lpstr>Example Use of Function</vt:lpstr>
      <vt:lpstr>Task vs Function: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Testbenches</dc:title>
  <dc:creator>Rhona Wade</dc:creator>
  <cp:keywords>No Markings, , , , , , , , ,</cp:keywords>
  <cp:lastModifiedBy>Libin Mathew</cp:lastModifiedBy>
  <cp:revision>55</cp:revision>
  <dcterms:created xsi:type="dcterms:W3CDTF">2021-02-06T17:33:57Z</dcterms:created>
  <dcterms:modified xsi:type="dcterms:W3CDTF">2023-09-22T06:10:28Z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6cb3658f-735c-402c-9cea-05922f242bfc</vt:lpwstr>
  </property>
  <property fmtid="{D5CDD505-2E9C-101B-9397-08002B2CF9AE}" pid="3" name="XilinxPublication Year">
    <vt:lpwstr/>
  </property>
  <property fmtid="{D5CDD505-2E9C-101B-9397-08002B2CF9AE}" pid="4" name="XilinxVisual Markings">
    <vt:lpwstr/>
  </property>
  <property fmtid="{D5CDD505-2E9C-101B-9397-08002B2CF9AE}" pid="5" name="XilinxAdditional Classifications">
    <vt:lpwstr/>
  </property>
  <property fmtid="{D5CDD505-2E9C-101B-9397-08002B2CF9AE}" pid="6" name="XilinxDevelopment Projects">
    <vt:lpwstr/>
  </property>
  <property fmtid="{D5CDD505-2E9C-101B-9397-08002B2CF9AE}" pid="7" name="XilinxThird Party">
    <vt:lpwstr/>
  </property>
  <property fmtid="{D5CDD505-2E9C-101B-9397-08002B2CF9AE}" pid="8" name="XilinxExport Control">
    <vt:lpwstr/>
  </property>
  <property fmtid="{D5CDD505-2E9C-101B-9397-08002B2CF9AE}" pid="9" name="XilinxNote (Line 2)">
    <vt:lpwstr/>
  </property>
  <property fmtid="{D5CDD505-2E9C-101B-9397-08002B2CF9AE}" pid="10" name="XilinxClassification">
    <vt:lpwstr>No Markings</vt:lpwstr>
  </property>
</Properties>
</file>