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3" r:id="rId31"/>
    <p:sldId id="284" r:id="rId32"/>
    <p:sldId id="285" r:id="rId33"/>
    <p:sldId id="286" r:id="rId34"/>
    <p:sldId id="288" r:id="rId35"/>
    <p:sldId id="289" r:id="rId36"/>
    <p:sldId id="291" r:id="rId37"/>
    <p:sldId id="287" r:id="rId38"/>
    <p:sldId id="29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117" autoAdjust="0"/>
  </p:normalViewPr>
  <p:slideViewPr>
    <p:cSldViewPr snapToGrid="0">
      <p:cViewPr varScale="1">
        <p:scale>
          <a:sx n="120" d="100"/>
          <a:sy n="120" d="100"/>
        </p:scale>
        <p:origin x="1804" y="8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88545-8562-4A7C-95DA-5918497A9AB3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D6B48-8963-47DD-AB74-D095EBB1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5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now, we’ve </a:t>
            </a:r>
            <a:r>
              <a:rPr lang="en-US" dirty="0" err="1"/>
              <a:t>larned</a:t>
            </a:r>
            <a:r>
              <a:rPr lang="en-US" dirty="0"/>
              <a:t> about how to handle fixed point arithmetic, where do we apply our new knowledge. </a:t>
            </a:r>
          </a:p>
          <a:p>
            <a:endParaRPr lang="en-US" dirty="0"/>
          </a:p>
          <a:p>
            <a:r>
              <a:rPr lang="en-US" dirty="0"/>
              <a:t>Well one place where we can use almost everything from the last set of slides is in Digital filters.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64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 example response and mark these properties</a:t>
            </a:r>
          </a:p>
          <a:p>
            <a:r>
              <a:rPr lang="en-GB" dirty="0"/>
              <a:t>Differentiate between order and length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90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Block diagram, show where noise enters system…</a:t>
            </a:r>
          </a:p>
          <a:p>
            <a:r>
              <a:rPr lang="en-GB" dirty="0"/>
              <a:t>High level FFT result for each point…</a:t>
            </a:r>
          </a:p>
          <a:p>
            <a:endParaRPr lang="en-GB" dirty="0"/>
          </a:p>
          <a:p>
            <a:r>
              <a:rPr lang="en-GB" dirty="0"/>
              <a:t>Diagram of filter with word widths marked on branches… Recall minimum word widths from previous lecture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8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change in y axis…. Actually much worse stop band attenuation</a:t>
            </a:r>
          </a:p>
          <a:p>
            <a:r>
              <a:rPr lang="en-GB" dirty="0"/>
              <a:t>Also increased ripple in passband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3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definition</a:t>
            </a:r>
            <a:r>
              <a:rPr lang="en-GB" dirty="0"/>
              <a:t>: Frequency response, both magnitude and phase</a:t>
            </a:r>
          </a:p>
          <a:p>
            <a:r>
              <a:rPr lang="en-GB" dirty="0"/>
              <a:t>Calculation of phase response…</a:t>
            </a:r>
          </a:p>
          <a:p>
            <a:r>
              <a:rPr lang="en-GB" dirty="0"/>
              <a:t>Note wrapping.</a:t>
            </a:r>
          </a:p>
          <a:p>
            <a:endParaRPr lang="en-GB" dirty="0"/>
          </a:p>
          <a:p>
            <a:r>
              <a:rPr lang="en-GB" dirty="0"/>
              <a:t>Why is linear phase response important?</a:t>
            </a:r>
          </a:p>
          <a:p>
            <a:r>
              <a:rPr lang="en-GB" dirty="0"/>
              <a:t>Impact from quantisation… Changes, as zeros are changing. (Drops down in magnitude, wraps in phase response)</a:t>
            </a:r>
          </a:p>
          <a:p>
            <a:r>
              <a:rPr lang="en-GB" dirty="0"/>
              <a:t>But still linear, which is what we care about.</a:t>
            </a:r>
          </a:p>
          <a:p>
            <a:endParaRPr lang="en-GB" dirty="0"/>
          </a:p>
          <a:p>
            <a:r>
              <a:rPr lang="en-GB" dirty="0"/>
              <a:t>Group delay is d(phi)/</a:t>
            </a:r>
            <a:r>
              <a:rPr lang="en-GB" dirty="0" err="1"/>
              <a:t>dw</a:t>
            </a:r>
            <a:r>
              <a:rPr lang="en-GB" dirty="0"/>
              <a:t>. Linear, then delay is constant across frequencies. Otherwise, some frequencies pass through more quickly than others… All pass filters.</a:t>
            </a:r>
          </a:p>
          <a:p>
            <a:r>
              <a:rPr lang="en-GB" dirty="0"/>
              <a:t>Phase delay is phi/w</a:t>
            </a:r>
          </a:p>
          <a:p>
            <a:r>
              <a:rPr lang="en-GB" dirty="0"/>
              <a:t>Remind them that this is not the case for IIR filters</a:t>
            </a:r>
          </a:p>
          <a:p>
            <a:endParaRPr lang="en-GB" dirty="0"/>
          </a:p>
          <a:p>
            <a:r>
              <a:rPr lang="en-GB" dirty="0"/>
              <a:t>State: You should know group delay, should know why linear phase is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87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Additive! Linearity property of </a:t>
            </a:r>
            <a:r>
              <a:rPr lang="en-IE" dirty="0" err="1"/>
              <a:t>dft</a:t>
            </a:r>
            <a:endParaRPr lang="en-IE" dirty="0"/>
          </a:p>
          <a:p>
            <a:r>
              <a:rPr lang="en-IE" dirty="0"/>
              <a:t>Additive in time domain is additive in frequency domain</a:t>
            </a:r>
          </a:p>
          <a:p>
            <a:r>
              <a:rPr lang="en-IE" dirty="0"/>
              <a:t>Frequency response of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81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Quantisation</a:t>
            </a:r>
            <a:r>
              <a:rPr lang="en-US" altLang="en-US" dirty="0"/>
              <a:t> error distribution</a:t>
            </a:r>
          </a:p>
          <a:p>
            <a:r>
              <a:rPr lang="en-US" altLang="en-US" dirty="0"/>
              <a:t>Spurs (SFDR, SNDR)</a:t>
            </a:r>
          </a:p>
          <a:p>
            <a:r>
              <a:rPr lang="en-US" altLang="en-US" dirty="0"/>
              <a:t>Bound for truncation or rounding?</a:t>
            </a:r>
          </a:p>
          <a:p>
            <a:r>
              <a:rPr lang="en-US" altLang="en-US" dirty="0"/>
              <a:t>What if rounding?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67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Diagram showing passband ripple, stopband attenuation, transition bandwidth</a:t>
            </a:r>
          </a:p>
          <a:p>
            <a:r>
              <a:rPr lang="en-GB" dirty="0"/>
              <a:t>Impact each have on order</a:t>
            </a:r>
          </a:p>
          <a:p>
            <a:r>
              <a:rPr lang="en-GB" dirty="0"/>
              <a:t>How each is impacted by quantisation…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39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Levels of quantisation explained (over, under, appropriately)</a:t>
            </a:r>
          </a:p>
          <a:p>
            <a:endParaRPr lang="en-GB" dirty="0"/>
          </a:p>
          <a:p>
            <a:r>
              <a:rPr lang="en-GB" dirty="0"/>
              <a:t>NB need to leave a little margin when choosing number of taps</a:t>
            </a:r>
          </a:p>
          <a:p>
            <a:r>
              <a:rPr lang="en-GB" dirty="0"/>
              <a:t>Seems odd to increase length in order to quantise… Trade-off!</a:t>
            </a:r>
          </a:p>
          <a:p>
            <a:r>
              <a:rPr lang="en-GB" dirty="0"/>
              <a:t>e.g. 21 tap 64 bit, vs 25 tap 16 bit.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93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NB Early stage. System model. Wouldn’t be used when you have RTL.</a:t>
            </a:r>
          </a:p>
          <a:p>
            <a:r>
              <a:rPr lang="en-GB" dirty="0"/>
              <a:t>We’re talking about FIR, but this would be done for any design</a:t>
            </a:r>
          </a:p>
          <a:p>
            <a:endParaRPr lang="en-GB" dirty="0"/>
          </a:p>
          <a:p>
            <a:r>
              <a:rPr lang="en-GB" dirty="0"/>
              <a:t>Adder count: FA is 9 NAND, HA is 5 NAND</a:t>
            </a:r>
          </a:p>
          <a:p>
            <a:endParaRPr lang="en-GB" dirty="0"/>
          </a:p>
          <a:p>
            <a:r>
              <a:rPr lang="en-GB" dirty="0"/>
              <a:t>0.18um: 10nW/MHz, if </a:t>
            </a:r>
            <a:r>
              <a:rPr lang="en-GB" dirty="0" err="1"/>
              <a:t>fclk</a:t>
            </a:r>
            <a:r>
              <a:rPr lang="en-GB" dirty="0"/>
              <a:t> = 300 MHz, alpha/activity level = 30%, power in 10000 NAND gates…</a:t>
            </a:r>
          </a:p>
          <a:p>
            <a:r>
              <a:rPr lang="en-GB" dirty="0" err="1"/>
              <a:t>Ngates</a:t>
            </a:r>
            <a:r>
              <a:rPr lang="en-GB" dirty="0"/>
              <a:t> * Power per gate per MHz * </a:t>
            </a:r>
            <a:r>
              <a:rPr lang="en-GB" dirty="0" err="1"/>
              <a:t>cllk</a:t>
            </a:r>
            <a:r>
              <a:rPr lang="en-GB" dirty="0"/>
              <a:t> </a:t>
            </a:r>
            <a:r>
              <a:rPr lang="en-GB" dirty="0" err="1"/>
              <a:t>freq</a:t>
            </a:r>
            <a:r>
              <a:rPr lang="en-GB" dirty="0"/>
              <a:t> in MHz * scale by activity level</a:t>
            </a:r>
          </a:p>
          <a:p>
            <a:endParaRPr lang="en-GB" dirty="0"/>
          </a:p>
          <a:p>
            <a:r>
              <a:rPr lang="en-GB" dirty="0"/>
              <a:t>Just gives dynamic power. Only one source of power… More advanced nodes &amp; more complex design, wouldn’t use this kind of figure.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4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29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Decimation reduces the sampling frequency and </a:t>
            </a:r>
            <a:r>
              <a:rPr lang="en-US"/>
              <a:t>interpolation increases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01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Measurement</a:t>
            </a:r>
          </a:p>
          <a:p>
            <a:r>
              <a:rPr lang="en-GB" dirty="0"/>
              <a:t>Time from when first data sample enters the system until system produces full response…</a:t>
            </a:r>
          </a:p>
          <a:p>
            <a:r>
              <a:rPr lang="en-GB" dirty="0"/>
              <a:t>Example, if we send a step response into the system…</a:t>
            </a:r>
          </a:p>
          <a:p>
            <a:endParaRPr lang="en-GB" dirty="0"/>
          </a:p>
          <a:p>
            <a:r>
              <a:rPr lang="en-GB" dirty="0"/>
              <a:t>Filter latency for FIR filter is N samples where N is the number of taps in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95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Hosepipe</a:t>
            </a:r>
          </a:p>
          <a:p>
            <a:r>
              <a:rPr lang="en-GB" dirty="0"/>
              <a:t>Rate of data from system</a:t>
            </a:r>
          </a:p>
          <a:p>
            <a:r>
              <a:rPr lang="en-GB" dirty="0"/>
              <a:t>Faster you can push data through, the higher the throughput. Depends on physical implementation and clock frequency…</a:t>
            </a:r>
          </a:p>
          <a:p>
            <a:r>
              <a:rPr lang="en-GB" dirty="0"/>
              <a:t>Let’s look first at what determines the max clock frequency…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2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Assign as 5 min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6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Improving throughput</a:t>
            </a:r>
          </a:p>
          <a:p>
            <a:r>
              <a:rPr lang="en-GB" dirty="0" err="1"/>
              <a:t>Fmax</a:t>
            </a:r>
            <a:r>
              <a:rPr lang="en-GB" dirty="0"/>
              <a:t> is constant</a:t>
            </a:r>
          </a:p>
          <a:p>
            <a:r>
              <a:rPr lang="en-GB" dirty="0"/>
              <a:t>BUT </a:t>
            </a:r>
            <a:r>
              <a:rPr lang="en-GB" dirty="0" err="1"/>
              <a:t>Tsample</a:t>
            </a:r>
            <a:r>
              <a:rPr lang="en-GB" dirty="0"/>
              <a:t> is no longer </a:t>
            </a:r>
            <a:r>
              <a:rPr lang="en-GB" dirty="0" err="1"/>
              <a:t>Tclock</a:t>
            </a:r>
            <a:r>
              <a:rPr lang="en-GB" dirty="0"/>
              <a:t>, </a:t>
            </a:r>
            <a:r>
              <a:rPr lang="en-GB" dirty="0" err="1"/>
              <a:t>Tsample</a:t>
            </a:r>
            <a:r>
              <a:rPr lang="en-GB" dirty="0"/>
              <a:t> &gt;= </a:t>
            </a:r>
            <a:r>
              <a:rPr lang="en-GB" dirty="0" err="1"/>
              <a:t>Tclock</a:t>
            </a:r>
            <a:r>
              <a:rPr lang="en-GB" dirty="0"/>
              <a:t>/N</a:t>
            </a:r>
          </a:p>
          <a:p>
            <a:r>
              <a:rPr lang="en-GB" dirty="0"/>
              <a:t>Not odd samples and even samples… Must have same filter response, so all samples go through both systems. But one filter is offset by 1 clock cycle, and two samples are drawn into the delay line at a time</a:t>
            </a:r>
          </a:p>
          <a:p>
            <a:r>
              <a:rPr lang="en-GB" dirty="0"/>
              <a:t>Draw delay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0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NB Early stage. System model. Wouldn’t be used when you have RTL.</a:t>
            </a:r>
          </a:p>
          <a:p>
            <a:r>
              <a:rPr lang="en-GB" dirty="0"/>
              <a:t>We’re talking about FIR, but this would be done for any design</a:t>
            </a:r>
          </a:p>
          <a:p>
            <a:endParaRPr lang="en-GB" dirty="0"/>
          </a:p>
          <a:p>
            <a:r>
              <a:rPr lang="en-GB" dirty="0"/>
              <a:t>Adder count: FA is 9 NAND, HA is 5 NAND</a:t>
            </a:r>
          </a:p>
          <a:p>
            <a:endParaRPr lang="en-GB" dirty="0"/>
          </a:p>
          <a:p>
            <a:r>
              <a:rPr lang="en-GB" dirty="0"/>
              <a:t>0.18um: 10nW/MHz, if </a:t>
            </a:r>
            <a:r>
              <a:rPr lang="en-GB" dirty="0" err="1"/>
              <a:t>fclk</a:t>
            </a:r>
            <a:r>
              <a:rPr lang="en-GB" dirty="0"/>
              <a:t> = 300 MHz, alpha/activity level = 30%, power in 10000 NAND gates…</a:t>
            </a:r>
          </a:p>
          <a:p>
            <a:r>
              <a:rPr lang="en-GB" dirty="0" err="1"/>
              <a:t>Ngates</a:t>
            </a:r>
            <a:r>
              <a:rPr lang="en-GB" dirty="0"/>
              <a:t> * Power per gate per MHz * </a:t>
            </a:r>
            <a:r>
              <a:rPr lang="en-GB" dirty="0" err="1"/>
              <a:t>cllk</a:t>
            </a:r>
            <a:r>
              <a:rPr lang="en-GB" dirty="0"/>
              <a:t> </a:t>
            </a:r>
            <a:r>
              <a:rPr lang="en-GB" dirty="0" err="1"/>
              <a:t>freq</a:t>
            </a:r>
            <a:r>
              <a:rPr lang="en-GB" dirty="0"/>
              <a:t> in MHz * scale by activity level</a:t>
            </a:r>
          </a:p>
          <a:p>
            <a:endParaRPr lang="en-GB" dirty="0"/>
          </a:p>
          <a:p>
            <a:r>
              <a:rPr lang="en-GB" dirty="0"/>
              <a:t>Just gives dynamic power. Only one source of power… More advanced nodes &amp; more complex design, wouldn’t use this kind of figure.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1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n-</a:t>
            </a:r>
            <a:r>
              <a:rPr lang="en-GB" dirty="0" err="1"/>
              <a:t>th</a:t>
            </a:r>
            <a:r>
              <a:rPr lang="en-GB" dirty="0"/>
              <a:t> output of a length N filter is defined as</a:t>
            </a:r>
          </a:p>
          <a:p>
            <a:endParaRPr lang="en-GB" dirty="0"/>
          </a:p>
          <a:p>
            <a:r>
              <a:rPr lang="en-GB" dirty="0"/>
              <a:t>Definition of impulse response, contrast with IIR. NB FIR, taps ARE impulse response</a:t>
            </a:r>
          </a:p>
          <a:p>
            <a:endParaRPr lang="en-GB" dirty="0"/>
          </a:p>
          <a:p>
            <a:r>
              <a:rPr lang="en-GB" dirty="0"/>
              <a:t>IIR less common in implementation because… Even though typically same </a:t>
            </a:r>
            <a:r>
              <a:rPr lang="en-GB" dirty="0" err="1"/>
              <a:t>freq</a:t>
            </a:r>
            <a:r>
              <a:rPr lang="en-GB" dirty="0"/>
              <a:t> response with half as many taps</a:t>
            </a:r>
          </a:p>
          <a:p>
            <a:endParaRPr lang="en-GB" dirty="0"/>
          </a:p>
          <a:p>
            <a:r>
              <a:rPr lang="en-GB" dirty="0"/>
              <a:t>Stability is an issue, as in non linear phase response. Design effort is lower.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Much mathematical theory and analysis…</a:t>
            </a:r>
          </a:p>
          <a:p>
            <a:r>
              <a:rPr lang="en-GB" dirty="0"/>
              <a:t>Implementation, system considerations…</a:t>
            </a:r>
          </a:p>
          <a:p>
            <a:r>
              <a:rPr lang="en-GB" dirty="0"/>
              <a:t>Don’t want to distract from the fact that an FIR is a simple concept!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1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SLIDE:</a:t>
            </a:r>
          </a:p>
          <a:p>
            <a:r>
              <a:rPr lang="en-GB" dirty="0"/>
              <a:t>Interpret the transversal structure on the whiteboard, we want to get y(10) what does that mean… lets say N = 5</a:t>
            </a:r>
          </a:p>
          <a:p>
            <a:r>
              <a:rPr lang="en-GB" dirty="0"/>
              <a:t>What happens if y=0? What is sample values past h(0)?</a:t>
            </a:r>
          </a:p>
          <a:p>
            <a:r>
              <a:rPr lang="en-GB" dirty="0"/>
              <a:t>(equivalence to DFT?)</a:t>
            </a:r>
          </a:p>
          <a:p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System function, polynomial in z. Recall Z transform… (Laplace, Fourier, Z, DTFT… DFT has discrete amplitude, FFT computes DFT)</a:t>
            </a:r>
          </a:p>
          <a:p>
            <a:pPr marL="685800" lvl="1" indent="-228600">
              <a:buAutoNum type="arabicPeriod"/>
            </a:pPr>
            <a:r>
              <a:rPr lang="en-GB" dirty="0"/>
              <a:t>capital letter and z domain, frequency domain</a:t>
            </a:r>
          </a:p>
          <a:p>
            <a:pPr marL="685800" lvl="1" indent="-228600">
              <a:buAutoNum type="arabicPeriod"/>
            </a:pPr>
            <a:r>
              <a:rPr lang="en-GB" dirty="0"/>
              <a:t>Expand to show what how it looks with four tap filter</a:t>
            </a:r>
          </a:p>
          <a:p>
            <a:r>
              <a:rPr lang="en-GB" dirty="0"/>
              <a:t>2. Z-1 = 1 cc delay</a:t>
            </a:r>
          </a:p>
          <a:p>
            <a:r>
              <a:rPr lang="en-GB" dirty="0"/>
              <a:t>3. Time domain, difference equation… Convolution (brief, see wiki)</a:t>
            </a:r>
          </a:p>
          <a:p>
            <a:r>
              <a:rPr lang="en-GB" dirty="0"/>
              <a:t>	Expand to show for 4 tap filter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Last point: Frequency response is the DFT of the impulse response… i.e. DFT of taps, calculate using FFT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09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</a:t>
            </a:r>
            <a:r>
              <a:rPr lang="en-GB" dirty="0" err="1"/>
              <a:t>many</a:t>
            </a:r>
            <a:r>
              <a:rPr lang="en-GB" dirty="0"/>
              <a:t> different structures, different properties.  Discussing the most common subset.</a:t>
            </a:r>
          </a:p>
          <a:p>
            <a:endParaRPr lang="en-GB" dirty="0"/>
          </a:p>
          <a:p>
            <a:r>
              <a:rPr lang="en-GB" dirty="0"/>
              <a:t>Note that linear phase is by far and away the more common, cheap and linear phase is important quality (more on this later)</a:t>
            </a:r>
          </a:p>
          <a:p>
            <a:endParaRPr lang="en-GB" dirty="0"/>
          </a:p>
          <a:p>
            <a:r>
              <a:rPr lang="en-GB" dirty="0"/>
              <a:t>If you’re shifting the phase of a signal it’s quite likely you will need to spend resources to account for that shift later 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5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that z^-1 is 1 cc delay… What device would we use to delay a sample by 1 cc?</a:t>
            </a:r>
          </a:p>
          <a:p>
            <a:r>
              <a:rPr lang="en-GB" dirty="0"/>
              <a:t>Hardware cost estimation… Number of registers? Number of adders? Number of multipliers?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77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Lots of apparent complexity with different indices, but concept is very </a:t>
            </a:r>
            <a:r>
              <a:rPr lang="en-GB" dirty="0" err="1"/>
              <a:t>very</a:t>
            </a:r>
            <a:r>
              <a:rPr lang="en-GB" dirty="0"/>
              <a:t> simple</a:t>
            </a:r>
          </a:p>
          <a:p>
            <a:endParaRPr lang="en-GB" dirty="0"/>
          </a:p>
          <a:p>
            <a:r>
              <a:rPr lang="en-GB" dirty="0"/>
              <a:t>Look at a symmetric impulse response, know we want weighted sum***</a:t>
            </a:r>
          </a:p>
          <a:p>
            <a:endParaRPr lang="en-GB" dirty="0"/>
          </a:p>
          <a:p>
            <a:r>
              <a:rPr lang="en-GB" dirty="0"/>
              <a:t>Go to next slide, then come back</a:t>
            </a:r>
          </a:p>
          <a:p>
            <a:endParaRPr lang="en-GB" dirty="0"/>
          </a:p>
          <a:p>
            <a:r>
              <a:rPr lang="en-GB" dirty="0"/>
              <a:t>Have two samples that are going to be multiplied by same tap</a:t>
            </a:r>
          </a:p>
          <a:p>
            <a:r>
              <a:rPr lang="en-GB" dirty="0"/>
              <a:t>Add beforehand, only multiply once… Lets look at example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68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extra term ((n-1)/2) implies it’s the middle term in </a:t>
            </a:r>
            <a:r>
              <a:rPr lang="en-US"/>
              <a:t>the sequence.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0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difference in cost of implementation half the multipliers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if N odd? Do on whiteboard.   h[0]</a:t>
            </a:r>
            <a:r>
              <a:rPr lang="en-GB" dirty="0" err="1"/>
              <a:t>Xn</a:t>
            </a:r>
            <a:r>
              <a:rPr lang="en-GB" dirty="0"/>
              <a:t> + h[1]Xn-1 + h[2]Xn-2 + h[3]Xn-3 + h[4]Xn-4    </a:t>
            </a:r>
          </a:p>
          <a:p>
            <a:endParaRPr lang="en-GB" dirty="0"/>
          </a:p>
          <a:p>
            <a:r>
              <a:rPr lang="en-GB" dirty="0"/>
              <a:t>                                                          h[0] = h[4]</a:t>
            </a:r>
          </a:p>
          <a:p>
            <a:r>
              <a:rPr lang="en-GB" dirty="0"/>
              <a:t>                                                          h[1] = h[3]</a:t>
            </a:r>
          </a:p>
          <a:p>
            <a:r>
              <a:rPr lang="en-US" dirty="0"/>
              <a:t>                                                          h[2] = h[2]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h[0] (</a:t>
            </a:r>
            <a:r>
              <a:rPr lang="en-US" dirty="0" err="1"/>
              <a:t>Xn</a:t>
            </a:r>
            <a:r>
              <a:rPr lang="en-US" dirty="0"/>
              <a:t> + Xn-4) + h[1](Xn-1 + Xn-3) + h[2]Xn-2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D6B48-8963-47DD-AB74-D095EBB11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3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9F7B0EE-24CD-4FCA-AB6A-6FD4F27AADF2}"/>
              </a:ext>
            </a:extLst>
          </p:cNvPr>
          <p:cNvGrpSpPr/>
          <p:nvPr/>
        </p:nvGrpSpPr>
        <p:grpSpPr bwMode="hidden">
          <a:xfrm>
            <a:off x="-1" y="-3055"/>
            <a:ext cx="12192002" cy="6858000"/>
            <a:chOff x="-1" y="0"/>
            <a:chExt cx="12192002" cy="6858000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8743FBD-40B5-495F-B8FA-30D08BE428A8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6048DAE-50C2-428A-BBCF-92859FCF6313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8E600DF-118E-4B7A-B30D-C7E35B2EF24D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2A3B3AD-E947-481A-91B3-CCE21DEE4FBA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01C8A5F-643D-4ACC-A8A8-8CF802190B16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16DE3B0-5D03-4B49-8010-F0923CDD0C69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C7089EC-7206-4B8B-8D59-02AF15E5E958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A43C0B8-C18D-40C5-8A77-352506CD5FEE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D3797D6-31C0-4BAD-9A63-01024BC648EF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53561E2-5832-4EF5-97E7-7DDB659AA3A4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E5B6A1D-75A2-4017-A8A1-5C988686ABA7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7AD8CC8-BEEB-48DE-9B84-233ABCB9BEBF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291F43D-E1A8-460D-8805-BDA4D222D7F0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29E125E-B840-4ACB-819D-6571EE59FC90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A82BC4C-3352-4E72-891F-35DA08E3E9A5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79CB7A-A659-4922-8D85-6B8FAE25174B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A88AF08-4D30-4D93-9A92-8A24DE2DB59A}"/>
                </a:ext>
              </a:extLst>
            </p:cNvPr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1776DAA2-0671-43CB-AC5D-05F8ACE61275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6034384-D938-4B88-9BDB-9F55BC1E29D7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BCF59FC-6F97-4FCB-B642-27BB9659D687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E782E95-A74F-43E3-8FAE-73DCB0E4C93E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034916C4-F2E5-47C7-A3EE-A361AE16BE4C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D626EBA3-CC65-4DBF-9B74-1BEA6ABF77BB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D26902C6-BE8B-401B-9370-D0DC530D0C14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EE9D37F6-4986-4C26-9169-C359F4427883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86536558-D6F2-44E2-AC24-651ACFCC3679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A6620047-319B-4E2E-87A1-E768536E4FD4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13AE2F07-3891-4B76-9D13-EE5D2F7ADCB0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A828C9AE-0109-4F34-9263-73BBD3A4701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49E370F-8618-4AD2-8E9E-B916825308A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987B808-EB9E-48BA-8745-07CD9AAB205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48C931F-D5CD-4F7F-9418-8410A134C1F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0B0E0007-135F-4F7D-806F-E9555A849DA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C39C281-C0C7-4EB1-A1A5-9CCBD369F5C1}"/>
                </a:ext>
              </a:extLst>
            </p:cNvPr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0159ADE-71E8-4779-A027-C568D37D4F10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3B1156B-B81A-476D-8665-DC647C535A6D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25B6A2F-BC97-4DCC-8EA9-63CB7F542575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30697660-FE4D-4E34-BDBC-DB04DE188B2F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A075BDC4-744A-48F8-A69D-42FC2DE1EEB6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04E6EC1-9B0F-4593-BA5D-CCE734632002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7BC4B4F7-5634-44AD-B8A4-B3D993AF620A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064EEB2D-2858-4BE9-9544-4E7A38F1735C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7C1311FB-C342-4725-81BE-22D4D0FC8650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38ADEE5D-E669-4EEE-8218-CADF14438587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44B1702F-01C8-479B-87A2-ACD56A8422F2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FA3CF1FB-9845-46F0-8ABA-6E52B5B8042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B407DD5-D322-4191-8D0A-2516EA91F5A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DE91740-29B7-449A-984E-0EA63958BE7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4B9DE55A-4B54-4944-B3A9-E4DFEB5C33D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F30E891-A043-471A-96D3-7B350C1AE33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D71881-9893-4DEA-8798-C530AA4E531E}"/>
              </a:ext>
            </a:extLst>
          </p:cNvPr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68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Integrated Systems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57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Integrated Systems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7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3999"/>
            <a:ext cx="9601200" cy="4267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Integrated Systems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4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C10D217-7D24-407D-ADD7-37318F148997}"/>
              </a:ext>
            </a:extLst>
          </p:cNvPr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7A51B0F-3667-4703-B179-0C912F824A4F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0F47BF2-A65B-4FAE-9301-FD04E098E3B1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31DD43-C251-4C5C-9069-ABB719C5DED2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99321FF-74E9-4CEA-B234-FC3907B295FD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AA564B7-1447-4471-BA1B-F947A1E28C90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771716B-6EA5-4996-9F56-B26096EA0B09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90852A2-076C-4981-81E1-FE8056B66F5B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8F2B7D4-D884-4895-944B-FB35D10B9945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620F24D-6A27-4540-9857-AE7DBA194D0B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E22626-D925-4858-B17F-90267CCF99B2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F2278AC-497B-404B-97B4-E90FC6F78A3D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B3F4501-8748-4D11-97C3-B85E67C66A51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E8A9F39-12E5-4A8D-A30F-502ABF44462C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70F1C50-AD4C-4D70-AD2E-3CCC008E85F2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CABB82B-904E-4810-9B60-E570E48A8003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FEC7408-5772-4A50-B6B2-E120ACA9E800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8794410-369C-4AD5-9209-14DB25D37788}"/>
                </a:ext>
              </a:extLst>
            </p:cNvPr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F21A92F-1FA8-415B-BE47-71A45A7ABDF4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72C5E5C-2201-4A6E-8242-6B408348F680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52DADA9-3ED8-40ED-9C71-FE25349D7337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A9A2E7C-878E-47B3-A153-D67151C26AF5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9193AF8-7CCB-4461-91AF-43BDC83898BD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1C1CE5F8-B077-4A35-BEB0-65EE075F12E1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D800EE6-EC28-4F2C-87BE-D2A62D0F75F5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27FDA54A-1AE7-4056-A4FD-1F365CA06BAE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BEE4B4C7-6835-466F-B4DB-5187367E6EB0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5F67013D-995D-4B28-B096-9D21DF29AAA7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787C91B3-F9B3-4E87-A226-EE4622D0DEB4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7581DF0-8C59-42B6-9018-A2DCC9ADA9E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F351FF65-F039-4F46-90E9-0F074251238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852E16F-3B6C-482E-B913-575B9A20BF9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F24D6F5-A21E-4D73-A7DF-EA006001BAF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A3A0ACB-601E-443F-8923-AFFEED19302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D433C59-F0FE-48F8-975B-F8A65109A436}"/>
                </a:ext>
              </a:extLst>
            </p:cNvPr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7988683-3C32-4504-8391-89DA8610000E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02E7883-CF02-452B-A04B-7B6989849F66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DC4DEA6-979E-4FD3-A7A6-777993F078D7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B6C4E14-6AAD-4853-88F0-3D4866C8F2AE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1B05B62-011D-43FD-BE33-40B89BEFB21C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822F41A9-FB33-47B2-B22E-9717B6865E68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B7C03F5A-3268-4981-90A4-6C244C7C7E81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80090F60-F4B8-40D8-8A78-B7F49DEB6003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0EDA079E-51EE-4236-83E0-7850D0045DDC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08DBFF42-980F-43A3-ADFD-F4D0F2A48EF6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A80ABC34-0209-4407-AE54-CCE34603877D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76B7D87-76CF-453A-A1E1-CBCF6F4EE17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9BB8BDF-1967-4B7E-87AB-660DD9198CB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E8A8116-C5F9-4F24-9CCB-A20DF695DC9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78795E1-323C-4AFE-9910-8839074D335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A231FA9-63B5-4685-A66D-972F207D81C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56A03B4-09F3-44FD-B07A-9A4045950E70}"/>
              </a:ext>
            </a:extLst>
          </p:cNvPr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12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524253"/>
            <a:ext cx="4572000" cy="42669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524253"/>
            <a:ext cx="4572000" cy="42669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Integrated Systems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1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524253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165603"/>
            <a:ext cx="4572000" cy="362559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524253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165603"/>
            <a:ext cx="4572000" cy="3625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Integrated Systems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75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20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Integrated Systems Design</a:t>
            </a:r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‹#›</a:t>
            </a:fld>
            <a:endParaRPr lang="en-GB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085C6F9-9939-4158-B81A-CE347DBEE46D}"/>
              </a:ext>
            </a:extLst>
          </p:cNvPr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77551C-4940-42C3-859B-5BC8A0A1E701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A4DF015-C8AD-4838-81CD-2188B9DA864B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F5EF4FB-ACCD-487D-A0F2-22BD4C44CCC2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0439878-1E55-4EC0-920B-2E56FB4B9F40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5AEF160-A3B4-455E-915F-CF94F1D0BE07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D7159E6-AE93-4200-9D8F-FC70794870A6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07B115B-CE2D-41A3-8EAD-6D13F93830CE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2013174-F11A-4A36-BC0D-1F45A2321F03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24B9558-E19D-4DC0-BE57-E9AE16B7B35E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EDE2104-550E-4AA0-AA20-4C4FB4A83900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5DC3E23-665A-4F3A-AAC9-DA67670BB1A5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2F543A7-79C0-46B1-8B1C-00FE7AB2B574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8C2EA5-AC5F-4DCD-A673-70E5C7423041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644DF50-EA1B-4148-BB70-1005DC4E9EF0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535687C-B29E-4199-9A52-CCDE0127D9FA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EF03D8D-683D-47B4-B197-955962522DAE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802AAF8-0555-4E76-A1E6-454695B17B9C}"/>
                </a:ext>
              </a:extLst>
            </p:cNvPr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6D5AE74-6B4E-4D30-B01A-A41EB3CC02C8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43DCCFC-AFEB-48C7-BE79-5525A819F484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EAD0570-FC21-465F-8A3D-850BE23A8E4F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77D1246-5DB1-4A03-B181-2643FDA9D625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BAE911B-1D83-4FA9-A437-B17B9DB7C2E8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9392B2D3-F6A9-40D0-9780-82E8347CDDF9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75FE36A9-8E0C-4A31-9EDA-4555F0B12A01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7D966E5E-DCB0-4E57-9A72-09ADFE14E4D4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46AF8292-1B43-457F-9832-B2E30C68CFCA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221FBDA0-B521-4E32-90A2-2676CF5E3183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65232EE4-B40B-4089-841D-7B16A64A4EE8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A999494-FC04-4201-9B33-CE827A0C53D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7408E63-8DCD-45AD-A377-FF308A8BFA6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536966F-7595-4377-8F57-65C622D1C28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3674093-BDF0-44D0-9742-EEF127B8DE3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C7260D3-562E-475F-8404-F10729C986C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EBD26DD-C064-4E09-B2F1-ABC7DD21AA19}"/>
                </a:ext>
              </a:extLst>
            </p:cNvPr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6E889D0-6D6E-4E91-88E4-3BA708351CBA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44BD7A9-4341-4CE6-B558-09F3C9C912B4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9D3C091-3C6B-4BF9-A21D-60D3AB813EDA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565E892-58E4-4D94-AC9D-6C4493A5F1CE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9BFC27F-3168-4E2A-AAC9-88981DAAC9C6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3549516A-2B20-429E-9BC7-0C3A5838C566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5037D35-7CE8-4897-94C2-B29C8F71DC62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45DBB39-50DF-4E60-B194-A21175DB1ACD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DAAABA41-6A45-4C34-8A5F-5900DC1373BD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1B0F7F1E-296C-4B3C-896D-39395346CAB5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C2282A84-FD9B-4A60-91AC-CC69D4542EFA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A20F509-F260-4110-BBCA-7B4C3AF2D7E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74B5B29-C15C-4762-9712-E0C2C3E171E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9710BC6-7D46-4C86-A43B-FE8E9A2687E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50F04D5-1DF5-46A5-9886-9643F5C8F78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CD6A68A-3233-48FE-B7B5-F6139A6FB27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217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Integrated Systems Design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27F8E8-A574-4E7A-A2FF-965BC3ECCB94}" type="slidenum">
              <a:rPr lang="en-GB" smtClean="0"/>
              <a:t>‹#›</a:t>
            </a:fld>
            <a:endParaRPr lang="en-GB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28F094C-357A-4469-8309-CD2E25AA32DB}"/>
              </a:ext>
            </a:extLst>
          </p:cNvPr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BBC88F9-4471-445D-A9E3-5E3EA6B8860E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A36759F-8C3F-49D8-BCD3-C5FDE12DF922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70A44C8-2A79-4176-A6EC-4BBEBFDBD316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056256F-9221-4C0C-ACA3-8C5D06E84C74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E87A99-8AA1-467F-B987-C971FA79EE38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91B4ACF-9C6B-4A58-AD08-58558DDEC15F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54B3F7F-C4F4-4A45-8310-E4194C657E37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A137205-46F5-45F2-8D7F-F2D39A0A7918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94667DE-E30D-40EA-A066-786B9D2B1581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43DE756-74EE-4ABB-AF1F-DA027955FF15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865DFA7-2DA7-499E-8186-3ECB35C09105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6C85F02-7008-45F5-A60C-975E959C550C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58C2154-4BC9-41A5-AD22-EBFD38ACAAA9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5766F3C-E557-40DE-8416-1A2F65166071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31CCB9-A738-47FF-AF99-42C3D1B5AB4B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D76D64B-E319-4021-B7D5-BF27727C413B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F62FD65-1F7C-4A2F-BE61-F8B542A3E630}"/>
                </a:ext>
              </a:extLst>
            </p:cNvPr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4E1F70E-FEAF-49E4-A9F8-B8C6BA86D725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E0A560C-F4F9-46D0-9E2D-4E1F21334349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AD370DF-6EC3-428C-A700-EF4156A7C527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457884E-27FE-45C4-A671-CCEC17BE3B92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B4AE82B5-C9AB-4BC6-B1CC-C72AD8389C8C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4F32F6E-68F5-40CC-B3CA-3B3935CC02FC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30C1297F-D739-4D9F-8C6B-90A219C6CFF8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C7A3C854-C57E-4DC8-BBEC-9419F979E869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5A1CE65-D857-45AE-A2C4-CDF4B68D2DDC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D39E200E-30E7-45FE-AAAD-BC22C6F24563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66E9FF55-78EF-47FA-9685-2F22E4769356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0E63EB3-AE48-4FFA-8308-BD2891D3DA6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FDAC9F3-FA35-49E9-BB32-3DC19A9329D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A5D75BC6-D1E3-4874-A286-F25E57F5FE9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B30205A-E4B2-4674-A4FC-665FF98A7E6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84B66D1-30CB-477A-B772-B5F5B84D133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F56781E-C394-4E61-BBA4-87CC7E7773EC}"/>
                </a:ext>
              </a:extLst>
            </p:cNvPr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508B4A9-F831-41CA-AA7E-A2A69176CF2C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F6893CA-F36B-4EE5-8E27-AE97CD91DD7F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73D9568-93FC-4437-9931-371EC03A9C2D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DC36C8A-3F44-459C-A923-A254E85D2D4C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1ACABC2-0349-47F8-B281-1F30DE298CF5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94759E29-5FFB-4226-9A5B-C83FA2CBBFD0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10B3D42-6692-4129-8AC0-23335DC90A01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126E20A2-92E2-4BF6-8E89-5C4619FD2509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7C0495A-7CCF-49E8-AA00-507B984240F2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2A271DE-F045-4DFA-B0FB-9A89000C50C6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41C077FB-A6E3-4CF4-9858-896CE3933408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AD117DE-11B9-4EC8-9ECB-6686096F3D9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DD7C68A-77AD-47FC-8269-26FCE2E03EF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4BB7BBA-E1ED-4290-9EC0-9A4489D2ECA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A159E1B-87D5-47B2-9DFF-52B28FC4051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F055972-EF3E-4EB1-BCB9-D23B97F9290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09C0779-505D-4999-B3F0-58609FF922D8}"/>
              </a:ext>
            </a:extLst>
          </p:cNvPr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FE7475C-E8F2-4236-870A-CFD5423FAB09}"/>
              </a:ext>
            </a:extLst>
          </p:cNvPr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6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76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 bwMode="hidden">
          <a:xfrm>
            <a:off x="-1" y="-3055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21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338031"/>
            <a:ext cx="9601200" cy="4453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GB"/>
              <a:t>Integrated Systems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7" y="6595074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C827F8E8-A574-4E7A-A2FF-965BC3ECCB94}" type="slidenum">
              <a:rPr lang="en-GB" smtClean="0"/>
              <a:t>‹#›</a:t>
            </a:fld>
            <a:endParaRPr lang="en-GB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C503886-B98C-46E1-A391-3D343B0CF9A1}"/>
              </a:ext>
            </a:extLst>
          </p:cNvPr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c" descr=" ">
            <a:extLst>
              <a:ext uri="{FF2B5EF4-FFF2-40B4-BE49-F238E27FC236}">
                <a16:creationId xmlns:a16="http://schemas.microsoft.com/office/drawing/2014/main" id="{671083E2-21DA-421C-8138-60C28499BAD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7713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RHONAW\Documents\Personal\T2020\Lectures\Lecture%204\fir_diagrams_with_ADC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C:\Users\RHONAW\Documents\Personal\T2020\Lectures\Lecture%204\fir_diagrams_direct_form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8658-B888-432A-9715-337653B5A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sz="4400" dirty="0"/>
              <a:t>FIR Filters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7B3C2-D3F5-4159-A995-C8843E33E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Lecture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8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4098-CAFB-4E1E-9432-0FFE4976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FIR Filter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5B3D5-EEF5-4E1E-B70B-E5B23CE11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Discussed at impulse response, frequency response</a:t>
            </a:r>
          </a:p>
          <a:p>
            <a:r>
              <a:rPr lang="en-GB" dirty="0"/>
              <a:t>How can we compute gain?</a:t>
            </a:r>
          </a:p>
          <a:p>
            <a:endParaRPr lang="en-GB" dirty="0"/>
          </a:p>
          <a:p>
            <a:r>
              <a:rPr lang="en-GB" dirty="0"/>
              <a:t>Design properties:</a:t>
            </a:r>
          </a:p>
          <a:p>
            <a:pPr lvl="1"/>
            <a:r>
              <a:rPr lang="en-GB" dirty="0"/>
              <a:t>Order, length</a:t>
            </a:r>
          </a:p>
          <a:p>
            <a:pPr lvl="1"/>
            <a:r>
              <a:rPr lang="en-GB" dirty="0"/>
              <a:t>Stopband attenuation</a:t>
            </a:r>
          </a:p>
          <a:p>
            <a:pPr lvl="1"/>
            <a:r>
              <a:rPr lang="en-GB" dirty="0"/>
              <a:t>Passband ripple</a:t>
            </a:r>
          </a:p>
          <a:p>
            <a:pPr lvl="1"/>
            <a:r>
              <a:rPr lang="en-GB" dirty="0"/>
              <a:t>Transition band width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8C98C-71FF-498D-9FBF-9BD60EC9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70231-FCBD-4133-98E6-DA55A842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07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A41D-94D5-4340-93C3-F5FAF8FA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FIR Filter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041A-C0C5-4BCD-A089-6272D9622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approaches exist, two common options:</a:t>
            </a:r>
          </a:p>
          <a:p>
            <a:r>
              <a:rPr lang="en-GB" dirty="0"/>
              <a:t>Window method</a:t>
            </a:r>
          </a:p>
          <a:p>
            <a:r>
              <a:rPr lang="en-GB" dirty="0"/>
              <a:t>Parks McClellan / Remez</a:t>
            </a:r>
          </a:p>
          <a:p>
            <a:pPr lvl="1"/>
            <a:r>
              <a:rPr lang="en-GB" dirty="0"/>
              <a:t>Note order estimation is a heuristic guideline only</a:t>
            </a:r>
          </a:p>
          <a:p>
            <a:r>
              <a:rPr lang="en-GB" dirty="0"/>
              <a:t>Both are easily applied in </a:t>
            </a:r>
            <a:r>
              <a:rPr lang="en-GB" dirty="0" err="1"/>
              <a:t>Matlab</a:t>
            </a:r>
            <a:endParaRPr lang="en-GB" dirty="0"/>
          </a:p>
          <a:p>
            <a:pPr lvl="1"/>
            <a:r>
              <a:rPr lang="en-GB" dirty="0"/>
              <a:t>Can script this process</a:t>
            </a:r>
          </a:p>
          <a:p>
            <a:pPr lvl="1"/>
            <a:r>
              <a:rPr lang="en-GB" dirty="0"/>
              <a:t>May also use the </a:t>
            </a:r>
            <a:r>
              <a:rPr lang="en-GB" dirty="0" err="1"/>
              <a:t>fdatool</a:t>
            </a:r>
            <a:endParaRPr lang="en-GB" dirty="0"/>
          </a:p>
          <a:p>
            <a:r>
              <a:rPr lang="en-GB" dirty="0"/>
              <a:t>Quick to generate filter tap values, but can we practically implement them?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A184E-F79B-4061-81AD-08FCFDF8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AA8E7-E534-4A3C-9B8B-81B48995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1FD0-7E34-41DB-892B-B2563A51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Effects of Finite Word Length in FIR Filters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0E68-BDB8-4DD0-8C0C-B4541281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6093"/>
            <a:ext cx="9601200" cy="4768947"/>
          </a:xfrm>
        </p:spPr>
        <p:txBody>
          <a:bodyPr>
            <a:normAutofit/>
          </a:bodyPr>
          <a:lstStyle/>
          <a:p>
            <a:r>
              <a:rPr lang="en-US" sz="1800" dirty="0"/>
              <a:t>ADC noise</a:t>
            </a:r>
          </a:p>
          <a:p>
            <a:pPr lvl="1"/>
            <a:r>
              <a:rPr lang="en-US" sz="1600" dirty="0"/>
              <a:t>ADC </a:t>
            </a:r>
            <a:r>
              <a:rPr lang="en-US" sz="1600" dirty="0" err="1"/>
              <a:t>quantisation</a:t>
            </a:r>
            <a:r>
              <a:rPr lang="en-US" sz="1600" dirty="0"/>
              <a:t> at filter input</a:t>
            </a:r>
          </a:p>
          <a:p>
            <a:pPr lvl="1"/>
            <a:r>
              <a:rPr lang="en-US" sz="1600" dirty="0"/>
              <a:t>Limits achievable SNR </a:t>
            </a:r>
          </a:p>
          <a:p>
            <a:r>
              <a:rPr lang="en-US" sz="1800" dirty="0"/>
              <a:t>Coefficient </a:t>
            </a:r>
            <a:r>
              <a:rPr lang="en-US" sz="1800" dirty="0" err="1"/>
              <a:t>quantisation</a:t>
            </a:r>
            <a:endParaRPr lang="en-US" sz="1800" dirty="0"/>
          </a:p>
          <a:p>
            <a:pPr lvl="1"/>
            <a:r>
              <a:rPr lang="en-US" sz="1600" dirty="0"/>
              <a:t>Coefficients represented with finite number of bits</a:t>
            </a:r>
          </a:p>
          <a:p>
            <a:pPr lvl="1"/>
            <a:r>
              <a:rPr lang="en-US" sz="1600" dirty="0"/>
              <a:t>Desired frequency response changed</a:t>
            </a:r>
          </a:p>
          <a:p>
            <a:r>
              <a:rPr lang="en-US" sz="1800" dirty="0"/>
              <a:t>Rounding errors </a:t>
            </a:r>
          </a:p>
          <a:p>
            <a:pPr lvl="1"/>
            <a:r>
              <a:rPr lang="en-US" sz="1600" dirty="0"/>
              <a:t>May be internal rounding after MAC operations, or only at output</a:t>
            </a:r>
          </a:p>
          <a:p>
            <a:r>
              <a:rPr lang="en-US" sz="1800" dirty="0"/>
              <a:t>Arithmetic Overflow / Saturation</a:t>
            </a:r>
          </a:p>
          <a:p>
            <a:pPr lvl="1"/>
            <a:r>
              <a:rPr lang="en-US" sz="1600" dirty="0"/>
              <a:t>Partial sums exceed max magnitude after rounding</a:t>
            </a:r>
          </a:p>
          <a:p>
            <a:pPr lvl="1"/>
            <a:r>
              <a:rPr lang="en-US" sz="1600" dirty="0"/>
              <a:t>Unavoidable loss of data, must send warning to user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C4AC4-C07F-4AE6-868C-CFCBEA44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85273-877A-49CB-9D5D-7A448508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96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5B4C-19A5-4115-9CD1-764EF642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Effects of Finite Word Length in FIR Filters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49780-6548-4508-BFC0-1573CCC3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FEC52-FBAD-4CFA-B7CE-DB8D21B1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13</a:t>
            </a:fld>
            <a:endParaRPr lang="en-GB"/>
          </a:p>
        </p:txBody>
      </p:sp>
      <p:pic>
        <p:nvPicPr>
          <p:cNvPr id="13" name="Content Placeholder 18">
            <a:extLst>
              <a:ext uri="{FF2B5EF4-FFF2-40B4-BE49-F238E27FC236}">
                <a16:creationId xmlns:a16="http://schemas.microsoft.com/office/drawing/2014/main" id="{E81B9C71-0578-485C-A298-675671693043}"/>
              </a:ext>
            </a:extLst>
          </p:cNvPr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2135361"/>
            <a:ext cx="7886700" cy="2601556"/>
          </a:xfrm>
          <a:prstGeom prst="rect">
            <a:avLst/>
          </a:prstGeom>
        </p:spPr>
      </p:pic>
      <p:sp>
        <p:nvSpPr>
          <p:cNvPr id="14" name="Explosion: 14 Points 13">
            <a:extLst>
              <a:ext uri="{FF2B5EF4-FFF2-40B4-BE49-F238E27FC236}">
                <a16:creationId xmlns:a16="http://schemas.microsoft.com/office/drawing/2014/main" id="{EB17DD2F-D5F8-42AC-B83D-7A451B122724}"/>
              </a:ext>
            </a:extLst>
          </p:cNvPr>
          <p:cNvSpPr/>
          <p:nvPr/>
        </p:nvSpPr>
        <p:spPr>
          <a:xfrm>
            <a:off x="2419350" y="1349552"/>
            <a:ext cx="1066800" cy="785809"/>
          </a:xfrm>
          <a:prstGeom prst="irregularSeal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80443F-ED9A-4B35-BB31-D6D0DCB5EBC4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992854" y="2035025"/>
            <a:ext cx="0" cy="495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xplosion: 14 Points 15">
            <a:extLst>
              <a:ext uri="{FF2B5EF4-FFF2-40B4-BE49-F238E27FC236}">
                <a16:creationId xmlns:a16="http://schemas.microsoft.com/office/drawing/2014/main" id="{124C16D4-4BF5-487C-9EE3-2F777A96DC7B}"/>
              </a:ext>
            </a:extLst>
          </p:cNvPr>
          <p:cNvSpPr/>
          <p:nvPr/>
        </p:nvSpPr>
        <p:spPr>
          <a:xfrm>
            <a:off x="1581150" y="3109937"/>
            <a:ext cx="1066800" cy="785809"/>
          </a:xfrm>
          <a:prstGeom prst="irregularSeal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36647D-579C-4DB1-9B52-85C05CAD3571}"/>
              </a:ext>
            </a:extLst>
          </p:cNvPr>
          <p:cNvCxnSpPr>
            <a:cxnSpLocks/>
          </p:cNvCxnSpPr>
          <p:nvPr/>
        </p:nvCxnSpPr>
        <p:spPr>
          <a:xfrm>
            <a:off x="2381250" y="3539153"/>
            <a:ext cx="5735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xplosion: 14 Points 17">
            <a:extLst>
              <a:ext uri="{FF2B5EF4-FFF2-40B4-BE49-F238E27FC236}">
                <a16:creationId xmlns:a16="http://schemas.microsoft.com/office/drawing/2014/main" id="{7E56744A-7125-4516-827C-0A0C82EAE04D}"/>
              </a:ext>
            </a:extLst>
          </p:cNvPr>
          <p:cNvSpPr/>
          <p:nvPr/>
        </p:nvSpPr>
        <p:spPr>
          <a:xfrm>
            <a:off x="4400550" y="5005391"/>
            <a:ext cx="1066800" cy="785809"/>
          </a:xfrm>
          <a:prstGeom prst="irregularSeal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6D1E7D-163A-4483-A896-5B625A3988E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880709" y="4736917"/>
            <a:ext cx="0" cy="337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39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14D4-07CC-4710-A621-7227A5BD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FIR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5ED5-87DD-41C2-94E2-70BD767C6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effects of </a:t>
            </a:r>
            <a:r>
              <a:rPr lang="en-US" dirty="0" err="1"/>
              <a:t>quantising</a:t>
            </a:r>
            <a:r>
              <a:rPr lang="en-US" dirty="0"/>
              <a:t> by rounding the following filter to 8 bits</a:t>
            </a:r>
          </a:p>
          <a:p>
            <a:pPr lvl="1"/>
            <a:r>
              <a:rPr lang="en-US" dirty="0"/>
              <a:t>Stopband attenuation &gt;90dB</a:t>
            </a:r>
          </a:p>
          <a:p>
            <a:pPr lvl="1"/>
            <a:r>
              <a:rPr lang="en-US" dirty="0"/>
              <a:t>Passband ripple &lt;0.002dB</a:t>
            </a:r>
          </a:p>
          <a:p>
            <a:pPr lvl="1"/>
            <a:r>
              <a:rPr lang="en-US" dirty="0"/>
              <a:t>Passband edge frequency 3.375kHz</a:t>
            </a:r>
          </a:p>
          <a:p>
            <a:pPr lvl="1"/>
            <a:r>
              <a:rPr lang="en-US" dirty="0"/>
              <a:t>Stopband edge frequency 5.625kHz</a:t>
            </a:r>
          </a:p>
          <a:p>
            <a:pPr lvl="1"/>
            <a:r>
              <a:rPr lang="en-US" dirty="0"/>
              <a:t>Sampling frequency 20kHz</a:t>
            </a:r>
          </a:p>
          <a:p>
            <a:r>
              <a:rPr lang="en-US" dirty="0"/>
              <a:t>Use </a:t>
            </a:r>
            <a:r>
              <a:rPr lang="en-US" dirty="0" err="1"/>
              <a:t>fdatool</a:t>
            </a:r>
            <a:r>
              <a:rPr lang="en-US" dirty="0"/>
              <a:t> in </a:t>
            </a:r>
            <a:r>
              <a:rPr lang="en-US" dirty="0" err="1"/>
              <a:t>Matlab</a:t>
            </a:r>
            <a:r>
              <a:rPr lang="en-US" dirty="0"/>
              <a:t>, or use </a:t>
            </a:r>
            <a:r>
              <a:rPr lang="en-US" dirty="0" err="1"/>
              <a:t>Matlab</a:t>
            </a:r>
            <a:r>
              <a:rPr lang="en-US" dirty="0"/>
              <a:t> filter design functions (</a:t>
            </a:r>
            <a:r>
              <a:rPr lang="en-US" dirty="0" err="1"/>
              <a:t>firpm</a:t>
            </a:r>
            <a:r>
              <a:rPr lang="en-US" dirty="0"/>
              <a:t>, fir1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8BFDE-2482-477D-8D3B-1FE3A02B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3CCBF-F6C4-4449-BFCB-57CDB430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35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19DE-E4BE-404F-BC76-1CA63C80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err="1"/>
              <a:t>Matlab</a:t>
            </a:r>
            <a:r>
              <a:rPr lang="en-IE" dirty="0"/>
              <a:t> </a:t>
            </a:r>
            <a:r>
              <a:rPr lang="en-IE" dirty="0" err="1"/>
              <a:t>fdatool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47C77-FE41-465B-85C9-2BA1DA9D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E49B2-FDF5-43B7-B618-56F2A368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15</a:t>
            </a:fld>
            <a:endParaRPr lang="en-GB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48131A5-93A7-4456-B98C-D997BB535C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0" y="1524000"/>
            <a:ext cx="682752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8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DA70-6B9B-443C-B265-50B3D98A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No Quantisation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013EA-9CC7-4C30-9D4D-6F631433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1C1A1-C045-4F5B-9C70-26CC14D9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16</a:t>
            </a:fld>
            <a:endParaRPr lang="en-GB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36DCCA3-E20B-48A0-89B6-D7B44A4E3B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13" y="1524000"/>
            <a:ext cx="837197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64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1167-998C-4B4B-9082-0116820B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Quantise Coefficients to s(9,8)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E3BCB-E8EB-4BBF-89FE-D253E32C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A0FE4-AF43-4636-9125-F0834403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CFC9322-F5C2-40C0-AFA5-6BC2465FBD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13" y="1524000"/>
            <a:ext cx="837197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57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04A2-1D50-43EF-B6FA-DC6F2E28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Compare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F0AB-9CC6-45F0-AFF8-2BE08D6B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notice?</a:t>
            </a:r>
          </a:p>
          <a:p>
            <a:r>
              <a:rPr lang="en-US" dirty="0"/>
              <a:t>Impact on stopband attenuation?</a:t>
            </a:r>
          </a:p>
          <a:p>
            <a:r>
              <a:rPr lang="en-US" dirty="0"/>
              <a:t>Impact on ripple in passband?</a:t>
            </a:r>
          </a:p>
          <a:p>
            <a:r>
              <a:rPr lang="en-US" dirty="0"/>
              <a:t>How will this translate to SNR</a:t>
            </a:r>
          </a:p>
          <a:p>
            <a:pPr lvl="1"/>
            <a:r>
              <a:rPr lang="en-US" dirty="0"/>
              <a:t>Purpose of simulation</a:t>
            </a:r>
          </a:p>
          <a:p>
            <a:r>
              <a:rPr lang="en-US" dirty="0"/>
              <a:t>Bottom line:</a:t>
            </a:r>
          </a:p>
          <a:p>
            <a:pPr lvl="1"/>
            <a:r>
              <a:rPr lang="en-US" dirty="0"/>
              <a:t>Coefficient </a:t>
            </a:r>
            <a:r>
              <a:rPr lang="en-US" dirty="0" err="1"/>
              <a:t>quantisation</a:t>
            </a:r>
            <a:r>
              <a:rPr lang="en-US" dirty="0"/>
              <a:t> will make your frequency response deviate from the ideal response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F6BB2-BB6E-415D-9B09-CB832D6E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4E314-009A-4688-9FD3-BC214C12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27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BCB1-3019-454E-84D8-5F825781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Phase Response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EBF7-67B2-43FD-91DB-B9457AD20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Impact due to coefficient quantisation?</a:t>
            </a:r>
          </a:p>
          <a:p>
            <a:pPr lvl="1"/>
            <a:r>
              <a:rPr lang="en-IE" dirty="0"/>
              <a:t>Altered, but still linear</a:t>
            </a:r>
          </a:p>
          <a:p>
            <a:r>
              <a:rPr lang="en-IE" dirty="0"/>
              <a:t>Why is linear phase so important?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494F7-9A87-4F0C-8BD6-53776956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77874-0F8E-49DD-9198-B8122444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8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9E5A-B081-44EE-A7FE-D6CCE045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Digital Filters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049A-4F56-4CEF-9186-290D5FBB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523999"/>
            <a:ext cx="10309167" cy="4267201"/>
          </a:xfrm>
        </p:spPr>
        <p:txBody>
          <a:bodyPr/>
          <a:lstStyle/>
          <a:p>
            <a:r>
              <a:rPr lang="en-IE" dirty="0"/>
              <a:t>Filtering of digitised data is one of the oldest and most fundamental concepts of DSP</a:t>
            </a:r>
          </a:p>
          <a:p>
            <a:r>
              <a:rPr lang="en-IE" dirty="0"/>
              <a:t>System of arithmetic hardware used to modify data</a:t>
            </a:r>
            <a:endParaRPr lang="en-GB" dirty="0"/>
          </a:p>
          <a:p>
            <a:pPr lvl="1"/>
            <a:r>
              <a:rPr lang="en-GB" dirty="0"/>
              <a:t>Removal of noise</a:t>
            </a:r>
          </a:p>
          <a:p>
            <a:pPr lvl="1"/>
            <a:r>
              <a:rPr lang="en-GB" dirty="0"/>
              <a:t>Averaging</a:t>
            </a:r>
          </a:p>
          <a:p>
            <a:pPr lvl="1"/>
            <a:r>
              <a:rPr lang="en-GB" dirty="0"/>
              <a:t>Multi-rate systems: decimation and interpolation</a:t>
            </a:r>
          </a:p>
          <a:p>
            <a:r>
              <a:rPr lang="en-GB" dirty="0"/>
              <a:t>Analog filters use physical components (R, L, C) that present different impedance to different frequencies</a:t>
            </a:r>
          </a:p>
          <a:p>
            <a:r>
              <a:rPr lang="en-GB" dirty="0"/>
              <a:t>A digital filter implements a mathematical function</a:t>
            </a:r>
          </a:p>
          <a:p>
            <a:endParaRPr lang="en-IE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63275-8F72-4F6A-B444-1EE075E2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30E6D-9243-4E13-836D-D31EEE10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51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A110-3159-4216-8A18-467AFBAC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Formal Treatment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0C3BB6-40E1-4FC2-B884-27CBCB8264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GB" altLang="en-US" dirty="0">
                    <a:solidFill>
                      <a:schemeClr val="tx1"/>
                    </a:solidFill>
                  </a:rPr>
                  <a:t>Unquantised and quantised </a:t>
                </a:r>
                <a:r>
                  <a:rPr lang="en-GB" altLang="en-US" dirty="0" err="1">
                    <a:solidFill>
                      <a:schemeClr val="tx1"/>
                    </a:solidFill>
                  </a:rPr>
                  <a:t>coeffs</a:t>
                </a:r>
                <a:r>
                  <a:rPr lang="en-GB" alt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GB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alt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GB" altLang="en-US" dirty="0">
                    <a:solidFill>
                      <a:schemeClr val="tx1"/>
                    </a:solidFill>
                  </a:rPr>
                  <a:t>Related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GB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=0,1,⋯,</m:t>
                      </m:r>
                      <m:r>
                        <a:rPr lang="en-GB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altLang="en-US" sz="22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GB" altLang="en-US" dirty="0">
                    <a:solidFill>
                      <a:schemeClr val="tx1"/>
                    </a:solidFill>
                  </a:rPr>
                  <a:t>Frequency domain: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2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GB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GB" alt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GB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0C3BB6-40E1-4FC2-B884-27CBCB826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DF1BC-ED4B-4A44-9424-E924846F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8A632-30E2-4A62-90A1-3A90A0DD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5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9657-DF29-4D26-BCA8-C24115D3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Bounds on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4A8DC-0A93-4230-AAEC-34B8D9177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worst case bound on 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)|=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B is number of bits for coefficient, N filter length</a:t>
                </a:r>
              </a:p>
              <a:p>
                <a:r>
                  <a:rPr lang="en-US" dirty="0"/>
                  <a:t>Worst case is overly pessimistic</a:t>
                </a:r>
              </a:p>
              <a:p>
                <a:pPr lvl="1"/>
                <a:r>
                  <a:rPr lang="en-US" dirty="0"/>
                  <a:t>Assumes all taps will always have worst-case rounding error</a:t>
                </a:r>
              </a:p>
              <a:p>
                <a:r>
                  <a:rPr lang="en-US" dirty="0"/>
                  <a:t>Any analysis is just starting point, simulation is required after </a:t>
                </a:r>
                <a:r>
                  <a:rPr lang="en-US" dirty="0" err="1"/>
                  <a:t>quantisation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4A8DC-0A93-4230-AAEC-34B8D9177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B0077-F073-4170-AE6B-6B5776FA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703B0-B9D0-4AD9-90FF-A54AB091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05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2BCC24-98C5-412C-A67E-14370B96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FIR Filters: Implementation Decisions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144C38-F049-4D50-9F63-5C24E36C8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Quantisation affects…</a:t>
            </a:r>
          </a:p>
          <a:p>
            <a:pPr lvl="1"/>
            <a:r>
              <a:rPr lang="en-IE" dirty="0"/>
              <a:t>Quality of data</a:t>
            </a:r>
          </a:p>
          <a:p>
            <a:pPr lvl="1"/>
            <a:r>
              <a:rPr lang="en-IE" dirty="0"/>
              <a:t>Power consumption</a:t>
            </a:r>
          </a:p>
          <a:p>
            <a:pPr lvl="1"/>
            <a:r>
              <a:rPr lang="en-IE" dirty="0"/>
              <a:t>ASIC area (cost) or FPGA utilisation</a:t>
            </a:r>
          </a:p>
          <a:p>
            <a:pPr lvl="1"/>
            <a:r>
              <a:rPr lang="en-IE" dirty="0"/>
              <a:t>How much is too much, too little?</a:t>
            </a:r>
          </a:p>
          <a:p>
            <a:r>
              <a:rPr lang="en-US" dirty="0"/>
              <a:t>Data flow and Timing considerations</a:t>
            </a:r>
          </a:p>
          <a:p>
            <a:pPr lvl="1"/>
            <a:r>
              <a:rPr lang="en-US" dirty="0"/>
              <a:t>Latency</a:t>
            </a:r>
          </a:p>
          <a:p>
            <a:pPr lvl="1"/>
            <a:r>
              <a:rPr lang="en-US" dirty="0"/>
              <a:t>Throughput</a:t>
            </a:r>
          </a:p>
          <a:p>
            <a:pPr lvl="1"/>
            <a:r>
              <a:rPr lang="en-US" dirty="0" err="1"/>
              <a:t>Fmax</a:t>
            </a:r>
            <a:endParaRPr lang="en-US" dirty="0"/>
          </a:p>
          <a:p>
            <a:pPr lvl="1"/>
            <a:r>
              <a:rPr lang="en-US" dirty="0"/>
              <a:t>Pipelining</a:t>
            </a:r>
          </a:p>
          <a:p>
            <a:pPr lvl="1"/>
            <a:r>
              <a:rPr lang="en-US" dirty="0"/>
              <a:t>Parallelism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EE0BF0-AD8C-4145-BFAB-0968A340B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E" dirty="0"/>
              <a:t>Understand FIR concepts, how can we use this for system level design decisions?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FB1FC-7565-40D2-8943-A35EC914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02A09-C637-4F3D-8CA3-A3F1BB77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7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DFE233-CDF5-48E0-B979-48D75387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Quantisation Impact on Spectral Performance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13584-5C35-4630-A431-0342F6B5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598E6-8BB3-438E-A952-FF2B2E94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23</a:t>
            </a:fld>
            <a:endParaRPr lang="en-GB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38D86DB8-501F-422E-948B-588771A44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4732" y="1524000"/>
            <a:ext cx="822253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0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D029-7BBA-4ECA-BD36-2B1B2219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Quantisation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7F38-3CFC-4C17-BDEB-5D4C61B6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choose appropriate level of quantisation?</a:t>
            </a:r>
          </a:p>
          <a:p>
            <a:r>
              <a:rPr lang="en-GB" dirty="0"/>
              <a:t>Under quantised</a:t>
            </a:r>
          </a:p>
          <a:p>
            <a:pPr lvl="1"/>
            <a:r>
              <a:rPr lang="en-GB" dirty="0"/>
              <a:t>PB ripple &lt;&lt; max, SB attenuation &gt;&gt; min, TB width &lt;&lt; max</a:t>
            </a:r>
          </a:p>
          <a:p>
            <a:r>
              <a:rPr lang="en-GB" dirty="0"/>
              <a:t>Over quantised</a:t>
            </a:r>
          </a:p>
          <a:p>
            <a:pPr lvl="1"/>
            <a:r>
              <a:rPr lang="en-GB" dirty="0"/>
              <a:t>PB ripple &gt; max, SB attenuation &lt; min, TB width &gt; max</a:t>
            </a:r>
          </a:p>
          <a:p>
            <a:r>
              <a:rPr lang="en-GB" dirty="0"/>
              <a:t>Appropriate quantisation</a:t>
            </a:r>
          </a:p>
          <a:p>
            <a:pPr lvl="1"/>
            <a:r>
              <a:rPr lang="en-GB" dirty="0"/>
              <a:t>PB ripple ~max, SB attenuation ~ min, TB width ~max</a:t>
            </a:r>
          </a:p>
          <a:p>
            <a:pPr lvl="1"/>
            <a:r>
              <a:rPr lang="en-GB" dirty="0"/>
              <a:t>Still within limits, but by small margin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33C71-A4DF-475F-BA75-2662FF26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B94D7-5054-4001-9303-D1FC9A8F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46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9883-AC63-423C-9368-51116194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Other System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5467-BA39-4278-ABA9-523F8116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ASIC hardware complexity (area, cost) estimation</a:t>
            </a:r>
          </a:p>
          <a:p>
            <a:pPr lvl="1"/>
            <a:r>
              <a:rPr lang="en-US" dirty="0"/>
              <a:t>When have system RTL, can run synthesis flow for somewhat realistic figures</a:t>
            </a:r>
          </a:p>
          <a:p>
            <a:pPr lvl="1"/>
            <a:r>
              <a:rPr lang="en-US" dirty="0"/>
              <a:t>Flow still may not include everything</a:t>
            </a:r>
          </a:p>
          <a:p>
            <a:pPr lvl="1"/>
            <a:r>
              <a:rPr lang="en-US" dirty="0"/>
              <a:t>For architectural decisions we want something quick to compute</a:t>
            </a:r>
          </a:p>
          <a:p>
            <a:pPr lvl="1"/>
            <a:r>
              <a:rPr lang="en-US" dirty="0"/>
              <a:t>NAND count, comparative only, must understand how filter multiplication is implemented</a:t>
            </a:r>
          </a:p>
          <a:p>
            <a:r>
              <a:rPr lang="en-US" dirty="0"/>
              <a:t>FPGA utilization is reported by synthesis and implementation flow</a:t>
            </a:r>
          </a:p>
          <a:p>
            <a:r>
              <a:rPr lang="en-US" dirty="0"/>
              <a:t>Power estimation</a:t>
            </a:r>
          </a:p>
          <a:p>
            <a:pPr lvl="1"/>
            <a:r>
              <a:rPr lang="en-US" dirty="0"/>
              <a:t>High level estimations for architectural decisions</a:t>
            </a:r>
          </a:p>
          <a:p>
            <a:pPr lvl="1"/>
            <a:r>
              <a:rPr lang="en-US" dirty="0"/>
              <a:t>May use guideline figures from similar designs</a:t>
            </a:r>
          </a:p>
          <a:p>
            <a:pPr lvl="1"/>
            <a:r>
              <a:rPr lang="en-US" dirty="0"/>
              <a:t>With netlist, power estimation can be </a:t>
            </a:r>
            <a:r>
              <a:rPr lang="en-US" b="1" dirty="0" err="1"/>
              <a:t>vectorless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/>
              <a:t>vectored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7E1D0-E6E5-44C2-B278-0C4488FB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DA003-6706-4EF0-BF36-10829CC2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18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544-EAA2-4536-A73B-3314425C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Filter Timing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EC9A-3AED-40CB-82E4-80A17528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Latency</a:t>
            </a:r>
          </a:p>
          <a:p>
            <a:pPr lvl="1"/>
            <a:r>
              <a:rPr lang="en-US" dirty="0"/>
              <a:t>Latency</a:t>
            </a:r>
          </a:p>
          <a:p>
            <a:pPr lvl="1"/>
            <a:r>
              <a:rPr lang="en-US" dirty="0"/>
              <a:t>Group delay</a:t>
            </a:r>
          </a:p>
          <a:p>
            <a:pPr lvl="1"/>
            <a:r>
              <a:rPr lang="en-US" dirty="0"/>
              <a:t>Transient response length</a:t>
            </a:r>
          </a:p>
          <a:p>
            <a:r>
              <a:rPr lang="en-US" dirty="0"/>
              <a:t>Throughput</a:t>
            </a:r>
          </a:p>
          <a:p>
            <a:r>
              <a:rPr lang="en-US" dirty="0" err="1"/>
              <a:t>Fmax</a:t>
            </a:r>
            <a:endParaRPr lang="en-US" dirty="0"/>
          </a:p>
          <a:p>
            <a:r>
              <a:rPr lang="en-US" dirty="0"/>
              <a:t>Pipelining</a:t>
            </a:r>
          </a:p>
          <a:p>
            <a:pPr lvl="1"/>
            <a:r>
              <a:rPr lang="en-US" dirty="0"/>
              <a:t>Register retiming</a:t>
            </a:r>
          </a:p>
          <a:p>
            <a:r>
              <a:rPr lang="en-US" dirty="0"/>
              <a:t>Parallelism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D0263-E97B-4BAF-AD0E-228B59ED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4218E-A76D-454B-B0FA-3702A87E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21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3CBD-2538-4F3A-9A8E-792F45EF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Latency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4316-FB82-4697-B4AD-659EA5C91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 it takes for an input change to produce an output change</a:t>
            </a:r>
          </a:p>
          <a:p>
            <a:r>
              <a:rPr lang="en-GB" dirty="0"/>
              <a:t>Example: Shift register of N FFs: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Units of time, or clock cycles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7FE9E-6DD4-4D56-AD7C-A5A3EAFF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1DBE-BC4B-446C-9871-AE83943E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25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F261-AE3F-4C31-AAB0-177CC48F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Filter Delay and Transient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F9B2-E77C-459C-BF53-82A68DE9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Latency</a:t>
            </a:r>
          </a:p>
          <a:p>
            <a:pPr lvl="1"/>
            <a:r>
              <a:rPr lang="en-US" dirty="0"/>
              <a:t>Time to wait for input change to cause change on output</a:t>
            </a:r>
          </a:p>
          <a:p>
            <a:r>
              <a:rPr lang="en-US" dirty="0"/>
              <a:t>Filter Transient Response</a:t>
            </a:r>
          </a:p>
          <a:p>
            <a:pPr lvl="1"/>
            <a:r>
              <a:rPr lang="en-US" dirty="0"/>
              <a:t>Time to wait for filter polynomial to be fully applied</a:t>
            </a:r>
          </a:p>
          <a:p>
            <a:pPr lvl="1"/>
            <a:r>
              <a:rPr lang="en-US" dirty="0"/>
              <a:t>Length for FIR?</a:t>
            </a:r>
          </a:p>
          <a:p>
            <a:r>
              <a:rPr lang="en-US" dirty="0"/>
              <a:t>Filter Group Delay</a:t>
            </a:r>
          </a:p>
          <a:p>
            <a:pPr lvl="1"/>
            <a:r>
              <a:rPr lang="en-US" dirty="0"/>
              <a:t>Time between amplitude envelope at input and output</a:t>
            </a:r>
          </a:p>
          <a:p>
            <a:pPr lvl="1"/>
            <a:r>
              <a:rPr lang="en-US" dirty="0"/>
              <a:t>Length for symmetric/linear phase FIR?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90F13-7F32-4729-89AF-11B9A116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4E1B8-15D6-4FD6-8514-C929088E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10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3319-9D6A-41DD-9B1D-09151669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Throughput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B78B-B101-404F-A923-B164DB43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rate at which data can be processed</a:t>
            </a:r>
          </a:p>
          <a:p>
            <a:r>
              <a:rPr lang="en-GB" dirty="0"/>
              <a:t>Example: Shift register of N FFs: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Units of data per second, samples per clock cycle</a:t>
            </a:r>
          </a:p>
          <a:p>
            <a:r>
              <a:rPr lang="en-GB" dirty="0"/>
              <a:t>Impacted by </a:t>
            </a:r>
            <a:r>
              <a:rPr lang="en-GB" dirty="0" err="1"/>
              <a:t>Fmax</a:t>
            </a:r>
            <a:r>
              <a:rPr lang="en-GB" dirty="0"/>
              <a:t>…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2F9E8-73F8-43A8-9A2D-5568DA45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5C0A2-94A8-48A5-8ADE-AC33EA9F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06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FCE1-67A9-4502-8F9E-965C8580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FIR Filters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5F64D9-F0EC-46C8-80A1-6C2B4481E9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GB" dirty="0"/>
                  <a:t>FIR filter of length N produces an output equal to the weighted sum of the last N input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Why is this called “Finite Impulse Response”?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Why not use “Infinite Impulse Response”?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5F64D9-F0EC-46C8-80A1-6C2B4481E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206CE-E549-41BE-9C7E-A4A2079E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5D886-3320-4270-A320-80863AB8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99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F587-77BC-454B-9B92-D21C47B7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err="1"/>
              <a:t>Fmax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A0473-8770-48A5-8EC0-99AE0D8D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AAD57-F09E-42F1-885A-6C916F70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30</a:t>
            </a:fld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EA5E06-8F89-457C-89FF-0083B60BE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35723" y="1023639"/>
            <a:ext cx="9120553" cy="426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1545A5-DC79-44B0-9382-F9605DAB94A1}"/>
              </a:ext>
            </a:extLst>
          </p:cNvPr>
          <p:cNvSpPr txBox="1"/>
          <p:nvPr/>
        </p:nvSpPr>
        <p:spPr>
          <a:xfrm>
            <a:off x="3200401" y="5373798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[VLSI Digital Signal Processing, Keshab K. </a:t>
            </a:r>
            <a:r>
              <a:rPr lang="en-IE" dirty="0" err="1"/>
              <a:t>Parhi</a:t>
            </a:r>
            <a:r>
              <a:rPr lang="en-IE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2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5C61-12A1-46C6-BB1E-806887B4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Pipelining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B2ECD-5154-4F19-8973-2BAB70B6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F2086-7BD2-4F9E-811A-2138BA93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31</a:t>
            </a:fld>
            <a:endParaRPr lang="en-GB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350B02E0-3BCE-4768-8AD6-3F350ECA2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333" t="5448" r="3044" b="5448"/>
          <a:stretch/>
        </p:blipFill>
        <p:spPr>
          <a:xfrm>
            <a:off x="2012028" y="1174505"/>
            <a:ext cx="8167944" cy="426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0C169B-3686-4918-8E5C-CBD04AD0225F}"/>
              </a:ext>
            </a:extLst>
          </p:cNvPr>
          <p:cNvSpPr txBox="1"/>
          <p:nvPr/>
        </p:nvSpPr>
        <p:spPr>
          <a:xfrm>
            <a:off x="3200401" y="5373798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[VLSI Digital Signal Processing, Keshab K. </a:t>
            </a:r>
            <a:r>
              <a:rPr lang="en-IE" dirty="0" err="1"/>
              <a:t>Parhi</a:t>
            </a:r>
            <a:r>
              <a:rPr lang="en-IE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8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54A0-C5D2-4214-9F10-0AE34D89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Parallelism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42CCA-15D3-4577-A163-A65AE0AE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969CC-0BF8-41BF-A622-8D81F048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32</a:t>
            </a:fld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9BA485-0844-4A6F-9894-42EEB4375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5400" y="1474089"/>
            <a:ext cx="9601200" cy="3470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8946F8-36A2-4A48-BFB7-AD0DC6978156}"/>
              </a:ext>
            </a:extLst>
          </p:cNvPr>
          <p:cNvSpPr txBox="1"/>
          <p:nvPr/>
        </p:nvSpPr>
        <p:spPr>
          <a:xfrm>
            <a:off x="3286136" y="5392796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[VLSI Digital Signal Processing, Keshab K. </a:t>
            </a:r>
            <a:r>
              <a:rPr lang="en-GB" dirty="0" err="1"/>
              <a:t>Parhi</a:t>
            </a:r>
            <a:r>
              <a:rPr lang="en-GB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5904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76AF4C-8BBD-4D3C-8463-D381F8A9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EF8BD6-4EC2-41AD-A577-49FE271ED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F2B1B-CF2A-464C-BBEA-86F2791EB73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89675"/>
            <a:ext cx="6127750" cy="222250"/>
          </a:xfrm>
        </p:spPr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07BED-BF68-45C8-8FC9-9D93CACAEC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94475"/>
            <a:ext cx="919163" cy="222250"/>
          </a:xfrm>
        </p:spPr>
        <p:txBody>
          <a:bodyPr/>
          <a:lstStyle/>
          <a:p>
            <a:fld id="{C827F8E8-A574-4E7A-A2FF-965BC3ECCB9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37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BA75-E1EB-41EA-BCD2-5A917368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en-IE" dirty="0" err="1"/>
              <a:t>iplined</a:t>
            </a:r>
            <a:r>
              <a:rPr lang="en-IE" dirty="0"/>
              <a:t> FIR filter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7AD17-D7BD-4F3C-81FC-8945A1D3B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33957-3EC5-47B5-A386-78A2F7D6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4D4DA-6ECD-4E7F-94EE-E7D53A41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95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9883-AC63-423C-9368-51116194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Other System Considerations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7E1D0-E6E5-44C2-B278-0C4488FB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DA003-6706-4EF0-BF36-10829CC2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18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BF97-631B-4E3B-AB21-967132AA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FIR Filters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88FF8-385A-41CD-AA73-9E696EA9D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GB" dirty="0">
                    <a:solidFill>
                      <a:schemeClr val="tx1"/>
                    </a:solidFill>
                  </a:rPr>
                  <a:t>Time domain behaviour given by convolution equation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alt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GB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GB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:endParaRPr lang="en-GB" sz="1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GB" dirty="0">
                    <a:solidFill>
                      <a:schemeClr val="tx1"/>
                    </a:solidFill>
                  </a:rPr>
                  <a:t>Difference equation, can get equivalent in Z transform: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alt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GB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GB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altLang="en-US" sz="1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88FF8-385A-41CD-AA73-9E696EA9D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128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BA169-0E56-46DD-8A61-27407179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386D9-110B-42B8-AECA-3A4FDC56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32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E2E3-CA45-4171-9E09-3112CD90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FIR Structures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63EB7-B7DE-4C7D-8988-49B0CD60A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Direct Form: Transversal Structure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dirty="0">
                    <a:solidFill>
                      <a:schemeClr val="tx1"/>
                    </a:solidFill>
                  </a:rPr>
                  <a:t>Tapped delay line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alt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GB" altLang="en-US" dirty="0">
                    <a:solidFill>
                      <a:schemeClr val="tx1"/>
                    </a:solidFill>
                  </a:rPr>
                  <a:t>Symmetric Direct Form: Linear-phase FIR</a:t>
                </a:r>
              </a:p>
              <a:p>
                <a:pPr lvl="1"/>
                <a:r>
                  <a:rPr lang="en-GB" altLang="en-US" dirty="0">
                    <a:solidFill>
                      <a:schemeClr val="tx1"/>
                    </a:solidFill>
                  </a:rPr>
                  <a:t>Symmetric or antisymmetric impulse response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altLang="en-US" dirty="0">
                    <a:solidFill>
                      <a:schemeClr val="tx1"/>
                    </a:solidFill>
                  </a:rPr>
                  <a:t>Exploit to use single multiplier for two taps</a:t>
                </a:r>
              </a:p>
              <a:p>
                <a:pPr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±</m:t>
                      </m:r>
                      <m:r>
                        <a:rPr lang="en-GB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GB" alt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63EB7-B7DE-4C7D-8988-49B0CD60A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3B128-048C-44E6-BD92-DC70BA08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D9797-7B78-4F35-8161-0811CEE4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27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00F4-1741-4257-8538-B259F553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Transversal FIR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42EBB-5D16-44B9-A2FF-BDE67C12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89620-5D89-4A32-9B6F-B6EF8AAC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6</a:t>
            </a:fld>
            <a:endParaRPr lang="en-GB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2CE78AD2-79A9-407A-BF59-042E4F3A4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21102"/>
            <a:ext cx="9601200" cy="3072995"/>
          </a:xfrm>
        </p:spPr>
      </p:pic>
    </p:spTree>
    <p:extLst>
      <p:ext uri="{BB962C8B-B14F-4D97-AF65-F5344CB8AC3E}">
        <p14:creationId xmlns:p14="http://schemas.microsoft.com/office/powerpoint/2010/main" val="125053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B618-B39A-483E-A990-643E857F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FIR Structures: Linear Phase (N even)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BDC83-0155-48D3-B388-D6833D9316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GB" altLang="en-US" dirty="0">
                    <a:solidFill>
                      <a:schemeClr val="tx1"/>
                    </a:solidFill>
                  </a:rPr>
                  <a:t>Linear Phase System Function:</a:t>
                </a:r>
                <a:endParaRPr lang="en-GB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−1−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GB" altLang="en-US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endParaRPr lang="en-GB" altLang="en-US" sz="3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GB" altLang="en-US" dirty="0">
                    <a:solidFill>
                      <a:schemeClr val="tx1"/>
                    </a:solidFill>
                  </a:rPr>
                  <a:t>Linear Phase Difference Equations: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m:rPr>
                          <m:aln/>
                        </m:rP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GB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GB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GB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GB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−1−</m:t>
                                      </m:r>
                                      <m:r>
                                        <a:rPr lang="en-GB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altLang="en-US" sz="3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BDC83-0155-48D3-B388-D6833D9316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177CA-74D2-45A5-86C0-8965EAFA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6105A-E7A1-4541-B513-F8727994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6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6081-25FF-4524-AA08-64896E9D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FIR Structures: Linear Phase (N odd)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F3B6A-56BE-4180-BFCD-F39EE0360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GB" altLang="en-US" sz="2600" dirty="0">
                    <a:solidFill>
                      <a:schemeClr val="tx1"/>
                    </a:solidFill>
                  </a:rPr>
                  <a:t>Linear Phase System Function:</a:t>
                </a:r>
              </a:p>
              <a:p>
                <a:pPr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−1−</m:t>
                                      </m:r>
                                      <m:r>
                                        <a:rPr lang="en-GB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GB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GB" altLang="en-US" sz="26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GB" altLang="en-US" sz="2600" dirty="0">
                    <a:solidFill>
                      <a:schemeClr val="tx1"/>
                    </a:solidFill>
                  </a:rPr>
                  <a:t>Linear Phase Difference Equations: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nary>
                        <m:naryPr>
                          <m:chr m:val="∑"/>
                          <m:ctrlPr>
                            <a:rPr lang="en-GB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ctrlPr>
                                <a:rPr lang="en-GB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GB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  <m:e>
                          <m:r>
                            <a:rPr lang="en-GB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GB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GB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GB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GB" sz="1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GB" sz="1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−1−</m:t>
                                      </m:r>
                                      <m:r>
                                        <a:rPr lang="en-GB" sz="15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en-GB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GB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GB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GB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GB" sz="15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GB" altLang="en-US" sz="26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F3B6A-56BE-4180-BFCD-F39EE0360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16" t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FA91-F63A-487F-AD35-71A64287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FDCEE-7F7F-46B5-AF05-D8920DA7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2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F34C-F69D-4A77-B603-0628E6A1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Linear Phase (N even)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5BA1B-8DC7-42E1-837F-06EE4A26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Integrated Systems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29CB8-3918-4EE5-9841-38A30A66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F8E8-A574-4E7A-A2FF-965BC3ECCB94}" type="slidenum">
              <a:rPr lang="en-GB" smtClean="0"/>
              <a:t>9</a:t>
            </a:fld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133507-3696-4D8D-8F7C-42CCBF417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8943" y="1524000"/>
            <a:ext cx="717411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7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ectures_nologo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D21_lecture2" id="{6AAC3334-E316-48B6-B52F-9EFFF7ADA6AD}" vid="{58152CD2-7710-432C-A15C-BD241B09AA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B37FA43543848A1392F720DAB8DF3" ma:contentTypeVersion="12" ma:contentTypeDescription="Create a new document." ma:contentTypeScope="" ma:versionID="a33420a356f55788a4baf36dbcb5f814">
  <xsd:schema xmlns:xsd="http://www.w3.org/2001/XMLSchema" xmlns:xs="http://www.w3.org/2001/XMLSchema" xmlns:p="http://schemas.microsoft.com/office/2006/metadata/properties" xmlns:ns3="cb21ee11-b491-4c7a-a577-a95671055238" xmlns:ns4="cb35b90f-2172-463b-a28b-5ecc8e6d0938" targetNamespace="http://schemas.microsoft.com/office/2006/metadata/properties" ma:root="true" ma:fieldsID="f9b89758a13cf94e5060b5ac74780eae" ns3:_="" ns4:_="">
    <xsd:import namespace="cb21ee11-b491-4c7a-a577-a95671055238"/>
    <xsd:import namespace="cb35b90f-2172-463b-a28b-5ecc8e6d09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1ee11-b491-4c7a-a577-a95671055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5b90f-2172-463b-a28b-5ecc8e6d0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D2C21C-36D3-4D0E-9C62-4DFA35D14021}">
  <ds:schemaRefs>
    <ds:schemaRef ds:uri="http://schemas.microsoft.com/office/infopath/2007/PartnerControls"/>
    <ds:schemaRef ds:uri="http://purl.org/dc/elements/1.1/"/>
    <ds:schemaRef ds:uri="http://www.w3.org/XML/1998/namespace"/>
    <ds:schemaRef ds:uri="cb35b90f-2172-463b-a28b-5ecc8e6d0938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cb21ee11-b491-4c7a-a577-a95671055238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AE8A13D-D77E-4355-B829-9152D82466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32A906-C9B9-4715-84DE-EE4C59883F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1ee11-b491-4c7a-a577-a95671055238"/>
    <ds:schemaRef ds:uri="cb35b90f-2172-463b-a28b-5ecc8e6d09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ISD21_lecture2</Template>
  <TotalTime>5161</TotalTime>
  <Words>2408</Words>
  <Application>Microsoft Office PowerPoint</Application>
  <PresentationFormat>Widescreen</PresentationFormat>
  <Paragraphs>412</Paragraphs>
  <Slides>35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 Math</vt:lpstr>
      <vt:lpstr>Microsoft Sans Serif</vt:lpstr>
      <vt:lpstr>lectures_nologo</vt:lpstr>
      <vt:lpstr>FIR Filters</vt:lpstr>
      <vt:lpstr>Digital Filters</vt:lpstr>
      <vt:lpstr>FIR Filters</vt:lpstr>
      <vt:lpstr>FIR Filters</vt:lpstr>
      <vt:lpstr>FIR Structures</vt:lpstr>
      <vt:lpstr>Transversal FIR</vt:lpstr>
      <vt:lpstr>FIR Structures: Linear Phase (N even)</vt:lpstr>
      <vt:lpstr>FIR Structures: Linear Phase (N odd)</vt:lpstr>
      <vt:lpstr>Linear Phase (N even)</vt:lpstr>
      <vt:lpstr>FIR Filter Properties</vt:lpstr>
      <vt:lpstr>FIR Filter Design</vt:lpstr>
      <vt:lpstr>Effects of Finite Word Length in FIR Filters</vt:lpstr>
      <vt:lpstr>Effects of Finite Word Length in FIR Filters</vt:lpstr>
      <vt:lpstr>FIR Example</vt:lpstr>
      <vt:lpstr>Matlab fdatool</vt:lpstr>
      <vt:lpstr>No Quantisation</vt:lpstr>
      <vt:lpstr>Quantise Coefficients to s(9,8)</vt:lpstr>
      <vt:lpstr>Compare</vt:lpstr>
      <vt:lpstr>Phase Response</vt:lpstr>
      <vt:lpstr>Formal Treatment</vt:lpstr>
      <vt:lpstr>Bounds on Error</vt:lpstr>
      <vt:lpstr>FIR Filters: Implementation Decisions</vt:lpstr>
      <vt:lpstr>Quantisation Impact on Spectral Performance</vt:lpstr>
      <vt:lpstr>Quantisation</vt:lpstr>
      <vt:lpstr>Other System Considerations</vt:lpstr>
      <vt:lpstr>Filter Timing Considerations</vt:lpstr>
      <vt:lpstr>Latency</vt:lpstr>
      <vt:lpstr>Filter Delay and Transient</vt:lpstr>
      <vt:lpstr>Throughput</vt:lpstr>
      <vt:lpstr>Fmax</vt:lpstr>
      <vt:lpstr>Pipelining</vt:lpstr>
      <vt:lpstr>Parallelism</vt:lpstr>
      <vt:lpstr>PowerPoint Presentation</vt:lpstr>
      <vt:lpstr>Piplined FIR filter</vt:lpstr>
      <vt:lpstr>Other System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 Filters</dc:title>
  <dc:creator>Rhona Wade</dc:creator>
  <cp:keywords>No Markings, , , , , , , , ,</cp:keywords>
  <cp:lastModifiedBy>Libin Mathew</cp:lastModifiedBy>
  <cp:revision>5</cp:revision>
  <dcterms:created xsi:type="dcterms:W3CDTF">2021-02-21T15:02:04Z</dcterms:created>
  <dcterms:modified xsi:type="dcterms:W3CDTF">2023-10-04T16:28:59Z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6cb3658f-735c-402c-9cea-05922f242bfc</vt:lpwstr>
  </property>
  <property fmtid="{D5CDD505-2E9C-101B-9397-08002B2CF9AE}" pid="3" name="XilinxPublication Year">
    <vt:lpwstr/>
  </property>
  <property fmtid="{D5CDD505-2E9C-101B-9397-08002B2CF9AE}" pid="4" name="XilinxVisual Markings">
    <vt:lpwstr/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No Markings</vt:lpwstr>
  </property>
  <property fmtid="{D5CDD505-2E9C-101B-9397-08002B2CF9AE}" pid="11" name="ContentTypeId">
    <vt:lpwstr>0x010100546B37FA43543848A1392F720DAB8DF3</vt:lpwstr>
  </property>
</Properties>
</file>