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4" r:id="rId4"/>
    <p:sldId id="282" r:id="rId5"/>
    <p:sldId id="278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pos="13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2B0"/>
    <a:srgbClr val="363636"/>
    <a:srgbClr val="5A4080"/>
    <a:srgbClr val="594080"/>
    <a:srgbClr val="EA5703"/>
    <a:srgbClr val="7A7A7A"/>
    <a:srgbClr val="FF9300"/>
    <a:srgbClr val="FF9600"/>
    <a:srgbClr val="777777"/>
    <a:srgbClr val="FFA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424" autoAdjust="0"/>
  </p:normalViewPr>
  <p:slideViewPr>
    <p:cSldViewPr>
      <p:cViewPr varScale="1">
        <p:scale>
          <a:sx n="88" d="100"/>
          <a:sy n="88" d="100"/>
        </p:scale>
        <p:origin x="552" y="66"/>
      </p:cViewPr>
      <p:guideLst>
        <p:guide orient="horz" pos="2160"/>
        <p:guide pos="3976"/>
        <p:guide pos="134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4" d="100"/>
        <a:sy n="174" d="100"/>
      </p:scale>
      <p:origin x="0" y="21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8CA99-93AA-4A2B-B422-E3500CF27245}" type="datetimeFigureOut">
              <a:rPr lang="zh-CN" altLang="en-US" smtClean="0"/>
              <a:t>2014-08-06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059E4-5EE4-4D75-A261-4421B84AC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7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mailto:info@eyefulpresentations.co.u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9"/>
          <p:cNvSpPr/>
          <p:nvPr userDrawn="1"/>
        </p:nvSpPr>
        <p:spPr>
          <a:xfrm flipH="1">
            <a:off x="6081302" y="5445276"/>
            <a:ext cx="2014951" cy="936000"/>
          </a:xfrm>
          <a:custGeom>
            <a:avLst/>
            <a:gdLst/>
            <a:ahLst/>
            <a:cxnLst/>
            <a:rect l="l" t="t" r="r" b="b"/>
            <a:pathLst>
              <a:path w="2078246" h="936000">
                <a:moveTo>
                  <a:pt x="156003" y="0"/>
                </a:moveTo>
                <a:lnTo>
                  <a:pt x="1207090" y="0"/>
                </a:lnTo>
                <a:lnTo>
                  <a:pt x="1922243" y="0"/>
                </a:lnTo>
                <a:lnTo>
                  <a:pt x="2078246" y="0"/>
                </a:lnTo>
                <a:lnTo>
                  <a:pt x="2078246" y="156003"/>
                </a:lnTo>
                <a:lnTo>
                  <a:pt x="2078246" y="779997"/>
                </a:lnTo>
                <a:lnTo>
                  <a:pt x="2078246" y="936000"/>
                </a:lnTo>
                <a:lnTo>
                  <a:pt x="1922243" y="936000"/>
                </a:lnTo>
                <a:lnTo>
                  <a:pt x="1207090" y="936000"/>
                </a:lnTo>
                <a:lnTo>
                  <a:pt x="156003" y="936000"/>
                </a:lnTo>
                <a:cubicBezTo>
                  <a:pt x="69845" y="936000"/>
                  <a:pt x="0" y="866155"/>
                  <a:pt x="0" y="779997"/>
                </a:cubicBezTo>
                <a:lnTo>
                  <a:pt x="0" y="156003"/>
                </a:lnTo>
                <a:cubicBezTo>
                  <a:pt x="0" y="69845"/>
                  <a:pt x="69845" y="0"/>
                  <a:pt x="156003" y="0"/>
                </a:cubicBezTo>
                <a:close/>
              </a:path>
            </a:pathLst>
          </a:custGeom>
          <a:solidFill>
            <a:srgbClr val="2D6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zh-CN" altLang="en-US" sz="4400">
              <a:solidFill>
                <a:srgbClr val="FF9300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6095225" cy="6858000"/>
          </a:xfrm>
          <a:prstGeom prst="rect">
            <a:avLst/>
          </a:prstGeom>
          <a:solidFill>
            <a:srgbClr val="2D6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70480" y="1674961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00" dirty="0" smtClean="0">
                <a:solidFill>
                  <a:srgbClr val="F8F8F8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众筹</a:t>
            </a:r>
            <a:endParaRPr lang="zh-CN" altLang="en-US" sz="23900" dirty="0">
              <a:solidFill>
                <a:srgbClr val="F8F8F8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6095225" y="5445224"/>
            <a:ext cx="200102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架构</a:t>
            </a:r>
            <a:endParaRPr lang="zh-CN" altLang="en-US" sz="44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10560496" y="5955147"/>
            <a:ext cx="1511010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王永强</a:t>
            </a:r>
            <a:endParaRPr lang="en-GB" altLang="zh-CN" sz="3200" dirty="0">
              <a:solidFill>
                <a:srgbClr val="FF9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六角星 22"/>
          <p:cNvSpPr/>
          <p:nvPr userDrawn="1"/>
        </p:nvSpPr>
        <p:spPr>
          <a:xfrm>
            <a:off x="983432" y="1423827"/>
            <a:ext cx="1275509" cy="1276173"/>
          </a:xfrm>
          <a:prstGeom prst="star6">
            <a:avLst>
              <a:gd name="adj" fmla="val 21176"/>
              <a:gd name="hf" fmla="val 115470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9"/>
          <p:cNvSpPr/>
          <p:nvPr userDrawn="1"/>
        </p:nvSpPr>
        <p:spPr>
          <a:xfrm>
            <a:off x="4080275" y="5445276"/>
            <a:ext cx="2014951" cy="936000"/>
          </a:xfrm>
          <a:custGeom>
            <a:avLst/>
            <a:gdLst/>
            <a:ahLst/>
            <a:cxnLst/>
            <a:rect l="l" t="t" r="r" b="b"/>
            <a:pathLst>
              <a:path w="2078246" h="936000">
                <a:moveTo>
                  <a:pt x="156003" y="0"/>
                </a:moveTo>
                <a:lnTo>
                  <a:pt x="1207090" y="0"/>
                </a:lnTo>
                <a:lnTo>
                  <a:pt x="1922243" y="0"/>
                </a:lnTo>
                <a:lnTo>
                  <a:pt x="2078246" y="0"/>
                </a:lnTo>
                <a:lnTo>
                  <a:pt x="2078246" y="156003"/>
                </a:lnTo>
                <a:lnTo>
                  <a:pt x="2078246" y="779997"/>
                </a:lnTo>
                <a:lnTo>
                  <a:pt x="2078246" y="936000"/>
                </a:lnTo>
                <a:lnTo>
                  <a:pt x="1922243" y="936000"/>
                </a:lnTo>
                <a:lnTo>
                  <a:pt x="1207090" y="936000"/>
                </a:lnTo>
                <a:lnTo>
                  <a:pt x="156003" y="936000"/>
                </a:lnTo>
                <a:cubicBezTo>
                  <a:pt x="69845" y="936000"/>
                  <a:pt x="0" y="866155"/>
                  <a:pt x="0" y="779997"/>
                </a:cubicBezTo>
                <a:lnTo>
                  <a:pt x="0" y="156003"/>
                </a:lnTo>
                <a:cubicBezTo>
                  <a:pt x="0" y="69845"/>
                  <a:pt x="69845" y="0"/>
                  <a:pt x="156003" y="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zh-CN" altLang="en-US" sz="4400">
              <a:solidFill>
                <a:srgbClr val="FF9300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080826" y="5445224"/>
            <a:ext cx="20144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4400" dirty="0" smtClean="0">
                <a:solidFill>
                  <a:srgbClr val="2D62B0"/>
                </a:solidFill>
                <a:latin typeface="华康俪金黑W8(P)" pitchFamily="34" charset="-122"/>
                <a:ea typeface="华康俪金黑W8(P)" pitchFamily="34" charset="-122"/>
              </a:rPr>
              <a:t>技术</a:t>
            </a:r>
            <a:endParaRPr lang="zh-CN" altLang="en-US" sz="4400" dirty="0">
              <a:solidFill>
                <a:srgbClr val="2D62B0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38046" y="1279891"/>
            <a:ext cx="2758895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网站技术方案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62"/>
          <p:cNvSpPr txBox="1">
            <a:spLocks noChangeArrowheads="1"/>
          </p:cNvSpPr>
          <p:nvPr userDrawn="1"/>
        </p:nvSpPr>
        <p:spPr bwMode="auto">
          <a:xfrm>
            <a:off x="10663303" y="6519446"/>
            <a:ext cx="1511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GB" altLang="zh-CN" sz="1600" dirty="0">
              <a:solidFill>
                <a:srgbClr val="FF9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01" y="5959"/>
            <a:ext cx="5594244" cy="33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22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38889E-6 9.87654E-7 L 0.38333 9.87654E-7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300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33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17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24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/>
      <p:bldP spid="16" grpId="0"/>
      <p:bldP spid="16" grpId="1"/>
      <p:bldP spid="23" grpId="0" animBg="1"/>
      <p:bldP spid="23" grpId="1" animBg="1"/>
      <p:bldP spid="23" grpId="2" animBg="1"/>
      <p:bldP spid="23" grpId="3" animBg="1"/>
      <p:bldP spid="22" grpId="0" animBg="1"/>
      <p:bldP spid="15" grpId="0"/>
      <p:bldP spid="15" grpId="1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48" b="9509"/>
          <a:stretch/>
        </p:blipFill>
        <p:spPr>
          <a:xfrm>
            <a:off x="-1" y="0"/>
            <a:ext cx="12216681" cy="6885384"/>
          </a:xfrm>
          <a:prstGeom prst="rect">
            <a:avLst/>
          </a:prstGeom>
        </p:spPr>
      </p:pic>
      <p:sp>
        <p:nvSpPr>
          <p:cNvPr id="24" name="圆角矩形 9"/>
          <p:cNvSpPr/>
          <p:nvPr userDrawn="1"/>
        </p:nvSpPr>
        <p:spPr>
          <a:xfrm flipH="1">
            <a:off x="6081302" y="5445276"/>
            <a:ext cx="2014951" cy="936000"/>
          </a:xfrm>
          <a:custGeom>
            <a:avLst/>
            <a:gdLst/>
            <a:ahLst/>
            <a:cxnLst/>
            <a:rect l="l" t="t" r="r" b="b"/>
            <a:pathLst>
              <a:path w="2078246" h="936000">
                <a:moveTo>
                  <a:pt x="156003" y="0"/>
                </a:moveTo>
                <a:lnTo>
                  <a:pt x="1207090" y="0"/>
                </a:lnTo>
                <a:lnTo>
                  <a:pt x="1922243" y="0"/>
                </a:lnTo>
                <a:lnTo>
                  <a:pt x="2078246" y="0"/>
                </a:lnTo>
                <a:lnTo>
                  <a:pt x="2078246" y="156003"/>
                </a:lnTo>
                <a:lnTo>
                  <a:pt x="2078246" y="779997"/>
                </a:lnTo>
                <a:lnTo>
                  <a:pt x="2078246" y="936000"/>
                </a:lnTo>
                <a:lnTo>
                  <a:pt x="1922243" y="936000"/>
                </a:lnTo>
                <a:lnTo>
                  <a:pt x="1207090" y="936000"/>
                </a:lnTo>
                <a:lnTo>
                  <a:pt x="156003" y="936000"/>
                </a:lnTo>
                <a:cubicBezTo>
                  <a:pt x="69845" y="936000"/>
                  <a:pt x="0" y="866155"/>
                  <a:pt x="0" y="779997"/>
                </a:cubicBezTo>
                <a:lnTo>
                  <a:pt x="0" y="156003"/>
                </a:lnTo>
                <a:cubicBezTo>
                  <a:pt x="0" y="69845"/>
                  <a:pt x="69845" y="0"/>
                  <a:pt x="156003" y="0"/>
                </a:cubicBezTo>
                <a:close/>
              </a:path>
            </a:pathLst>
          </a:custGeom>
          <a:solidFill>
            <a:srgbClr val="2D6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zh-CN" altLang="en-US" sz="4400">
              <a:solidFill>
                <a:srgbClr val="FF9300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70480" y="1674961"/>
            <a:ext cx="631454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众筹</a:t>
            </a:r>
            <a:endParaRPr lang="zh-CN" altLang="en-US" sz="239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6095225" y="5445224"/>
            <a:ext cx="2001028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</a:rPr>
              <a:t>架构</a:t>
            </a:r>
            <a:endParaRPr lang="zh-CN" altLang="en-US" sz="4400" dirty="0">
              <a:solidFill>
                <a:schemeClr val="bg1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10560496" y="5955147"/>
            <a:ext cx="1511010" cy="58477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王永强</a:t>
            </a:r>
            <a:endParaRPr lang="en-GB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9"/>
          <p:cNvSpPr/>
          <p:nvPr userDrawn="1"/>
        </p:nvSpPr>
        <p:spPr>
          <a:xfrm>
            <a:off x="4080275" y="5445276"/>
            <a:ext cx="2014951" cy="936000"/>
          </a:xfrm>
          <a:custGeom>
            <a:avLst/>
            <a:gdLst/>
            <a:ahLst/>
            <a:cxnLst/>
            <a:rect l="l" t="t" r="r" b="b"/>
            <a:pathLst>
              <a:path w="2078246" h="936000">
                <a:moveTo>
                  <a:pt x="156003" y="0"/>
                </a:moveTo>
                <a:lnTo>
                  <a:pt x="1207090" y="0"/>
                </a:lnTo>
                <a:lnTo>
                  <a:pt x="1922243" y="0"/>
                </a:lnTo>
                <a:lnTo>
                  <a:pt x="2078246" y="0"/>
                </a:lnTo>
                <a:lnTo>
                  <a:pt x="2078246" y="156003"/>
                </a:lnTo>
                <a:lnTo>
                  <a:pt x="2078246" y="779997"/>
                </a:lnTo>
                <a:lnTo>
                  <a:pt x="2078246" y="936000"/>
                </a:lnTo>
                <a:lnTo>
                  <a:pt x="1922243" y="936000"/>
                </a:lnTo>
                <a:lnTo>
                  <a:pt x="1207090" y="936000"/>
                </a:lnTo>
                <a:lnTo>
                  <a:pt x="156003" y="936000"/>
                </a:lnTo>
                <a:cubicBezTo>
                  <a:pt x="69845" y="936000"/>
                  <a:pt x="0" y="866155"/>
                  <a:pt x="0" y="779997"/>
                </a:cubicBezTo>
                <a:lnTo>
                  <a:pt x="0" y="156003"/>
                </a:lnTo>
                <a:cubicBezTo>
                  <a:pt x="0" y="69845"/>
                  <a:pt x="69845" y="0"/>
                  <a:pt x="156003" y="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endParaRPr lang="zh-CN" altLang="en-US" sz="4400">
              <a:solidFill>
                <a:srgbClr val="FF9300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4080826" y="5445224"/>
            <a:ext cx="2014400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4400" dirty="0" smtClean="0">
                <a:solidFill>
                  <a:srgbClr val="2D62B0"/>
                </a:solidFill>
                <a:latin typeface="华康俪金黑W8(P)" pitchFamily="34" charset="-122"/>
                <a:ea typeface="华康俪金黑W8(P)" pitchFamily="34" charset="-122"/>
              </a:rPr>
              <a:t>技术</a:t>
            </a:r>
            <a:endParaRPr lang="zh-CN" altLang="en-US" sz="4400" dirty="0">
              <a:solidFill>
                <a:srgbClr val="2D62B0"/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38046" y="1279891"/>
            <a:ext cx="2758895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网站技术方案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Box 62"/>
          <p:cNvSpPr txBox="1">
            <a:spLocks noChangeArrowheads="1"/>
          </p:cNvSpPr>
          <p:nvPr userDrawn="1"/>
        </p:nvSpPr>
        <p:spPr bwMode="auto">
          <a:xfrm>
            <a:off x="10663303" y="6519446"/>
            <a:ext cx="1511010" cy="33855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defTabSz="914400" eaLnBrk="1" latinLnBrk="0" hangingPunct="1">
              <a:defRPr sz="1800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ea typeface="楷体" pitchFamily="49" charset="-122"/>
                <a:cs typeface="经典繁仿黑" pitchFamily="49" charset="-122"/>
              </a:defRPr>
            </a:lvl1pPr>
            <a:lvl2pPr defTabSz="914400" eaLnBrk="1" latinLnBrk="0" hangingPunct="1">
              <a:defRPr sz="1800">
                <a:latin typeface="+mn-lt"/>
                <a:ea typeface="+mn-ea"/>
              </a:defRPr>
            </a:lvl2pPr>
            <a:lvl3pPr defTabSz="914400" eaLnBrk="1" latinLnBrk="0" hangingPunct="1">
              <a:defRPr sz="1800">
                <a:latin typeface="+mn-lt"/>
                <a:ea typeface="+mn-ea"/>
              </a:defRPr>
            </a:lvl3pPr>
            <a:lvl4pPr defTabSz="914400" eaLnBrk="1" latinLnBrk="0" hangingPunct="1">
              <a:defRPr sz="1800">
                <a:latin typeface="+mn-lt"/>
                <a:ea typeface="+mn-ea"/>
              </a:defRPr>
            </a:lvl4pPr>
            <a:lvl5pPr defTabSz="914400" eaLnBrk="1" latinLnBrk="0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GB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9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6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889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/>
      <p:bldP spid="16" grpId="0"/>
      <p:bldP spid="16" grpId="1"/>
      <p:bldP spid="22" grpId="0" animBg="1"/>
      <p:bldP spid="15" grpId="0"/>
      <p:bldP spid="15" grpId="1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/>
          <p:cNvSpPr/>
          <p:nvPr userDrawn="1"/>
        </p:nvSpPr>
        <p:spPr>
          <a:xfrm>
            <a:off x="1278" y="6411074"/>
            <a:ext cx="12189600" cy="446926"/>
          </a:xfrm>
          <a:prstGeom prst="rect">
            <a:avLst/>
          </a:prstGeom>
          <a:solidFill>
            <a:srgbClr val="2D62B0"/>
          </a:solidFill>
          <a:ln w="28575" cap="flat" cmpd="sng" algn="ctr">
            <a:noFill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12192000" cy="3739793"/>
          </a:xfrm>
          <a:prstGeom prst="rect">
            <a:avLst/>
          </a:prstGeom>
          <a:solidFill>
            <a:srgbClr val="2D6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066FF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-115" r="-493" b="25085"/>
          <a:stretch/>
        </p:blipFill>
        <p:spPr>
          <a:xfrm>
            <a:off x="239605" y="3739793"/>
            <a:ext cx="2688043" cy="2688043"/>
          </a:xfrm>
          <a:prstGeom prst="ellipse">
            <a:avLst/>
          </a:prstGeom>
          <a:ln w="28575">
            <a:solidFill>
              <a:sysClr val="window" lastClr="FFF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6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322" y="3856812"/>
            <a:ext cx="349321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Box 54">
            <a:hlinkClick r:id="rId4"/>
          </p:cNvPr>
          <p:cNvSpPr txBox="1">
            <a:spLocks noChangeArrowheads="1"/>
          </p:cNvSpPr>
          <p:nvPr userDrawn="1"/>
        </p:nvSpPr>
        <p:spPr bwMode="auto">
          <a:xfrm>
            <a:off x="10363026" y="3879195"/>
            <a:ext cx="1480457" cy="35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3" tIns="45696" rIns="91393" bIns="45696" anchor="ctr"/>
          <a:lstStyle/>
          <a:p>
            <a:pPr marL="0" algn="l" defTabSz="914126" rtl="0" eaLnBrk="1" fontAlgn="base" latinLnBrk="0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999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微软雅黑" pitchFamily="34" charset="-122"/>
                <a:cs typeface="+mn-cs"/>
              </a:rPr>
              <a:t>24295781</a:t>
            </a:r>
            <a:endParaRPr lang="en-US" altLang="zh-CN" sz="1999" kern="12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2" name="TextBox 10"/>
          <p:cNvSpPr>
            <a:spLocks noChangeArrowheads="1"/>
          </p:cNvSpPr>
          <p:nvPr userDrawn="1"/>
        </p:nvSpPr>
        <p:spPr bwMode="auto">
          <a:xfrm>
            <a:off x="10241643" y="4423203"/>
            <a:ext cx="1803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99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Arial" pitchFamily="34" charset="0"/>
              </a:rPr>
              <a:t>@</a:t>
            </a:r>
            <a:r>
              <a:rPr lang="zh-CN" altLang="en-US" sz="1999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sym typeface="Arial" pitchFamily="34" charset="0"/>
              </a:rPr>
              <a:t>王永强官微</a:t>
            </a:r>
            <a:endParaRPr lang="en-US" sz="1999" dirty="0">
              <a:solidFill>
                <a:schemeClr val="tx1">
                  <a:lumMod val="65000"/>
                  <a:lumOff val="3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sym typeface="Arial" pitchFamily="34" charset="0"/>
            </a:endParaRPr>
          </a:p>
        </p:txBody>
      </p:sp>
      <p:pic>
        <p:nvPicPr>
          <p:cNvPr id="33" name="Picture 3" descr="C:\Documents and Settings\tdz\桌面\未标题-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932" y="4435334"/>
            <a:ext cx="395897" cy="35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44687" y="5019450"/>
            <a:ext cx="453919" cy="37448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93228" y="4931594"/>
            <a:ext cx="1350134" cy="1353725"/>
          </a:xfrm>
          <a:prstGeom prst="rect">
            <a:avLst/>
          </a:prstGeom>
        </p:spPr>
      </p:pic>
      <p:sp>
        <p:nvSpPr>
          <p:cNvPr id="36" name="文本框 35"/>
          <p:cNvSpPr txBox="1"/>
          <p:nvPr userDrawn="1"/>
        </p:nvSpPr>
        <p:spPr>
          <a:xfrm>
            <a:off x="3431569" y="54555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每天超越自己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3369924" y="4674742"/>
            <a:ext cx="4440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价值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角色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-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激励 敏捷管理驱动模型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  <a:p>
            <a:r>
              <a:rPr lang="en-US" altLang="zh-CN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+mn-cs"/>
              </a:rPr>
              <a:t>Value-Role-Encouragement Driver for Agile</a:t>
            </a:r>
            <a:endParaRPr lang="zh-CN" altLang="en-US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+mn-cs"/>
            </a:endParaRPr>
          </a:p>
        </p:txBody>
      </p:sp>
      <p:sp>
        <p:nvSpPr>
          <p:cNvPr id="38" name="标题 1"/>
          <p:cNvSpPr txBox="1">
            <a:spLocks noChangeArrowheads="1"/>
          </p:cNvSpPr>
          <p:nvPr userDrawn="1"/>
        </p:nvSpPr>
        <p:spPr>
          <a:xfrm>
            <a:off x="2028888" y="930826"/>
            <a:ext cx="7558871" cy="1470025"/>
          </a:xfrm>
          <a:prstGeom prst="rect">
            <a:avLst/>
          </a:prstGeom>
          <a:ln/>
        </p:spPr>
        <p:txBody>
          <a:bodyPr vert="horz" lIns="91416" tIns="45708" rIns="91416" bIns="457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198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 </a:t>
            </a:r>
            <a:r>
              <a:rPr lang="en-US" altLang="zh-CN" sz="7198" dirty="0" smtClean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3199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  <p:cxnSp>
        <p:nvCxnSpPr>
          <p:cNvPr id="39" name="直接连接符 38"/>
          <p:cNvCxnSpPr/>
          <p:nvPr userDrawn="1"/>
        </p:nvCxnSpPr>
        <p:spPr>
          <a:xfrm>
            <a:off x="3400746" y="5445303"/>
            <a:ext cx="4530903" cy="0"/>
          </a:xfrm>
          <a:prstGeom prst="line">
            <a:avLst/>
          </a:prstGeom>
          <a:ln>
            <a:solidFill>
              <a:srgbClr val="3636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0643E-7 -1.19861 L 3.30643E-7 2.59259E-6 L 0.00039 -0.12153 L 3.30643E-7 2.59259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1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6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1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6" grpId="0"/>
      <p:bldP spid="37" grpId="0"/>
      <p:bldP spid="38" grpId="0" animBg="1"/>
      <p:bldP spid="38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72728"/>
            <a:ext cx="12193200" cy="144000"/>
          </a:xfrm>
          <a:prstGeom prst="rect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矩形 1"/>
          <p:cNvSpPr/>
          <p:nvPr userDrawn="1"/>
        </p:nvSpPr>
        <p:spPr>
          <a:xfrm>
            <a:off x="788208" y="872728"/>
            <a:ext cx="611681" cy="144000"/>
          </a:xfrm>
          <a:prstGeom prst="rect">
            <a:avLst/>
          </a:prstGeom>
          <a:solidFill>
            <a:srgbClr val="2D6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椭圆 14"/>
          <p:cNvSpPr>
            <a:spLocks noChangeAspect="1"/>
          </p:cNvSpPr>
          <p:nvPr userDrawn="1"/>
        </p:nvSpPr>
        <p:spPr bwMode="auto">
          <a:xfrm>
            <a:off x="812611" y="116632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" fmla="*/ 341785 w 683568"/>
              <a:gd name="connsiteY0" fmla="*/ 52360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4 w 683568"/>
              <a:gd name="connsiteY3" fmla="*/ 0 h 864094"/>
              <a:gd name="connsiteX4" fmla="*/ 683568 w 683568"/>
              <a:gd name="connsiteY4" fmla="*/ 341784 h 864094"/>
              <a:gd name="connsiteX5" fmla="*/ 577183 w 683568"/>
              <a:gd name="connsiteY5" fmla="*/ 588642 h 864094"/>
              <a:gd name="connsiteX6" fmla="*/ 341597 w 683568"/>
              <a:gd name="connsiteY6" fmla="*/ 864094 h 864094"/>
              <a:gd name="connsiteX7" fmla="*/ 105111 w 683568"/>
              <a:gd name="connsiteY7" fmla="*/ 587591 h 864094"/>
              <a:gd name="connsiteX8" fmla="*/ 59857 w 683568"/>
              <a:gd name="connsiteY8" fmla="*/ 534679 h 864094"/>
              <a:gd name="connsiteX9" fmla="*/ 59306 w 683568"/>
              <a:gd name="connsiteY9" fmla="*/ 534035 h 864094"/>
              <a:gd name="connsiteX10" fmla="*/ 59325 w 683568"/>
              <a:gd name="connsiteY10" fmla="*/ 534035 h 864094"/>
              <a:gd name="connsiteX11" fmla="*/ 0 w 683568"/>
              <a:gd name="connsiteY11" fmla="*/ 341784 h 864094"/>
              <a:gd name="connsiteX12" fmla="*/ 341784 w 683568"/>
              <a:gd name="connsiteY12" fmla="*/ 0 h 864094"/>
              <a:gd name="connsiteX0" fmla="*/ 341784 w 683568"/>
              <a:gd name="connsiteY0" fmla="*/ 0 h 864094"/>
              <a:gd name="connsiteX1" fmla="*/ 683568 w 683568"/>
              <a:gd name="connsiteY1" fmla="*/ 341784 h 864094"/>
              <a:gd name="connsiteX2" fmla="*/ 577183 w 683568"/>
              <a:gd name="connsiteY2" fmla="*/ 588642 h 864094"/>
              <a:gd name="connsiteX3" fmla="*/ 341597 w 683568"/>
              <a:gd name="connsiteY3" fmla="*/ 864094 h 864094"/>
              <a:gd name="connsiteX4" fmla="*/ 105111 w 683568"/>
              <a:gd name="connsiteY4" fmla="*/ 587591 h 864094"/>
              <a:gd name="connsiteX5" fmla="*/ 59857 w 683568"/>
              <a:gd name="connsiteY5" fmla="*/ 534679 h 864094"/>
              <a:gd name="connsiteX6" fmla="*/ 59306 w 683568"/>
              <a:gd name="connsiteY6" fmla="*/ 534035 h 864094"/>
              <a:gd name="connsiteX7" fmla="*/ 59325 w 683568"/>
              <a:gd name="connsiteY7" fmla="*/ 534035 h 864094"/>
              <a:gd name="connsiteX8" fmla="*/ 0 w 683568"/>
              <a:gd name="connsiteY8" fmla="*/ 341784 h 864094"/>
              <a:gd name="connsiteX9" fmla="*/ 341784 w 683568"/>
              <a:gd name="connsiteY9" fmla="*/ 0 h 86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2D62B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9" name="矩形 18"/>
          <p:cNvSpPr/>
          <p:nvPr userDrawn="1"/>
        </p:nvSpPr>
        <p:spPr>
          <a:xfrm>
            <a:off x="685512" y="207610"/>
            <a:ext cx="791675" cy="36933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fld id="{2EEF1883-7A0E-4F66-9932-E581691AD397}" type="slidenum">
              <a:rPr lang="zh-CN" altLang="en-US" sz="180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pPr algn="ctr">
                <a:defRPr/>
              </a:pPr>
              <a:t>‹#›</a:t>
            </a:fld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52" r:id="rId3"/>
    <p:sldLayoutId id="2147483653" r:id="rId4"/>
    <p:sldLayoutId id="2147483654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93792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15480" y="261810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itchFamily="34" charset="-122"/>
                <a:ea typeface="华康俪金黑W8(P)" pitchFamily="34" charset="-122"/>
              </a:rPr>
              <a:t>网络架构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  <a:latin typeface="华康俪金黑W8(P)" pitchFamily="34" charset="-122"/>
              <a:ea typeface="华康俪金黑W8(P)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207568" y="1412776"/>
            <a:ext cx="8007831" cy="4864664"/>
            <a:chOff x="2315455" y="1412776"/>
            <a:chExt cx="8007831" cy="4864664"/>
          </a:xfrm>
        </p:grpSpPr>
        <p:grpSp>
          <p:nvGrpSpPr>
            <p:cNvPr id="33" name="组合 32"/>
            <p:cNvGrpSpPr/>
            <p:nvPr/>
          </p:nvGrpSpPr>
          <p:grpSpPr>
            <a:xfrm>
              <a:off x="2330398" y="2485359"/>
              <a:ext cx="7992888" cy="914400"/>
              <a:chOff x="2564995" y="2348880"/>
              <a:chExt cx="7992888" cy="9144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564995" y="2348880"/>
                <a:ext cx="7992888" cy="9144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5793376" y="2621414"/>
                <a:ext cx="1536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err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Restfull</a:t>
                </a:r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API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330398" y="1412776"/>
              <a:ext cx="7992888" cy="914400"/>
              <a:chOff x="2385394" y="1227381"/>
              <a:chExt cx="7992888" cy="9144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385394" y="1227381"/>
                <a:ext cx="7992888" cy="914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768374" y="1460444"/>
                <a:ext cx="1826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HTTP Request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7818342" y="1481381"/>
                <a:ext cx="173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  Request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2315456" y="4632848"/>
              <a:ext cx="7992888" cy="736712"/>
              <a:chOff x="2315456" y="5024768"/>
              <a:chExt cx="7992888" cy="73671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15456" y="5024768"/>
                <a:ext cx="7992888" cy="72998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2798388" y="5123305"/>
                <a:ext cx="2466493" cy="638175"/>
                <a:chOff x="2798388" y="5123305"/>
                <a:chExt cx="2466493" cy="638175"/>
              </a:xfrm>
            </p:grpSpPr>
            <p:sp>
              <p:nvSpPr>
                <p:cNvPr id="48" name="文本框 47"/>
                <p:cNvSpPr txBox="1"/>
                <p:nvPr/>
              </p:nvSpPr>
              <p:spPr>
                <a:xfrm>
                  <a:off x="3365002" y="5257727"/>
                  <a:ext cx="18998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ECS(Cent OS)+</a:t>
                  </a:r>
                  <a:endPara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56" name="图片 55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8388" y="5123305"/>
                  <a:ext cx="647700" cy="638175"/>
                </a:xfrm>
                <a:prstGeom prst="rect">
                  <a:avLst/>
                </a:prstGeom>
              </p:spPr>
            </p:pic>
          </p:grpSp>
          <p:grpSp>
            <p:nvGrpSpPr>
              <p:cNvPr id="62" name="组合 61"/>
              <p:cNvGrpSpPr/>
              <p:nvPr/>
            </p:nvGrpSpPr>
            <p:grpSpPr>
              <a:xfrm>
                <a:off x="7461186" y="5202252"/>
                <a:ext cx="2330085" cy="504057"/>
                <a:chOff x="7461186" y="5202252"/>
                <a:chExt cx="2330085" cy="504057"/>
              </a:xfrm>
            </p:grpSpPr>
            <p:sp>
              <p:nvSpPr>
                <p:cNvPr id="49" name="文本框 48"/>
                <p:cNvSpPr txBox="1"/>
                <p:nvPr/>
              </p:nvSpPr>
              <p:spPr>
                <a:xfrm>
                  <a:off x="7896200" y="5269615"/>
                  <a:ext cx="1895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RDS(</a:t>
                  </a:r>
                  <a:r>
                    <a:rPr lang="en-US" altLang="zh-CN" b="1" dirty="0" err="1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MySql</a:t>
                  </a:r>
                  <a:r>
                    <a:rPr lang="en-US" altLang="zh-CN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) +</a:t>
                  </a:r>
                  <a:endPara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57" name="图片 56"/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29407" b="81673" l="25355" r="78945"/>
                          </a14:imgEffect>
                        </a14:imgLayer>
                      </a14:imgProps>
                    </a:ext>
                  </a:extLst>
                </a:blip>
                <a:srcRect l="18657" t="22874" r="14356" b="11794"/>
                <a:stretch/>
              </p:blipFill>
              <p:spPr>
                <a:xfrm>
                  <a:off x="7461186" y="5202252"/>
                  <a:ext cx="504057" cy="50405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组合 60"/>
            <p:cNvGrpSpPr/>
            <p:nvPr/>
          </p:nvGrpSpPr>
          <p:grpSpPr>
            <a:xfrm>
              <a:off x="2315456" y="5500554"/>
              <a:ext cx="7992888" cy="776886"/>
              <a:chOff x="2315456" y="5892474"/>
              <a:chExt cx="7992888" cy="776886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2315456" y="5892474"/>
                <a:ext cx="7992888" cy="77688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5264881" y="5933254"/>
                <a:ext cx="1461555" cy="695325"/>
                <a:chOff x="5264881" y="5933254"/>
                <a:chExt cx="1461555" cy="695325"/>
              </a:xfrm>
            </p:grpSpPr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4881" y="5933254"/>
                  <a:ext cx="695325" cy="695325"/>
                </a:xfrm>
                <a:prstGeom prst="rect">
                  <a:avLst/>
                </a:prstGeom>
              </p:spPr>
            </p:pic>
            <p:sp>
              <p:nvSpPr>
                <p:cNvPr id="59" name="文本框 58"/>
                <p:cNvSpPr txBox="1"/>
                <p:nvPr/>
              </p:nvSpPr>
              <p:spPr>
                <a:xfrm>
                  <a:off x="5897363" y="6101064"/>
                  <a:ext cx="8290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OSS+</a:t>
                  </a:r>
                  <a:endPara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71" name="组合 70"/>
            <p:cNvGrpSpPr/>
            <p:nvPr/>
          </p:nvGrpSpPr>
          <p:grpSpPr>
            <a:xfrm>
              <a:off x="2315455" y="3523260"/>
              <a:ext cx="7992888" cy="992523"/>
              <a:chOff x="2315456" y="4055262"/>
              <a:chExt cx="7992888" cy="992523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315456" y="4055262"/>
                <a:ext cx="7992888" cy="99252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8896431" y="435581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云监控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5" name="组合 64"/>
              <p:cNvGrpSpPr/>
              <p:nvPr/>
            </p:nvGrpSpPr>
            <p:grpSpPr>
              <a:xfrm>
                <a:off x="2573741" y="4209781"/>
                <a:ext cx="1252457" cy="628650"/>
                <a:chOff x="2573741" y="4209781"/>
                <a:chExt cx="1252457" cy="628650"/>
              </a:xfrm>
            </p:grpSpPr>
            <p:sp>
              <p:nvSpPr>
                <p:cNvPr id="50" name="文本框 49"/>
                <p:cNvSpPr txBox="1"/>
                <p:nvPr/>
              </p:nvSpPr>
              <p:spPr>
                <a:xfrm>
                  <a:off x="3107732" y="4355812"/>
                  <a:ext cx="7184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CDN</a:t>
                  </a:r>
                  <a:endPara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64" name="图片 63"/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3741" y="4209781"/>
                  <a:ext cx="647700" cy="628650"/>
                </a:xfrm>
                <a:prstGeom prst="rect">
                  <a:avLst/>
                </a:prstGeom>
              </p:spPr>
            </p:pic>
          </p:grpSp>
          <p:grpSp>
            <p:nvGrpSpPr>
              <p:cNvPr id="68" name="组合 67"/>
              <p:cNvGrpSpPr/>
              <p:nvPr/>
            </p:nvGrpSpPr>
            <p:grpSpPr>
              <a:xfrm>
                <a:off x="6540920" y="4214543"/>
                <a:ext cx="1159906" cy="619125"/>
                <a:chOff x="6540920" y="4214543"/>
                <a:chExt cx="1159906" cy="619125"/>
              </a:xfrm>
            </p:grpSpPr>
            <p:sp>
              <p:nvSpPr>
                <p:cNvPr id="52" name="文本框 51"/>
                <p:cNvSpPr txBox="1"/>
                <p:nvPr/>
              </p:nvSpPr>
              <p:spPr>
                <a:xfrm>
                  <a:off x="7092967" y="4355812"/>
                  <a:ext cx="6078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SLB</a:t>
                  </a:r>
                  <a:endPara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67" name="图片 66"/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40920" y="4214543"/>
                  <a:ext cx="714375" cy="619125"/>
                </a:xfrm>
                <a:prstGeom prst="rect">
                  <a:avLst/>
                </a:prstGeom>
              </p:spPr>
            </p:pic>
          </p:grpSp>
          <p:grpSp>
            <p:nvGrpSpPr>
              <p:cNvPr id="70" name="组合 69"/>
              <p:cNvGrpSpPr/>
              <p:nvPr/>
            </p:nvGrpSpPr>
            <p:grpSpPr>
              <a:xfrm>
                <a:off x="4366775" y="4145878"/>
                <a:ext cx="1530588" cy="695325"/>
                <a:chOff x="4366775" y="4145878"/>
                <a:chExt cx="1530588" cy="695325"/>
              </a:xfrm>
            </p:grpSpPr>
            <p:sp>
              <p:nvSpPr>
                <p:cNvPr id="51" name="文本框 50"/>
                <p:cNvSpPr txBox="1"/>
                <p:nvPr/>
              </p:nvSpPr>
              <p:spPr>
                <a:xfrm>
                  <a:off x="5021802" y="4355812"/>
                  <a:ext cx="875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Cache</a:t>
                  </a:r>
                  <a:endPara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pic>
              <p:nvPicPr>
                <p:cNvPr id="69" name="图片 68"/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6775" y="4145878"/>
                  <a:ext cx="676275" cy="695325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803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135560" y="2617043"/>
            <a:ext cx="7992888" cy="11578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"/>
          <p:cNvSpPr txBox="1"/>
          <p:nvPr/>
        </p:nvSpPr>
        <p:spPr>
          <a:xfrm>
            <a:off x="1415480" y="261810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itchFamily="34" charset="-122"/>
                <a:ea typeface="华康俪金黑W8(P)" pitchFamily="34" charset="-122"/>
              </a:rPr>
              <a:t>软件架构</a:t>
            </a:r>
            <a:endParaRPr lang="zh-CN" altLang="en-US" sz="22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5560" y="5805264"/>
            <a:ext cx="7992888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143672" y="6057292"/>
            <a:ext cx="1800200" cy="432048"/>
            <a:chOff x="4079776" y="4077072"/>
            <a:chExt cx="1800200" cy="432048"/>
          </a:xfrm>
        </p:grpSpPr>
        <p:sp>
          <p:nvSpPr>
            <p:cNvPr id="5" name="矩形 4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86824" y="4108430"/>
              <a:ext cx="986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56040" y="6057292"/>
            <a:ext cx="1800200" cy="432048"/>
            <a:chOff x="4079776" y="4077072"/>
            <a:chExt cx="1800200" cy="432048"/>
          </a:xfrm>
        </p:grpSpPr>
        <p:sp>
          <p:nvSpPr>
            <p:cNvPr id="9" name="矩形 8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86824" y="4108430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135560" y="4721841"/>
            <a:ext cx="7992888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650620" y="4973869"/>
            <a:ext cx="1800200" cy="432048"/>
            <a:chOff x="4079776" y="4077072"/>
            <a:chExt cx="1800200" cy="432048"/>
          </a:xfrm>
        </p:grpSpPr>
        <p:sp>
          <p:nvSpPr>
            <p:cNvPr id="13" name="矩形 12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486824" y="4108430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truts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943872" y="4973869"/>
            <a:ext cx="1800200" cy="432048"/>
            <a:chOff x="4079776" y="4077072"/>
            <a:chExt cx="1800200" cy="432048"/>
          </a:xfrm>
        </p:grpSpPr>
        <p:sp>
          <p:nvSpPr>
            <p:cNvPr id="16" name="矩形 15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86824" y="410843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300066" y="4973869"/>
            <a:ext cx="1800200" cy="432048"/>
            <a:chOff x="4079776" y="4077072"/>
            <a:chExt cx="1800200" cy="432048"/>
          </a:xfrm>
        </p:grpSpPr>
        <p:sp>
          <p:nvSpPr>
            <p:cNvPr id="19" name="矩形 18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86824" y="4108430"/>
              <a:ext cx="1119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Hibernate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2135560" y="3861048"/>
            <a:ext cx="7992888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2736624" y="3028865"/>
            <a:ext cx="1800200" cy="432048"/>
            <a:chOff x="4079776" y="4077072"/>
            <a:chExt cx="1800200" cy="432048"/>
          </a:xfrm>
        </p:grpSpPr>
        <p:sp>
          <p:nvSpPr>
            <p:cNvPr id="23" name="矩形 22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04957" y="4117949"/>
              <a:ext cx="1480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RestFull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API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943872" y="4023504"/>
            <a:ext cx="2077228" cy="432048"/>
            <a:chOff x="4079776" y="4077072"/>
            <a:chExt cx="2077228" cy="432048"/>
          </a:xfrm>
        </p:grpSpPr>
        <p:sp>
          <p:nvSpPr>
            <p:cNvPr id="26" name="矩形 25"/>
            <p:cNvSpPr/>
            <p:nvPr/>
          </p:nvSpPr>
          <p:spPr>
            <a:xfrm>
              <a:off x="4079776" y="4077072"/>
              <a:ext cx="207722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165661" y="4131839"/>
              <a:ext cx="1945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MemoryCached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72064" y="3028865"/>
            <a:ext cx="1800200" cy="432048"/>
            <a:chOff x="4079776" y="4077072"/>
            <a:chExt cx="1800200" cy="432048"/>
          </a:xfrm>
        </p:grpSpPr>
        <p:sp>
          <p:nvSpPr>
            <p:cNvPr id="31" name="矩形 30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304957" y="4117949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oAuth2.0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2135560" y="1700808"/>
            <a:ext cx="7992888" cy="801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295268" y="1911361"/>
            <a:ext cx="1800200" cy="432048"/>
            <a:chOff x="4079776" y="4077072"/>
            <a:chExt cx="1800200" cy="432048"/>
          </a:xfrm>
        </p:grpSpPr>
        <p:sp>
          <p:nvSpPr>
            <p:cNvPr id="35" name="矩形 34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04957" y="4117949"/>
              <a:ext cx="1049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Velocity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57147" y="1911361"/>
            <a:ext cx="2248428" cy="432048"/>
            <a:chOff x="4079775" y="4077072"/>
            <a:chExt cx="2248428" cy="432048"/>
          </a:xfrm>
        </p:grpSpPr>
        <p:sp>
          <p:nvSpPr>
            <p:cNvPr id="38" name="矩形 37"/>
            <p:cNvSpPr/>
            <p:nvPr/>
          </p:nvSpPr>
          <p:spPr>
            <a:xfrm>
              <a:off x="4079775" y="4077072"/>
              <a:ext cx="2248427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304957" y="4117949"/>
              <a:ext cx="2023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Avalonjs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(MVVM)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97150" y="1911361"/>
            <a:ext cx="1260140" cy="432048"/>
            <a:chOff x="4079776" y="4077072"/>
            <a:chExt cx="1260140" cy="432048"/>
          </a:xfrm>
        </p:grpSpPr>
        <p:sp>
          <p:nvSpPr>
            <p:cNvPr id="41" name="矩形 40"/>
            <p:cNvSpPr/>
            <p:nvPr/>
          </p:nvSpPr>
          <p:spPr>
            <a:xfrm>
              <a:off x="4079776" y="4077072"/>
              <a:ext cx="126014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04957" y="4117949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jQuery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200166" y="1911361"/>
            <a:ext cx="1800200" cy="432048"/>
            <a:chOff x="4079776" y="4077072"/>
            <a:chExt cx="1800200" cy="432048"/>
          </a:xfrm>
        </p:grpSpPr>
        <p:sp>
          <p:nvSpPr>
            <p:cNvPr id="44" name="矩形 43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65475" y="4127017"/>
              <a:ext cx="1593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Bootstrap3.2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2135560" y="1011261"/>
            <a:ext cx="7992888" cy="6480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4450820" y="1114300"/>
            <a:ext cx="1137021" cy="432048"/>
            <a:chOff x="4079776" y="4077072"/>
            <a:chExt cx="1137021" cy="432048"/>
          </a:xfrm>
        </p:grpSpPr>
        <p:sp>
          <p:nvSpPr>
            <p:cNvPr id="48" name="矩形 47"/>
            <p:cNvSpPr/>
            <p:nvPr/>
          </p:nvSpPr>
          <p:spPr>
            <a:xfrm>
              <a:off x="4079776" y="4077072"/>
              <a:ext cx="1137021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219235" y="411794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571896" y="1137275"/>
            <a:ext cx="933546" cy="432048"/>
            <a:chOff x="4079776" y="4077072"/>
            <a:chExt cx="933546" cy="432048"/>
          </a:xfrm>
        </p:grpSpPr>
        <p:sp>
          <p:nvSpPr>
            <p:cNvPr id="51" name="矩形 50"/>
            <p:cNvSpPr/>
            <p:nvPr/>
          </p:nvSpPr>
          <p:spPr>
            <a:xfrm>
              <a:off x="4079776" y="4077072"/>
              <a:ext cx="933546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304957" y="4117949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JSP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52782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415480" y="261810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itchFamily="34" charset="-122"/>
                <a:ea typeface="华康俪金黑W8(P)" pitchFamily="34" charset="-122"/>
              </a:rPr>
              <a:t>功能结构图</a:t>
            </a:r>
            <a:endParaRPr lang="zh-CN" altLang="en-US" sz="2200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35188" y="5868435"/>
            <a:ext cx="7992888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719364" y="6093751"/>
            <a:ext cx="1800200" cy="432048"/>
            <a:chOff x="1991544" y="4581128"/>
            <a:chExt cx="1800200" cy="432048"/>
          </a:xfrm>
        </p:grpSpPr>
        <p:sp>
          <p:nvSpPr>
            <p:cNvPr id="5" name="矩形 4"/>
            <p:cNvSpPr/>
            <p:nvPr/>
          </p:nvSpPr>
          <p:spPr>
            <a:xfrm>
              <a:off x="1991544" y="4581128"/>
              <a:ext cx="1800200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279576" y="46124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391772" y="6125109"/>
            <a:ext cx="1800200" cy="432048"/>
            <a:chOff x="1991544" y="4581128"/>
            <a:chExt cx="1800200" cy="432048"/>
          </a:xfrm>
        </p:grpSpPr>
        <p:sp>
          <p:nvSpPr>
            <p:cNvPr id="54" name="矩形 53"/>
            <p:cNvSpPr/>
            <p:nvPr/>
          </p:nvSpPr>
          <p:spPr>
            <a:xfrm>
              <a:off x="1991544" y="4581128"/>
              <a:ext cx="1800200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279576" y="461248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2135188" y="4785012"/>
            <a:ext cx="7992888" cy="936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2650248" y="5037040"/>
            <a:ext cx="1800200" cy="432048"/>
            <a:chOff x="4079776" y="4077072"/>
            <a:chExt cx="1800200" cy="432048"/>
          </a:xfrm>
        </p:grpSpPr>
        <p:sp>
          <p:nvSpPr>
            <p:cNvPr id="58" name="矩形 57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486824" y="410843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微电影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957022" y="5037040"/>
            <a:ext cx="1800200" cy="432048"/>
            <a:chOff x="4079776" y="4077072"/>
            <a:chExt cx="1800200" cy="432048"/>
          </a:xfrm>
        </p:grpSpPr>
        <p:sp>
          <p:nvSpPr>
            <p:cNvPr id="61" name="矩形 60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486824" y="41084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独立长篇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570354" y="5053679"/>
            <a:ext cx="1800200" cy="432048"/>
            <a:chOff x="4079776" y="4077072"/>
            <a:chExt cx="1800200" cy="432048"/>
          </a:xfrm>
        </p:grpSpPr>
        <p:sp>
          <p:nvSpPr>
            <p:cNvPr id="64" name="矩形 63"/>
            <p:cNvSpPr/>
            <p:nvPr/>
          </p:nvSpPr>
          <p:spPr>
            <a:xfrm>
              <a:off x="4079776" y="4077072"/>
              <a:ext cx="1800200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486824" y="41084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影视活动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2135188" y="3492171"/>
            <a:ext cx="7992888" cy="122413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2815939" y="3888215"/>
            <a:ext cx="1326646" cy="432048"/>
            <a:chOff x="4079776" y="4077072"/>
            <a:chExt cx="1326646" cy="432048"/>
          </a:xfrm>
        </p:grpSpPr>
        <p:sp>
          <p:nvSpPr>
            <p:cNvPr id="68" name="矩形 67"/>
            <p:cNvSpPr/>
            <p:nvPr/>
          </p:nvSpPr>
          <p:spPr>
            <a:xfrm>
              <a:off x="4079776" y="4077072"/>
              <a:ext cx="1326646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128407" y="41397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普通众筹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990508" y="3929420"/>
            <a:ext cx="2077228" cy="432048"/>
            <a:chOff x="4079776" y="4077072"/>
            <a:chExt cx="2077228" cy="432048"/>
          </a:xfrm>
        </p:grpSpPr>
        <p:sp>
          <p:nvSpPr>
            <p:cNvPr id="74" name="矩形 73"/>
            <p:cNvSpPr/>
            <p:nvPr/>
          </p:nvSpPr>
          <p:spPr>
            <a:xfrm>
              <a:off x="4079776" y="4077072"/>
              <a:ext cx="207722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4448976" y="410843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互助型众筹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7570354" y="3919573"/>
            <a:ext cx="2077228" cy="432048"/>
            <a:chOff x="4079776" y="4077072"/>
            <a:chExt cx="2077228" cy="432048"/>
          </a:xfrm>
        </p:grpSpPr>
        <p:sp>
          <p:nvSpPr>
            <p:cNvPr id="77" name="矩形 76"/>
            <p:cNvSpPr/>
            <p:nvPr/>
          </p:nvSpPr>
          <p:spPr>
            <a:xfrm>
              <a:off x="4079776" y="4077072"/>
              <a:ext cx="207722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448976" y="410843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机构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众筹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2135188" y="2200024"/>
            <a:ext cx="7992888" cy="115781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2650248" y="2554416"/>
            <a:ext cx="1492337" cy="432048"/>
            <a:chOff x="4079776" y="4077072"/>
            <a:chExt cx="1492337" cy="432048"/>
          </a:xfrm>
        </p:grpSpPr>
        <p:sp>
          <p:nvSpPr>
            <p:cNvPr id="81" name="矩形 80"/>
            <p:cNvSpPr/>
            <p:nvPr/>
          </p:nvSpPr>
          <p:spPr>
            <a:xfrm>
              <a:off x="4079776" y="4077072"/>
              <a:ext cx="1492337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4304957" y="41179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支付宝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364437" y="2562907"/>
            <a:ext cx="1492337" cy="432048"/>
            <a:chOff x="4079776" y="4077072"/>
            <a:chExt cx="1492337" cy="432048"/>
          </a:xfrm>
        </p:grpSpPr>
        <p:sp>
          <p:nvSpPr>
            <p:cNvPr id="84" name="矩形 83"/>
            <p:cNvSpPr/>
            <p:nvPr/>
          </p:nvSpPr>
          <p:spPr>
            <a:xfrm>
              <a:off x="4079776" y="4077072"/>
              <a:ext cx="1492337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502778" y="41037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97690" y="2562907"/>
            <a:ext cx="1492337" cy="432048"/>
            <a:chOff x="4079776" y="4077072"/>
            <a:chExt cx="1492337" cy="432048"/>
          </a:xfrm>
        </p:grpSpPr>
        <p:sp>
          <p:nvSpPr>
            <p:cNvPr id="87" name="矩形 86"/>
            <p:cNvSpPr/>
            <p:nvPr/>
          </p:nvSpPr>
          <p:spPr>
            <a:xfrm>
              <a:off x="4079776" y="4077072"/>
              <a:ext cx="1492337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4532808" y="41077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网银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155245" y="2562907"/>
            <a:ext cx="1492337" cy="432048"/>
            <a:chOff x="4079776" y="4077072"/>
            <a:chExt cx="1492337" cy="432048"/>
          </a:xfrm>
        </p:grpSpPr>
        <p:sp>
          <p:nvSpPr>
            <p:cNvPr id="90" name="矩形 89"/>
            <p:cNvSpPr/>
            <p:nvPr/>
          </p:nvSpPr>
          <p:spPr>
            <a:xfrm>
              <a:off x="4079776" y="4077072"/>
              <a:ext cx="1492337" cy="43204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532808" y="4107779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675261" y="586843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675261" y="4761871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675261" y="362776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众筹管理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675261" y="2250802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支付接口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135188" y="1091215"/>
            <a:ext cx="7992888" cy="103593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2496316" y="1353930"/>
            <a:ext cx="1151412" cy="432048"/>
            <a:chOff x="4079776" y="4077072"/>
            <a:chExt cx="1151412" cy="432048"/>
          </a:xfrm>
        </p:grpSpPr>
        <p:sp>
          <p:nvSpPr>
            <p:cNvPr id="97" name="矩形 96"/>
            <p:cNvSpPr/>
            <p:nvPr/>
          </p:nvSpPr>
          <p:spPr>
            <a:xfrm>
              <a:off x="4079776" y="4077072"/>
              <a:ext cx="1151412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4304957" y="41179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169957" y="1353930"/>
            <a:ext cx="1151412" cy="432048"/>
            <a:chOff x="4079776" y="4077072"/>
            <a:chExt cx="1151412" cy="432048"/>
          </a:xfrm>
        </p:grpSpPr>
        <p:sp>
          <p:nvSpPr>
            <p:cNvPr id="100" name="矩形 99"/>
            <p:cNvSpPr/>
            <p:nvPr/>
          </p:nvSpPr>
          <p:spPr>
            <a:xfrm>
              <a:off x="4079776" y="4077072"/>
              <a:ext cx="1151412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304957" y="41179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转账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621984" y="1353930"/>
            <a:ext cx="1151412" cy="432048"/>
            <a:chOff x="4079776" y="4077072"/>
            <a:chExt cx="1151412" cy="432048"/>
          </a:xfrm>
        </p:grpSpPr>
        <p:sp>
          <p:nvSpPr>
            <p:cNvPr id="103" name="矩形 102"/>
            <p:cNvSpPr/>
            <p:nvPr/>
          </p:nvSpPr>
          <p:spPr>
            <a:xfrm>
              <a:off x="4079776" y="4077072"/>
              <a:ext cx="1151412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4304957" y="41179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收益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149016" y="1353930"/>
            <a:ext cx="1151412" cy="432048"/>
            <a:chOff x="4079776" y="4077072"/>
            <a:chExt cx="1151412" cy="432048"/>
          </a:xfrm>
        </p:grpSpPr>
        <p:sp>
          <p:nvSpPr>
            <p:cNvPr id="106" name="矩形 105"/>
            <p:cNvSpPr/>
            <p:nvPr/>
          </p:nvSpPr>
          <p:spPr>
            <a:xfrm>
              <a:off x="4079776" y="4077072"/>
              <a:ext cx="1151412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4304957" y="41179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8" name="文本框 107"/>
          <p:cNvSpPr txBox="1"/>
          <p:nvPr/>
        </p:nvSpPr>
        <p:spPr>
          <a:xfrm>
            <a:off x="1675261" y="109121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06239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1415480" y="261810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itchFamily="34" charset="-122"/>
                <a:ea typeface="华康俪金黑W8(P)" pitchFamily="34" charset="-122"/>
              </a:rPr>
              <a:t>SEO</a:t>
            </a:r>
            <a:endParaRPr lang="zh-CN" altLang="en-US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35188" y="2060848"/>
            <a:ext cx="8928794" cy="432048"/>
            <a:chOff x="2063750" y="2204864"/>
            <a:chExt cx="8928794" cy="432048"/>
          </a:xfrm>
        </p:grpSpPr>
        <p:grpSp>
          <p:nvGrpSpPr>
            <p:cNvPr id="11" name="组合 10"/>
            <p:cNvGrpSpPr/>
            <p:nvPr/>
          </p:nvGrpSpPr>
          <p:grpSpPr>
            <a:xfrm>
              <a:off x="2063750" y="2204864"/>
              <a:ext cx="2304058" cy="432048"/>
              <a:chOff x="2063750" y="2204864"/>
              <a:chExt cx="2304058" cy="43204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063750" y="2204864"/>
                <a:ext cx="2304058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2279576" y="223661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站点首页设置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443260" y="2204864"/>
              <a:ext cx="6549284" cy="432048"/>
              <a:chOff x="4443260" y="2204864"/>
              <a:chExt cx="6549284" cy="43204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3260" y="2204864"/>
                <a:ext cx="6549284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234629" y="2228688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6761341" y="2228688"/>
                <a:ext cx="122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keywords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8904312" y="2228688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description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135188" y="3573016"/>
            <a:ext cx="8928794" cy="432048"/>
            <a:chOff x="2093973" y="2996952"/>
            <a:chExt cx="8928794" cy="432048"/>
          </a:xfrm>
        </p:grpSpPr>
        <p:grpSp>
          <p:nvGrpSpPr>
            <p:cNvPr id="14" name="组合 13"/>
            <p:cNvGrpSpPr/>
            <p:nvPr/>
          </p:nvGrpSpPr>
          <p:grpSpPr>
            <a:xfrm>
              <a:off x="2093973" y="2996952"/>
              <a:ext cx="2304058" cy="432048"/>
              <a:chOff x="2063750" y="2204864"/>
              <a:chExt cx="2304058" cy="432048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063750" y="2204864"/>
                <a:ext cx="2304058" cy="4320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279576" y="2236613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所有页面设置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4473483" y="2996952"/>
              <a:ext cx="6549284" cy="432048"/>
              <a:chOff x="4473483" y="2996952"/>
              <a:chExt cx="6549284" cy="43204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4473483" y="2996952"/>
                <a:ext cx="6549284" cy="43204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621130" y="3028310"/>
                <a:ext cx="6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title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427286" y="3028310"/>
                <a:ext cx="1227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keywords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849701" y="3028310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description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8465374" y="302831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链接名称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9768462" y="302831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外链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265273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1415480" y="261810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itchFamily="34" charset="-122"/>
                <a:ea typeface="华康俪金黑W8(P)" pitchFamily="34" charset="-122"/>
              </a:rPr>
              <a:t>UI/UE</a:t>
            </a:r>
            <a:endParaRPr lang="zh-CN" altLang="en-US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56112" y="1478645"/>
            <a:ext cx="4752528" cy="1197243"/>
            <a:chOff x="623392" y="1295653"/>
            <a:chExt cx="4752528" cy="119724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7408" y="1295653"/>
              <a:ext cx="4608512" cy="1197243"/>
              <a:chOff x="3863752" y="1601710"/>
              <a:chExt cx="4608512" cy="119724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863752" y="1601710"/>
                <a:ext cx="4608512" cy="1197243"/>
              </a:xfrm>
              <a:prstGeom prst="rect">
                <a:avLst/>
              </a:prstGeom>
              <a:solidFill>
                <a:srgbClr val="594080"/>
              </a:solidFill>
              <a:ln>
                <a:solidFill>
                  <a:srgbClr val="5A4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998984" y="1704025"/>
                <a:ext cx="4338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Bootstrap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业界最受欢迎的前端开发框架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079776" y="2135136"/>
                <a:ext cx="42572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为网站的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UI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提供了统一的界面标准，为网站的适应性提供了保证；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623392" y="1295653"/>
              <a:ext cx="36000" cy="1197243"/>
            </a:xfrm>
            <a:prstGeom prst="rect">
              <a:avLst/>
            </a:prstGeom>
            <a:solidFill>
              <a:srgbClr val="5A4080"/>
            </a:solidFill>
            <a:ln>
              <a:solidFill>
                <a:srgbClr val="5A4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124664" y="1478644"/>
            <a:ext cx="4752528" cy="1197243"/>
            <a:chOff x="623392" y="1295653"/>
            <a:chExt cx="4752528" cy="1197243"/>
          </a:xfrm>
          <a:solidFill>
            <a:srgbClr val="363636"/>
          </a:solidFill>
        </p:grpSpPr>
        <p:grpSp>
          <p:nvGrpSpPr>
            <p:cNvPr id="24" name="组合 23"/>
            <p:cNvGrpSpPr/>
            <p:nvPr/>
          </p:nvGrpSpPr>
          <p:grpSpPr>
            <a:xfrm>
              <a:off x="767408" y="1295653"/>
              <a:ext cx="4608512" cy="1197243"/>
              <a:chOff x="3863752" y="1601710"/>
              <a:chExt cx="4608512" cy="1197243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3863752" y="1601710"/>
                <a:ext cx="4608512" cy="1197243"/>
              </a:xfrm>
              <a:prstGeom prst="rect">
                <a:avLst/>
              </a:prstGeom>
              <a:grpFill/>
              <a:ln>
                <a:solidFill>
                  <a:srgbClr val="5A4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998984" y="1704025"/>
                <a:ext cx="253498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jQuery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最流行的</a:t>
                </a:r>
                <a:r>
                  <a:rPr lang="en-US" altLang="zh-CN" b="1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js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类库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4079776" y="2135136"/>
                <a:ext cx="4257255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快、更小、功能更强，跨浏览器，知识</a:t>
                </a:r>
                <a:r>
                  <a:rPr lang="en-US" altLang="zh-CN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css3</a:t>
                </a:r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标准，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为网站的速度和兼容性提供了保证。</a:t>
                </a:r>
                <a:endPara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623392" y="1295653"/>
              <a:ext cx="36000" cy="1197243"/>
            </a:xfrm>
            <a:prstGeom prst="rect">
              <a:avLst/>
            </a:prstGeom>
            <a:grpFill/>
            <a:ln>
              <a:solidFill>
                <a:srgbClr val="363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2176290" y="3573016"/>
            <a:ext cx="9700902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216000" rtlCol="0" anchor="ctr"/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团队中的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设计师工作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年左右，曾在美思博、高德、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等公司任职，担任过高级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设计师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、设计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主管等职位，</a:t>
            </a:r>
            <a:r>
              <a:rPr lang="zh-CN" altLang="en-US" sz="1600" b="1" dirty="0">
                <a:solidFill>
                  <a:srgbClr val="2D62B0"/>
                </a:solidFill>
                <a:latin typeface="微软雅黑" pitchFamily="34" charset="-122"/>
                <a:ea typeface="微软雅黑" pitchFamily="34" charset="-122"/>
              </a:rPr>
              <a:t>对前端和用户体验有自己独到的</a:t>
            </a:r>
            <a:r>
              <a:rPr lang="zh-CN" altLang="en-US" sz="1600" b="1" dirty="0" smtClean="0">
                <a:solidFill>
                  <a:srgbClr val="2D62B0"/>
                </a:solidFill>
                <a:latin typeface="微软雅黑" pitchFamily="34" charset="-122"/>
                <a:ea typeface="微软雅黑" pitchFamily="34" charset="-122"/>
              </a:rPr>
              <a:t>见解。</a:t>
            </a:r>
            <a:endParaRPr lang="zh-CN" altLang="en-US" sz="1600" b="1" dirty="0">
              <a:solidFill>
                <a:srgbClr val="2D62B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48413" y="4509120"/>
            <a:ext cx="159196" cy="720080"/>
          </a:xfrm>
          <a:prstGeom prst="rect">
            <a:avLst/>
          </a:prstGeom>
          <a:solidFill>
            <a:srgbClr val="2D6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9408368" y="3372960"/>
            <a:ext cx="3096344" cy="400110"/>
            <a:chOff x="4875039" y="1565377"/>
            <a:chExt cx="1461894" cy="400110"/>
          </a:xfrm>
        </p:grpSpPr>
        <p:sp>
          <p:nvSpPr>
            <p:cNvPr id="39" name="TextBox 10"/>
            <p:cNvSpPr txBox="1"/>
            <p:nvPr/>
          </p:nvSpPr>
          <p:spPr>
            <a:xfrm>
              <a:off x="4875039" y="1565377"/>
              <a:ext cx="14618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2D62B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设计师资料</a:t>
              </a:r>
              <a:endParaRPr lang="zh-CN" altLang="en-US" sz="2000" dirty="0">
                <a:solidFill>
                  <a:srgbClr val="2D62B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40" name="TextBox 11"/>
            <p:cNvSpPr txBox="1"/>
            <p:nvPr/>
          </p:nvSpPr>
          <p:spPr>
            <a:xfrm>
              <a:off x="5215014" y="1565377"/>
              <a:ext cx="129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D62B0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[</a:t>
              </a:r>
              <a:endParaRPr lang="zh-CN" altLang="en-US" dirty="0">
                <a:solidFill>
                  <a:srgbClr val="2D62B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5898521" y="1580766"/>
              <a:ext cx="115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rgbClr val="80C41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defRPr>
              </a:lvl1pPr>
            </a:lstStyle>
            <a:p>
              <a:r>
                <a:rPr lang="en-US" altLang="zh-CN" dirty="0">
                  <a:solidFill>
                    <a:srgbClr val="2D62B0"/>
                  </a:solidFill>
                </a:rPr>
                <a:t>]</a:t>
              </a:r>
              <a:endParaRPr lang="zh-CN" altLang="en-US" dirty="0">
                <a:solidFill>
                  <a:srgbClr val="2D62B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9037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/>
          <p:cNvSpPr txBox="1"/>
          <p:nvPr/>
        </p:nvSpPr>
        <p:spPr>
          <a:xfrm>
            <a:off x="1415480" y="261810"/>
            <a:ext cx="5328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康俪金黑W8(P)" pitchFamily="34" charset="-122"/>
                <a:ea typeface="华康俪金黑W8(P)" pitchFamily="34" charset="-122"/>
              </a:rPr>
              <a:t>开发过程</a:t>
            </a:r>
            <a:endParaRPr lang="zh-CN" altLang="en-US" b="1" dirty="0">
              <a:solidFill>
                <a:srgbClr val="FF9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1844" r="1342" b="31777"/>
          <a:stretch/>
        </p:blipFill>
        <p:spPr>
          <a:xfrm>
            <a:off x="111247" y="1196752"/>
            <a:ext cx="6100349" cy="2738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23306"/>
          <a:stretch/>
        </p:blipFill>
        <p:spPr>
          <a:xfrm>
            <a:off x="6311900" y="1087763"/>
            <a:ext cx="5760764" cy="31107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42" y="436510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敏捷开发过程，最可靠、最贴近需求的开发过程管理，注重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客户的价值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76741" y="4343264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客户一起参与项目的开发过程，沟通更便捷，项目进度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在开发管理系统中一目了然，做到心中有数。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76742" y="980728"/>
            <a:ext cx="36000" cy="5760640"/>
          </a:xfrm>
          <a:prstGeom prst="rect">
            <a:avLst/>
          </a:prstGeom>
          <a:gradFill flip="none" rotWithShape="1">
            <a:gsLst>
              <a:gs pos="20000">
                <a:srgbClr val="2D62B0">
                  <a:tint val="66000"/>
                  <a:satMod val="160000"/>
                </a:srgbClr>
              </a:gs>
              <a:gs pos="44000">
                <a:srgbClr val="2D62B0">
                  <a:tint val="44500"/>
                  <a:satMod val="160000"/>
                </a:srgbClr>
              </a:gs>
              <a:gs pos="62000">
                <a:srgbClr val="2D62B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508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39328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57150">
          <a:solidFill>
            <a:srgbClr val="FF9300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250</Words>
  <Application>Microsoft Office PowerPoint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 Unicode MS</vt:lpstr>
      <vt:lpstr>华康俪金黑W8(P)</vt:lpstr>
      <vt:lpstr>华文行楷</vt:lpstr>
      <vt:lpstr>经典繁仿黑</vt:lpstr>
      <vt:lpstr>宋体</vt:lpstr>
      <vt:lpstr>微软雅黑</vt:lpstr>
      <vt:lpstr>Arial</vt:lpstr>
      <vt:lpstr>Broadway</vt:lpstr>
      <vt:lpstr>Calibri</vt:lpstr>
      <vt:lpstr>Euphemia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wangyongqiang(王永强)</cp:lastModifiedBy>
  <cp:revision>832</cp:revision>
  <dcterms:modified xsi:type="dcterms:W3CDTF">2014-08-06T03:26:05Z</dcterms:modified>
</cp:coreProperties>
</file>