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59" r:id="rId7"/>
    <p:sldId id="272" r:id="rId8"/>
    <p:sldId id="273" r:id="rId9"/>
    <p:sldId id="262" r:id="rId10"/>
    <p:sldId id="266" r:id="rId11"/>
    <p:sldId id="263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err="1">
                <a:solidFill>
                  <a:schemeClr val="bg2"/>
                </a:solidFill>
                <a:ea typeface="맑은 고딕"/>
              </a:rPr>
              <a:t>Generative</a:t>
            </a:r>
            <a:r>
              <a:rPr lang="ko-KR" altLang="en-US" sz="4000">
                <a:solidFill>
                  <a:schemeClr val="bg2"/>
                </a:solidFill>
                <a:ea typeface="맑은 고딕"/>
              </a:rPr>
              <a:t> </a:t>
            </a:r>
            <a:r>
              <a:rPr lang="ko-KR" altLang="en-US" sz="4000" err="1">
                <a:solidFill>
                  <a:schemeClr val="bg2"/>
                </a:solidFill>
                <a:ea typeface="맑은 고딕"/>
              </a:rPr>
              <a:t>Adversarial</a:t>
            </a:r>
            <a:r>
              <a:rPr lang="ko-KR" altLang="en-US" sz="4000">
                <a:solidFill>
                  <a:schemeClr val="bg2"/>
                </a:solidFill>
                <a:ea typeface="맑은 고딕"/>
              </a:rPr>
              <a:t> </a:t>
            </a:r>
            <a:r>
              <a:rPr lang="ko-KR" altLang="en-US" sz="4000" err="1">
                <a:solidFill>
                  <a:schemeClr val="bg2"/>
                </a:solidFill>
                <a:ea typeface="맑은 고딕"/>
              </a:rPr>
              <a:t>Nets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000" err="1">
                <a:ea typeface="맑은 고딕"/>
              </a:rPr>
              <a:t>Lim</a:t>
            </a:r>
            <a:r>
              <a:rPr lang="ko-KR" altLang="en-US" sz="1000">
                <a:ea typeface="맑은 고딕"/>
              </a:rPr>
              <a:t>, </a:t>
            </a:r>
            <a:r>
              <a:rPr lang="ko-KR" altLang="en-US" sz="1000" err="1">
                <a:ea typeface="맑은 고딕"/>
              </a:rPr>
              <a:t>Jin-Su</a:t>
            </a:r>
            <a:endParaRPr lang="ko-KR" sz="1000" err="1"/>
          </a:p>
          <a:p>
            <a:r>
              <a:rPr lang="ko-KR" altLang="en-US" sz="1000">
                <a:ea typeface="맑은 고딕"/>
              </a:rPr>
              <a:t>dla0830ld@gmail.com</a:t>
            </a:r>
          </a:p>
          <a:p>
            <a:r>
              <a:rPr lang="ko-KR" altLang="en-US" sz="1000">
                <a:ea typeface="맑은 고딕"/>
              </a:rPr>
              <a:t>2017-11-09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E12FA-8C66-41E6-B8F2-2BFD0DAF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err="1">
                <a:ea typeface="맑은 고딕"/>
              </a:rPr>
              <a:t>Generative</a:t>
            </a:r>
            <a:r>
              <a:rPr 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Adversarial</a:t>
            </a:r>
            <a:r>
              <a:rPr 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Nets</a:t>
            </a:r>
          </a:p>
        </p:txBody>
      </p:sp>
      <p:pic>
        <p:nvPicPr>
          <p:cNvPr id="12" name="그림 12">
            <a:extLst>
              <a:ext uri="{FF2B5EF4-FFF2-40B4-BE49-F238E27FC236}">
                <a16:creationId xmlns:a16="http://schemas.microsoft.com/office/drawing/2014/main" id="{88553F39-FEA7-4989-BF57-CC6351E2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241" y="2895600"/>
            <a:ext cx="2102937" cy="2096534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5A14E733-30C2-439E-B04B-5AF77E8E6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07" y="2371725"/>
            <a:ext cx="2670756" cy="1401819"/>
          </a:xfrm>
          <a:prstGeom prst="rect">
            <a:avLst/>
          </a:prstGeom>
        </p:spPr>
      </p:pic>
      <p:pic>
        <p:nvPicPr>
          <p:cNvPr id="16" name="그림 16">
            <a:extLst>
              <a:ext uri="{FF2B5EF4-FFF2-40B4-BE49-F238E27FC236}">
                <a16:creationId xmlns:a16="http://schemas.microsoft.com/office/drawing/2014/main" id="{1D80785F-D90F-4FA1-9659-677EF1F7A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320" y="2657475"/>
            <a:ext cx="1516014" cy="8059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6FCC5C-DD65-4698-A1F6-C8D3EBA22AF7}"/>
              </a:ext>
            </a:extLst>
          </p:cNvPr>
          <p:cNvSpPr txBox="1"/>
          <p:nvPr/>
        </p:nvSpPr>
        <p:spPr>
          <a:xfrm>
            <a:off x="0" y="645795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/>
              <a:t>http://shower0420.tistory.com/172</a:t>
            </a:r>
            <a:endParaRPr lang="ko-KR" altLang="en-US"/>
          </a:p>
        </p:txBody>
      </p:sp>
      <p:pic>
        <p:nvPicPr>
          <p:cNvPr id="19" name="그림 19">
            <a:extLst>
              <a:ext uri="{FF2B5EF4-FFF2-40B4-BE49-F238E27FC236}">
                <a16:creationId xmlns:a16="http://schemas.microsoft.com/office/drawing/2014/main" id="{EBB3AC4B-3F23-4A7B-B95F-F6638BFF0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320" y="4143375"/>
            <a:ext cx="1505228" cy="85360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A4BE66-2C6D-4F6C-9AE7-EA50D458EB7B}"/>
              </a:ext>
            </a:extLst>
          </p:cNvPr>
          <p:cNvCxnSpPr/>
          <p:nvPr/>
        </p:nvCxnSpPr>
        <p:spPr>
          <a:xfrm flipV="1">
            <a:off x="4077057" y="3067050"/>
            <a:ext cx="828075" cy="6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ADDBE8-1514-4E89-ABFB-AE9CA235EE84}"/>
              </a:ext>
            </a:extLst>
          </p:cNvPr>
          <p:cNvCxnSpPr>
            <a:cxnSpLocks/>
          </p:cNvCxnSpPr>
          <p:nvPr/>
        </p:nvCxnSpPr>
        <p:spPr>
          <a:xfrm>
            <a:off x="6925280" y="3076575"/>
            <a:ext cx="1509079" cy="482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B591052-6176-47CD-A0DC-B696BC425571}"/>
              </a:ext>
            </a:extLst>
          </p:cNvPr>
          <p:cNvCxnSpPr>
            <a:cxnSpLocks/>
          </p:cNvCxnSpPr>
          <p:nvPr/>
        </p:nvCxnSpPr>
        <p:spPr>
          <a:xfrm flipV="1">
            <a:off x="6801445" y="4133850"/>
            <a:ext cx="1643362" cy="437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0A9C47-DFC5-41CB-A98E-7B78C1770278}"/>
              </a:ext>
            </a:extLst>
          </p:cNvPr>
          <p:cNvSpPr txBox="1"/>
          <p:nvPr/>
        </p:nvSpPr>
        <p:spPr>
          <a:xfrm>
            <a:off x="1180934" y="391795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Counterfeiter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53B3C4-5FA4-49E4-9B84-376CC788596B}"/>
              </a:ext>
            </a:extLst>
          </p:cNvPr>
          <p:cNvSpPr txBox="1"/>
          <p:nvPr/>
        </p:nvSpPr>
        <p:spPr>
          <a:xfrm>
            <a:off x="8432868" y="50958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Police</a:t>
            </a:r>
            <a:endParaRPr lang="ko-KR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B8293-39C8-422F-AEB9-6E24BD320F19}"/>
              </a:ext>
            </a:extLst>
          </p:cNvPr>
          <p:cNvSpPr txBox="1"/>
          <p:nvPr/>
        </p:nvSpPr>
        <p:spPr>
          <a:xfrm>
            <a:off x="11164632" y="6349644"/>
            <a:ext cx="8579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solidFill>
                  <a:srgbClr val="000000"/>
                </a:solidFill>
              </a:rPr>
              <a:t>- 10 -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9000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5D05C-0E79-4775-86A9-1C042BA2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err="1">
                <a:ea typeface="맑은 고딕"/>
              </a:rPr>
              <a:t>Generative</a:t>
            </a:r>
            <a:r>
              <a:rPr 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Adversarial</a:t>
            </a:r>
            <a:r>
              <a:rPr 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Nets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A25B66C-C620-4B64-83BE-D4C584AB5AAF}"/>
              </a:ext>
            </a:extLst>
          </p:cNvPr>
          <p:cNvSpPr/>
          <p:nvPr/>
        </p:nvSpPr>
        <p:spPr>
          <a:xfrm>
            <a:off x="5239207" y="1955702"/>
            <a:ext cx="1731484" cy="12999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err="1">
                <a:ea typeface="맑은 고딕"/>
              </a:rPr>
              <a:t>D</a:t>
            </a:r>
            <a:endParaRPr lang="ko-KR" sz="4000" b="1">
              <a:ea typeface="맑은 고딕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F181E07-C859-4361-B6EA-79AF26BE312A}"/>
              </a:ext>
            </a:extLst>
          </p:cNvPr>
          <p:cNvSpPr/>
          <p:nvPr/>
        </p:nvSpPr>
        <p:spPr>
          <a:xfrm>
            <a:off x="2867276" y="3801255"/>
            <a:ext cx="1731484" cy="12999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err="1">
                <a:ea typeface="맑은 고딕"/>
              </a:rPr>
              <a:t>G</a:t>
            </a:r>
            <a:endParaRPr lang="ko-KR" altLang="en-US" sz="4000" b="1">
              <a:ea typeface="맑은 고딕"/>
            </a:endParaRPr>
          </a:p>
        </p:txBody>
      </p:sp>
      <p:pic>
        <p:nvPicPr>
          <p:cNvPr id="7" name="그림 5">
            <a:extLst>
              <a:ext uri="{FF2B5EF4-FFF2-40B4-BE49-F238E27FC236}">
                <a16:creationId xmlns:a16="http://schemas.microsoft.com/office/drawing/2014/main" id="{1F03D359-BA59-423B-8454-80ED2A39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72" y="2018128"/>
            <a:ext cx="1588510" cy="120031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36513C-F055-41DC-8517-A606E27A81FD}"/>
              </a:ext>
            </a:extLst>
          </p:cNvPr>
          <p:cNvSpPr/>
          <p:nvPr/>
        </p:nvSpPr>
        <p:spPr>
          <a:xfrm>
            <a:off x="7630190" y="3810781"/>
            <a:ext cx="1731484" cy="12999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err="1">
                <a:ea typeface="맑은 고딕"/>
              </a:rPr>
              <a:t>D</a:t>
            </a:r>
            <a:endParaRPr lang="ko-KR" sz="4000" b="1">
              <a:ea typeface="맑은 고딕"/>
            </a:endParaRPr>
          </a:p>
        </p:txBody>
      </p:sp>
      <p:pic>
        <p:nvPicPr>
          <p:cNvPr id="3" name="그림 5" descr="열화 박보영.jpeg">
            <a:extLst>
              <a:ext uri="{FF2B5EF4-FFF2-40B4-BE49-F238E27FC236}">
                <a16:creationId xmlns:a16="http://schemas.microsoft.com/office/drawing/2014/main" id="{642CB706-6329-4363-9C38-5000899EF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304" y="3944130"/>
            <a:ext cx="1308101" cy="99269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7AD01B9-AA15-4FF4-8B01-5950E684BC81}"/>
              </a:ext>
            </a:extLst>
          </p:cNvPr>
          <p:cNvCxnSpPr>
            <a:cxnSpLocks/>
          </p:cNvCxnSpPr>
          <p:nvPr/>
        </p:nvCxnSpPr>
        <p:spPr>
          <a:xfrm>
            <a:off x="4372357" y="2603402"/>
            <a:ext cx="866442" cy="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63788A-2D51-47AA-B839-915D88653FB0}"/>
              </a:ext>
            </a:extLst>
          </p:cNvPr>
          <p:cNvCxnSpPr>
            <a:cxnSpLocks/>
          </p:cNvCxnSpPr>
          <p:nvPr/>
        </p:nvCxnSpPr>
        <p:spPr>
          <a:xfrm>
            <a:off x="6963386" y="2622452"/>
            <a:ext cx="866442" cy="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900D90-264B-4FCA-90A9-BEC84ED45EB9}"/>
              </a:ext>
            </a:extLst>
          </p:cNvPr>
          <p:cNvCxnSpPr>
            <a:cxnSpLocks/>
          </p:cNvCxnSpPr>
          <p:nvPr/>
        </p:nvCxnSpPr>
        <p:spPr>
          <a:xfrm>
            <a:off x="1990899" y="4401329"/>
            <a:ext cx="866442" cy="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25822F7-5856-4DD7-B6E0-542A770DCD57}"/>
              </a:ext>
            </a:extLst>
          </p:cNvPr>
          <p:cNvCxnSpPr>
            <a:cxnSpLocks/>
          </p:cNvCxnSpPr>
          <p:nvPr/>
        </p:nvCxnSpPr>
        <p:spPr>
          <a:xfrm>
            <a:off x="4591449" y="4439432"/>
            <a:ext cx="866442" cy="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BBBD59-7324-486D-80F6-EB2DC8748DF7}"/>
              </a:ext>
            </a:extLst>
          </p:cNvPr>
          <p:cNvCxnSpPr>
            <a:cxnSpLocks/>
          </p:cNvCxnSpPr>
          <p:nvPr/>
        </p:nvCxnSpPr>
        <p:spPr>
          <a:xfrm>
            <a:off x="6763340" y="4439432"/>
            <a:ext cx="866442" cy="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86160A-5F62-4267-B4BB-74CEBFE54406}"/>
              </a:ext>
            </a:extLst>
          </p:cNvPr>
          <p:cNvCxnSpPr>
            <a:cxnSpLocks/>
          </p:cNvCxnSpPr>
          <p:nvPr/>
        </p:nvCxnSpPr>
        <p:spPr>
          <a:xfrm>
            <a:off x="9354368" y="4439432"/>
            <a:ext cx="866442" cy="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25BB45-A49B-4068-9C12-07F637CD4A6A}"/>
              </a:ext>
            </a:extLst>
          </p:cNvPr>
          <p:cNvSpPr txBox="1"/>
          <p:nvPr/>
        </p:nvSpPr>
        <p:spPr>
          <a:xfrm>
            <a:off x="6934805" y="2329882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err="1">
                <a:ea typeface="맑은 고딕"/>
              </a:rPr>
              <a:t>D</a:t>
            </a:r>
            <a:r>
              <a:rPr lang="ko-KR" altLang="en-US" sz="3200">
                <a:ea typeface="맑은 고딕"/>
              </a:rPr>
              <a:t>(</a:t>
            </a:r>
            <a:r>
              <a:rPr lang="ko-KR" altLang="en-US" sz="3200" err="1">
                <a:ea typeface="맑은 고딕"/>
              </a:rPr>
              <a:t>x</a:t>
            </a:r>
            <a:r>
              <a:rPr lang="ko-KR" altLang="en-US" sz="3200">
                <a:ea typeface="맑은 고딕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D4F60-88F1-49B0-BD57-4DA4A57EF78A}"/>
              </a:ext>
            </a:extLst>
          </p:cNvPr>
          <p:cNvSpPr txBox="1"/>
          <p:nvPr/>
        </p:nvSpPr>
        <p:spPr>
          <a:xfrm>
            <a:off x="9573464" y="4156176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err="1">
                <a:latin typeface="32"/>
                <a:ea typeface="맑은 고딕"/>
              </a:rPr>
              <a:t>D</a:t>
            </a:r>
            <a:r>
              <a:rPr lang="ko-KR" altLang="en-US" sz="3200">
                <a:latin typeface="32"/>
                <a:ea typeface="맑은 고딕"/>
              </a:rPr>
              <a:t>(</a:t>
            </a:r>
            <a:r>
              <a:rPr lang="ko-KR" altLang="en-US" sz="3200" err="1">
                <a:latin typeface="32"/>
                <a:ea typeface="맑은 고딕"/>
              </a:rPr>
              <a:t>G</a:t>
            </a:r>
            <a:r>
              <a:rPr lang="ko-KR" altLang="en-US" sz="3200">
                <a:latin typeface="32"/>
                <a:ea typeface="맑은 고딕"/>
              </a:rPr>
              <a:t>(</a:t>
            </a:r>
            <a:r>
              <a:rPr lang="ko-KR" altLang="en-US" sz="3200" err="1">
                <a:latin typeface="32"/>
                <a:ea typeface="맑은 고딕"/>
              </a:rPr>
              <a:t>z</a:t>
            </a:r>
            <a:r>
              <a:rPr lang="ko-KR" altLang="en-US" sz="3200">
                <a:latin typeface="32"/>
                <a:ea typeface="맑은 고딕"/>
              </a:rPr>
              <a:t>))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CE832-6FBD-446D-B0FA-99D270990C32}"/>
              </a:ext>
            </a:extLst>
          </p:cNvPr>
          <p:cNvSpPr txBox="1"/>
          <p:nvPr/>
        </p:nvSpPr>
        <p:spPr>
          <a:xfrm>
            <a:off x="133190" y="3896506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Latent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Code</a:t>
            </a:r>
            <a:endParaRPr lang="ko-KR" altLang="en-US" err="1"/>
          </a:p>
          <a:p>
            <a:pPr algn="ctr"/>
            <a:r>
              <a:rPr lang="ko-KR" altLang="en-US" err="1"/>
              <a:t>z</a:t>
            </a:r>
            <a:endParaRPr lang="ko-KR" err="1"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B0541-3A09-452C-BA37-96C060BDCD39}"/>
              </a:ext>
            </a:extLst>
          </p:cNvPr>
          <p:cNvSpPr txBox="1"/>
          <p:nvPr/>
        </p:nvSpPr>
        <p:spPr>
          <a:xfrm>
            <a:off x="2204275" y="162528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/>
              <a:t>Real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Image</a:t>
            </a:r>
            <a:endParaRPr lang="ko-KR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BC5BFA-C44A-4E43-879D-71F3955A6326}"/>
              </a:ext>
            </a:extLst>
          </p:cNvPr>
          <p:cNvSpPr txBox="1"/>
          <p:nvPr/>
        </p:nvSpPr>
        <p:spPr>
          <a:xfrm>
            <a:off x="4728279" y="3589542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err="1"/>
              <a:t>Fake</a:t>
            </a:r>
            <a:r>
              <a:rPr lang="ko-KR" altLang="en-US" sz="1600"/>
              <a:t> </a:t>
            </a:r>
            <a:r>
              <a:rPr lang="ko-KR" altLang="en-US" sz="1600" err="1"/>
              <a:t>Image</a:t>
            </a:r>
            <a:endParaRPr lang="ko-KR" sz="1600">
              <a:ea typeface="맑은 고딕"/>
            </a:endParaRPr>
          </a:p>
        </p:txBody>
      </p:sp>
      <p:pic>
        <p:nvPicPr>
          <p:cNvPr id="6" name="그림 8">
            <a:extLst>
              <a:ext uri="{FF2B5EF4-FFF2-40B4-BE49-F238E27FC236}">
                <a16:creationId xmlns:a16="http://schemas.microsoft.com/office/drawing/2014/main" id="{36CBAE7F-41C2-4B25-94F3-B707BEEEB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018" b="-1818"/>
          <a:stretch/>
        </p:blipFill>
        <p:spPr>
          <a:xfrm>
            <a:off x="2047032" y="5791200"/>
            <a:ext cx="8092277" cy="595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461264-C3F1-468D-A74C-AB88D128C238}"/>
              </a:ext>
            </a:extLst>
          </p:cNvPr>
          <p:cNvSpPr txBox="1"/>
          <p:nvPr/>
        </p:nvSpPr>
        <p:spPr>
          <a:xfrm>
            <a:off x="11164632" y="6349644"/>
            <a:ext cx="8579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solidFill>
                  <a:srgbClr val="000000"/>
                </a:solidFill>
              </a:rPr>
              <a:t>- 11 -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6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0276F2F0-F676-4225-86D6-4FEB3344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112" y="0"/>
            <a:ext cx="6697063" cy="687250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014497C-3B45-4AF5-880E-E5B7AE2EFEB5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5565545" cy="1007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sz="3200" err="1">
                <a:ea typeface="맑은 고딕"/>
              </a:rPr>
              <a:t>Generative</a:t>
            </a:r>
            <a:r>
              <a:rPr lang="ko-KR" sz="3200">
                <a:ea typeface="맑은 고딕"/>
              </a:rPr>
              <a:t> </a:t>
            </a:r>
            <a:r>
              <a:rPr lang="ko-KR" sz="3200" err="1">
                <a:ea typeface="맑은 고딕"/>
              </a:rPr>
              <a:t>Adversarial</a:t>
            </a:r>
            <a:r>
              <a:rPr lang="ko-KR" sz="3200">
                <a:ea typeface="맑은 고딕"/>
              </a:rPr>
              <a:t> </a:t>
            </a:r>
            <a:r>
              <a:rPr lang="ko-KR" sz="3200" err="1">
                <a:ea typeface="맑은 고딕"/>
              </a:rPr>
              <a:t>Nets</a:t>
            </a:r>
            <a:endParaRPr lang="ko-KR" sz="3200"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AEC650-25BA-4E92-B69B-2386C89ED09C}"/>
              </a:ext>
            </a:extLst>
          </p:cNvPr>
          <p:cNvSpPr/>
          <p:nvPr/>
        </p:nvSpPr>
        <p:spPr>
          <a:xfrm>
            <a:off x="5513388" y="3943350"/>
            <a:ext cx="4900197" cy="1168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AC0E4E-9115-45F9-9CE2-9535950CFD11}"/>
              </a:ext>
            </a:extLst>
          </p:cNvPr>
          <p:cNvSpPr/>
          <p:nvPr/>
        </p:nvSpPr>
        <p:spPr>
          <a:xfrm>
            <a:off x="5523935" y="5229225"/>
            <a:ext cx="4900197" cy="114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7B8018-7484-4E74-9F1B-9CDF99B0BA23}"/>
              </a:ext>
            </a:extLst>
          </p:cNvPr>
          <p:cNvSpPr/>
          <p:nvPr/>
        </p:nvSpPr>
        <p:spPr>
          <a:xfrm>
            <a:off x="5513899" y="1740413"/>
            <a:ext cx="3711860" cy="341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DA27F4-7E76-4DD7-91BA-A63CC8D4CD03}"/>
              </a:ext>
            </a:extLst>
          </p:cNvPr>
          <p:cNvSpPr txBox="1"/>
          <p:nvPr/>
        </p:nvSpPr>
        <p:spPr>
          <a:xfrm>
            <a:off x="971738" y="158668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/>
              <a:t>Real</a:t>
            </a:r>
            <a:r>
              <a:rPr lang="ko-KR" altLang="en-US"/>
              <a:t> </a:t>
            </a:r>
            <a:r>
              <a:rPr lang="ko-KR" altLang="en-US" err="1"/>
              <a:t>Image</a:t>
            </a:r>
            <a:r>
              <a:rPr lang="ko-KR" altLang="en-US">
                <a:ea typeface="맑은 고딕"/>
              </a:rPr>
              <a:t> </a:t>
            </a:r>
            <a:r>
              <a:rPr lang="en-US" altLang="en-US">
                <a:ea typeface="맑은 고딕"/>
              </a:rPr>
              <a:t>:</a:t>
            </a:r>
            <a:r>
              <a:rPr lang="ko-KR" altLang="en-US">
                <a:ea typeface="맑은 고딕"/>
              </a:rPr>
              <a:t> </a:t>
            </a:r>
            <a:r>
              <a:rPr lang="en-US" altLang="en-US">
                <a:ea typeface="맑은 고딕"/>
              </a:rPr>
              <a:t>x</a:t>
            </a:r>
          </a:p>
          <a:p>
            <a:pPr algn="ctr"/>
            <a:r>
              <a:rPr lang="en-US" altLang="en-US">
                <a:ea typeface="맑은 고딕"/>
              </a:rPr>
              <a:t>Latent Code : 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B79C72-D5D3-463C-9778-94AEC64725BF}"/>
              </a:ext>
            </a:extLst>
          </p:cNvPr>
          <p:cNvSpPr txBox="1"/>
          <p:nvPr/>
        </p:nvSpPr>
        <p:spPr>
          <a:xfrm>
            <a:off x="1476660" y="43409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/>
              <a:t>Generator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E9442-6CE0-422B-A435-3F0B26848432}"/>
              </a:ext>
            </a:extLst>
          </p:cNvPr>
          <p:cNvSpPr txBox="1"/>
          <p:nvPr/>
        </p:nvSpPr>
        <p:spPr>
          <a:xfrm>
            <a:off x="1476660" y="561618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/>
              <a:t>Discriminator</a:t>
            </a:r>
            <a:endParaRPr lang="ko-KR" altLang="en-US" err="1">
              <a:ea typeface="맑은 고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61E7411-AE0F-4351-9EE2-C2B3EAC26D32}"/>
              </a:ext>
            </a:extLst>
          </p:cNvPr>
          <p:cNvCxnSpPr/>
          <p:nvPr/>
        </p:nvCxnSpPr>
        <p:spPr>
          <a:xfrm flipV="1">
            <a:off x="3515404" y="1906931"/>
            <a:ext cx="1688177" cy="7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2366A30-CBC2-403B-8720-A5C75CB6F1EA}"/>
              </a:ext>
            </a:extLst>
          </p:cNvPr>
          <p:cNvCxnSpPr>
            <a:cxnSpLocks/>
          </p:cNvCxnSpPr>
          <p:nvPr/>
        </p:nvCxnSpPr>
        <p:spPr>
          <a:xfrm flipV="1">
            <a:off x="3639253" y="4531747"/>
            <a:ext cx="1688177" cy="7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4D2054-FFAF-4981-AC97-0167230A4D6A}"/>
              </a:ext>
            </a:extLst>
          </p:cNvPr>
          <p:cNvCxnSpPr>
            <a:cxnSpLocks/>
          </p:cNvCxnSpPr>
          <p:nvPr/>
        </p:nvCxnSpPr>
        <p:spPr>
          <a:xfrm flipV="1">
            <a:off x="3718451" y="5807021"/>
            <a:ext cx="1688177" cy="7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BA1FCB-C892-4996-A2F2-FDEADE5A5991}"/>
              </a:ext>
            </a:extLst>
          </p:cNvPr>
          <p:cNvSpPr txBox="1"/>
          <p:nvPr/>
        </p:nvSpPr>
        <p:spPr>
          <a:xfrm>
            <a:off x="11161053" y="6350000"/>
            <a:ext cx="8579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solidFill>
                  <a:srgbClr val="FFFFFF"/>
                </a:solidFill>
              </a:rPr>
              <a:t>- 12 -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355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014497C-3B45-4AF5-880E-E5B7AE2EFEB5}"/>
              </a:ext>
            </a:extLst>
          </p:cNvPr>
          <p:cNvSpPr txBox="1">
            <a:spLocks/>
          </p:cNvSpPr>
          <p:nvPr/>
        </p:nvSpPr>
        <p:spPr>
          <a:xfrm>
            <a:off x="0" y="190500"/>
            <a:ext cx="5565545" cy="1007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sz="3200" err="1">
                <a:ea typeface="맑은 고딕"/>
              </a:rPr>
              <a:t>Generative</a:t>
            </a:r>
            <a:r>
              <a:rPr lang="ko-KR" sz="3200">
                <a:ea typeface="맑은 고딕"/>
              </a:rPr>
              <a:t> </a:t>
            </a:r>
            <a:r>
              <a:rPr lang="ko-KR" sz="3200" err="1">
                <a:ea typeface="맑은 고딕"/>
              </a:rPr>
              <a:t>Adversarial</a:t>
            </a:r>
            <a:r>
              <a:rPr lang="ko-KR" sz="3200">
                <a:ea typeface="맑은 고딕"/>
              </a:rPr>
              <a:t> </a:t>
            </a:r>
            <a:r>
              <a:rPr lang="ko-KR" sz="3200" err="1">
                <a:ea typeface="맑은 고딕"/>
              </a:rPr>
              <a:t>Nets</a:t>
            </a:r>
            <a:endParaRPr lang="ko-KR" sz="3200">
              <a:ea typeface="맑은 고딕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3D564C81-3C30-488B-ADE4-FD67CC17F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040" y="0"/>
            <a:ext cx="6742373" cy="68714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D57AF8C-FCCD-46F5-B1A9-346A8302118E}"/>
              </a:ext>
            </a:extLst>
          </p:cNvPr>
          <p:cNvSpPr/>
          <p:nvPr/>
        </p:nvSpPr>
        <p:spPr>
          <a:xfrm>
            <a:off x="5484272" y="2715158"/>
            <a:ext cx="6458766" cy="935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F12B9F-27EB-4F2D-A1B1-3411E8E2AA21}"/>
              </a:ext>
            </a:extLst>
          </p:cNvPr>
          <p:cNvSpPr/>
          <p:nvPr/>
        </p:nvSpPr>
        <p:spPr>
          <a:xfrm>
            <a:off x="5476807" y="1228658"/>
            <a:ext cx="5051824" cy="3206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5559E6-26DD-45BB-999F-A2B9B2B46D64}"/>
              </a:ext>
            </a:extLst>
          </p:cNvPr>
          <p:cNvSpPr/>
          <p:nvPr/>
        </p:nvSpPr>
        <p:spPr>
          <a:xfrm>
            <a:off x="5502110" y="1666942"/>
            <a:ext cx="3237523" cy="267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8">
            <a:extLst>
              <a:ext uri="{FF2B5EF4-FFF2-40B4-BE49-F238E27FC236}">
                <a16:creationId xmlns:a16="http://schemas.microsoft.com/office/drawing/2014/main" id="{6A83F247-9060-47FC-BAB0-440367F8F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18" b="-1818"/>
          <a:stretch/>
        </p:blipFill>
        <p:spPr>
          <a:xfrm>
            <a:off x="200064" y="1413179"/>
            <a:ext cx="4784385" cy="35263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139DA7-ADE6-4141-B820-2956754ABB64}"/>
              </a:ext>
            </a:extLst>
          </p:cNvPr>
          <p:cNvSpPr/>
          <p:nvPr/>
        </p:nvSpPr>
        <p:spPr>
          <a:xfrm>
            <a:off x="4160271" y="1381638"/>
            <a:ext cx="743561" cy="278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54272E7C-96BD-4AD7-AB64-BDA5327D5091}"/>
              </a:ext>
            </a:extLst>
          </p:cNvPr>
          <p:cNvCxnSpPr/>
          <p:nvPr/>
        </p:nvCxnSpPr>
        <p:spPr>
          <a:xfrm>
            <a:off x="4980442" y="1482857"/>
            <a:ext cx="469213" cy="28914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05065D-6CE4-41C6-BF01-A267785078E9}"/>
              </a:ext>
            </a:extLst>
          </p:cNvPr>
          <p:cNvSpPr/>
          <p:nvPr/>
        </p:nvSpPr>
        <p:spPr>
          <a:xfrm>
            <a:off x="189423" y="1297500"/>
            <a:ext cx="4856480" cy="5315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B34E41-8AF2-4E82-9AAC-A4509D79EF18}"/>
              </a:ext>
            </a:extLst>
          </p:cNvPr>
          <p:cNvSpPr txBox="1"/>
          <p:nvPr/>
        </p:nvSpPr>
        <p:spPr>
          <a:xfrm>
            <a:off x="1829153" y="292467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/>
              <a:t>Optimizer</a:t>
            </a:r>
            <a:endParaRPr lang="ko-KR" altLang="en-US" err="1">
              <a:ea typeface="맑은 고딕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85E0AF0-57E8-4303-96D9-FB889A37FFCB}"/>
              </a:ext>
            </a:extLst>
          </p:cNvPr>
          <p:cNvCxnSpPr/>
          <p:nvPr/>
        </p:nvCxnSpPr>
        <p:spPr>
          <a:xfrm flipV="1">
            <a:off x="3942516" y="3113210"/>
            <a:ext cx="1253590" cy="7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FDCF73-0391-4AC9-857C-FC095801EE5B}"/>
              </a:ext>
            </a:extLst>
          </p:cNvPr>
          <p:cNvSpPr txBox="1"/>
          <p:nvPr/>
        </p:nvSpPr>
        <p:spPr>
          <a:xfrm>
            <a:off x="11161474" y="6349214"/>
            <a:ext cx="8579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solidFill>
                  <a:srgbClr val="FFFFFF"/>
                </a:solidFill>
              </a:rPr>
              <a:t>- 13 -</a:t>
            </a: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512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89D4B-A58C-4C48-9E95-CA052F73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err="1">
                <a:ea typeface="맑은 고딕"/>
              </a:rPr>
              <a:t>Generative</a:t>
            </a:r>
            <a:r>
              <a:rPr 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Adversarial</a:t>
            </a:r>
            <a:r>
              <a:rPr 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Nets</a:t>
            </a:r>
          </a:p>
          <a:p>
            <a:endParaRPr lang="ko-KR" altLang="en-US">
              <a:ea typeface="맑은 고딕"/>
            </a:endParaRPr>
          </a:p>
        </p:txBody>
      </p:sp>
      <p:pic>
        <p:nvPicPr>
          <p:cNvPr id="5" name="그림 5" descr="000.png">
            <a:extLst>
              <a:ext uri="{FF2B5EF4-FFF2-40B4-BE49-F238E27FC236}">
                <a16:creationId xmlns:a16="http://schemas.microsoft.com/office/drawing/2014/main" id="{BE08B332-A469-44D6-8B4C-D739D9A06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87" y="1581150"/>
            <a:ext cx="8763405" cy="1218599"/>
          </a:xfrm>
          <a:prstGeom prst="rect">
            <a:avLst/>
          </a:prstGeom>
        </p:spPr>
      </p:pic>
      <p:pic>
        <p:nvPicPr>
          <p:cNvPr id="7" name="그림 7" descr="019.png">
            <a:extLst>
              <a:ext uri="{FF2B5EF4-FFF2-40B4-BE49-F238E27FC236}">
                <a16:creationId xmlns:a16="http://schemas.microsoft.com/office/drawing/2014/main" id="{EF6E0C68-F6B1-4AB7-BE0A-35A7A6035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68" y="2514600"/>
            <a:ext cx="8726269" cy="1215499"/>
          </a:xfrm>
          <a:prstGeom prst="rect">
            <a:avLst/>
          </a:prstGeom>
        </p:spPr>
      </p:pic>
      <p:pic>
        <p:nvPicPr>
          <p:cNvPr id="9" name="그림 9" descr="049.png">
            <a:extLst>
              <a:ext uri="{FF2B5EF4-FFF2-40B4-BE49-F238E27FC236}">
                <a16:creationId xmlns:a16="http://schemas.microsoft.com/office/drawing/2014/main" id="{92FA8A33-EA36-4D6A-9BAE-29AC65CF6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414" y="3467100"/>
            <a:ext cx="8727147" cy="1211904"/>
          </a:xfrm>
          <a:prstGeom prst="rect">
            <a:avLst/>
          </a:prstGeom>
        </p:spPr>
      </p:pic>
      <p:pic>
        <p:nvPicPr>
          <p:cNvPr id="11" name="그림 11" descr="099.png">
            <a:extLst>
              <a:ext uri="{FF2B5EF4-FFF2-40B4-BE49-F238E27FC236}">
                <a16:creationId xmlns:a16="http://schemas.microsoft.com/office/drawing/2014/main" id="{1707AEA3-44BF-430E-820E-2CE96D28E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187" y="4410075"/>
            <a:ext cx="8748496" cy="12175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4C70E3-4343-437C-AF0E-983BCBCB079C}"/>
              </a:ext>
            </a:extLst>
          </p:cNvPr>
          <p:cNvSpPr txBox="1"/>
          <p:nvPr/>
        </p:nvSpPr>
        <p:spPr>
          <a:xfrm>
            <a:off x="11161474" y="6349214"/>
            <a:ext cx="8579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solidFill>
                  <a:srgbClr val="000000"/>
                </a:solidFill>
              </a:rPr>
              <a:t>- 14 -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973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BB970-73A2-47AC-BA3D-BB86BA923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Q</a:t>
            </a:r>
            <a:r>
              <a:rPr lang="ko-KR" altLang="en-US">
                <a:ea typeface="맑은 고딕"/>
              </a:rPr>
              <a:t> &amp; </a:t>
            </a:r>
            <a:r>
              <a:rPr lang="ko-KR" altLang="en-US" err="1">
                <a:ea typeface="맑은 고딕"/>
              </a:rPr>
              <a:t>A</a:t>
            </a:r>
            <a:endParaRPr lang="ko-KR" altLang="en-US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7E940-3539-4113-A37A-E1B50AD83747}"/>
              </a:ext>
            </a:extLst>
          </p:cNvPr>
          <p:cNvSpPr txBox="1"/>
          <p:nvPr/>
        </p:nvSpPr>
        <p:spPr>
          <a:xfrm>
            <a:off x="11161474" y="6349214"/>
            <a:ext cx="8579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solidFill>
                  <a:srgbClr val="000000"/>
                </a:solidFill>
              </a:rPr>
              <a:t>- 15 -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52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456C9-A71E-49E3-B2D6-45037C36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err="1">
                <a:ea typeface="맑은 고딕"/>
              </a:rPr>
              <a:t>References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B3066-3521-4795-B2D9-CFFC25FE7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sz="2000">
                <a:ea typeface="맑은 고딕"/>
              </a:rPr>
              <a:t>https://www.slideshare.net/NaverEngineering/1-gangenerative-adversarial-network</a:t>
            </a:r>
            <a:endParaRPr lang="ko-KR" altLang="en-US" sz="2000">
              <a:ea typeface="맑은 고딕"/>
            </a:endParaRPr>
          </a:p>
          <a:p>
            <a:pPr>
              <a:lnSpc>
                <a:spcPct val="200000"/>
              </a:lnSpc>
              <a:buFont typeface="Arial"/>
            </a:pPr>
            <a:r>
              <a:rPr lang="en-US" altLang="ko-KR" sz="2000">
                <a:ea typeface="맑은 고딕"/>
              </a:rPr>
              <a:t>https://www.slideshare.net/ssuser7e10e4/wasserstein-gan-i</a:t>
            </a:r>
            <a:endParaRPr lang="ko-KR" altLang="en-US" sz="2000">
              <a:ea typeface="맑은 고딕"/>
            </a:endParaRPr>
          </a:p>
          <a:p>
            <a:pPr>
              <a:lnSpc>
                <a:spcPct val="200000"/>
              </a:lnSpc>
              <a:buFont typeface="Arial"/>
            </a:pPr>
            <a:r>
              <a:rPr lang="en-US" altLang="ko-KR" sz="2000">
                <a:ea typeface="맑은 고딕"/>
              </a:rPr>
              <a:t>http://www.khshim.com/archives/20</a:t>
            </a:r>
            <a:endParaRPr lang="ko-KR" altLang="en-US" sz="2000">
              <a:ea typeface="맑은 고딕"/>
            </a:endParaRPr>
          </a:p>
          <a:p>
            <a:pPr>
              <a:lnSpc>
                <a:spcPct val="200000"/>
              </a:lnSpc>
              <a:buFont typeface="Arial"/>
            </a:pPr>
            <a:r>
              <a:rPr lang="en-US" altLang="ko-KR" sz="2000">
                <a:ea typeface="맑은 고딕"/>
              </a:rPr>
              <a:t>http://jaejunyoo.blogspot.com/2017/01/generative-adversarial-nets-1.html</a:t>
            </a:r>
            <a:endParaRPr lang="ko-KR" altLang="en-US" sz="2000">
              <a:ea typeface="맑은 고딕"/>
            </a:endParaRPr>
          </a:p>
          <a:p>
            <a:pPr>
              <a:lnSpc>
                <a:spcPct val="200000"/>
              </a:lnSpc>
              <a:buFont typeface="Arial"/>
            </a:pPr>
            <a:r>
              <a:rPr lang="en-US" sz="2000">
                <a:ea typeface="맑은 고딕"/>
              </a:rPr>
              <a:t>http://keunwoochoi.blogspot.kr/2016/12/generative-adversarial-network-gan.html</a:t>
            </a:r>
            <a:endParaRPr lang="en-US" altLang="ko-KR" sz="2000">
              <a:ea typeface="맑은 고딕"/>
            </a:endParaRPr>
          </a:p>
          <a:p>
            <a:pPr>
              <a:lnSpc>
                <a:spcPct val="200000"/>
              </a:lnSpc>
              <a:buFont typeface="Arial"/>
            </a:pPr>
            <a:r>
              <a:rPr lang="en-US" sz="2000">
                <a:ea typeface="맑은 고딕"/>
              </a:rPr>
              <a:t>http://learnai.tistory.com/4</a:t>
            </a:r>
          </a:p>
          <a:p>
            <a:pPr>
              <a:lnSpc>
                <a:spcPct val="200000"/>
              </a:lnSpc>
              <a:buFont typeface="Arial"/>
            </a:pPr>
            <a:endParaRPr lang="en-US" sz="2000">
              <a:ea typeface="맑은 고딕"/>
            </a:endParaRPr>
          </a:p>
          <a:p>
            <a:pPr>
              <a:lnSpc>
                <a:spcPct val="200000"/>
              </a:lnSpc>
            </a:pPr>
            <a:endParaRPr lang="ko-KR" sz="200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5797D-DC6A-407A-AE5B-B86AA0B41C65}"/>
              </a:ext>
            </a:extLst>
          </p:cNvPr>
          <p:cNvSpPr txBox="1"/>
          <p:nvPr/>
        </p:nvSpPr>
        <p:spPr>
          <a:xfrm>
            <a:off x="11251198" y="6353175"/>
            <a:ext cx="77228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- 2 -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2446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4B4CC-3DF0-49D3-869E-FF4A08C6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err="1">
                <a:ea typeface="맑은 고딕"/>
              </a:rPr>
              <a:t>Supervised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Learning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0396F5D-C9D0-4E92-8143-414731E0A387}"/>
              </a:ext>
            </a:extLst>
          </p:cNvPr>
          <p:cNvSpPr/>
          <p:nvPr/>
        </p:nvSpPr>
        <p:spPr>
          <a:xfrm flipH="1">
            <a:off x="5315415" y="2324100"/>
            <a:ext cx="2665530" cy="26496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rgbClr val="000000"/>
              </a:solidFill>
              <a:ea typeface="맑은 고딕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D1656A65-D063-4815-B82D-38670F54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85" y="1687513"/>
            <a:ext cx="1562308" cy="1861609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6F55024B-AAE8-458D-8262-CBB2AFCB0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21" y="4010025"/>
            <a:ext cx="2235201" cy="169504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5835F7-9917-48D7-BC44-3EC243051324}"/>
              </a:ext>
            </a:extLst>
          </p:cNvPr>
          <p:cNvCxnSpPr/>
          <p:nvPr/>
        </p:nvCxnSpPr>
        <p:spPr>
          <a:xfrm>
            <a:off x="3618774" y="2639016"/>
            <a:ext cx="1700911" cy="521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087D08-5FFB-49DE-B215-A51DD51E24CE}"/>
              </a:ext>
            </a:extLst>
          </p:cNvPr>
          <p:cNvCxnSpPr>
            <a:cxnSpLocks/>
          </p:cNvCxnSpPr>
          <p:nvPr/>
        </p:nvCxnSpPr>
        <p:spPr>
          <a:xfrm flipV="1">
            <a:off x="3731136" y="4185116"/>
            <a:ext cx="1547445" cy="735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F51AF1-E938-47FF-B525-A9BF322CF4D3}"/>
              </a:ext>
            </a:extLst>
          </p:cNvPr>
          <p:cNvCxnSpPr>
            <a:cxnSpLocks/>
          </p:cNvCxnSpPr>
          <p:nvPr/>
        </p:nvCxnSpPr>
        <p:spPr>
          <a:xfrm>
            <a:off x="8220793" y="3603864"/>
            <a:ext cx="1825601" cy="22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983CF1-07D8-4F43-AEEF-10ABB5E2E3B7}"/>
              </a:ext>
            </a:extLst>
          </p:cNvPr>
          <p:cNvSpPr txBox="1"/>
          <p:nvPr/>
        </p:nvSpPr>
        <p:spPr>
          <a:xfrm>
            <a:off x="9268635" y="3148223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Man</a:t>
            </a:r>
            <a:r>
              <a:rPr lang="ko-KR" altLang="en-US">
                <a:ea typeface="맑은 고딕"/>
              </a:rPr>
              <a:t>?</a:t>
            </a:r>
            <a:endParaRPr lang="ko-KR"/>
          </a:p>
          <a:p>
            <a:pPr algn="ctr"/>
            <a:endParaRPr lang="ko-KR" altLang="en-US">
              <a:ea typeface="맑은 고딕"/>
            </a:endParaRPr>
          </a:p>
          <a:p>
            <a:pPr algn="ctr"/>
            <a:r>
              <a:rPr lang="ko-KR" altLang="en-US" err="1">
                <a:ea typeface="맑은 고딕"/>
              </a:rPr>
              <a:t>Woman</a:t>
            </a:r>
            <a:r>
              <a:rPr lang="ko-KR" altLang="en-US">
                <a:ea typeface="맑은 고딕"/>
              </a:rPr>
              <a:t>?</a:t>
            </a:r>
            <a:endParaRPr 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4EC7F-44FF-49D2-AF7B-200EE8675DC7}"/>
              </a:ext>
            </a:extLst>
          </p:cNvPr>
          <p:cNvSpPr txBox="1"/>
          <p:nvPr/>
        </p:nvSpPr>
        <p:spPr>
          <a:xfrm>
            <a:off x="7760318" y="325084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/>
              <a:t>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4C79E-3AD7-4B8D-8DF7-F1FCA3B8F6B1}"/>
              </a:ext>
            </a:extLst>
          </p:cNvPr>
          <p:cNvSpPr txBox="1"/>
          <p:nvPr/>
        </p:nvSpPr>
        <p:spPr>
          <a:xfrm>
            <a:off x="5277042" y="3173031"/>
            <a:ext cx="274320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2800" b="1" err="1"/>
              <a:t>Discriminative</a:t>
            </a:r>
            <a:endParaRPr lang="ko-KR" sz="2800">
              <a:ea typeface="맑은 고딕"/>
            </a:endParaRPr>
          </a:p>
          <a:p>
            <a:pPr algn="ctr"/>
            <a:r>
              <a:rPr lang="ko-KR" sz="2800" b="1" err="1"/>
              <a:t>Model</a:t>
            </a:r>
            <a:endParaRPr lang="ko-KR" sz="2800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8D6553-9790-4537-A7B0-F529526AD153}"/>
              </a:ext>
            </a:extLst>
          </p:cNvPr>
          <p:cNvSpPr txBox="1"/>
          <p:nvPr/>
        </p:nvSpPr>
        <p:spPr>
          <a:xfrm>
            <a:off x="76209" y="6534150"/>
            <a:ext cx="8650697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/>
              <a:t>https://www.slideshare.net/NaverEngineering/1-gangenerative-adversarial-network</a:t>
            </a:r>
            <a:endParaRPr lang="ko-KR" altLang="en-US" sz="140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64BF7-0F34-49E1-B9FC-7E008D616F3D}"/>
              </a:ext>
            </a:extLst>
          </p:cNvPr>
          <p:cNvSpPr txBox="1"/>
          <p:nvPr/>
        </p:nvSpPr>
        <p:spPr>
          <a:xfrm>
            <a:off x="11246272" y="6349214"/>
            <a:ext cx="77228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- 3 -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2020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4B4CC-3DF0-49D3-869E-FF4A08C6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err="1">
                <a:ea typeface="맑은 고딕"/>
              </a:rPr>
              <a:t>Human</a:t>
            </a:r>
            <a:endParaRPr lang="ko-KR" err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0396F5D-C9D0-4E92-8143-414731E0A387}"/>
              </a:ext>
            </a:extLst>
          </p:cNvPr>
          <p:cNvSpPr/>
          <p:nvPr/>
        </p:nvSpPr>
        <p:spPr>
          <a:xfrm flipH="1">
            <a:off x="4982307" y="2278989"/>
            <a:ext cx="2221449" cy="22036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rgbClr val="000000"/>
              </a:solidFill>
              <a:ea typeface="맑은 고딕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D1656A65-D063-4815-B82D-38670F54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472102"/>
            <a:ext cx="1562308" cy="1861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983CF1-07D8-4F43-AEEF-10ABB5E2E3B7}"/>
              </a:ext>
            </a:extLst>
          </p:cNvPr>
          <p:cNvSpPr txBox="1"/>
          <p:nvPr/>
        </p:nvSpPr>
        <p:spPr>
          <a:xfrm>
            <a:off x="8315325" y="3111010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err="1">
                <a:ea typeface="맑은 고딕"/>
              </a:rPr>
              <a:t>Man</a:t>
            </a:r>
            <a:endParaRPr lang="ko-KR" altLang="en-US" sz="320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4C79E-3AD7-4B8D-8DF7-F1FCA3B8F6B1}"/>
              </a:ext>
            </a:extLst>
          </p:cNvPr>
          <p:cNvSpPr txBox="1"/>
          <p:nvPr/>
        </p:nvSpPr>
        <p:spPr>
          <a:xfrm>
            <a:off x="4724400" y="306443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3600" b="1"/>
              <a:t>Human</a:t>
            </a:r>
            <a:endParaRPr lang="ko-KR" sz="3600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8D6553-9790-4537-A7B0-F529526AD153}"/>
              </a:ext>
            </a:extLst>
          </p:cNvPr>
          <p:cNvSpPr txBox="1"/>
          <p:nvPr/>
        </p:nvSpPr>
        <p:spPr>
          <a:xfrm>
            <a:off x="76209" y="6534150"/>
            <a:ext cx="8650697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/>
              <a:t>https://www.slideshare.net/NaverEngineering/1-gangenerative-adversarial-network</a:t>
            </a:r>
            <a:endParaRPr lang="ko-KR" altLang="en-US" sz="1400">
              <a:ea typeface="맑은 고딕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967EE8-989B-45F4-9FA7-2B281696FFE1}"/>
              </a:ext>
            </a:extLst>
          </p:cNvPr>
          <p:cNvCxnSpPr/>
          <p:nvPr/>
        </p:nvCxnSpPr>
        <p:spPr>
          <a:xfrm>
            <a:off x="3084006" y="3328210"/>
            <a:ext cx="1629507" cy="117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915CAF5-BBC0-4837-A777-09728D3A1597}"/>
              </a:ext>
            </a:extLst>
          </p:cNvPr>
          <p:cNvCxnSpPr/>
          <p:nvPr/>
        </p:nvCxnSpPr>
        <p:spPr>
          <a:xfrm>
            <a:off x="7468039" y="3398225"/>
            <a:ext cx="1559169" cy="117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32E603-71DF-48FF-B334-CC7DA4BCD61C}"/>
              </a:ext>
            </a:extLst>
          </p:cNvPr>
          <p:cNvSpPr txBox="1"/>
          <p:nvPr/>
        </p:nvSpPr>
        <p:spPr>
          <a:xfrm>
            <a:off x="11246272" y="6349214"/>
            <a:ext cx="77228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- 4 -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891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4B4CC-3DF0-49D3-869E-FF4A08C6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err="1">
                <a:ea typeface="맑은 고딕"/>
              </a:rPr>
              <a:t>Generative</a:t>
            </a:r>
            <a:r>
              <a:rPr lang="ko-KR">
                <a:ea typeface="맑은 고딕"/>
              </a:rPr>
              <a:t> </a:t>
            </a:r>
            <a:r>
              <a:rPr lang="ko-KR" err="1">
                <a:ea typeface="맑은 고딕"/>
              </a:rPr>
              <a:t>Model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0396F5D-C9D0-4E92-8143-414731E0A387}"/>
              </a:ext>
            </a:extLst>
          </p:cNvPr>
          <p:cNvSpPr/>
          <p:nvPr/>
        </p:nvSpPr>
        <p:spPr>
          <a:xfrm flipH="1">
            <a:off x="4568745" y="1931026"/>
            <a:ext cx="2665530" cy="26496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solidFill>
                <a:srgbClr val="000000"/>
              </a:solidFill>
              <a:ea typeface="맑은 고딕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6F55024B-AAE8-458D-8262-CBB2AFCB0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80" y="2411607"/>
            <a:ext cx="2235201" cy="169504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087D08-5FFB-49DE-B215-A51DD51E24CE}"/>
              </a:ext>
            </a:extLst>
          </p:cNvPr>
          <p:cNvCxnSpPr>
            <a:cxnSpLocks/>
          </p:cNvCxnSpPr>
          <p:nvPr/>
        </p:nvCxnSpPr>
        <p:spPr>
          <a:xfrm flipV="1">
            <a:off x="3133268" y="3255001"/>
            <a:ext cx="1249811" cy="16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F51AF1-E938-47FF-B525-A9BF322CF4D3}"/>
              </a:ext>
            </a:extLst>
          </p:cNvPr>
          <p:cNvCxnSpPr>
            <a:cxnSpLocks/>
          </p:cNvCxnSpPr>
          <p:nvPr/>
        </p:nvCxnSpPr>
        <p:spPr>
          <a:xfrm>
            <a:off x="7414167" y="3231459"/>
            <a:ext cx="1317142" cy="10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64C79E-3AD7-4B8D-8DF7-F1FCA3B8F6B1}"/>
              </a:ext>
            </a:extLst>
          </p:cNvPr>
          <p:cNvSpPr txBox="1"/>
          <p:nvPr/>
        </p:nvSpPr>
        <p:spPr>
          <a:xfrm>
            <a:off x="4530640" y="2778751"/>
            <a:ext cx="274320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800" b="1"/>
              <a:t>Generative</a:t>
            </a:r>
            <a:endParaRPr lang="ko-KR">
              <a:ea typeface="맑은 고딕"/>
            </a:endParaRPr>
          </a:p>
          <a:p>
            <a:pPr algn="ctr"/>
            <a:r>
              <a:rPr lang="en-US" altLang="ko-KR" sz="2800" b="1">
                <a:ea typeface="맑은 고딕"/>
              </a:rPr>
              <a:t>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33001-194F-4EA7-8360-BE052027C63E}"/>
              </a:ext>
            </a:extLst>
          </p:cNvPr>
          <p:cNvSpPr txBox="1"/>
          <p:nvPr/>
        </p:nvSpPr>
        <p:spPr>
          <a:xfrm>
            <a:off x="615423" y="30702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b="1" err="1"/>
              <a:t>latent</a:t>
            </a:r>
            <a:r>
              <a:rPr lang="ko-KR" b="1"/>
              <a:t> </a:t>
            </a:r>
            <a:r>
              <a:rPr lang="ko-KR" b="1" err="1"/>
              <a:t>variable</a:t>
            </a:r>
            <a:endParaRPr lang="ko-KR" b="1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E2E8B-6382-4279-922D-1B4213385208}"/>
              </a:ext>
            </a:extLst>
          </p:cNvPr>
          <p:cNvSpPr txBox="1"/>
          <p:nvPr/>
        </p:nvSpPr>
        <p:spPr>
          <a:xfrm>
            <a:off x="2553054" y="5048250"/>
            <a:ext cx="669871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The </a:t>
            </a:r>
            <a:r>
              <a:rPr lang="ko-KR" altLang="en-US" err="1"/>
              <a:t>generative</a:t>
            </a:r>
            <a:r>
              <a:rPr lang="ko-KR" altLang="en-US"/>
              <a:t> </a:t>
            </a:r>
            <a:r>
              <a:rPr lang="ko-KR" altLang="en-US" err="1"/>
              <a:t>model</a:t>
            </a:r>
            <a:r>
              <a:rPr lang="ko-KR" altLang="en-US"/>
              <a:t> </a:t>
            </a:r>
            <a:r>
              <a:rPr lang="ko-KR" altLang="en-US" err="1"/>
              <a:t>learns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en-US">
                <a:solidFill>
                  <a:srgbClr val="FF0000"/>
                </a:solidFill>
                <a:ea typeface="맑은 고딕"/>
              </a:rPr>
              <a:t>the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en-US">
                <a:solidFill>
                  <a:srgbClr val="FF0000"/>
                </a:solidFill>
                <a:ea typeface="맑은 고딕"/>
              </a:rPr>
              <a:t>distribution of training data</a:t>
            </a:r>
            <a:endParaRPr lang="ko-KR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6828E-3B99-4584-8FAB-2E33336B799F}"/>
              </a:ext>
            </a:extLst>
          </p:cNvPr>
          <p:cNvSpPr txBox="1"/>
          <p:nvPr/>
        </p:nvSpPr>
        <p:spPr>
          <a:xfrm>
            <a:off x="74408" y="6535562"/>
            <a:ext cx="8650697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/>
              <a:t>https://www.slideshare.net/NaverEngineering/1-gangenerative-adversarial-network</a:t>
            </a:r>
            <a:endParaRPr lang="ko-KR" altLang="en-US" sz="140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D65D5-9C13-4F06-B656-9FC469E44CD2}"/>
              </a:ext>
            </a:extLst>
          </p:cNvPr>
          <p:cNvSpPr txBox="1"/>
          <p:nvPr/>
        </p:nvSpPr>
        <p:spPr>
          <a:xfrm>
            <a:off x="11246272" y="6349214"/>
            <a:ext cx="77228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- 5 -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703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297BD-78C4-4A6B-9BB4-873A3D75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altLang="ko-KR"/>
              <a:t>Probability distribution</a:t>
            </a:r>
            <a:endParaRPr lang="ko-KR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08F4A6E-1A8B-489D-B513-308F66B0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64" y="1697739"/>
            <a:ext cx="5815980" cy="4352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7C3B4-07DC-4C3C-BDB9-22B66BBD32C6}"/>
              </a:ext>
            </a:extLst>
          </p:cNvPr>
          <p:cNvSpPr txBox="1"/>
          <p:nvPr/>
        </p:nvSpPr>
        <p:spPr>
          <a:xfrm>
            <a:off x="0" y="6448425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/>
              <a:t>https://en.wikipedia.org/wiki/Probability_distribution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3696B-0626-47DD-A329-A837A02700A9}"/>
              </a:ext>
            </a:extLst>
          </p:cNvPr>
          <p:cNvSpPr txBox="1"/>
          <p:nvPr/>
        </p:nvSpPr>
        <p:spPr>
          <a:xfrm>
            <a:off x="11246272" y="6349214"/>
            <a:ext cx="77228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- 6 -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1674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297BD-78C4-4A6B-9BB4-873A3D75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altLang="ko-KR"/>
              <a:t>Probability distribution</a:t>
            </a:r>
            <a:endParaRPr lang="ko-KR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7C3B4-07DC-4C3C-BDB9-22B66BBD32C6}"/>
              </a:ext>
            </a:extLst>
          </p:cNvPr>
          <p:cNvSpPr txBox="1"/>
          <p:nvPr/>
        </p:nvSpPr>
        <p:spPr>
          <a:xfrm>
            <a:off x="0" y="6448425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/>
              <a:t>http://learnai.</a:t>
            </a:r>
            <a:r>
              <a:rPr lang="en-US"/>
              <a:t>tistory</a:t>
            </a:r>
            <a:r>
              <a:rPr lang="en-US" altLang="ko-KR"/>
              <a:t>.</a:t>
            </a:r>
            <a:r>
              <a:rPr lang="en-US"/>
              <a:t>com</a:t>
            </a:r>
            <a:r>
              <a:rPr lang="en-US" altLang="ko-KR"/>
              <a:t>/4</a:t>
            </a:r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3696B-0626-47DD-A329-A837A02700A9}"/>
              </a:ext>
            </a:extLst>
          </p:cNvPr>
          <p:cNvSpPr txBox="1"/>
          <p:nvPr/>
        </p:nvSpPr>
        <p:spPr>
          <a:xfrm>
            <a:off x="11246272" y="6349214"/>
            <a:ext cx="77228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- 7 -</a:t>
            </a:r>
            <a:endParaRPr lang="ko-KR" altLang="en-US">
              <a:ea typeface="맑은 고딕"/>
            </a:endParaRP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7735E38B-C91A-4EFE-8512-EA819B21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292" y="1688883"/>
            <a:ext cx="6157812" cy="44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8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297BD-78C4-4A6B-9BB4-873A3D75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altLang="ko-KR"/>
              <a:t>Probability distribution</a:t>
            </a:r>
            <a:endParaRPr lang="ko-KR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7C3B4-07DC-4C3C-BDB9-22B66BBD32C6}"/>
              </a:ext>
            </a:extLst>
          </p:cNvPr>
          <p:cNvSpPr txBox="1"/>
          <p:nvPr/>
        </p:nvSpPr>
        <p:spPr>
          <a:xfrm>
            <a:off x="0" y="6448425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/>
              <a:t>http://learnai.</a:t>
            </a:r>
            <a:r>
              <a:rPr lang="en-US"/>
              <a:t>tistory</a:t>
            </a:r>
            <a:r>
              <a:rPr lang="en-US" altLang="ko-KR"/>
              <a:t>.</a:t>
            </a:r>
            <a:r>
              <a:rPr lang="en-US"/>
              <a:t>com</a:t>
            </a:r>
            <a:r>
              <a:rPr lang="en-US" altLang="ko-KR"/>
              <a:t>/4</a:t>
            </a:r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3696B-0626-47DD-A329-A837A02700A9}"/>
              </a:ext>
            </a:extLst>
          </p:cNvPr>
          <p:cNvSpPr txBox="1"/>
          <p:nvPr/>
        </p:nvSpPr>
        <p:spPr>
          <a:xfrm>
            <a:off x="11246272" y="6349214"/>
            <a:ext cx="77228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- 8 -</a:t>
            </a:r>
            <a:endParaRPr lang="ko-KR" altLang="en-US">
              <a:ea typeface="맑은 고딕"/>
            </a:endParaRPr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F388FC77-93E0-432A-8DBB-0BC0BCDA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107" y="1688883"/>
            <a:ext cx="8329207" cy="40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1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1">
            <a:extLst>
              <a:ext uri="{FF2B5EF4-FFF2-40B4-BE49-F238E27FC236}">
                <a16:creationId xmlns:a16="http://schemas.microsoft.com/office/drawing/2014/main" id="{B71C3C1C-E9E2-4A76-9F1C-51475257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04925"/>
            <a:ext cx="8336733" cy="39573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1297BD-78C4-4A6B-9BB4-873A3D75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altLang="ko-KR"/>
              <a:t>Probability distribution</a:t>
            </a:r>
            <a:endParaRPr lang="ko-KR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AB5D8-D098-455D-86C4-78A95D1AD73E}"/>
              </a:ext>
            </a:extLst>
          </p:cNvPr>
          <p:cNvSpPr txBox="1"/>
          <p:nvPr/>
        </p:nvSpPr>
        <p:spPr>
          <a:xfrm>
            <a:off x="82061" y="6529753"/>
            <a:ext cx="8650697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/>
              <a:t>https://www.slideshare.net/NaverEngineering/1-gangenerative-adversarial-network</a:t>
            </a:r>
            <a:endParaRPr lang="ko-KR" altLang="en-US" sz="140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2725C-D711-4A3B-9BBC-35D6BEFED000}"/>
              </a:ext>
            </a:extLst>
          </p:cNvPr>
          <p:cNvSpPr txBox="1"/>
          <p:nvPr/>
        </p:nvSpPr>
        <p:spPr>
          <a:xfrm>
            <a:off x="11246272" y="6349214"/>
            <a:ext cx="77228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- 9 -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3078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테마</vt:lpstr>
      <vt:lpstr>Generative Adversarial Nets</vt:lpstr>
      <vt:lpstr>References</vt:lpstr>
      <vt:lpstr>Supervised Learning</vt:lpstr>
      <vt:lpstr>Human</vt:lpstr>
      <vt:lpstr>Generative Model</vt:lpstr>
      <vt:lpstr>Probability distribution</vt:lpstr>
      <vt:lpstr>Probability distribution</vt:lpstr>
      <vt:lpstr>Probability distribution</vt:lpstr>
      <vt:lpstr>Probability distribution</vt:lpstr>
      <vt:lpstr>Generative Adversarial Nets</vt:lpstr>
      <vt:lpstr>Generative Adversarial Nets</vt:lpstr>
      <vt:lpstr>PowerPoint Presentation</vt:lpstr>
      <vt:lpstr>PowerPoint Presentation</vt:lpstr>
      <vt:lpstr>Generative Adversarial Nets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Nets</dc:title>
  <cp:revision>1</cp:revision>
  <dcterms:modified xsi:type="dcterms:W3CDTF">2017-11-11T14:15:34Z</dcterms:modified>
</cp:coreProperties>
</file>