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30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7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2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5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9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CB852-752E-450B-BC77-0946F3924F67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F848-2A6E-42C6-BF18-F33ECAB328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8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3406555-59D8-FAA4-0ECD-383425AB8EAF}"/>
              </a:ext>
            </a:extLst>
          </p:cNvPr>
          <p:cNvSpPr/>
          <p:nvPr/>
        </p:nvSpPr>
        <p:spPr>
          <a:xfrm>
            <a:off x="0" y="1"/>
            <a:ext cx="5504935" cy="6258452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79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8BF87D-873D-9337-4410-1E0E2CB51794}"/>
              </a:ext>
            </a:extLst>
          </p:cNvPr>
          <p:cNvSpPr/>
          <p:nvPr/>
        </p:nvSpPr>
        <p:spPr>
          <a:xfrm>
            <a:off x="5504935" y="1"/>
            <a:ext cx="26894353" cy="6263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539">
                <a:latin typeface="HY견고딕" panose="02030600000101010101" pitchFamily="18" charset="-127"/>
                <a:ea typeface="HY견고딕" panose="02030600000101010101" pitchFamily="18" charset="-127"/>
              </a:rPr>
              <a:t>카공 </a:t>
            </a:r>
            <a:r>
              <a:rPr lang="en-US" altLang="ko-KR" sz="5539">
                <a:latin typeface="HY견고딕" panose="02030600000101010101" pitchFamily="18" charset="-127"/>
                <a:ea typeface="HY견고딕" panose="02030600000101010101" pitchFamily="18" charset="-127"/>
              </a:rPr>
              <a:t>- AI/Data-Team</a:t>
            </a:r>
          </a:p>
          <a:p>
            <a:pPr algn="ctr"/>
            <a:r>
              <a:rPr lang="ko-KR" altLang="en-US" sz="10616">
                <a:latin typeface="HY견고딕" panose="02030600000101010101" pitchFamily="18" charset="-127"/>
                <a:ea typeface="HY견고딕" panose="02030600000101010101" pitchFamily="18" charset="-127"/>
              </a:rPr>
              <a:t>스터디 카페 추천 시스템</a:t>
            </a:r>
            <a:endParaRPr lang="en-US" altLang="ko-KR" sz="10616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385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정지호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장동훈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지수빈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양지인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조현진</a:t>
            </a:r>
            <a:r>
              <a:rPr lang="en-US" altLang="ko-KR" sz="7679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7679">
                <a:latin typeface="HY견고딕" panose="02030600000101010101" pitchFamily="18" charset="-127"/>
                <a:ea typeface="HY견고딕" panose="02030600000101010101" pitchFamily="18" charset="-127"/>
              </a:rPr>
              <a:t>문현정</a:t>
            </a:r>
            <a:endParaRPr lang="en-US" altLang="ko-KR" sz="7679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D64808-EA77-80AF-AE9F-8412FF68BE63}"/>
              </a:ext>
            </a:extLst>
          </p:cNvPr>
          <p:cNvGrpSpPr/>
          <p:nvPr/>
        </p:nvGrpSpPr>
        <p:grpSpPr>
          <a:xfrm>
            <a:off x="1521529" y="7955195"/>
            <a:ext cx="9145681" cy="1308364"/>
            <a:chOff x="771525" y="4872037"/>
            <a:chExt cx="5943600" cy="95726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2AC904A-4594-AB32-3975-DBA838B488C5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작품 소개</a:t>
              </a:r>
            </a:p>
          </p:txBody>
        </p:sp>
        <p:sp>
          <p:nvSpPr>
            <p:cNvPr id="22" name="1/2 액자 21">
              <a:extLst>
                <a:ext uri="{FF2B5EF4-FFF2-40B4-BE49-F238E27FC236}">
                  <a16:creationId xmlns:a16="http://schemas.microsoft.com/office/drawing/2014/main" id="{79F52802-1FDB-1D5E-EC2D-C5231393C863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071BFB8-3B0E-F62B-CD1C-F150E64C4F1B}"/>
              </a:ext>
            </a:extLst>
          </p:cNvPr>
          <p:cNvGrpSpPr/>
          <p:nvPr/>
        </p:nvGrpSpPr>
        <p:grpSpPr>
          <a:xfrm>
            <a:off x="1511739" y="28580433"/>
            <a:ext cx="9145681" cy="1308364"/>
            <a:chOff x="771525" y="4872037"/>
            <a:chExt cx="5943600" cy="95726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3B163F0-85FC-3483-1CC2-84E4E43A9D29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시스템 설계</a:t>
              </a:r>
            </a:p>
          </p:txBody>
        </p:sp>
        <p:sp>
          <p:nvSpPr>
            <p:cNvPr id="25" name="1/2 액자 24">
              <a:extLst>
                <a:ext uri="{FF2B5EF4-FFF2-40B4-BE49-F238E27FC236}">
                  <a16:creationId xmlns:a16="http://schemas.microsoft.com/office/drawing/2014/main" id="{AFE27D4A-C2B6-6E90-77BD-CA4560161BF9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CD4470-6381-707B-4ED9-9B03C93CE592}"/>
              </a:ext>
            </a:extLst>
          </p:cNvPr>
          <p:cNvGrpSpPr/>
          <p:nvPr/>
        </p:nvGrpSpPr>
        <p:grpSpPr>
          <a:xfrm>
            <a:off x="16987369" y="28434179"/>
            <a:ext cx="9145681" cy="1444807"/>
            <a:chOff x="771525" y="4872037"/>
            <a:chExt cx="5943600" cy="95726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A9E70D-37AB-CE8F-3E6B-3F5A2EA2D64F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결과</a:t>
              </a:r>
            </a:p>
          </p:txBody>
        </p:sp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8B2BCB37-95F8-2B3B-B9A2-143394D66D5E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7D157A-F77B-B40E-D0BA-15286AB1F358}"/>
              </a:ext>
            </a:extLst>
          </p:cNvPr>
          <p:cNvSpPr/>
          <p:nvPr/>
        </p:nvSpPr>
        <p:spPr>
          <a:xfrm>
            <a:off x="16987369" y="30260039"/>
            <a:ext cx="13633900" cy="5156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sz="40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D3A81B8-1501-EB74-70D1-77BC6F218834}"/>
              </a:ext>
            </a:extLst>
          </p:cNvPr>
          <p:cNvGrpSpPr/>
          <p:nvPr/>
        </p:nvGrpSpPr>
        <p:grpSpPr>
          <a:xfrm>
            <a:off x="16987368" y="36005114"/>
            <a:ext cx="9145681" cy="1308364"/>
            <a:chOff x="771525" y="4872037"/>
            <a:chExt cx="5943600" cy="95726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8E0E64-D06A-D17F-01F7-45A351C21AAF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기대효과 및 고찰</a:t>
              </a:r>
            </a:p>
          </p:txBody>
        </p:sp>
        <p:sp>
          <p:nvSpPr>
            <p:cNvPr id="33" name="1/2 액자 32">
              <a:extLst>
                <a:ext uri="{FF2B5EF4-FFF2-40B4-BE49-F238E27FC236}">
                  <a16:creationId xmlns:a16="http://schemas.microsoft.com/office/drawing/2014/main" id="{7B3CA2CB-85AB-1D67-0BE8-DCFDAC208C43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6E70873-705B-1833-BAFC-9A88246B2CAF}"/>
              </a:ext>
            </a:extLst>
          </p:cNvPr>
          <p:cNvSpPr/>
          <p:nvPr/>
        </p:nvSpPr>
        <p:spPr>
          <a:xfrm>
            <a:off x="17038648" y="37638634"/>
            <a:ext cx="13612110" cy="478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ko-KR" altLang="en-US" sz="4000" dirty="0">
                <a:solidFill>
                  <a:srgbClr val="202124"/>
                </a:solidFill>
                <a:latin typeface="Apple SD Gothic Neo"/>
              </a:rPr>
              <a:t>사용자는 시간과 비용을 절감하며 효율적으로 공부환경을 선택할 수 있다</a:t>
            </a:r>
            <a:r>
              <a:rPr lang="en-US" altLang="ko-KR" sz="4000" dirty="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4000" dirty="0" err="1">
                <a:solidFill>
                  <a:srgbClr val="202124"/>
                </a:solidFill>
                <a:latin typeface="Apple SD Gothic Neo"/>
              </a:rPr>
              <a:t>충대</a:t>
            </a:r>
            <a:r>
              <a:rPr lang="ko-KR" altLang="en-US" sz="4000" dirty="0">
                <a:solidFill>
                  <a:srgbClr val="202124"/>
                </a:solidFill>
                <a:latin typeface="Apple SD Gothic Neo"/>
              </a:rPr>
              <a:t> 인근 위주인 </a:t>
            </a:r>
            <a:r>
              <a:rPr lang="en-US" altLang="ko-KR" sz="4000" dirty="0">
                <a:solidFill>
                  <a:srgbClr val="202124"/>
                </a:solidFill>
                <a:latin typeface="Apple SD Gothic Neo"/>
              </a:rPr>
              <a:t>82</a:t>
            </a:r>
            <a:r>
              <a:rPr lang="ko-KR" altLang="en-US" sz="4000" dirty="0">
                <a:solidFill>
                  <a:srgbClr val="202124"/>
                </a:solidFill>
                <a:latin typeface="Apple SD Gothic Neo"/>
              </a:rPr>
              <a:t>개 카페들의 데이터를 토대로 충남대학생을 위한 추천 시스템을 개발했지만</a:t>
            </a:r>
            <a:r>
              <a:rPr lang="en-US" altLang="ko-KR" sz="4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4000" dirty="0">
                <a:solidFill>
                  <a:srgbClr val="202124"/>
                </a:solidFill>
                <a:latin typeface="Apple SD Gothic Neo"/>
              </a:rPr>
              <a:t>향후 더 많은 데이터를 수집하여 전국에서 활용할 수 있는 시스템으로 발전시키고자 한다</a:t>
            </a:r>
            <a:r>
              <a:rPr lang="en-US" altLang="ko-KR" sz="4000" dirty="0">
                <a:solidFill>
                  <a:srgbClr val="202124"/>
                </a:solidFill>
                <a:latin typeface="Apple SD Gothic Neo"/>
              </a:rPr>
              <a:t>.</a:t>
            </a:r>
          </a:p>
        </p:txBody>
      </p:sp>
      <p:pic>
        <p:nvPicPr>
          <p:cNvPr id="1037" name="Picture 13" descr="충남대학교">
            <a:extLst>
              <a:ext uri="{FF2B5EF4-FFF2-40B4-BE49-F238E27FC236}">
                <a16:creationId xmlns:a16="http://schemas.microsoft.com/office/drawing/2014/main" id="{6AB36B16-CC97-11AD-E2BE-50BA7E23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84" y="1233246"/>
            <a:ext cx="4370712" cy="36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1CC29C1-E8CF-4918-8E12-3F4BD85B9E1A}"/>
              </a:ext>
            </a:extLst>
          </p:cNvPr>
          <p:cNvGrpSpPr/>
          <p:nvPr/>
        </p:nvGrpSpPr>
        <p:grpSpPr>
          <a:xfrm>
            <a:off x="17015218" y="7832331"/>
            <a:ext cx="9145681" cy="1308364"/>
            <a:chOff x="771525" y="4872037"/>
            <a:chExt cx="5943600" cy="957263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BD88556-71EE-4CEB-B72C-E5199D5FD41E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작품 내용</a:t>
              </a:r>
            </a:p>
          </p:txBody>
        </p:sp>
        <p:sp>
          <p:nvSpPr>
            <p:cNvPr id="119" name="1/2 액자 118">
              <a:extLst>
                <a:ext uri="{FF2B5EF4-FFF2-40B4-BE49-F238E27FC236}">
                  <a16:creationId xmlns:a16="http://schemas.microsoft.com/office/drawing/2014/main" id="{2DBAAB55-249B-4AE8-8984-39387AE53DBD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1F787ED-C24E-405F-8522-BC1E1A25427D}"/>
              </a:ext>
            </a:extLst>
          </p:cNvPr>
          <p:cNvSpPr/>
          <p:nvPr/>
        </p:nvSpPr>
        <p:spPr>
          <a:xfrm>
            <a:off x="16987369" y="9626600"/>
            <a:ext cx="13671538" cy="18213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altLang="ko-KR" sz="1000" b="1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3600" b="1" spc="-138" dirty="0">
                <a:solidFill>
                  <a:schemeClr val="tx1"/>
                </a:solidFill>
                <a:latin typeface="+mn-ea"/>
              </a:rPr>
              <a:t>데이터 수집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카페 정보와 리뷰데이터 수집</a:t>
            </a:r>
            <a:endParaRPr lang="en-US" altLang="ko-KR" sz="36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ko-KR" altLang="en-US" sz="10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3600" b="1" spc="-138" dirty="0" err="1">
                <a:solidFill>
                  <a:schemeClr val="tx1"/>
                </a:solidFill>
                <a:latin typeface="+mn-ea"/>
              </a:rPr>
              <a:t>전처리</a:t>
            </a: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1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지도학습 라벨의 분포 확인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균등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결측치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 제거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중복샘플 제거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한글 공백 제외한 모든 문자제거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빈샘플제거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패딩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샘플의 길이 맞추기 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60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으로 통일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불용어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 정의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정수인 코딩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단어 토큰화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), 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희귀단어빈도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 확인 </a:t>
            </a:r>
            <a:endParaRPr lang="en-US" altLang="ko-KR" sz="36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10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3. </a:t>
            </a:r>
            <a:r>
              <a:rPr lang="en-US" altLang="ko-KR" sz="3600" b="1" spc="-138" dirty="0" err="1">
                <a:solidFill>
                  <a:schemeClr val="tx1"/>
                </a:solidFill>
                <a:latin typeface="+mn-ea"/>
              </a:rPr>
              <a:t>Lstm</a:t>
            </a: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600" b="1" spc="-138" dirty="0">
                <a:solidFill>
                  <a:schemeClr val="tx1"/>
                </a:solidFill>
                <a:latin typeface="+mn-ea"/>
              </a:rPr>
              <a:t>감정분석</a:t>
            </a:r>
            <a:endParaRPr lang="en-US" altLang="ko-KR" sz="3600" b="1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Train : Validation : Test = 7 : 1 : 2, Embedding dim=100, hidden unit size = 128, Activation = sigmoid &amp; Loss = binary-</a:t>
            </a:r>
            <a:r>
              <a:rPr lang="en-US" altLang="ko-KR" sz="3600" spc="-138" dirty="0" err="1">
                <a:solidFill>
                  <a:schemeClr val="tx1"/>
                </a:solidFill>
                <a:latin typeface="+mn-ea"/>
              </a:rPr>
              <a:t>crossentropy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Early stopping, train accuracy = 0.9807 &amp; test accuracy = 0.8693</a:t>
            </a:r>
          </a:p>
          <a:p>
            <a:pPr algn="just">
              <a:lnSpc>
                <a:spcPct val="150000"/>
              </a:lnSpc>
            </a:pPr>
            <a:endParaRPr lang="en-US" altLang="ko-KR" sz="10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3600" b="1" spc="-138" dirty="0" err="1">
                <a:solidFill>
                  <a:schemeClr val="tx1"/>
                </a:solidFill>
                <a:latin typeface="+mn-ea"/>
              </a:rPr>
              <a:t>전처리</a:t>
            </a: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2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리뷰에 대한 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오버뷰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 및 컨셉 제작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오버뷰란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spc="-138" dirty="0" err="1">
                <a:solidFill>
                  <a:schemeClr val="tx1"/>
                </a:solidFill>
                <a:latin typeface="+mn-ea"/>
              </a:rPr>
              <a:t>lstm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긍정으로 판별된 리뷰 중 정확도 상위 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개 리뷰를 합친 것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컨셉이란 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카페별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 특색과 구조를 설명하는 문장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카페별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 데이터 생성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0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5. TF-IDF</a:t>
            </a:r>
            <a:r>
              <a:rPr lang="ko-KR" altLang="en-US" sz="3600" b="1" spc="-138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3600" b="1" spc="-138" dirty="0">
                <a:solidFill>
                  <a:schemeClr val="tx1"/>
                </a:solidFill>
                <a:latin typeface="+mn-ea"/>
              </a:rPr>
              <a:t>COS</a:t>
            </a:r>
            <a:r>
              <a:rPr lang="ko-KR" altLang="en-US" sz="3600" b="1" spc="-138" dirty="0">
                <a:solidFill>
                  <a:schemeClr val="tx1"/>
                </a:solidFill>
                <a:latin typeface="+mn-ea"/>
              </a:rPr>
              <a:t>유사도로 카페추천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카페이름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3600" spc="-138" dirty="0" err="1">
                <a:solidFill>
                  <a:schemeClr val="tx1"/>
                </a:solidFill>
                <a:latin typeface="+mn-ea"/>
              </a:rPr>
              <a:t>오버뷰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컨셉	 데이터를 활용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l2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정규화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학습의 단위를 단어로 설정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생성된 행렬로 코사인 유사도 계산</a:t>
            </a:r>
            <a:r>
              <a:rPr lang="en-US" altLang="ko-KR" sz="3600" spc="-138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spc="-138" dirty="0">
                <a:solidFill>
                  <a:schemeClr val="tx1"/>
                </a:solidFill>
                <a:latin typeface="+mn-ea"/>
              </a:rPr>
              <a:t>유사성이 높은 카페들을 출력</a:t>
            </a:r>
          </a:p>
          <a:p>
            <a:pPr algn="just">
              <a:lnSpc>
                <a:spcPct val="150000"/>
              </a:lnSpc>
            </a:pPr>
            <a:endParaRPr lang="ko-KR" altLang="en-US" sz="3600" spc="-138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ko-KR" sz="3600" spc="-138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CFF0EE-43AB-0D2B-26FB-A4CB334ED055}"/>
              </a:ext>
            </a:extLst>
          </p:cNvPr>
          <p:cNvGrpSpPr/>
          <p:nvPr/>
        </p:nvGrpSpPr>
        <p:grpSpPr>
          <a:xfrm>
            <a:off x="1574620" y="19247190"/>
            <a:ext cx="9145681" cy="1308364"/>
            <a:chOff x="771525" y="4872037"/>
            <a:chExt cx="5943600" cy="95726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5EA31A-D237-1446-6789-7384465C3B1A}"/>
                </a:ext>
              </a:extLst>
            </p:cNvPr>
            <p:cNvSpPr/>
            <p:nvPr/>
          </p:nvSpPr>
          <p:spPr>
            <a:xfrm>
              <a:off x="771525" y="4872037"/>
              <a:ext cx="5943600" cy="957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748" b="1">
                  <a:solidFill>
                    <a:schemeClr val="tx1"/>
                  </a:solidFill>
                  <a:latin typeface="Bahnschrift SemiLight" panose="020B0502040204020203" pitchFamily="34" charset="0"/>
                  <a:cs typeface="Aharoni" panose="02010803020104030203" pitchFamily="2" charset="-79"/>
                </a:rPr>
                <a:t>역할 분담 및 진행 과정</a:t>
              </a:r>
            </a:p>
          </p:txBody>
        </p:sp>
        <p:sp>
          <p:nvSpPr>
            <p:cNvPr id="18" name="1/2 액자 17">
              <a:extLst>
                <a:ext uri="{FF2B5EF4-FFF2-40B4-BE49-F238E27FC236}">
                  <a16:creationId xmlns:a16="http://schemas.microsoft.com/office/drawing/2014/main" id="{E1EE8540-2900-9302-609D-71F806842DE2}"/>
                </a:ext>
              </a:extLst>
            </p:cNvPr>
            <p:cNvSpPr/>
            <p:nvPr/>
          </p:nvSpPr>
          <p:spPr>
            <a:xfrm>
              <a:off x="771526" y="4872037"/>
              <a:ext cx="848930" cy="764833"/>
            </a:xfrm>
            <a:prstGeom prst="halfFrame">
              <a:avLst>
                <a:gd name="adj1" fmla="val 22361"/>
                <a:gd name="adj2" fmla="val 24035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69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0225A-8C0D-9935-0844-AF4D79270F0D}"/>
              </a:ext>
            </a:extLst>
          </p:cNvPr>
          <p:cNvSpPr/>
          <p:nvPr/>
        </p:nvSpPr>
        <p:spPr>
          <a:xfrm>
            <a:off x="8476124" y="21043855"/>
            <a:ext cx="7315964" cy="6866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자료 조사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개념설계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전체 회의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카페 데이터 수집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시스템 및 모델 선정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 b="1">
                <a:solidFill>
                  <a:schemeClr val="tx1"/>
                </a:solidFill>
                <a:latin typeface="+mn-ea"/>
              </a:rPr>
              <a:t>전처리 및 모델 학습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360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주차 </a:t>
            </a:r>
            <a:r>
              <a:rPr lang="en-US" altLang="ko-KR" sz="3600">
                <a:solidFill>
                  <a:schemeClr val="tx1"/>
                </a:solidFill>
                <a:latin typeface="+mn-ea"/>
              </a:rPr>
              <a:t>:: </a:t>
            </a:r>
            <a:r>
              <a:rPr lang="ko-KR" altLang="en-US" sz="3600">
                <a:solidFill>
                  <a:schemeClr val="tx1"/>
                </a:solidFill>
                <a:latin typeface="+mn-ea"/>
              </a:rPr>
              <a:t>학습 및 자료 정리</a:t>
            </a:r>
            <a:endParaRPr lang="en-US" altLang="ko-KR" sz="36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A1074-AD32-8961-EADC-764E57534DB4}"/>
              </a:ext>
            </a:extLst>
          </p:cNvPr>
          <p:cNvSpPr/>
          <p:nvPr/>
        </p:nvSpPr>
        <p:spPr>
          <a:xfrm>
            <a:off x="1521529" y="9626602"/>
            <a:ext cx="14252128" cy="880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선정배경</a:t>
            </a:r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다양한 카페 매장에서 공부 환경이 조성되고 있지만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,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 공부에 적합한 환경을 갖추었는지를 </a:t>
            </a:r>
            <a:r>
              <a:rPr lang="ko-KR" altLang="en-US" sz="3600" dirty="0" err="1">
                <a:solidFill>
                  <a:srgbClr val="202124"/>
                </a:solidFill>
                <a:latin typeface="Apple SD Gothic Neo"/>
              </a:rPr>
              <a:t>알기란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 쉽지 않다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따라서 현 위치에서 사용자 맞춤 스타일로 공부에 적합한 가까운 카페를 추천함으로써 학생들이 시간과 비용을 절약할 수 있도록 하는 시스템이 필요하다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000" dirty="0">
              <a:solidFill>
                <a:srgbClr val="202124"/>
              </a:solidFill>
              <a:latin typeface="Apple SD Gothic Neo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작품개념</a:t>
            </a:r>
            <a:endParaRPr lang="en-US" altLang="ko-KR" sz="3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데이터베이스에 저장된 카페 이름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평점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평균가격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공부환경점수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,  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카페 특색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및 리뷰 정보를 통해 사용자에게 적합한 카페를 추천 한다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. </a:t>
            </a:r>
            <a:r>
              <a:rPr lang="ko-KR" altLang="en-US" sz="3600" dirty="0">
                <a:solidFill>
                  <a:srgbClr val="202124"/>
                </a:solidFill>
                <a:latin typeface="Apple SD Gothic Neo"/>
              </a:rPr>
              <a:t>그리고 주기적으로 데이터베이스에  최신 정보를 추가로 저장하여 더 나은 추천을 할 수 있도록 한다</a:t>
            </a:r>
            <a:r>
              <a:rPr lang="en-US" altLang="ko-KR" sz="3600" dirty="0">
                <a:solidFill>
                  <a:srgbClr val="202124"/>
                </a:solidFill>
                <a:latin typeface="Apple SD Gothic Neo"/>
              </a:rPr>
              <a:t>. </a:t>
            </a:r>
            <a:endParaRPr lang="en-US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F0F925-DF19-E49E-E983-17E8CD5690C3}"/>
              </a:ext>
            </a:extLst>
          </p:cNvPr>
          <p:cNvSpPr/>
          <p:nvPr/>
        </p:nvSpPr>
        <p:spPr>
          <a:xfrm>
            <a:off x="1511739" y="30260039"/>
            <a:ext cx="14280349" cy="12168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ko-KR" sz="48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3F8171-020D-D011-D3FA-E7B433BBD29E}"/>
              </a:ext>
            </a:extLst>
          </p:cNvPr>
          <p:cNvCxnSpPr>
            <a:stCxn id="41" idx="6"/>
          </p:cNvCxnSpPr>
          <p:nvPr/>
        </p:nvCxnSpPr>
        <p:spPr>
          <a:xfrm flipV="1">
            <a:off x="3019455" y="35907550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E2DB724-F060-8631-111E-ACC479843039}"/>
              </a:ext>
            </a:extLst>
          </p:cNvPr>
          <p:cNvSpPr/>
          <p:nvPr/>
        </p:nvSpPr>
        <p:spPr>
          <a:xfrm>
            <a:off x="2864378" y="358300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D175874-E20C-777D-035C-58335F5A1DE1}"/>
              </a:ext>
            </a:extLst>
          </p:cNvPr>
          <p:cNvSpPr/>
          <p:nvPr/>
        </p:nvSpPr>
        <p:spPr>
          <a:xfrm>
            <a:off x="4721728" y="3583001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6980DE6-3C52-E900-E214-BC4E11333EF5}"/>
              </a:ext>
            </a:extLst>
          </p:cNvPr>
          <p:cNvSpPr/>
          <p:nvPr/>
        </p:nvSpPr>
        <p:spPr>
          <a:xfrm>
            <a:off x="8774816" y="3583000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A82D6-3A4B-B9FE-2745-2501F3A8D5AD}"/>
              </a:ext>
            </a:extLst>
          </p:cNvPr>
          <p:cNvSpPr/>
          <p:nvPr/>
        </p:nvSpPr>
        <p:spPr>
          <a:xfrm>
            <a:off x="1539959" y="33916407"/>
            <a:ext cx="2979403" cy="179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212121"/>
                </a:solidFill>
              </a:rPr>
              <a:t>Web Scraping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카페의 정보 데이터 및 리뷰 데이터 수집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331FABB-FDA3-1A20-0124-23D045B9ACDA}"/>
              </a:ext>
            </a:extLst>
          </p:cNvPr>
          <p:cNvSpPr/>
          <p:nvPr/>
        </p:nvSpPr>
        <p:spPr>
          <a:xfrm>
            <a:off x="2099035" y="36861757"/>
            <a:ext cx="5794406" cy="45664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212121"/>
                </a:solidFill>
              </a:rPr>
              <a:t>Preprocessing1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리뷰데이터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전처리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라벨링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라벨의 분포 균형화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결측치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제거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중복샘플 제거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불필요한 문자 제거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빈 데이터 제거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리뷰 길이 통일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패딩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60)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불용어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정수 인코딩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희귀단어 빈도수 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2A530F-8383-49D1-81D2-036F55899E93}"/>
              </a:ext>
            </a:extLst>
          </p:cNvPr>
          <p:cNvSpPr/>
          <p:nvPr/>
        </p:nvSpPr>
        <p:spPr>
          <a:xfrm>
            <a:off x="9397704" y="36866553"/>
            <a:ext cx="5794406" cy="3181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>
                <a:solidFill>
                  <a:srgbClr val="212121"/>
                </a:solidFill>
              </a:rPr>
              <a:t>Preprocessing2</a:t>
            </a:r>
            <a:endParaRPr lang="en-US" altLang="ko-KR" sz="3600" b="1" dirty="0">
              <a:solidFill>
                <a:srgbClr val="21212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리뷰에 대한 오버뷰와 컨셉 제작</a:t>
            </a:r>
          </a:p>
          <a:p>
            <a:pPr algn="ctr">
              <a:lnSpc>
                <a:spcPct val="150000"/>
              </a:lnSpc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오버뷰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긍정 리뷰 중 정확도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상위 </a:t>
            </a: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개 리뷰를 합친 데이터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컨셉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카페별 특색과 구조를 설명하는 데이터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34D7CB-91BF-DAC2-D41C-FF13343C5D79}"/>
              </a:ext>
            </a:extLst>
          </p:cNvPr>
          <p:cNvSpPr/>
          <p:nvPr/>
        </p:nvSpPr>
        <p:spPr>
          <a:xfrm>
            <a:off x="3818795" y="31343008"/>
            <a:ext cx="4657329" cy="2687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4000" b="1" dirty="0">
                <a:solidFill>
                  <a:srgbClr val="212121"/>
                </a:solidFill>
              </a:rPr>
              <a:t>LSTM</a:t>
            </a:r>
          </a:p>
          <a:p>
            <a:pPr marL="0" lvl="1">
              <a:lnSpc>
                <a:spcPct val="150000"/>
              </a:lnSpc>
            </a:pPr>
            <a:endParaRPr lang="en-US" altLang="ko-KR" sz="8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800" b="1" dirty="0">
                <a:solidFill>
                  <a:srgbClr val="212121"/>
                </a:solidFill>
              </a:rPr>
              <a:t>시계열 데이터의 지도학습</a:t>
            </a:r>
            <a:endParaRPr lang="en-US" altLang="ko-KR" sz="28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RNN</a:t>
            </a:r>
            <a:r>
              <a:rPr lang="ko-KR" altLang="en-US" sz="1600" dirty="0">
                <a:solidFill>
                  <a:srgbClr val="212121"/>
                </a:solidFill>
              </a:rPr>
              <a:t>과 달리 긴 의존 기간을 필요로 하는 학습을 수행하는 능력을 가져</a:t>
            </a:r>
            <a:r>
              <a:rPr lang="en-US" altLang="ko-KR" sz="1600" dirty="0">
                <a:solidFill>
                  <a:srgbClr val="212121"/>
                </a:solidFill>
              </a:rPr>
              <a:t>, </a:t>
            </a:r>
            <a:r>
              <a:rPr lang="ko-KR" altLang="en-US" sz="1600" dirty="0">
                <a:solidFill>
                  <a:srgbClr val="212121"/>
                </a:solidFill>
              </a:rPr>
              <a:t>리뷰의 감정분석에 사용될 수 있음</a:t>
            </a:r>
          </a:p>
          <a:p>
            <a:pPr marL="0" lvl="1">
              <a:lnSpc>
                <a:spcPct val="150000"/>
              </a:lnSpc>
            </a:pPr>
            <a:endParaRPr lang="en-US" altLang="ko-KR" sz="1600" dirty="0">
              <a:solidFill>
                <a:srgbClr val="21212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63BA25-706E-C606-A612-DA47F87D741B}"/>
              </a:ext>
            </a:extLst>
          </p:cNvPr>
          <p:cNvSpPr/>
          <p:nvPr/>
        </p:nvSpPr>
        <p:spPr>
          <a:xfrm>
            <a:off x="4596812" y="34252979"/>
            <a:ext cx="4302324" cy="133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0070C0"/>
                </a:solidFill>
              </a:rPr>
              <a:t>Sentiment Analysis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리뷰의 긍정 혹은 부정 도출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956A3C-8EF3-D3B4-25A5-DBB26201BB37}"/>
              </a:ext>
            </a:extLst>
          </p:cNvPr>
          <p:cNvSpPr/>
          <p:nvPr/>
        </p:nvSpPr>
        <p:spPr>
          <a:xfrm>
            <a:off x="6543538" y="35802704"/>
            <a:ext cx="209676" cy="209684"/>
          </a:xfrm>
          <a:prstGeom prst="ellipse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C4220F7-7188-67B8-9B30-C0E6695DA1B0}"/>
              </a:ext>
            </a:extLst>
          </p:cNvPr>
          <p:cNvSpPr/>
          <p:nvPr/>
        </p:nvSpPr>
        <p:spPr>
          <a:xfrm>
            <a:off x="11362000" y="35802712"/>
            <a:ext cx="209676" cy="209676"/>
          </a:xfrm>
          <a:prstGeom prst="ellipse">
            <a:avLst/>
          </a:prstGeom>
          <a:solidFill>
            <a:srgbClr val="FF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2CA9BE-BCAD-C0D4-E134-D7751755B102}"/>
              </a:ext>
            </a:extLst>
          </p:cNvPr>
          <p:cNvSpPr/>
          <p:nvPr/>
        </p:nvSpPr>
        <p:spPr>
          <a:xfrm>
            <a:off x="8817731" y="33945872"/>
            <a:ext cx="5325243" cy="179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3300"/>
                </a:solidFill>
              </a:rPr>
              <a:t>Café Recommendation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리뷰 기반으로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입력한 카페와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유사성이 높은 카페를 추천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F09CA1-AC59-E235-6A6B-8E66096DEC5E}"/>
              </a:ext>
            </a:extLst>
          </p:cNvPr>
          <p:cNvSpPr/>
          <p:nvPr/>
        </p:nvSpPr>
        <p:spPr>
          <a:xfrm>
            <a:off x="9197616" y="31353717"/>
            <a:ext cx="5950359" cy="2687352"/>
          </a:xfrm>
          <a:prstGeom prst="rect">
            <a:avLst/>
          </a:prstGeom>
          <a:solidFill>
            <a:schemeClr val="bg1"/>
          </a:solidFill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4000" b="1" dirty="0">
                <a:solidFill>
                  <a:srgbClr val="212121"/>
                </a:solidFill>
              </a:rPr>
              <a:t>TF-IDF &amp; Cosine-</a:t>
            </a:r>
            <a:r>
              <a:rPr lang="en-US" altLang="ko-KR" sz="4000" b="1" dirty="0" err="1">
                <a:solidFill>
                  <a:srgbClr val="212121"/>
                </a:solidFill>
              </a:rPr>
              <a:t>Similiarity</a:t>
            </a:r>
            <a:endParaRPr lang="en-US" altLang="ko-KR" sz="40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8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2800" b="1" dirty="0">
                <a:solidFill>
                  <a:srgbClr val="212121"/>
                </a:solidFill>
              </a:rPr>
              <a:t>단어 </a:t>
            </a:r>
            <a:r>
              <a:rPr lang="ko-KR" altLang="en-US" sz="2800" b="1" dirty="0" err="1">
                <a:solidFill>
                  <a:srgbClr val="212121"/>
                </a:solidFill>
              </a:rPr>
              <a:t>임베딩</a:t>
            </a:r>
            <a:r>
              <a:rPr lang="ko-KR" altLang="en-US" sz="2800" b="1" dirty="0">
                <a:solidFill>
                  <a:srgbClr val="212121"/>
                </a:solidFill>
              </a:rPr>
              <a:t> 및 유사도 도출</a:t>
            </a:r>
            <a:endParaRPr lang="en-US" altLang="ko-KR" sz="2800" b="1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- </a:t>
            </a:r>
            <a:r>
              <a:rPr lang="ko-KR" altLang="en-US" sz="1600" dirty="0">
                <a:solidFill>
                  <a:srgbClr val="212121"/>
                </a:solidFill>
              </a:rPr>
              <a:t>의미가 있는 단어들로 특정 방향 벡터를 얻을 수 있음</a:t>
            </a:r>
            <a:endParaRPr lang="en-US" altLang="ko-KR" sz="1600" dirty="0">
              <a:solidFill>
                <a:srgbClr val="212121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solidFill>
                  <a:srgbClr val="212121"/>
                </a:solidFill>
              </a:rPr>
              <a:t>- </a:t>
            </a:r>
            <a:r>
              <a:rPr lang="ko-KR" altLang="en-US" sz="1600" dirty="0">
                <a:solidFill>
                  <a:srgbClr val="212121"/>
                </a:solidFill>
              </a:rPr>
              <a:t>카페에 대한 정보들이 얼마나 유사한지를 판별할 수 있음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98312E0-0DD4-6930-0EB9-B7463C2CC813}"/>
              </a:ext>
            </a:extLst>
          </p:cNvPr>
          <p:cNvCxnSpPr>
            <a:cxnSpLocks/>
            <a:stCxn id="49" idx="4"/>
            <a:endCxn id="47" idx="3"/>
          </p:cNvCxnSpPr>
          <p:nvPr/>
        </p:nvCxnSpPr>
        <p:spPr>
          <a:xfrm rot="5400000" flipH="1" flipV="1">
            <a:off x="5899398" y="33435662"/>
            <a:ext cx="3325704" cy="1827748"/>
          </a:xfrm>
          <a:prstGeom prst="bentConnector4">
            <a:avLst>
              <a:gd name="adj1" fmla="val -6874"/>
              <a:gd name="adj2" fmla="val 1108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A0F8A6E-568B-99EE-77E2-80BBA9834500}"/>
              </a:ext>
            </a:extLst>
          </p:cNvPr>
          <p:cNvCxnSpPr>
            <a:cxnSpLocks/>
            <a:stCxn id="51" idx="4"/>
            <a:endCxn id="53" idx="3"/>
          </p:cNvCxnSpPr>
          <p:nvPr/>
        </p:nvCxnSpPr>
        <p:spPr>
          <a:xfrm rot="5400000" flipH="1" flipV="1">
            <a:off x="11649908" y="32514322"/>
            <a:ext cx="3314995" cy="3681137"/>
          </a:xfrm>
          <a:prstGeom prst="bentConnector4">
            <a:avLst>
              <a:gd name="adj1" fmla="val -6896"/>
              <a:gd name="adj2" fmla="val 106210"/>
            </a:avLst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FB0B56-E334-81F5-138E-A443C670EF5A}"/>
              </a:ext>
            </a:extLst>
          </p:cNvPr>
          <p:cNvCxnSpPr>
            <a:cxnSpLocks/>
            <a:stCxn id="43" idx="4"/>
            <a:endCxn id="46" idx="1"/>
          </p:cNvCxnSpPr>
          <p:nvPr/>
        </p:nvCxnSpPr>
        <p:spPr>
          <a:xfrm rot="16200000" flipH="1">
            <a:off x="7888933" y="36948505"/>
            <a:ext cx="2472193" cy="545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E62E39F5-430E-79B0-FE3F-FCBDF5CC6A8E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rot="5400000">
            <a:off x="1830436" y="36230975"/>
            <a:ext cx="3182603" cy="2645404"/>
          </a:xfrm>
          <a:prstGeom prst="bentConnector4">
            <a:avLst>
              <a:gd name="adj1" fmla="val 13773"/>
              <a:gd name="adj2" fmla="val 108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C76BCD1-3E53-9835-C29E-EE6099052513}"/>
              </a:ext>
            </a:extLst>
          </p:cNvPr>
          <p:cNvSpPr/>
          <p:nvPr/>
        </p:nvSpPr>
        <p:spPr>
          <a:xfrm>
            <a:off x="1501767" y="21043056"/>
            <a:ext cx="6974357" cy="6866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3600" b="1" dirty="0">
                <a:solidFill>
                  <a:srgbClr val="212121"/>
                </a:solidFill>
              </a:rPr>
              <a:t>1. </a:t>
            </a:r>
            <a:r>
              <a:rPr lang="ko-KR" altLang="en-US" sz="3600" b="1" dirty="0">
                <a:solidFill>
                  <a:srgbClr val="212121"/>
                </a:solidFill>
              </a:rPr>
              <a:t>데이터 수집 파트</a:t>
            </a:r>
            <a:endParaRPr lang="en-US" altLang="ko-KR" sz="3600" b="1" dirty="0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3600" dirty="0">
                <a:solidFill>
                  <a:srgbClr val="212121"/>
                </a:solidFill>
              </a:rPr>
              <a:t>양지인</a:t>
            </a:r>
            <a:r>
              <a:rPr lang="en-US" altLang="ko-KR" sz="3600" dirty="0">
                <a:solidFill>
                  <a:srgbClr val="212121"/>
                </a:solidFill>
              </a:rPr>
              <a:t>, </a:t>
            </a:r>
            <a:r>
              <a:rPr lang="ko-KR" altLang="en-US" sz="3600" dirty="0">
                <a:solidFill>
                  <a:srgbClr val="212121"/>
                </a:solidFill>
              </a:rPr>
              <a:t>조현진</a:t>
            </a:r>
            <a:r>
              <a:rPr lang="en-US" altLang="ko-KR" sz="3600" dirty="0">
                <a:solidFill>
                  <a:srgbClr val="212121"/>
                </a:solidFill>
              </a:rPr>
              <a:t>, </a:t>
            </a:r>
            <a:r>
              <a:rPr lang="ko-KR" altLang="en-US" sz="3600" dirty="0">
                <a:solidFill>
                  <a:srgbClr val="212121"/>
                </a:solidFill>
              </a:rPr>
              <a:t>문현정</a:t>
            </a:r>
          </a:p>
          <a:p>
            <a:pPr lvl="1">
              <a:lnSpc>
                <a:spcPct val="150000"/>
              </a:lnSpc>
            </a:pPr>
            <a:r>
              <a:rPr lang="ko-KR" altLang="en-US" sz="3600" dirty="0">
                <a:solidFill>
                  <a:srgbClr val="212121"/>
                </a:solidFill>
              </a:rPr>
              <a:t>카페 정보 수집</a:t>
            </a:r>
          </a:p>
          <a:p>
            <a:pPr lvl="1">
              <a:lnSpc>
                <a:spcPct val="150000"/>
              </a:lnSpc>
            </a:pPr>
            <a:r>
              <a:rPr lang="ko-KR" altLang="en-US" sz="3600" dirty="0">
                <a:solidFill>
                  <a:srgbClr val="212121"/>
                </a:solidFill>
              </a:rPr>
              <a:t>리뷰 수집 및 </a:t>
            </a:r>
            <a:r>
              <a:rPr lang="ko-KR" altLang="en-US" sz="3600" dirty="0" err="1">
                <a:solidFill>
                  <a:srgbClr val="212121"/>
                </a:solidFill>
              </a:rPr>
              <a:t>라벨링</a:t>
            </a:r>
            <a:endParaRPr lang="ko-KR" altLang="en-US" sz="3600" dirty="0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3600" b="1" dirty="0">
                <a:solidFill>
                  <a:srgbClr val="212121"/>
                </a:solidFill>
              </a:rPr>
              <a:t>2. </a:t>
            </a:r>
            <a:r>
              <a:rPr lang="ko-KR" altLang="en-US" sz="3600" b="1" dirty="0">
                <a:solidFill>
                  <a:srgbClr val="212121"/>
                </a:solidFill>
              </a:rPr>
              <a:t>모델 학습 파트</a:t>
            </a:r>
            <a:endParaRPr lang="en-US" altLang="ko-KR" sz="3600" b="1" dirty="0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3600" dirty="0">
                <a:solidFill>
                  <a:srgbClr val="212121"/>
                </a:solidFill>
              </a:rPr>
              <a:t>정지호</a:t>
            </a:r>
            <a:r>
              <a:rPr lang="en-US" altLang="ko-KR" sz="3600" dirty="0">
                <a:solidFill>
                  <a:srgbClr val="212121"/>
                </a:solidFill>
              </a:rPr>
              <a:t>, </a:t>
            </a:r>
            <a:r>
              <a:rPr lang="ko-KR" altLang="en-US" sz="3600" dirty="0">
                <a:solidFill>
                  <a:srgbClr val="212121"/>
                </a:solidFill>
              </a:rPr>
              <a:t>장동훈</a:t>
            </a:r>
            <a:r>
              <a:rPr lang="en-US" altLang="ko-KR" sz="3600" dirty="0">
                <a:solidFill>
                  <a:srgbClr val="212121"/>
                </a:solidFill>
              </a:rPr>
              <a:t>, </a:t>
            </a:r>
            <a:r>
              <a:rPr lang="ko-KR" altLang="en-US" sz="3600" dirty="0">
                <a:solidFill>
                  <a:srgbClr val="212121"/>
                </a:solidFill>
              </a:rPr>
              <a:t>지수빈</a:t>
            </a:r>
            <a:endParaRPr lang="en-US" altLang="ko-KR" sz="3600" dirty="0">
              <a:solidFill>
                <a:srgbClr val="21212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3600" dirty="0">
                <a:solidFill>
                  <a:srgbClr val="212121"/>
                </a:solidFill>
              </a:rPr>
              <a:t>카페 정보 수집</a:t>
            </a:r>
          </a:p>
          <a:p>
            <a:pPr lvl="1">
              <a:lnSpc>
                <a:spcPct val="150000"/>
              </a:lnSpc>
            </a:pPr>
            <a:r>
              <a:rPr lang="ko-KR" altLang="en-US" sz="3600" dirty="0">
                <a:solidFill>
                  <a:srgbClr val="212121"/>
                </a:solidFill>
              </a:rPr>
              <a:t>모델 학습 및 자료 정리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7F85BB-9335-48AF-B037-94401531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350" y="30528000"/>
            <a:ext cx="12933938" cy="47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1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539</Words>
  <Application>Microsoft Office PowerPoint</Application>
  <PresentationFormat>사용자 지정</PresentationFormat>
  <Paragraphs>79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Apple SD Gothic Neo</vt:lpstr>
      <vt:lpstr>HY견고딕</vt:lpstr>
      <vt:lpstr>맑은 고딕</vt:lpstr>
      <vt:lpstr>야놀자 야체 B</vt:lpstr>
      <vt:lpstr>Aharoni</vt:lpstr>
      <vt:lpstr>Arial</vt:lpstr>
      <vt:lpstr>Bahnschrift SemiLight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지수빈</dc:creator>
  <cp:lastModifiedBy>user</cp:lastModifiedBy>
  <cp:revision>39</cp:revision>
  <dcterms:created xsi:type="dcterms:W3CDTF">2022-08-26T04:26:37Z</dcterms:created>
  <dcterms:modified xsi:type="dcterms:W3CDTF">2022-10-30T09:20:10Z</dcterms:modified>
</cp:coreProperties>
</file>