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72" r:id="rId3"/>
    <p:sldId id="273" r:id="rId4"/>
    <p:sldId id="270" r:id="rId5"/>
    <p:sldId id="277" r:id="rId6"/>
    <p:sldId id="294" r:id="rId7"/>
    <p:sldId id="268" r:id="rId8"/>
    <p:sldId id="279" r:id="rId9"/>
    <p:sldId id="286" r:id="rId10"/>
    <p:sldId id="295" r:id="rId11"/>
    <p:sldId id="283" r:id="rId12"/>
    <p:sldId id="287" r:id="rId13"/>
    <p:sldId id="296" r:id="rId14"/>
    <p:sldId id="264" r:id="rId15"/>
    <p:sldId id="281" r:id="rId16"/>
    <p:sldId id="276" r:id="rId17"/>
    <p:sldId id="278" r:id="rId18"/>
    <p:sldId id="280" r:id="rId19"/>
    <p:sldId id="282" r:id="rId20"/>
    <p:sldId id="284" r:id="rId21"/>
    <p:sldId id="285" r:id="rId22"/>
    <p:sldId id="288" r:id="rId23"/>
    <p:sldId id="289" r:id="rId24"/>
    <p:sldId id="290" r:id="rId25"/>
    <p:sldId id="291" r:id="rId26"/>
    <p:sldId id="265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0-4C72-8BD9-61EF2CF8ED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40-4C72-8BD9-61EF2CF8ED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40-4C72-8BD9-61EF2CF8ED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9B8A-E1D5-459D-AA7F-BA0C50AE22DC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E71CE-7F1D-4BC1-9470-B3272B2C3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일단 제 맘대로 </a:t>
            </a:r>
            <a:r>
              <a:rPr lang="ko-KR" altLang="en-US" dirty="0" err="1"/>
              <a:t>했어용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본문 오른쪽에 </a:t>
            </a:r>
            <a:r>
              <a:rPr lang="ko-KR" altLang="en-US" dirty="0" err="1"/>
              <a:t>티맥스</a:t>
            </a:r>
            <a:r>
              <a:rPr lang="ko-KR" altLang="en-US" dirty="0"/>
              <a:t> 사진 넣으면 너무 </a:t>
            </a:r>
            <a:r>
              <a:rPr lang="ko-KR" altLang="en-US" dirty="0" err="1"/>
              <a:t>티맥스</a:t>
            </a:r>
            <a:r>
              <a:rPr lang="ko-KR" altLang="en-US" dirty="0"/>
              <a:t> 가고 싶어하는 사람처럼 보일까요 </a:t>
            </a:r>
            <a:r>
              <a:rPr lang="ko-KR" altLang="en-US" dirty="0" err="1"/>
              <a:t>ㅎ</a:t>
            </a:r>
            <a:endParaRPr lang="en-US" altLang="ko-KR" dirty="0"/>
          </a:p>
          <a:p>
            <a:r>
              <a:rPr lang="ko-KR" altLang="en-US" dirty="0"/>
              <a:t>그냥 일단 세가지 버전으로 냅다 사진 </a:t>
            </a:r>
            <a:r>
              <a:rPr lang="ko-KR" altLang="en-US" dirty="0" err="1"/>
              <a:t>첨부해둡니다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깃랩이란</a:t>
            </a:r>
            <a:r>
              <a:rPr lang="en-US" altLang="ko-KR" dirty="0"/>
              <a:t>? </a:t>
            </a:r>
            <a:r>
              <a:rPr lang="ko-KR" altLang="en-US" dirty="0"/>
              <a:t>하고 다음 슬라이드 넘겨서 </a:t>
            </a:r>
            <a:r>
              <a:rPr lang="ko-KR" altLang="en-US" dirty="0" err="1"/>
              <a:t>깃랩</a:t>
            </a:r>
            <a:r>
              <a:rPr lang="ko-KR" altLang="en-US" dirty="0"/>
              <a:t> 설명하면 </a:t>
            </a:r>
            <a:r>
              <a:rPr lang="ko-KR" altLang="en-US" dirty="0" err="1"/>
              <a:t>좋을듯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6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깃랩은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깃랩</a:t>
            </a:r>
            <a:r>
              <a:rPr lang="ko-KR" altLang="en-US" dirty="0"/>
              <a:t> 사가 개발한 깃 저장소 및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CI/CD,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이슈 추적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보안성 테스트 등의 기능을 갖춘 웹 기반의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데브옵스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플랫폼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라이선스 및 사유 소프트웨어 라이선스를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형 원격 저장소를 운영하는 것에 대한 비용이 부담되거나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소스코드의 보안이 중요한 프로젝트에 적당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https://ko.wikipedia.org/wiki/%EA%B9%83%EB%9E%A9#%EC%99%B8%EB%B6%80_%EB%A7%81%ED%81%AC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file:///C:/Users/user/Downloads/Gitlab%20User%20Guide%20(1).pdf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나무위키랑</a:t>
            </a:r>
            <a:r>
              <a:rPr lang="ko-KR" altLang="en-US" dirty="0"/>
              <a:t> 가이드 참고했고 위에 링크 첨부함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9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차이도 간단하게 설명하고 넘어가면 좋을 것 같아서 적어봤는데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필요없다고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느껴지시면</a:t>
            </a:r>
            <a:r>
              <a:rPr lang="ko-KR" altLang="en-US" dirty="0">
                <a:latin typeface="+mj-lt"/>
              </a:rPr>
              <a:t> 빼도 됩니다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차이점 관련 기사 링크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 err="1">
                <a:latin typeface="+mj-lt"/>
              </a:rPr>
              <a:t>깃허브</a:t>
            </a:r>
            <a:r>
              <a:rPr lang="ko-KR" altLang="en-US" dirty="0">
                <a:latin typeface="+mj-lt"/>
              </a:rPr>
              <a:t> 로고 사진 본문에 첨부해드립니다</a:t>
            </a:r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는 컨테이너 작업을 수행하는 데 있어서 구성 요소 중 하나</a:t>
            </a:r>
            <a:r>
              <a:rPr lang="en-US" altLang="ko-KR" dirty="0"/>
              <a:t>/</a:t>
            </a:r>
            <a:r>
              <a:rPr lang="ko-KR" altLang="en-US" dirty="0"/>
              <a:t> 컨테이너를 실행 시 컨테이너 이미지가 필요함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이 때 컨테이너 이미지를 보관하는 위치가 </a:t>
            </a:r>
            <a:r>
              <a:rPr lang="en-US" altLang="ko-KR" dirty="0"/>
              <a:t>Registry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Registry</a:t>
            </a:r>
            <a:r>
              <a:rPr lang="ko-KR" altLang="en-US" dirty="0"/>
              <a:t>에 이미지를 저장하고 이를 호스팅하여 여러 호스트 서버에서 이미지를 다운로드 및 실행하게 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대표적으로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Registry</a:t>
            </a:r>
            <a:r>
              <a:rPr lang="ko-KR" altLang="en-US" dirty="0"/>
              <a:t> 있지만 </a:t>
            </a:r>
            <a:r>
              <a:rPr lang="ko-KR" altLang="en-US" dirty="0" err="1"/>
              <a:t>슈퍼클라우드에서는</a:t>
            </a:r>
            <a:r>
              <a:rPr lang="ko-KR" altLang="en-US" dirty="0"/>
              <a:t> </a:t>
            </a:r>
            <a:r>
              <a:rPr lang="ko-KR" altLang="en-US" dirty="0" err="1"/>
              <a:t>하이퍼</a:t>
            </a:r>
            <a:r>
              <a:rPr lang="ko-KR" altLang="en-US" dirty="0"/>
              <a:t> 레지스트리 사용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file:///C:/Users/user/Downloads/HyperRegistry%20User%20Guide%20(1).pdf</a:t>
            </a:r>
          </a:p>
          <a:p>
            <a:r>
              <a:rPr lang="ko-KR" altLang="en-US" dirty="0"/>
              <a:t>이거 참조해서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5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HyperRegistry</a:t>
            </a:r>
            <a:r>
              <a:rPr lang="en-US" altLang="ko-KR" dirty="0"/>
              <a:t> </a:t>
            </a:r>
            <a:r>
              <a:rPr lang="ko-KR" altLang="en-US" dirty="0"/>
              <a:t>는 유저가 사용하기 편하게 </a:t>
            </a:r>
            <a:r>
              <a:rPr lang="en-US" altLang="ko-KR" dirty="0"/>
              <a:t>Web UI</a:t>
            </a:r>
            <a:r>
              <a:rPr lang="ko-KR" altLang="en-US" dirty="0"/>
              <a:t>를 제공하고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모듈을 통해 이미지의 유효성</a:t>
            </a:r>
            <a:r>
              <a:rPr lang="en-US" altLang="ko-KR" dirty="0"/>
              <a:t>, </a:t>
            </a:r>
            <a:r>
              <a:rPr lang="ko-KR" altLang="en-US" dirty="0"/>
              <a:t>안정성을 확인 가능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여러 유저가 자신만의 레지스트리를 생성할 수 있음</a:t>
            </a:r>
            <a:endParaRPr lang="en-US" altLang="ko-KR" dirty="0"/>
          </a:p>
          <a:p>
            <a:r>
              <a:rPr lang="en-US" altLang="ko-KR" dirty="0"/>
              <a:t> Public </a:t>
            </a:r>
            <a:r>
              <a:rPr lang="ko-KR" altLang="en-US" dirty="0"/>
              <a:t>레지스트리를 생성해 여러 사람 들과 공유도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4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E71CE-7F1D-4BC1-9470-B3272B2C3D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dnet.co.kr/view/?no=202208041358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4160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가제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경환호기수정희준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050" b="1" spc="-150" dirty="0">
                <a:solidFill>
                  <a:schemeClr val="bg1"/>
                </a:solidFill>
                <a:latin typeface="+mj-ea"/>
                <a:ea typeface="+mj-ea"/>
              </a:rPr>
              <a:t>나이  순  </a:t>
            </a:r>
            <a:r>
              <a:rPr lang="ko-KR" altLang="en-US" sz="1050" b="1" spc="-150" dirty="0" err="1">
                <a:solidFill>
                  <a:schemeClr val="bg1"/>
                </a:solidFill>
                <a:latin typeface="+mj-ea"/>
                <a:ea typeface="+mj-ea"/>
              </a:rPr>
              <a:t>아님ㅎ</a:t>
            </a:r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클라우드킹킹킹왕짱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2556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4851674" y="1838617"/>
            <a:ext cx="2351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Web UI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D9DE0-2CE7-4378-9F72-19479BACA2CE}"/>
              </a:ext>
            </a:extLst>
          </p:cNvPr>
          <p:cNvSpPr txBox="1"/>
          <p:nvPr/>
        </p:nvSpPr>
        <p:spPr>
          <a:xfrm>
            <a:off x="4452432" y="2618591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유효성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8730C-8608-4993-9A2E-AC3295A26AB2}"/>
              </a:ext>
            </a:extLst>
          </p:cNvPr>
          <p:cNvSpPr txBox="1"/>
          <p:nvPr/>
        </p:nvSpPr>
        <p:spPr>
          <a:xfrm>
            <a:off x="4452432" y="347136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이미지의 안정성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AF5CC-D757-41FD-82FF-AFAB7526ACA9}"/>
              </a:ext>
            </a:extLst>
          </p:cNvPr>
          <p:cNvSpPr txBox="1"/>
          <p:nvPr/>
        </p:nvSpPr>
        <p:spPr>
          <a:xfrm>
            <a:off x="3994719" y="4178539"/>
            <a:ext cx="420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자신만의 </a:t>
            </a:r>
            <a:r>
              <a:rPr lang="en-US" altLang="ko-KR" sz="3200" b="1" dirty="0">
                <a:solidFill>
                  <a:schemeClr val="accent1"/>
                </a:solidFill>
              </a:rPr>
              <a:t>Registry </a:t>
            </a:r>
            <a:r>
              <a:rPr lang="ko-KR" altLang="en-US" sz="32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8DC5F-A3AF-45B1-A059-156000E9C7EE}"/>
              </a:ext>
            </a:extLst>
          </p:cNvPr>
          <p:cNvSpPr txBox="1"/>
          <p:nvPr/>
        </p:nvSpPr>
        <p:spPr>
          <a:xfrm>
            <a:off x="4269218" y="5031308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여러 사람들과 공유</a:t>
            </a:r>
          </a:p>
        </p:txBody>
      </p:sp>
    </p:spTree>
    <p:extLst>
      <p:ext uri="{BB962C8B-B14F-4D97-AF65-F5344CB8AC3E}">
        <p14:creationId xmlns:p14="http://schemas.microsoft.com/office/powerpoint/2010/main" val="33783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8"/>
            <a:ext cx="5727794" cy="4132861"/>
            <a:chOff x="6817895" y="310803"/>
            <a:chExt cx="8575010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657603"/>
              <a:ext cx="8575010" cy="63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Hyper Cloud Object </a:t>
              </a:r>
              <a:r>
                <a:rPr lang="ko-KR" altLang="en-US" sz="3200" dirty="0">
                  <a:solidFill>
                    <a:schemeClr val="bg1"/>
                  </a:solidFill>
                </a:rPr>
                <a:t>생성 과정</a:t>
              </a:r>
              <a:endParaRPr lang="ko-KR" altLang="en-US" sz="32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804550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8045507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068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Grafana Monitoring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272088" y="2179482"/>
            <a:ext cx="119199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1"/>
                </a:solidFill>
              </a:rPr>
              <a:t>요 밑에서 </a:t>
            </a:r>
            <a:r>
              <a:rPr lang="ko-KR" altLang="en-US" sz="6600" b="1" dirty="0" err="1">
                <a:solidFill>
                  <a:schemeClr val="accent1"/>
                </a:solidFill>
              </a:rPr>
              <a:t>부터는</a:t>
            </a:r>
            <a:r>
              <a:rPr lang="ko-KR" altLang="en-US" sz="6600" b="1" dirty="0">
                <a:solidFill>
                  <a:schemeClr val="accent1"/>
                </a:solidFill>
              </a:rPr>
              <a:t> 일단 뒀어요</a:t>
            </a:r>
            <a:r>
              <a:rPr lang="en-US" altLang="ko-KR" sz="6600" b="1" dirty="0">
                <a:solidFill>
                  <a:schemeClr val="accent1"/>
                </a:solidFill>
              </a:rPr>
              <a:t>..</a:t>
            </a:r>
          </a:p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밑에 내용 없음</a:t>
            </a:r>
            <a:endParaRPr lang="en-US" altLang="ko-KR" sz="72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실습영상이 더 중요할 것 같아서 </a:t>
            </a:r>
            <a:r>
              <a:rPr lang="en-US" altLang="ko-KR" sz="4800" b="1" dirty="0">
                <a:solidFill>
                  <a:schemeClr val="accent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4532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5866742" y="1821163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93AD8-5CEA-2D1B-82AC-2D89F5B58074}"/>
              </a:ext>
            </a:extLst>
          </p:cNvPr>
          <p:cNvGrpSpPr/>
          <p:nvPr/>
        </p:nvGrpSpPr>
        <p:grpSpPr>
          <a:xfrm>
            <a:off x="6848917" y="2085659"/>
            <a:ext cx="3874975" cy="1491414"/>
            <a:chOff x="5071677" y="598302"/>
            <a:chExt cx="5322767" cy="204864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917425D-F03B-F354-FEC0-11250975C51C}"/>
                </a:ext>
              </a:extLst>
            </p:cNvPr>
            <p:cNvSpPr/>
            <p:nvPr/>
          </p:nvSpPr>
          <p:spPr>
            <a:xfrm>
              <a:off x="5071677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86A9D-39F0-778D-7C2D-6B2967ABF872}"/>
                </a:ext>
              </a:extLst>
            </p:cNvPr>
            <p:cNvSpPr/>
            <p:nvPr/>
          </p:nvSpPr>
          <p:spPr>
            <a:xfrm>
              <a:off x="8345799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9E913F-178D-7981-553C-769FFE1B1252}"/>
                </a:ext>
              </a:extLst>
            </p:cNvPr>
            <p:cNvSpPr/>
            <p:nvPr/>
          </p:nvSpPr>
          <p:spPr>
            <a:xfrm>
              <a:off x="6708666" y="598302"/>
              <a:ext cx="2048645" cy="204864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467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5866688" y="433938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B8AE79-A306-A46A-EEF1-06F4CEFAEB92}"/>
              </a:ext>
            </a:extLst>
          </p:cNvPr>
          <p:cNvSpPr/>
          <p:nvPr/>
        </p:nvSpPr>
        <p:spPr>
          <a:xfrm>
            <a:off x="6848863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7E96AE-48A6-A34C-EFD2-3F9F934109DD}"/>
              </a:ext>
            </a:extLst>
          </p:cNvPr>
          <p:cNvSpPr/>
          <p:nvPr/>
        </p:nvSpPr>
        <p:spPr>
          <a:xfrm>
            <a:off x="9232424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85C743-667E-953C-9424-2457F2A44BBC}"/>
              </a:ext>
            </a:extLst>
          </p:cNvPr>
          <p:cNvSpPr/>
          <p:nvPr/>
        </p:nvSpPr>
        <p:spPr>
          <a:xfrm>
            <a:off x="8040592" y="4603882"/>
            <a:ext cx="1491414" cy="1491414"/>
          </a:xfrm>
          <a:prstGeom prst="ellipse">
            <a:avLst/>
          </a:prstGeom>
          <a:solidFill>
            <a:schemeClr val="accent3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BBCED-F1C1-C64B-7640-32EBC0489A72}"/>
              </a:ext>
            </a:extLst>
          </p:cNvPr>
          <p:cNvSpPr txBox="1"/>
          <p:nvPr/>
        </p:nvSpPr>
        <p:spPr>
          <a:xfrm flipH="1">
            <a:off x="438296" y="486035"/>
            <a:ext cx="4873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KEYWORD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와 함께</a:t>
            </a:r>
            <a:endParaRPr lang="en-US" altLang="ko-KR" sz="5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8E3F10-7B1B-C990-ACE5-3C4507240ABA}"/>
              </a:ext>
            </a:extLst>
          </p:cNvPr>
          <p:cNvSpPr txBox="1"/>
          <p:nvPr/>
        </p:nvSpPr>
        <p:spPr>
          <a:xfrm>
            <a:off x="438296" y="3898749"/>
            <a:ext cx="5001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모든 국민은 직업선택의 자유를 가진다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국채를 모집하거나 예산외에 국가의 부담이 될 계약을 체결하려 할 때에는 정부는 미리 국회의 의결을 얻어야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국가는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지역간의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균형있는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발전을 위하여 지역경제를 육성할 의무를 진다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국회의원은 국가이익을 우선하여 양심에 따라 직무를 행한다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누구든지 병역의무의 이행으로 인하여 불이익한 처우를 받지 아니한다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5866635" y="525993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53D032-5499-0641-D904-7324D054E01F}"/>
              </a:ext>
            </a:extLst>
          </p:cNvPr>
          <p:cNvSpPr txBox="1"/>
          <p:nvPr/>
        </p:nvSpPr>
        <p:spPr>
          <a:xfrm flipH="1">
            <a:off x="7060877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1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E3A30-AC1B-F0AA-579F-425170F442B5}"/>
              </a:ext>
            </a:extLst>
          </p:cNvPr>
          <p:cNvSpPr txBox="1"/>
          <p:nvPr/>
        </p:nvSpPr>
        <p:spPr>
          <a:xfrm flipH="1">
            <a:off x="8271854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2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9482831" y="2646700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46772"/>
                </a:solidFill>
              </a:rPr>
              <a:t>요소</a:t>
            </a:r>
            <a:r>
              <a:rPr lang="en-US" altLang="ko-KR" dirty="0">
                <a:solidFill>
                  <a:srgbClr val="146772"/>
                </a:solidFill>
              </a:rPr>
              <a:t>3</a:t>
            </a:r>
            <a:endParaRPr lang="ko-KR" altLang="en-US" dirty="0">
              <a:solidFill>
                <a:srgbClr val="14677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834E9-F8C4-A144-81C2-01D4A963F72A}"/>
              </a:ext>
            </a:extLst>
          </p:cNvPr>
          <p:cNvSpPr txBox="1"/>
          <p:nvPr/>
        </p:nvSpPr>
        <p:spPr>
          <a:xfrm flipH="1">
            <a:off x="7067893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516656-473D-938C-C42F-7CEC57624741}"/>
              </a:ext>
            </a:extLst>
          </p:cNvPr>
          <p:cNvSpPr txBox="1"/>
          <p:nvPr/>
        </p:nvSpPr>
        <p:spPr>
          <a:xfrm flipH="1">
            <a:off x="8278870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10E921-C951-E3EE-3892-18B32D1CCC90}"/>
              </a:ext>
            </a:extLst>
          </p:cNvPr>
          <p:cNvSpPr txBox="1"/>
          <p:nvPr/>
        </p:nvSpPr>
        <p:spPr>
          <a:xfrm flipH="1">
            <a:off x="9489847" y="5173331"/>
            <a:ext cx="10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6356853" y="671690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  <a:latin typeface="+mn-ea"/>
              </a:rPr>
              <a:t>관계성 지도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3F2EE1-E72C-4DD3-0605-83467FBC130B}"/>
              </a:ext>
            </a:extLst>
          </p:cNvPr>
          <p:cNvCxnSpPr/>
          <p:nvPr/>
        </p:nvCxnSpPr>
        <p:spPr>
          <a:xfrm flipV="1">
            <a:off x="8721033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FA96696-4197-AB01-41F5-C2A0B82632DA}"/>
              </a:ext>
            </a:extLst>
          </p:cNvPr>
          <p:cNvCxnSpPr>
            <a:cxnSpLocks/>
          </p:cNvCxnSpPr>
          <p:nvPr/>
        </p:nvCxnSpPr>
        <p:spPr>
          <a:xfrm>
            <a:off x="8905715" y="3841570"/>
            <a:ext cx="0" cy="497816"/>
          </a:xfrm>
          <a:prstGeom prst="straightConnector1">
            <a:avLst/>
          </a:prstGeom>
          <a:ln>
            <a:solidFill>
              <a:srgbClr val="1467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455964" y="1737403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665766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86900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08034" y="5325478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64067" y="3391757"/>
            <a:ext cx="3137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369847" y="3453312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431506" y="3416798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spc="-300" dirty="0">
                <a:solidFill>
                  <a:schemeClr val="accent1">
                    <a:lumMod val="50000"/>
                  </a:schemeClr>
                </a:solidFill>
              </a:rPr>
              <a:t>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7BD25-5B93-EA6F-5BCB-D6D765DDE32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7F5C0-7DEE-E4FF-F4EC-87DA8045BD02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6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519456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2377036" y="139400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2377036" y="230855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300" dirty="0"/>
              <a:t>내용을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2277649" y="356454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2277649" y="4443250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/>
              <a:t>내용을 입력하세요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2151013" y="5512001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0347D9-189F-0104-ED73-22A5F2F2B005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11BB8D-7977-A914-E874-5CC672567CF5}"/>
              </a:ext>
            </a:extLst>
          </p:cNvPr>
          <p:cNvSpPr txBox="1"/>
          <p:nvPr/>
        </p:nvSpPr>
        <p:spPr>
          <a:xfrm>
            <a:off x="6964454" y="3259698"/>
            <a:ext cx="4292599" cy="24302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쓸쓸함과 버리었습니다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CA75-265E-0FEC-A477-82E2D5EA2F26}"/>
              </a:ext>
            </a:extLst>
          </p:cNvPr>
          <p:cNvSpPr txBox="1"/>
          <p:nvPr/>
        </p:nvSpPr>
        <p:spPr>
          <a:xfrm>
            <a:off x="7031741" y="2108802"/>
            <a:ext cx="313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83E6387-B451-D9F2-D683-3DFEE89411F8}"/>
              </a:ext>
            </a:extLst>
          </p:cNvPr>
          <p:cNvCxnSpPr>
            <a:cxnSpLocks/>
          </p:cNvCxnSpPr>
          <p:nvPr/>
        </p:nvCxnSpPr>
        <p:spPr>
          <a:xfrm>
            <a:off x="7086356" y="2979043"/>
            <a:ext cx="410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858000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798206" y="2296768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Gitlab </a:t>
            </a:r>
            <a:r>
              <a:rPr lang="ko-KR" altLang="en-US" dirty="0"/>
              <a:t>형상관리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772138" y="3453806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 Registry Push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772138" y="4523028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 Cloud Object </a:t>
            </a:r>
            <a:r>
              <a:rPr lang="ko-KR" altLang="en-US" dirty="0"/>
              <a:t>생성 과정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772138" y="563637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Grafana Monitoring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B15367-CFA8-49C4-9433-2E5AE81A5856}"/>
              </a:ext>
            </a:extLst>
          </p:cNvPr>
          <p:cNvSpPr/>
          <p:nvPr/>
        </p:nvSpPr>
        <p:spPr>
          <a:xfrm rot="21282968">
            <a:off x="6856717" y="2077091"/>
            <a:ext cx="4515951" cy="4130586"/>
          </a:xfrm>
          <a:prstGeom prst="rect">
            <a:avLst/>
          </a:prstGeom>
          <a:ln>
            <a:noFill/>
          </a:ln>
          <a:scene3d>
            <a:camera prst="isometricOffAxis1Top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CC3869-12D4-47D5-8D48-6CAD4960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272" y="2868502"/>
            <a:ext cx="4696994" cy="129746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4BC1D53-36F9-4EF2-8296-40E5BB94A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25" y="1119880"/>
            <a:ext cx="5178534" cy="1297461"/>
          </a:xfrm>
          <a:prstGeom prst="rect">
            <a:avLst/>
          </a:prstGeom>
          <a:ln w="76200">
            <a:solidFill>
              <a:schemeClr val="accent2"/>
            </a:solidFill>
          </a:ln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1569CE-6413-4E67-9480-B02FF305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40" y="5172314"/>
            <a:ext cx="4696994" cy="12974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/>
          <p:nvPr/>
        </p:nvCxnSpPr>
        <p:spPr>
          <a:xfrm>
            <a:off x="144378" y="3242667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877271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2553734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324622-60CB-20AD-FBF4-4FAE359FB029}"/>
              </a:ext>
            </a:extLst>
          </p:cNvPr>
          <p:cNvSpPr/>
          <p:nvPr/>
        </p:nvSpPr>
        <p:spPr>
          <a:xfrm>
            <a:off x="4230197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6E812C-C2D0-A183-41A6-189DB6A97DFB}"/>
              </a:ext>
            </a:extLst>
          </p:cNvPr>
          <p:cNvSpPr/>
          <p:nvPr/>
        </p:nvSpPr>
        <p:spPr>
          <a:xfrm>
            <a:off x="5906660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7583123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EDF1627-60BA-7769-CB37-2504E92BFF37}"/>
              </a:ext>
            </a:extLst>
          </p:cNvPr>
          <p:cNvSpPr/>
          <p:nvPr/>
        </p:nvSpPr>
        <p:spPr>
          <a:xfrm>
            <a:off x="9259586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85CCFF-D287-2321-20F5-C758A36A0550}"/>
              </a:ext>
            </a:extLst>
          </p:cNvPr>
          <p:cNvSpPr/>
          <p:nvPr/>
        </p:nvSpPr>
        <p:spPr>
          <a:xfrm>
            <a:off x="10936048" y="3031597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1DE103-EC1D-C3C2-F1C4-425391DA453B}"/>
              </a:ext>
            </a:extLst>
          </p:cNvPr>
          <p:cNvSpPr txBox="1"/>
          <p:nvPr/>
        </p:nvSpPr>
        <p:spPr>
          <a:xfrm>
            <a:off x="10767046" y="36656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2022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89C49DF-4760-2A33-8D51-3B1293ECF355}"/>
              </a:ext>
            </a:extLst>
          </p:cNvPr>
          <p:cNvSpPr txBox="1"/>
          <p:nvPr/>
        </p:nvSpPr>
        <p:spPr>
          <a:xfrm>
            <a:off x="9109398" y="366480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2021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7414078" y="366398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2020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C68272-3D14-2B82-8675-51FB731C84C0}"/>
              </a:ext>
            </a:extLst>
          </p:cNvPr>
          <p:cNvSpPr txBox="1"/>
          <p:nvPr/>
        </p:nvSpPr>
        <p:spPr>
          <a:xfrm>
            <a:off x="5758030" y="366316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EEBEB2-36E8-9E83-F058-F824661BBE59}"/>
              </a:ext>
            </a:extLst>
          </p:cNvPr>
          <p:cNvSpPr txBox="1"/>
          <p:nvPr/>
        </p:nvSpPr>
        <p:spPr>
          <a:xfrm>
            <a:off x="4084350" y="366234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2018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2418686" y="366152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736991" y="3660707"/>
            <a:ext cx="73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2016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390712" y="4390190"/>
            <a:ext cx="1498450" cy="1776630"/>
            <a:chOff x="390712" y="4305966"/>
            <a:chExt cx="1498450" cy="177663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2058576" y="4390190"/>
            <a:ext cx="1498450" cy="1776630"/>
            <a:chOff x="390712" y="4305966"/>
            <a:chExt cx="1498450" cy="177663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8887DE4-83C3-804E-DF0A-B1D1CB378092}"/>
              </a:ext>
            </a:extLst>
          </p:cNvPr>
          <p:cNvGrpSpPr/>
          <p:nvPr/>
        </p:nvGrpSpPr>
        <p:grpSpPr>
          <a:xfrm>
            <a:off x="3726440" y="4390190"/>
            <a:ext cx="1498450" cy="1776630"/>
            <a:chOff x="390712" y="4305966"/>
            <a:chExt cx="1498450" cy="177663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AF41D9-2194-0CF2-4085-7C179B366A3F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27188-03F0-0164-529E-C3A7003CF88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E3D58E8-CC3D-5862-0221-6FA746CD44E8}"/>
              </a:ext>
            </a:extLst>
          </p:cNvPr>
          <p:cNvGrpSpPr/>
          <p:nvPr/>
        </p:nvGrpSpPr>
        <p:grpSpPr>
          <a:xfrm>
            <a:off x="5394304" y="4390190"/>
            <a:ext cx="1498450" cy="1776630"/>
            <a:chOff x="390712" y="4305966"/>
            <a:chExt cx="1498450" cy="177663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144F2E-39BC-42FF-9C37-86AD1C9D43B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8A48B4-8B68-B614-9426-26F2260D76CD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7062168" y="4390190"/>
            <a:ext cx="1498450" cy="1776630"/>
            <a:chOff x="390712" y="4305966"/>
            <a:chExt cx="1498450" cy="177663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1616BB-67E7-B4A0-70FB-D926B2FC8F82}"/>
              </a:ext>
            </a:extLst>
          </p:cNvPr>
          <p:cNvGrpSpPr/>
          <p:nvPr/>
        </p:nvGrpSpPr>
        <p:grpSpPr>
          <a:xfrm>
            <a:off x="8730032" y="4390190"/>
            <a:ext cx="1498450" cy="1776630"/>
            <a:chOff x="390712" y="4305966"/>
            <a:chExt cx="1498450" cy="177663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62DA157-282D-2CA9-B7C5-9563839A32D3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59487D3-05E9-4A89-EE81-4C06554E09A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5454F16-C14D-96B9-9D90-7E9163D243D4}"/>
              </a:ext>
            </a:extLst>
          </p:cNvPr>
          <p:cNvGrpSpPr/>
          <p:nvPr/>
        </p:nvGrpSpPr>
        <p:grpSpPr>
          <a:xfrm>
            <a:off x="10397893" y="4390190"/>
            <a:ext cx="1498450" cy="1776630"/>
            <a:chOff x="390712" y="4305966"/>
            <a:chExt cx="1498450" cy="177663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9A31D0F-DFCF-2553-3C19-A4B22FEE5F20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어머니 한 헤는 내일 계절이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새겨지는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마디씩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위에 아침이 가을 별 하나에 </a:t>
              </a:r>
              <a:r>
                <a:rPr lang="ko-KR" altLang="en-US" sz="1200" dirty="0" err="1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라이너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 이런 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별 것은 어머니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그리워 까닭입니다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. </a:t>
              </a:r>
              <a:endParaRPr lang="ko-KR" altLang="en-US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C288B95-3858-0BA4-BC25-C9CB3AF28A8B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내용을 입력하세요</a:t>
              </a: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C98794-3612-8C17-C92C-9F604F9CF32A}"/>
              </a:ext>
            </a:extLst>
          </p:cNvPr>
          <p:cNvSpPr/>
          <p:nvPr/>
        </p:nvSpPr>
        <p:spPr>
          <a:xfrm>
            <a:off x="48878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1E1B53-FB9F-27D7-DECA-CC44546C8BF0}"/>
              </a:ext>
            </a:extLst>
          </p:cNvPr>
          <p:cNvSpPr/>
          <p:nvPr/>
        </p:nvSpPr>
        <p:spPr>
          <a:xfrm>
            <a:off x="2165303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428FEE-9B29-945F-DB6C-64B891D53928}"/>
              </a:ext>
            </a:extLst>
          </p:cNvPr>
          <p:cNvSpPr/>
          <p:nvPr/>
        </p:nvSpPr>
        <p:spPr>
          <a:xfrm>
            <a:off x="384182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582277-4259-EBA1-677D-279BB76E7B31}"/>
              </a:ext>
            </a:extLst>
          </p:cNvPr>
          <p:cNvSpPr/>
          <p:nvPr/>
        </p:nvSpPr>
        <p:spPr>
          <a:xfrm>
            <a:off x="5518347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949EE3-D2E6-1DD5-517E-978FD5942F74}"/>
              </a:ext>
            </a:extLst>
          </p:cNvPr>
          <p:cNvSpPr/>
          <p:nvPr/>
        </p:nvSpPr>
        <p:spPr>
          <a:xfrm>
            <a:off x="7194869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808901-DCC1-3901-D168-9ED9DD4D0DD2}"/>
              </a:ext>
            </a:extLst>
          </p:cNvPr>
          <p:cNvSpPr/>
          <p:nvPr/>
        </p:nvSpPr>
        <p:spPr>
          <a:xfrm>
            <a:off x="8871391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ADEC564-611A-3D63-7EF3-4BCE3B216053}"/>
              </a:ext>
            </a:extLst>
          </p:cNvPr>
          <p:cNvSpPr/>
          <p:nvPr/>
        </p:nvSpPr>
        <p:spPr>
          <a:xfrm>
            <a:off x="10547915" y="1164941"/>
            <a:ext cx="1221520" cy="157107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53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81005F-7B57-81E6-7FD6-E8C0A762AB9C}"/>
              </a:ext>
            </a:extLst>
          </p:cNvPr>
          <p:cNvGrpSpPr/>
          <p:nvPr/>
        </p:nvGrpSpPr>
        <p:grpSpPr>
          <a:xfrm>
            <a:off x="6723601" y="1261746"/>
            <a:ext cx="5007325" cy="4407533"/>
            <a:chOff x="6218494" y="1261746"/>
            <a:chExt cx="5007325" cy="440753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461174-4F19-203B-B8B4-AA0B1A0C5992}"/>
                </a:ext>
              </a:extLst>
            </p:cNvPr>
            <p:cNvSpPr/>
            <p:nvPr/>
          </p:nvSpPr>
          <p:spPr>
            <a:xfrm>
              <a:off x="621849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E7EC29E-BDD3-54CC-02FC-0B402C1C7438}"/>
                </a:ext>
              </a:extLst>
            </p:cNvPr>
            <p:cNvSpPr/>
            <p:nvPr/>
          </p:nvSpPr>
          <p:spPr>
            <a:xfrm>
              <a:off x="7312474" y="1261746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B13B26-406E-F558-B594-55C7893DC1FB}"/>
                </a:ext>
              </a:extLst>
            </p:cNvPr>
            <p:cNvSpPr/>
            <p:nvPr/>
          </p:nvSpPr>
          <p:spPr>
            <a:xfrm>
              <a:off x="8406454" y="2849914"/>
              <a:ext cx="2819365" cy="28193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1FB9FB-78D9-3DD7-1057-15E6949213AA}"/>
              </a:ext>
            </a:extLst>
          </p:cNvPr>
          <p:cNvCxnSpPr>
            <a:cxnSpLocks/>
          </p:cNvCxnSpPr>
          <p:nvPr/>
        </p:nvCxnSpPr>
        <p:spPr>
          <a:xfrm>
            <a:off x="216565" y="3465513"/>
            <a:ext cx="65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2329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1553780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2972512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D2C43B-0916-A66C-7CD0-625FED5C26E9}"/>
              </a:ext>
            </a:extLst>
          </p:cNvPr>
          <p:cNvSpPr/>
          <p:nvPr/>
        </p:nvSpPr>
        <p:spPr>
          <a:xfrm>
            <a:off x="4391244" y="2551888"/>
            <a:ext cx="1827249" cy="18272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4EE78-0FDE-2311-8341-638770B4C9FF}"/>
              </a:ext>
            </a:extLst>
          </p:cNvPr>
          <p:cNvSpPr txBox="1"/>
          <p:nvPr/>
        </p:nvSpPr>
        <p:spPr>
          <a:xfrm>
            <a:off x="619629" y="3279777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3B2749-ADF9-123D-6874-C96B9CBF7994}"/>
              </a:ext>
            </a:extLst>
          </p:cNvPr>
          <p:cNvSpPr txBox="1"/>
          <p:nvPr/>
        </p:nvSpPr>
        <p:spPr>
          <a:xfrm>
            <a:off x="2039179" y="327977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DB760-AE33-0262-98A0-83AC01D25B9D}"/>
              </a:ext>
            </a:extLst>
          </p:cNvPr>
          <p:cNvSpPr txBox="1"/>
          <p:nvPr/>
        </p:nvSpPr>
        <p:spPr>
          <a:xfrm>
            <a:off x="3470751" y="3279777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EFDDC-E51E-F389-ADA2-B0A0E2D20E3B}"/>
              </a:ext>
            </a:extLst>
          </p:cNvPr>
          <p:cNvSpPr txBox="1"/>
          <p:nvPr/>
        </p:nvSpPr>
        <p:spPr>
          <a:xfrm>
            <a:off x="4904727" y="327977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요소 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CDC34-FABE-8024-672E-09A5EDECD671}"/>
              </a:ext>
            </a:extLst>
          </p:cNvPr>
          <p:cNvSpPr txBox="1"/>
          <p:nvPr/>
        </p:nvSpPr>
        <p:spPr>
          <a:xfrm>
            <a:off x="9828960" y="414357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D19CE9-5E96-A5F0-932F-2D2B2D06FB2E}"/>
              </a:ext>
            </a:extLst>
          </p:cNvPr>
          <p:cNvSpPr txBox="1"/>
          <p:nvPr/>
        </p:nvSpPr>
        <p:spPr>
          <a:xfrm>
            <a:off x="7457359" y="414357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DFFBFC-0C66-E140-BD39-415AAE24E27B}"/>
              </a:ext>
            </a:extLst>
          </p:cNvPr>
          <p:cNvSpPr txBox="1"/>
          <p:nvPr/>
        </p:nvSpPr>
        <p:spPr>
          <a:xfrm>
            <a:off x="8755258" y="22881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요소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81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4239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961F8-D386-8218-8161-FA1E677D6CD3}"/>
              </a:ext>
            </a:extLst>
          </p:cNvPr>
          <p:cNvSpPr/>
          <p:nvPr/>
        </p:nvSpPr>
        <p:spPr>
          <a:xfrm>
            <a:off x="6458536" y="1405223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EA22F80-183E-AA6E-3992-04E4734D0C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4648"/>
              </p:ext>
            </p:extLst>
          </p:nvPr>
        </p:nvGraphicFramePr>
        <p:xfrm>
          <a:off x="6705181" y="1705001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706F7A-516F-A618-F845-D76895730B78}"/>
              </a:ext>
            </a:extLst>
          </p:cNvPr>
          <p:cNvGrpSpPr/>
          <p:nvPr/>
        </p:nvGrpSpPr>
        <p:grpSpPr>
          <a:xfrm>
            <a:off x="337188" y="1405223"/>
            <a:ext cx="5413594" cy="4911323"/>
            <a:chOff x="481567" y="1405223"/>
            <a:chExt cx="5413594" cy="49113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AC34CD-A9E8-DAA2-9B16-0021C84EC198}"/>
                </a:ext>
              </a:extLst>
            </p:cNvPr>
            <p:cNvSpPr/>
            <p:nvPr/>
          </p:nvSpPr>
          <p:spPr>
            <a:xfrm>
              <a:off x="481567" y="1405223"/>
              <a:ext cx="5413594" cy="4911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21272541"/>
                    </p:ext>
                  </p:extLst>
                </p:nvPr>
              </p:nvGraphicFramePr>
              <p:xfrm>
                <a:off x="715696" y="2480301"/>
                <a:ext cx="4856673" cy="35551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8" name="차트 7">
                  <a:extLst>
                    <a:ext uri="{FF2B5EF4-FFF2-40B4-BE49-F238E27FC236}">
                      <a16:creationId xmlns:a16="http://schemas.microsoft.com/office/drawing/2014/main" id="{BC1D096F-BBE3-BAC4-00B7-6E051E30838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317" y="2480301"/>
                  <a:ext cx="4856673" cy="35551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1E5E461-BA70-3055-CC2A-83ECCEC96DA0}"/>
                </a:ext>
              </a:extLst>
            </p:cNvPr>
            <p:cNvSpPr/>
            <p:nvPr/>
          </p:nvSpPr>
          <p:spPr>
            <a:xfrm>
              <a:off x="709177" y="1617702"/>
              <a:ext cx="4980423" cy="6844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30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FD86CF-3AB7-1DD5-57C2-105B34AE3E86}"/>
                </a:ext>
              </a:extLst>
            </p:cNvPr>
            <p:cNvSpPr txBox="1"/>
            <p:nvPr/>
          </p:nvSpPr>
          <p:spPr>
            <a:xfrm>
              <a:off x="1494383" y="1698337"/>
              <a:ext cx="32993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XXXX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년도 제</a:t>
              </a:r>
              <a:r>
                <a:rPr lang="en-US" altLang="ko-KR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</a:t>
              </a:r>
              <a:r>
                <a:rPr lang="ko-KR" altLang="en-US" sz="28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분기 실적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93F57-252D-DC2D-E1F7-793695FBC427}"/>
              </a:ext>
            </a:extLst>
          </p:cNvPr>
          <p:cNvCxnSpPr>
            <a:cxnSpLocks/>
          </p:cNvCxnSpPr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38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89E051-85CC-7F17-B635-D0F6F1E978E8}"/>
              </a:ext>
            </a:extLst>
          </p:cNvPr>
          <p:cNvGrpSpPr/>
          <p:nvPr/>
        </p:nvGrpSpPr>
        <p:grpSpPr>
          <a:xfrm>
            <a:off x="486209" y="1155988"/>
            <a:ext cx="11219581" cy="4838958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18235CF-6ECC-E2AA-D6CD-9567219064A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763F724-1AAE-0784-5EC2-80331DAB73BC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94298A89-C65C-2E7F-AF68-1CF0798A6672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5698C3D-E85C-278B-F20F-2E8CFE9A0026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9254518-2B5B-A7AD-5F52-FD8405895C6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8A27416-EFE6-D770-C423-7B9B15C0BCE8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54123C4-B29C-6FA3-281B-2B65C9D563D0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987136-67EA-2A10-4EA8-F000DA143C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EDA436A-9550-6C0D-62E8-5EC75A0134E4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92035EA-D4AA-FBE4-02DF-E07BC058AB0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D089626-09E6-91CB-8879-4E080C4C1C92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6534A03-CE12-76B1-6DA1-A3B8253CE01E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E349A5-974D-3CF7-69D9-29E6230520A1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19EF9C6-8D54-C14D-8AC0-0BA0960E5AED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11AE903-A2BD-6DC7-287B-4F3EC24796E3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6EF0ABB-1EF6-548C-ADB3-B85350F9853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1CA3ED64-1C24-BE1D-F608-5D544BC0152D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A22E4A9-C55A-633D-D0F4-EB9D9F425BF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63B5E8F-C4D3-CDEC-1F3E-4AA6FD2C4B70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3FA851D-62A6-7D61-106B-6988680BB534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E679B52-D4B5-2E0D-41AA-35A2F32BAB83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B3A475D-1355-2DCB-BA9E-BB4CED78F1E5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A806C06E-E3BE-DA06-406C-44D9968A93AF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829318F-D01D-0154-7E8B-BBCAFDACCEB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F6BF77E-8A6F-A7B5-C3DB-38AB1734700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B5B9D8-6658-99B8-E1A2-9D934DCC06A4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9A719605-A311-9203-5465-0E58459F17B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BBD73E-06A2-B11D-46EB-8D6C935568D0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BC0DC90-B7CC-0BE1-21DC-6ADB9FF276E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57E87CE-14C7-C5A2-4544-D829C01D0162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E49246-ED78-4568-A488-167969C75CC7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C4B7F0D-88F2-FDB4-1F1E-73CA5E28E7BF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4EC5A2B-D76E-3D6C-FA58-273CA6C800DD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72CF946-2258-86BC-95B8-D3C0E8A1F2FB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18EC5BD-DAB0-95D8-B669-5AA59E665620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19ACDFA-917A-6CA1-A996-F0605B10BE89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FBACED-9035-F735-A596-1BF8F15E6E2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E1866DA-0794-F74D-F9E7-B244A4BCDBE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9D43B81-FB52-198E-0F83-3AC60DD7B288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F2B3A6-D8F3-9BCE-48B9-026BCDDE6D1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AA06380-A263-0B1E-553E-80D4E4FCA233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D5DBD08-11F6-5C74-1DAA-7C520AEE2E9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1DDBDE1C-A27C-64E9-26B4-43C989EC0480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42E2E5B-3680-878F-80ED-6EEF353A2698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4355C50-4690-091E-0D1D-F48BDF4DE3DF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3DD1761F-B9A8-69B3-94C8-03DE3570317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4AB80FD-3B22-30C3-A025-7D58842A3C22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CA0C5AB6-6112-A660-25BE-58C0E1C5AC00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54992DF-0A21-9CF2-1A39-1254D7D35660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F7F5D277-1889-362D-BF48-B5D69AFD70DC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F3CBA4C-A82D-F9D9-8044-45D454EC6521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972DA4E-4C1E-2BA8-DAF1-813CA5AFD032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5CD7233-09E4-87CE-EC6A-A305B91DCDB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AD56B7C6-4E61-46C5-079A-69B241438D9F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A13AFF5B-D86B-D8C6-343E-BBA3A99268A0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F8DB9BD-FAFE-A554-EB65-D2D85626AE90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30EA2121-33DE-7827-5C9F-89D483C93FB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FE572AD8-8D99-A7D6-1A9E-306CD6C11E9D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E6252E8-0876-E38B-125E-DDB78482B20B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7DE7652-D1DF-2350-BC14-E35E29FF5648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267D795-3404-C3DC-A8AB-A1A6F9B04CA4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2AB3206-2A47-1BCF-7F30-589BBE9977E2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472A8E5B-103A-0DDE-8B18-B93FACA749CF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80E79540-377D-4659-9B37-FFDE08D82414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0186D0-7C5D-10C2-82CC-72B88FC420F9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07152F7-0514-4A6D-0051-C698EF1229A9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BA76F42-479D-1B65-0F45-41307AC9D81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0D5C44E-086D-D893-23A2-C38461530F4A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FE37EED-2879-5F58-5E5E-45874538774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B0F4FC-C390-E15B-E106-ABCE032EF101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97FDD6-00AE-3E36-7FAC-EFCC32D5A86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6D642563-A86D-3E02-0653-CBA4BF2F5D2C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C0296ED-35CA-237A-828D-28A79CC5509F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6860A0F5-EDBD-C7E6-760F-F65C561B47B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68232D01-7E03-8DD2-F092-A337E7304C7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77840AD9-F33A-91AD-3CDD-51F036EA1DBD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364FE5EA-7C9C-2BD3-A22D-BFF754CAC1AE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B453D69-A982-F764-41A4-1C86F3910832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207F312E-0EE3-12FC-06C2-1F49B125DD72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1BA96EB-DEB9-7235-B21E-4F7324A1DA3D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FFDCABCA-520E-4E93-0034-4D2AE53B5945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9C882605-4C4C-5FBF-C4A9-8ECEFF7E859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0B13F2C7-E7CD-F985-6FD9-6A3887F11954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DF21633-EC80-6820-E7D8-F4AF0B2831C2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001DE936-D29A-BA4E-4E5A-9C4AE13028CD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971AD916-75AF-9597-9BA5-35FA21ED662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B830A4D-C37B-3466-8444-93D47C01A01D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4B21535-E37B-2AD2-F825-D8614B08D753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09280B20-A105-7998-2FE9-81D95F5FEB6D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9A75832-B86A-E665-FD1E-700A996F6E60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CEF8ED5-8D73-1BEA-488E-325485490BB5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C8883EA-6E7B-6213-2F03-CDF017FBBD56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131D44B9-F382-F3C0-EB63-DEB61643AC30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47217766-0C97-C873-AA19-A17CB06ABB5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AD1656A3-0FBF-BCA9-4D20-B4E6ECE24D60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378B3D1-E24C-53AF-A4AB-7330D7BCF217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7F33CF47-A45B-D415-A579-65C6A17F8D1F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4FC23BC9-C844-13DF-E7A3-76951D0EF88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D5C5FC9B-20A3-75D0-BDAB-A5765F161FD3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57C7-F587-C62F-1E15-04B756980329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EC422F37-1817-8100-30C1-D4B140CB3FBF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7CFB26D9-CAB1-CA3A-8293-30818CCB4191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82A33F29-BFDC-FB34-8CD5-50C3508FAC00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044EA92D-E7D3-C078-B108-40A78A5C7575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3DBD21AB-56B0-EB20-8734-51DF5A8C2EFC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358875-43B2-8C18-0EE6-2072CDE1F823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94F725F1-3508-BAEC-1645-A0F5FD3ED9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78241750-BD4B-B999-A1AF-EDBA9376B110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2D5FAB00-9704-C48B-A168-A8AEA0C9241B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93E801A-6315-F4B4-A656-0CEF87187A8A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984B5F89-54CA-4595-B809-4F74A8A2E86A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A1F7D826-FAD7-613B-C151-C351A643E59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E71159-A8B1-83DC-F59F-2FE851FE08E9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87F291DE-2092-F33E-2F48-B0F00F677FA8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15AAE4-AD67-3E33-AB3D-1D0BD5B6C34B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3B0BB5E8-3CEB-4F7C-82CD-C6F2B4B38619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C978F92-2C63-DC2B-C9C6-5D4216B8E4F8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7CDF81C4-6042-065B-0B59-F4BB05B51420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C9C0C96C-C7F6-FE78-CB06-5712B17610A6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30A4E940-DFFC-83DC-9612-77DF869DD902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531FE304-4032-0A68-D813-E805DABFA8A8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50453296-4923-363F-E49C-1E523B498EAC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77F5F26D-86AC-52D6-6859-93CE081A2EF9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FC86BAD-85B6-D1FC-C88E-523D88EF2B54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F0787C9D-2767-6B4A-3CED-A2A5A461314F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A2E27B2-7F04-138F-DB41-4243B927A0F3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A74FE59-FE9B-CA91-A4D6-C8FD658C6293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EAE8D23-5807-8416-7062-5C8BD312A0FE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C63BD07B-BB8E-12DC-0402-3042CA8ED0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A5E70A4-63B5-57A9-CF08-CE0BB65E6D4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09C78540-89C9-6656-02A9-D5D7A6B4FCE9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F19A72F8-DA0D-5DC6-BFEA-F971DA9E09A7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8564CA6B-D8DF-C627-ED85-FBD553802B30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D9E548D0-06AF-8B42-031A-B02B7C5B02BA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D32B1A2-C02C-8F51-7806-90BAA163DDC5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ECBF9BA9-D592-1EE4-5587-0DD10AC8179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ABD48C4-8FF3-22B0-A57C-A3896A8C7782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E471384-1510-89B7-4FDF-68F01DE4F43D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C0BF4FB8-1505-D317-AF73-3A71D737E5DE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3DA79F8A-87B8-E46D-14AF-09747BBA44D5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3E471448-91DD-C2A6-1977-D31C424B25C9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BB56E4E6-D168-6988-4A0D-9E94F68435B1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02C2222E-3C1E-7610-9CFE-94BA55282FFF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12388AF4-0175-508B-27DA-310132B8933D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32896EFB-CBC9-B506-4DDD-383F833121D6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D26DAA0-598F-B9EF-B73E-7EFB1A7EF446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EF29B2B6-6E76-83AD-1C78-6065C218EBD0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2794EADC-A23A-A84A-41A6-53A89B3C109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7041E5BF-E7AB-70D5-A359-90F6F7255F85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AF77C56-3046-5DD7-E69A-97B3D3518367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B9BC9B5B-9EDA-0886-FB74-4D7571668CE6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1A20FC7B-8274-5E5A-A60D-50C6DEAD91F7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620DDF5-E21B-6859-564C-7EBEAC68870F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ACE61347-492D-8895-84A8-114B5CCFD79A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936D8F4-EE94-4A90-7570-15089C75E156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00E90F09-853D-291D-5DDE-D3517660ACA9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B5CF841-1E91-A1E3-9BF4-223F93327259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C205FC7-4B06-1A4B-55A8-33408ED057C0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C36099D0-DAC1-3ABD-BD5E-639B257569C8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630595A-C82E-8CBD-EDC3-161EB0027474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34E10168-66AB-269E-770A-EF4077554EA2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174365BC-758D-721D-7BFA-1FBFF07C84A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97B548EE-59F6-EE95-E58E-4D68AB4C970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A9F867-5729-3EE6-B2FF-99B7DC7FDE9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9BCE71-C9CE-6591-554C-C35B6A5FD3EB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783C919-283C-46FB-D2A3-DF84DCCB6CEF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88739C3F-384C-8FE1-DC95-D42348995FD6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90A5449F-469C-EE3F-28F5-B42EE014C06E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EB6F4F25-9760-3AFC-B440-424FD311E5D0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DC0A9A88-A3A7-A326-3E08-44E3356896B3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DF72C4A3-3C00-C6CE-6120-5E8AF728D325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53890CC2-1961-B263-FAA9-D4B9A26119EB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55DA1B68-BC88-2C1C-9F09-05985042D7E7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E7F5D2F1-06FE-A01C-D9F4-665873918274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A6B0B588-2756-3AE4-84C8-ACE1C890E2C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46BA255C-C048-923B-1FD3-C4B6E22F4B87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415DA461-A6B7-97BC-D09F-EB3128F49B0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057FD2F5-5A64-6696-E3E8-797C4204C6B6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B962B458-95B3-3EBD-5758-D4360B887814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3DD43070-54AE-5273-85EF-5FC21B6494AA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ED76C3DA-7482-75B8-CF8B-3692F214F7AC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CA341494-37FD-AEA5-7BB9-D77D6BC40365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5ADA33A-8896-A4D3-AAA6-A213553B82B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415871B1-C50C-D5B9-D1C1-F3F29CAC729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A9A0C908-3D19-ABA9-F450-56C3372FE4C2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D249ADC4-54F4-9B32-F33C-20282C341CD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9430D3D-9FC5-66CB-707B-9E9FC09130DA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B2DDF384-6EBC-65DF-A60C-064225624A24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6750CE6E-4259-9188-1F5D-C740E52EA82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124F8677-7057-0ACA-C015-505B043335A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CBCF2E9-6ED9-B935-041B-892A694E2CE3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F78E69D8-20EE-A870-9B13-4FCEF4C845A5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19AD9EE7-2624-D61D-C78C-50EC01F76A7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BA2CDB14-B302-7971-89C0-71397421B6FA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3C2398E-2BF9-E19B-403D-543137111265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15F53835-21CD-A834-1DC2-7812748525C0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E6A1057-4BE1-B813-EF2B-15C2C339F1F2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F3F415E-4B37-C243-4899-A0E57D1EA0A5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3EE8E241-33C3-FC8F-73B4-F66D1758ADDD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ED60F4CA-6429-D877-84EB-48A8DAE583E0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C695AE5A-9D7C-8E24-EE05-78EC77DD193B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0A95B1DA-210A-FCAC-FD17-7AA91D62BE54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D1C76B2-2AD5-13E9-6F41-9E4E2EEB7739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B098665-B888-F390-0E7D-C62488ACF3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8245C389-4FB2-C74A-0F67-4A5970E9A76E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684305C9-351F-0977-641F-C06134B07C8C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F927A3E5-038D-F0C6-B931-1059D6F6DC2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B82A2755-AF7D-44B8-0794-A21ACBE31EDD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7E329FB-1769-AFD7-C586-5AAE2073E72D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4F4E2BDA-C06D-2477-AAD8-D5B91E8BEB8C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8B410BFF-783D-F4CA-508C-05965709A1E3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accent4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A799341-585F-D171-7ED3-348761CBE5FD}"/>
              </a:ext>
            </a:extLst>
          </p:cNvPr>
          <p:cNvSpPr/>
          <p:nvPr/>
        </p:nvSpPr>
        <p:spPr>
          <a:xfrm>
            <a:off x="9660969" y="2358335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D8288102-793D-87C7-4550-0B359C60A1BA}"/>
              </a:ext>
            </a:extLst>
          </p:cNvPr>
          <p:cNvSpPr/>
          <p:nvPr/>
        </p:nvSpPr>
        <p:spPr>
          <a:xfrm>
            <a:off x="3231711" y="2390222"/>
            <a:ext cx="1010652" cy="10106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39F50799-D803-7A93-0D1D-6B9B634292B1}"/>
              </a:ext>
            </a:extLst>
          </p:cNvPr>
          <p:cNvSpPr/>
          <p:nvPr/>
        </p:nvSpPr>
        <p:spPr>
          <a:xfrm>
            <a:off x="10414579" y="4412128"/>
            <a:ext cx="683539" cy="68353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A8EF936-EC8E-5F1B-548E-B6930CDEC800}"/>
              </a:ext>
            </a:extLst>
          </p:cNvPr>
          <p:cNvSpPr/>
          <p:nvPr/>
        </p:nvSpPr>
        <p:spPr>
          <a:xfrm>
            <a:off x="6800075" y="2399963"/>
            <a:ext cx="1224852" cy="122485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158DF35F-E509-15BD-DDFE-5C1A46CF4753}"/>
              </a:ext>
            </a:extLst>
          </p:cNvPr>
          <p:cNvSpPr/>
          <p:nvPr/>
        </p:nvSpPr>
        <p:spPr>
          <a:xfrm>
            <a:off x="4173961" y="1506396"/>
            <a:ext cx="911193" cy="91119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A45F18A6-B3FB-2EE5-B835-E51CE80DE477}"/>
              </a:ext>
            </a:extLst>
          </p:cNvPr>
          <p:cNvSpPr/>
          <p:nvPr/>
        </p:nvSpPr>
        <p:spPr>
          <a:xfrm>
            <a:off x="4121939" y="3670194"/>
            <a:ext cx="1284605" cy="128460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8166C758-239B-9187-EFDA-31DDB4709E64}"/>
              </a:ext>
            </a:extLst>
          </p:cNvPr>
          <p:cNvSpPr/>
          <p:nvPr/>
        </p:nvSpPr>
        <p:spPr>
          <a:xfrm>
            <a:off x="6703885" y="4570273"/>
            <a:ext cx="855113" cy="85511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5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12DDB27E-B63C-ECB4-73EE-C732911F8C1E}"/>
              </a:ext>
            </a:extLst>
          </p:cNvPr>
          <p:cNvSpPr txBox="1"/>
          <p:nvPr/>
        </p:nvSpPr>
        <p:spPr>
          <a:xfrm>
            <a:off x="144378" y="6354999"/>
            <a:ext cx="616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99240460-DE28-0B18-0AEA-5EE9C09F33BF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EE76A9AB-43AF-7608-E148-C74A8A5498F1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27245A5-9874-8C24-B975-57120717C496}"/>
              </a:ext>
            </a:extLst>
          </p:cNvPr>
          <p:cNvSpPr/>
          <p:nvPr/>
        </p:nvSpPr>
        <p:spPr>
          <a:xfrm>
            <a:off x="5431652" y="2925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9A656FD-999E-0038-08E8-BDA20E801E0D}"/>
              </a:ext>
            </a:extLst>
          </p:cNvPr>
          <p:cNvSpPr txBox="1"/>
          <p:nvPr/>
        </p:nvSpPr>
        <p:spPr>
          <a:xfrm>
            <a:off x="5476875" y="2935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F977809D-76CF-AEA0-A690-F52012759CAF}"/>
              </a:ext>
            </a:extLst>
          </p:cNvPr>
          <p:cNvSpPr/>
          <p:nvPr/>
        </p:nvSpPr>
        <p:spPr>
          <a:xfrm>
            <a:off x="6267709" y="2925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AAE2C25-EAF7-FF84-C6BA-3C7ADE46C79B}"/>
              </a:ext>
            </a:extLst>
          </p:cNvPr>
          <p:cNvSpPr txBox="1">
            <a:spLocks/>
          </p:cNvSpPr>
          <p:nvPr/>
        </p:nvSpPr>
        <p:spPr>
          <a:xfrm>
            <a:off x="6269230" y="2952822"/>
            <a:ext cx="4732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F8F6898-FE73-37D2-E943-9C129B688C52}"/>
              </a:ext>
            </a:extLst>
          </p:cNvPr>
          <p:cNvSpPr/>
          <p:nvPr/>
        </p:nvSpPr>
        <p:spPr>
          <a:xfrm>
            <a:off x="5430500" y="3780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3434C7F-C093-BA7D-9108-A8E2353E5D37}"/>
              </a:ext>
            </a:extLst>
          </p:cNvPr>
          <p:cNvSpPr txBox="1"/>
          <p:nvPr/>
        </p:nvSpPr>
        <p:spPr>
          <a:xfrm>
            <a:off x="5454701" y="3790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64CD800-6DC3-ACC5-9489-027516687077}"/>
              </a:ext>
            </a:extLst>
          </p:cNvPr>
          <p:cNvSpPr/>
          <p:nvPr/>
        </p:nvSpPr>
        <p:spPr>
          <a:xfrm>
            <a:off x="6278900" y="3780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3D5E06C-4588-BE8C-576C-9633A93E2DBE}"/>
              </a:ext>
            </a:extLst>
          </p:cNvPr>
          <p:cNvSpPr txBox="1"/>
          <p:nvPr/>
        </p:nvSpPr>
        <p:spPr>
          <a:xfrm>
            <a:off x="6338550" y="3790644"/>
            <a:ext cx="3722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0194574-FB3C-1D70-31D3-415D53E03985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20EF9E1-A069-DDDF-05BE-BB721EEE9931}"/>
              </a:ext>
            </a:extLst>
          </p:cNvPr>
          <p:cNvSpPr txBox="1"/>
          <p:nvPr/>
        </p:nvSpPr>
        <p:spPr>
          <a:xfrm>
            <a:off x="7886310" y="1600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583BD6D-4004-DE6D-80A0-7806E3DBC9E6}"/>
              </a:ext>
            </a:extLst>
          </p:cNvPr>
          <p:cNvSpPr txBox="1"/>
          <p:nvPr/>
        </p:nvSpPr>
        <p:spPr>
          <a:xfrm>
            <a:off x="1309360" y="3821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C8C12D1-5727-67EA-B55C-C2B5453626CC}"/>
              </a:ext>
            </a:extLst>
          </p:cNvPr>
          <p:cNvSpPr txBox="1"/>
          <p:nvPr/>
        </p:nvSpPr>
        <p:spPr>
          <a:xfrm>
            <a:off x="8343510" y="3819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단순하게 설명할 수 없다면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dirty="0">
                <a:solidFill>
                  <a:schemeClr val="bg1"/>
                </a:solidFill>
              </a:rPr>
              <a:t>제대로 이해하지 못한 것이다</a:t>
            </a:r>
            <a:r>
              <a:rPr lang="en-US" altLang="ko-KR" sz="3200" b="1" dirty="0">
                <a:solidFill>
                  <a:schemeClr val="bg1"/>
                </a:solidFill>
              </a:rPr>
              <a:t>.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아인슈타인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819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Gitlab </a:t>
              </a:r>
              <a:r>
                <a:rPr lang="ko-KR" altLang="en-US" sz="4800" dirty="0">
                  <a:solidFill>
                    <a:schemeClr val="bg1"/>
                  </a:solidFill>
                </a:rPr>
                <a:t>형상관리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42A8A71-296A-0E58-7635-43224494A353}"/>
              </a:ext>
            </a:extLst>
          </p:cNvPr>
          <p:cNvSpPr txBox="1"/>
          <p:nvPr/>
        </p:nvSpPr>
        <p:spPr>
          <a:xfrm flipH="1">
            <a:off x="907674" y="3280847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CA6AA-252C-5A43-67CA-1E140C633C48}"/>
              </a:ext>
            </a:extLst>
          </p:cNvPr>
          <p:cNvSpPr txBox="1"/>
          <p:nvPr/>
        </p:nvSpPr>
        <p:spPr>
          <a:xfrm flipH="1">
            <a:off x="3842164" y="23755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AC78B-FAAA-858E-3871-BC4444EF0A6B}"/>
              </a:ext>
            </a:extLst>
          </p:cNvPr>
          <p:cNvSpPr txBox="1"/>
          <p:nvPr/>
        </p:nvSpPr>
        <p:spPr>
          <a:xfrm flipH="1">
            <a:off x="3842164" y="3798153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8170039" y="460795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37447-45EF-4676-A18E-BE67772A6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61" y="1558236"/>
            <a:ext cx="8877782" cy="34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Gitlab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2609001" y="3211791"/>
            <a:ext cx="5638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Git</a:t>
            </a:r>
            <a:r>
              <a:rPr lang="ko-KR" altLang="en-US" sz="3200" b="1" dirty="0">
                <a:solidFill>
                  <a:schemeClr val="accent1"/>
                </a:solidFill>
              </a:rPr>
              <a:t>의 원격 저장소 기능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098E1-3B11-4FBB-A7EE-C7DE7452EA9D}"/>
              </a:ext>
            </a:extLst>
          </p:cNvPr>
          <p:cNvSpPr txBox="1"/>
          <p:nvPr/>
        </p:nvSpPr>
        <p:spPr>
          <a:xfrm>
            <a:off x="5097461" y="3662623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CI/CD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59A4C-6BED-4BA9-AD30-BAC89621CC14}"/>
              </a:ext>
            </a:extLst>
          </p:cNvPr>
          <p:cNvSpPr txBox="1"/>
          <p:nvPr/>
        </p:nvSpPr>
        <p:spPr>
          <a:xfrm>
            <a:off x="3940680" y="4267868"/>
            <a:ext cx="3245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Issue tracker </a:t>
            </a:r>
            <a:r>
              <a:rPr lang="ko-KR" altLang="en-US" sz="3200" b="1" dirty="0">
                <a:solidFill>
                  <a:schemeClr val="accent1"/>
                </a:solidFill>
              </a:rPr>
              <a:t>제공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E10C2-E1C1-412B-9A46-F1804BA35D8D}"/>
              </a:ext>
            </a:extLst>
          </p:cNvPr>
          <p:cNvSpPr txBox="1"/>
          <p:nvPr/>
        </p:nvSpPr>
        <p:spPr>
          <a:xfrm>
            <a:off x="3601424" y="1875730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설치형 버전관리 시스템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32E9D-BD55-402B-BFF5-0B16821646A8}"/>
              </a:ext>
            </a:extLst>
          </p:cNvPr>
          <p:cNvSpPr txBox="1"/>
          <p:nvPr/>
        </p:nvSpPr>
        <p:spPr>
          <a:xfrm>
            <a:off x="3190690" y="2488441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클라우드 버전 관리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BD2BB-AE9A-4AF8-8F37-024FEC9BA12D}"/>
              </a:ext>
            </a:extLst>
          </p:cNvPr>
          <p:cNvSpPr txBox="1"/>
          <p:nvPr/>
        </p:nvSpPr>
        <p:spPr>
          <a:xfrm>
            <a:off x="3601424" y="4916126"/>
            <a:ext cx="418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Team, Group </a:t>
            </a:r>
            <a:r>
              <a:rPr lang="ko-KR" altLang="en-US" sz="3200" b="1" dirty="0">
                <a:solidFill>
                  <a:schemeClr val="accent1"/>
                </a:solidFill>
              </a:rPr>
              <a:t>기능 제공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0B253C5-22EF-469B-9DD1-3DF8EA9CE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35" y="1761172"/>
            <a:ext cx="391024" cy="3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46814" y="221341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Gitlab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과  </a:t>
            </a:r>
            <a:r>
              <a:rPr lang="en-US" altLang="ko-KR" sz="2800" b="1" spc="-300" dirty="0" err="1">
                <a:solidFill>
                  <a:schemeClr val="accent1"/>
                </a:solidFill>
              </a:rPr>
              <a:t>Github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의 차이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84319" y="1939213"/>
            <a:ext cx="9980118" cy="3702203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63082-3ECB-4EA0-9421-2BA8DDBCDCE7}"/>
              </a:ext>
            </a:extLst>
          </p:cNvPr>
          <p:cNvSpPr txBox="1"/>
          <p:nvPr/>
        </p:nvSpPr>
        <p:spPr>
          <a:xfrm>
            <a:off x="3941685" y="3605648"/>
            <a:ext cx="603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https://zdnet.co.kr/view/?no=20220804135812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46C2CC-110D-4893-882A-1BD069DE9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68" y="1616988"/>
            <a:ext cx="3172663" cy="17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6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73BA9E-17D1-46F9-9771-BAF934F4A050}"/>
              </a:ext>
            </a:extLst>
          </p:cNvPr>
          <p:cNvSpPr txBox="1"/>
          <p:nvPr/>
        </p:nvSpPr>
        <p:spPr>
          <a:xfrm>
            <a:off x="4615204" y="2679612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/>
                </a:solidFill>
              </a:rPr>
              <a:t>실습영상첨부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E195CA-CDA3-4AC9-ACC3-93FF1F5FAB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74E0A8-A8D0-4617-BE18-4DD327CC6E51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1CCAB-318A-4C25-A448-47BA539B202B}"/>
              </a:ext>
            </a:extLst>
          </p:cNvPr>
          <p:cNvSpPr txBox="1"/>
          <p:nvPr/>
        </p:nvSpPr>
        <p:spPr>
          <a:xfrm>
            <a:off x="919984" y="180383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744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</a:rPr>
                <a:t>Hyper Registry Push</a:t>
              </a:r>
              <a:endParaRPr lang="ko-KR" altLang="en-US" sz="66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3659385" y="1102644"/>
            <a:ext cx="5025629" cy="5091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>
            <a:off x="3070129" y="3674355"/>
            <a:ext cx="618199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607584" y="111973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641945" y="3412745"/>
            <a:ext cx="20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Registry</a:t>
            </a:r>
            <a:endParaRPr lang="ko-KR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C86FA-8B51-4F86-8D71-B041AC2E3AAF}"/>
              </a:ext>
            </a:extLst>
          </p:cNvPr>
          <p:cNvSpPr txBox="1"/>
          <p:nvPr/>
        </p:nvSpPr>
        <p:spPr>
          <a:xfrm>
            <a:off x="877271" y="198263"/>
            <a:ext cx="2638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Hyper Registry ? </a:t>
            </a:r>
            <a:endParaRPr lang="ko-KR" altLang="en-US" sz="4000" spc="-300" dirty="0">
              <a:solidFill>
                <a:schemeClr val="accent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490A659-519D-474D-9A08-34389083F7FF}"/>
              </a:ext>
            </a:extLst>
          </p:cNvPr>
          <p:cNvSpPr/>
          <p:nvPr/>
        </p:nvSpPr>
        <p:spPr>
          <a:xfrm>
            <a:off x="4026773" y="2111627"/>
            <a:ext cx="4290854" cy="340245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B3D95A-3575-4CF4-A704-9230F96A9AF9}"/>
              </a:ext>
            </a:extLst>
          </p:cNvPr>
          <p:cNvSpPr/>
          <p:nvPr/>
        </p:nvSpPr>
        <p:spPr>
          <a:xfrm>
            <a:off x="4096024" y="286698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4465550" y="3420741"/>
            <a:ext cx="11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이미지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보관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BF171B5-1089-4D32-A812-A41E457DF63E}"/>
              </a:ext>
            </a:extLst>
          </p:cNvPr>
          <p:cNvSpPr/>
          <p:nvPr/>
        </p:nvSpPr>
        <p:spPr>
          <a:xfrm>
            <a:off x="6259723" y="2819424"/>
            <a:ext cx="1973918" cy="19069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79492-CEC5-488D-A5C4-18110F18A331}"/>
              </a:ext>
            </a:extLst>
          </p:cNvPr>
          <p:cNvSpPr txBox="1"/>
          <p:nvPr/>
        </p:nvSpPr>
        <p:spPr>
          <a:xfrm>
            <a:off x="6385337" y="3420741"/>
            <a:ext cx="1874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여러 호스트 서버에서 이미지 다운로드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및 실행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362AC9-45D3-46CA-AE7A-5D1B8ABAAFF2}"/>
              </a:ext>
            </a:extLst>
          </p:cNvPr>
          <p:cNvSpPr/>
          <p:nvPr/>
        </p:nvSpPr>
        <p:spPr>
          <a:xfrm>
            <a:off x="9709551" y="1102644"/>
            <a:ext cx="2133796" cy="5056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9955856" y="3190975"/>
            <a:ext cx="1641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Hyper Registry</a:t>
            </a:r>
            <a:endParaRPr lang="ko-KR" altLang="en-US" sz="3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F858B9-CFBE-43C1-B31C-E07D1AA53537}"/>
              </a:ext>
            </a:extLst>
          </p:cNvPr>
          <p:cNvCxnSpPr>
            <a:cxnSpLocks/>
          </p:cNvCxnSpPr>
          <p:nvPr/>
        </p:nvCxnSpPr>
        <p:spPr>
          <a:xfrm>
            <a:off x="8810628" y="3693670"/>
            <a:ext cx="792391" cy="35914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1108</Words>
  <Application>Microsoft Office PowerPoint</Application>
  <PresentationFormat>와이드스크린</PresentationFormat>
  <Paragraphs>223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55</cp:revision>
  <dcterms:created xsi:type="dcterms:W3CDTF">2022-08-03T01:14:38Z</dcterms:created>
  <dcterms:modified xsi:type="dcterms:W3CDTF">2022-10-23T07:40:53Z</dcterms:modified>
</cp:coreProperties>
</file>