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69" r:id="rId8"/>
    <p:sldId id="268" r:id="rId9"/>
    <p:sldId id="271" r:id="rId10"/>
    <p:sldId id="272" r:id="rId11"/>
    <p:sldId id="270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10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58F6-6FD4-4ECD-A7BF-E0A0AE0E7FB7}" type="datetimeFigureOut">
              <a:rPr lang="en-US" smtClean="0"/>
              <a:pPr/>
              <a:t>04/12/2012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C994-EAD8-4577-8275-2F5A75D2BB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58F6-6FD4-4ECD-A7BF-E0A0AE0E7FB7}" type="datetimeFigureOut">
              <a:rPr lang="en-US" smtClean="0"/>
              <a:pPr/>
              <a:t>04/12/2012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C994-EAD8-4577-8275-2F5A75D2BB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58F6-6FD4-4ECD-A7BF-E0A0AE0E7FB7}" type="datetimeFigureOut">
              <a:rPr lang="en-US" smtClean="0"/>
              <a:pPr/>
              <a:t>04/12/2012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C994-EAD8-4577-8275-2F5A75D2BB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58F6-6FD4-4ECD-A7BF-E0A0AE0E7FB7}" type="datetimeFigureOut">
              <a:rPr lang="en-US" smtClean="0"/>
              <a:pPr/>
              <a:t>04/12/2012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C994-EAD8-4577-8275-2F5A75D2BB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58F6-6FD4-4ECD-A7BF-E0A0AE0E7FB7}" type="datetimeFigureOut">
              <a:rPr lang="en-US" smtClean="0"/>
              <a:pPr/>
              <a:t>04/12/2012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C994-EAD8-4577-8275-2F5A75D2BB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58F6-6FD4-4ECD-A7BF-E0A0AE0E7FB7}" type="datetimeFigureOut">
              <a:rPr lang="en-US" smtClean="0"/>
              <a:pPr/>
              <a:t>04/12/2012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C994-EAD8-4577-8275-2F5A75D2BB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58F6-6FD4-4ECD-A7BF-E0A0AE0E7FB7}" type="datetimeFigureOut">
              <a:rPr lang="en-US" smtClean="0"/>
              <a:pPr/>
              <a:t>04/12/2012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C994-EAD8-4577-8275-2F5A75D2BB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58F6-6FD4-4ECD-A7BF-E0A0AE0E7FB7}" type="datetimeFigureOut">
              <a:rPr lang="en-US" smtClean="0"/>
              <a:pPr/>
              <a:t>04/12/2012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C994-EAD8-4577-8275-2F5A75D2BB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58F6-6FD4-4ECD-A7BF-E0A0AE0E7FB7}" type="datetimeFigureOut">
              <a:rPr lang="en-US" smtClean="0"/>
              <a:pPr/>
              <a:t>04/12/2012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C994-EAD8-4577-8275-2F5A75D2BB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58F6-6FD4-4ECD-A7BF-E0A0AE0E7FB7}" type="datetimeFigureOut">
              <a:rPr lang="en-US" smtClean="0"/>
              <a:pPr/>
              <a:t>04/12/2012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C994-EAD8-4577-8275-2F5A75D2BB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58F6-6FD4-4ECD-A7BF-E0A0AE0E7FB7}" type="datetimeFigureOut">
              <a:rPr lang="en-US" smtClean="0"/>
              <a:pPr/>
              <a:t>04/12/2012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C994-EAD8-4577-8275-2F5A75D2BB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A58F6-6FD4-4ECD-A7BF-E0A0AE0E7FB7}" type="datetimeFigureOut">
              <a:rPr lang="en-US" smtClean="0"/>
              <a:pPr/>
              <a:t>04/12/2012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9C994-EAD8-4577-8275-2F5A75D2BB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DAI 0.9 Reporting - Architecture 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Architecture Considerations ,Trade-offs and Decisions (3)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990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Reporting Table Growth (for SCTE)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Store aggregated results for reporting.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SCTE aggregated results will be transmitted/stored along with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SaFI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performance data: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461889"/>
              </p:ext>
            </p:extLst>
          </p:nvPr>
        </p:nvGraphicFramePr>
        <p:xfrm>
          <a:off x="533400" y="1883229"/>
          <a:ext cx="8077201" cy="1122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090"/>
                <a:gridCol w="1312545"/>
                <a:gridCol w="908685"/>
                <a:gridCol w="1110615"/>
                <a:gridCol w="2120266"/>
              </a:tblGrid>
              <a:tr h="381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TableName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AvgPerDay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PerMon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 of Month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Est. Total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RPT_AGG_CAMP_DETAIL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205,480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6,164,400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73,972,800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RPT_AGG_PROG_DETAIL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123,288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3,698,640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44,383,680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Architecture Considerations ,Trade-offs and Decisions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5211763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 smtClean="0"/>
              <a:t>Data That Are “Really” Needed</a:t>
            </a:r>
          </a:p>
          <a:p>
            <a:pPr lvl="1"/>
            <a:r>
              <a:rPr lang="en-US" sz="1800" dirty="0" smtClean="0"/>
              <a:t>Audit</a:t>
            </a:r>
          </a:p>
          <a:p>
            <a:pPr lvl="1"/>
            <a:r>
              <a:rPr lang="en-US" sz="1800" dirty="0" smtClean="0"/>
              <a:t>Aggregation Results</a:t>
            </a:r>
          </a:p>
          <a:p>
            <a:pPr lvl="1"/>
            <a:r>
              <a:rPr lang="en-US" sz="1800" dirty="0" smtClean="0"/>
              <a:t>SCTE xml run – Yes. </a:t>
            </a:r>
          </a:p>
          <a:p>
            <a:pPr lvl="1"/>
            <a:r>
              <a:rPr lang="en-US" sz="1800" dirty="0" smtClean="0"/>
              <a:t>SCTE monthly – Yes, for 6 month?</a:t>
            </a:r>
          </a:p>
          <a:p>
            <a:pPr lvl="1"/>
            <a:r>
              <a:rPr lang="en-US" sz="1800" dirty="0" smtClean="0"/>
              <a:t>SCTE complete history – No?</a:t>
            </a:r>
          </a:p>
          <a:p>
            <a:pPr lvl="1"/>
            <a:r>
              <a:rPr lang="en-US" sz="1800" dirty="0" smtClean="0"/>
              <a:t>PSN older than 72 hours will be discarded</a:t>
            </a:r>
          </a:p>
          <a:p>
            <a:pPr lvl="1"/>
            <a:r>
              <a:rPr lang="en-US" sz="1800" dirty="0" err="1" smtClean="0"/>
              <a:t>MessageID</a:t>
            </a:r>
            <a:r>
              <a:rPr lang="en-US" sz="1800" dirty="0" smtClean="0"/>
              <a:t> tracking (uniqueness):  by MSO, 1 days</a:t>
            </a:r>
          </a:p>
          <a:p>
            <a:r>
              <a:rPr lang="en-US" sz="1800" b="1" dirty="0" smtClean="0"/>
              <a:t>Database Server</a:t>
            </a:r>
          </a:p>
          <a:p>
            <a:pPr lvl="1"/>
            <a:r>
              <a:rPr lang="en-US" sz="1800" dirty="0" smtClean="0"/>
              <a:t>Design 2 schemas: 1 for SCTE, 1 for Combined SCTE and </a:t>
            </a:r>
            <a:r>
              <a:rPr lang="en-US" sz="1800" dirty="0" err="1" smtClean="0"/>
              <a:t>SaFI</a:t>
            </a:r>
            <a:r>
              <a:rPr lang="en-US" sz="1800" dirty="0" smtClean="0"/>
              <a:t> Reporting</a:t>
            </a:r>
          </a:p>
          <a:p>
            <a:r>
              <a:rPr lang="en-US" sz="1800" b="1" dirty="0" smtClean="0"/>
              <a:t>File Storage for XML files</a:t>
            </a:r>
          </a:p>
          <a:p>
            <a:pPr lvl="1"/>
            <a:r>
              <a:rPr lang="en-US" sz="1800" dirty="0" smtClean="0"/>
              <a:t>Use “</a:t>
            </a:r>
            <a:r>
              <a:rPr lang="en-US" sz="1800" dirty="0" err="1" smtClean="0"/>
              <a:t>gzip</a:t>
            </a:r>
            <a:r>
              <a:rPr lang="en-US" sz="1800" dirty="0" smtClean="0"/>
              <a:t> -9” to store hourly files</a:t>
            </a:r>
          </a:p>
          <a:p>
            <a:pPr lvl="1"/>
            <a:r>
              <a:rPr lang="en-US" sz="1800" dirty="0" smtClean="0"/>
              <a:t>Estimate file size for 1 yr: 300GB </a:t>
            </a:r>
            <a:endParaRPr lang="en-US" sz="1800" b="1" dirty="0" smtClean="0"/>
          </a:p>
          <a:p>
            <a:r>
              <a:rPr lang="en-US" sz="1800" b="1" dirty="0" smtClean="0"/>
              <a:t>Current Performance and Scale </a:t>
            </a:r>
          </a:p>
          <a:p>
            <a:pPr lvl="1"/>
            <a:r>
              <a:rPr lang="en-US" sz="1800" dirty="0" smtClean="0"/>
              <a:t>Local ETL xml parsing test on a laptop: 120K xml messages in 100 seconds.</a:t>
            </a:r>
          </a:p>
          <a:p>
            <a:pPr lvl="1"/>
            <a:r>
              <a:rPr lang="en-US" sz="1800" dirty="0" smtClean="0"/>
              <a:t>Need to verify in a VM setup/standalone setup for both ETL and db server performance.</a:t>
            </a:r>
          </a:p>
          <a:p>
            <a:pPr lvl="1"/>
            <a:r>
              <a:rPr lang="en-US" sz="1800" dirty="0" smtClean="0"/>
              <a:t>Need to verify performance under load.</a:t>
            </a:r>
          </a:p>
          <a:p>
            <a:pPr lvl="1"/>
            <a:r>
              <a:rPr lang="en-US" sz="1800" dirty="0" smtClean="0"/>
              <a:t>To scale, setup multiple ADSs, and pair each ADS with a </a:t>
            </a:r>
            <a:r>
              <a:rPr lang="en-US" sz="1800" dirty="0" err="1" smtClean="0"/>
              <a:t>logSplit</a:t>
            </a:r>
            <a:r>
              <a:rPr lang="en-US" sz="1800" dirty="0" smtClean="0"/>
              <a:t> and an ETL xml parser.</a:t>
            </a:r>
          </a:p>
          <a:p>
            <a:endParaRPr lang="en-US" sz="1800" b="1" dirty="0" smtClean="0"/>
          </a:p>
          <a:p>
            <a:endParaRPr 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Architecture Considerations ,Trade-offs and Decisions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Treat Late Data</a:t>
            </a:r>
          </a:p>
          <a:p>
            <a:pPr lvl="1"/>
            <a:r>
              <a:rPr lang="en-US" sz="1800" dirty="0" smtClean="0"/>
              <a:t>As a part of aggregation ETL for each XML parsing, it should insert or update a scheduled report run to reflect data impact: </a:t>
            </a:r>
          </a:p>
          <a:p>
            <a:pPr lvl="2"/>
            <a:r>
              <a:rPr lang="en-US" sz="1400" dirty="0" smtClean="0"/>
              <a:t>A daily Campaign POP should be re-generated</a:t>
            </a:r>
          </a:p>
          <a:p>
            <a:pPr lvl="2"/>
            <a:r>
              <a:rPr lang="en-US" sz="1400" dirty="0" smtClean="0"/>
              <a:t>Or A monthly Program POP should be re-generated</a:t>
            </a:r>
          </a:p>
          <a:p>
            <a:pPr lvl="2"/>
            <a:r>
              <a:rPr lang="en-US" sz="1400" dirty="0" smtClean="0"/>
              <a:t>Or A monthly Advertiser POP should be re-generated</a:t>
            </a:r>
          </a:p>
          <a:p>
            <a:r>
              <a:rPr lang="en-US" sz="1800" b="1" dirty="0" smtClean="0"/>
              <a:t>SA monitoring</a:t>
            </a:r>
          </a:p>
          <a:p>
            <a:pPr lvl="1"/>
            <a:r>
              <a:rPr lang="en-US" sz="1800" dirty="0" smtClean="0"/>
              <a:t>On each XML parse run: </a:t>
            </a:r>
          </a:p>
          <a:p>
            <a:pPr lvl="2"/>
            <a:r>
              <a:rPr lang="en-US" sz="1400" dirty="0" smtClean="0"/>
              <a:t>Metrics?</a:t>
            </a:r>
          </a:p>
          <a:p>
            <a:pPr lvl="2"/>
            <a:r>
              <a:rPr lang="en-US" sz="1400" dirty="0" smtClean="0"/>
              <a:t>Anomalies?</a:t>
            </a:r>
          </a:p>
          <a:p>
            <a:pPr lvl="1"/>
            <a:r>
              <a:rPr lang="en-US" sz="1800" dirty="0" smtClean="0"/>
              <a:t>On daily campaign execution</a:t>
            </a:r>
          </a:p>
          <a:p>
            <a:pPr lvl="2"/>
            <a:r>
              <a:rPr lang="en-US" sz="1400" dirty="0" smtClean="0"/>
              <a:t>Metrics?</a:t>
            </a:r>
          </a:p>
          <a:p>
            <a:pPr lvl="2"/>
            <a:r>
              <a:rPr lang="en-US" sz="1400" dirty="0" smtClean="0"/>
              <a:t>Challenges due to data volume/size</a:t>
            </a:r>
            <a:endParaRPr lang="en-US" sz="1800" dirty="0" smtClean="0"/>
          </a:p>
          <a:p>
            <a:pPr lvl="1"/>
            <a:r>
              <a:rPr lang="en-US" sz="1800" dirty="0" smtClean="0"/>
              <a:t>Monitor performance by </a:t>
            </a:r>
            <a:r>
              <a:rPr lang="en-US" sz="1800" dirty="0" err="1" smtClean="0"/>
              <a:t>ServiceGroup</a:t>
            </a:r>
            <a:r>
              <a:rPr lang="en-US" sz="1800" dirty="0" smtClean="0"/>
              <a:t> in near term and long term</a:t>
            </a:r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Overall Approach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0.9 Requirements</a:t>
            </a:r>
          </a:p>
          <a:p>
            <a:r>
              <a:rPr lang="en-US" sz="1800" b="1" dirty="0" smtClean="0"/>
              <a:t>Assumptions</a:t>
            </a:r>
          </a:p>
          <a:p>
            <a:r>
              <a:rPr lang="en-US" sz="1800" b="1" dirty="0" smtClean="0"/>
              <a:t>Logical Components</a:t>
            </a:r>
          </a:p>
          <a:p>
            <a:r>
              <a:rPr lang="en-US" sz="1800" b="1" dirty="0" smtClean="0"/>
              <a:t>Process And Data-Flow View</a:t>
            </a:r>
          </a:p>
          <a:p>
            <a:r>
              <a:rPr lang="en-US" sz="1800" b="1" dirty="0" smtClean="0"/>
              <a:t>Architecture Considerations ,</a:t>
            </a:r>
            <a:r>
              <a:rPr lang="en-US" sz="1800" b="1" dirty="0" smtClean="0"/>
              <a:t>Trade-offs, and </a:t>
            </a:r>
            <a:r>
              <a:rPr lang="en-US" sz="1800" b="1" dirty="0" smtClean="0"/>
              <a:t>Decisions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0.9 Requirements (Summary)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smtClean="0"/>
              <a:t>Campaign Proof-Of-Performance (on-screen)</a:t>
            </a:r>
          </a:p>
          <a:p>
            <a:pPr lvl="1"/>
            <a:r>
              <a:rPr lang="en-US" sz="1800" dirty="0" smtClean="0"/>
              <a:t>By Campaign, Ad, MSO, </a:t>
            </a:r>
            <a:r>
              <a:rPr lang="en-US" sz="1800" dirty="0" err="1" smtClean="0"/>
              <a:t>ServiceGroup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For any given date range, Campaign, MSO, </a:t>
            </a:r>
            <a:r>
              <a:rPr lang="en-US" sz="1800" dirty="0" err="1" smtClean="0"/>
              <a:t>ServiceGroup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Campaign Proof-Of-Performance (scheduled)</a:t>
            </a:r>
          </a:p>
          <a:p>
            <a:pPr lvl="1"/>
            <a:r>
              <a:rPr lang="en-US" sz="1800" dirty="0" smtClean="0"/>
              <a:t>Run daily, for the previous day count by Campaign, </a:t>
            </a:r>
            <a:r>
              <a:rPr lang="en-US" sz="1800" dirty="0" err="1" smtClean="0"/>
              <a:t>Ad.</a:t>
            </a:r>
            <a:endParaRPr lang="en-US" sz="1800" dirty="0" smtClean="0"/>
          </a:p>
          <a:p>
            <a:pPr lvl="1"/>
            <a:r>
              <a:rPr lang="en-US" sz="1800" dirty="0" smtClean="0"/>
              <a:t>For any given date range, Campaign, MSO, </a:t>
            </a:r>
            <a:r>
              <a:rPr lang="en-US" sz="1800" dirty="0" err="1" smtClean="0"/>
              <a:t>ServiceGroup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Programmer Proof-Of-Performance (on-screen)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For a given Programmer , Campaign and month range.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Group by month, network, sum up insertions and views.</a:t>
            </a:r>
          </a:p>
          <a:p>
            <a:r>
              <a:rPr lang="en-US" sz="1800" b="1" dirty="0" smtClean="0"/>
              <a:t>Programmer Proof-Of-Performance (scheduled)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Run monthly, for the previous month.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For each programmer and group by campaign, network.</a:t>
            </a:r>
          </a:p>
          <a:p>
            <a:r>
              <a:rPr lang="en-US" sz="1800" b="1" dirty="0" smtClean="0"/>
              <a:t>Advertiser Proof-Of-Performance (on-screen)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Just like Programmer </a:t>
            </a:r>
            <a:r>
              <a:rPr lang="en-US" sz="1800" dirty="0" err="1" smtClean="0">
                <a:solidFill>
                  <a:srgbClr val="FF0000"/>
                </a:solidFill>
              </a:rPr>
              <a:t>PoP</a:t>
            </a:r>
            <a:r>
              <a:rPr lang="en-US" sz="1800" dirty="0" smtClean="0">
                <a:solidFill>
                  <a:srgbClr val="FF0000"/>
                </a:solidFill>
              </a:rPr>
              <a:t>,  only display view counts.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1800" b="1" dirty="0" smtClean="0"/>
              <a:t>Advertiser Proof-Of-Performance (scheduled)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Just like Programmer </a:t>
            </a:r>
            <a:r>
              <a:rPr lang="en-US" sz="1800" dirty="0" err="1" smtClean="0">
                <a:solidFill>
                  <a:srgbClr val="FF0000"/>
                </a:solidFill>
              </a:rPr>
              <a:t>PoP</a:t>
            </a:r>
            <a:r>
              <a:rPr lang="en-US" sz="1800" dirty="0" smtClean="0">
                <a:solidFill>
                  <a:srgbClr val="FF0000"/>
                </a:solidFill>
              </a:rPr>
              <a:t>,  only display view counts.</a:t>
            </a:r>
          </a:p>
          <a:p>
            <a:r>
              <a:rPr lang="en-US" sz="1800" b="1" dirty="0" smtClean="0"/>
              <a:t>Data Encryption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A01: Infrastructure</a:t>
            </a:r>
          </a:p>
          <a:p>
            <a:pPr lvl="1"/>
            <a:r>
              <a:rPr lang="en-US" sz="1800" dirty="0" smtClean="0"/>
              <a:t>Oracle </a:t>
            </a:r>
            <a:r>
              <a:rPr lang="en-US" sz="1800" dirty="0" smtClean="0"/>
              <a:t>Standard Edition, execution at VM environment</a:t>
            </a:r>
          </a:p>
          <a:p>
            <a:pPr lvl="1"/>
            <a:r>
              <a:rPr lang="en-US" sz="1800" dirty="0" smtClean="0"/>
              <a:t>ETL and Report App Servers in VM environment</a:t>
            </a:r>
          </a:p>
          <a:p>
            <a:pPr>
              <a:buNone/>
            </a:pPr>
            <a:r>
              <a:rPr lang="en-US" sz="1800" b="1" dirty="0" smtClean="0"/>
              <a:t>A02: Data Storage</a:t>
            </a:r>
          </a:p>
          <a:p>
            <a:pPr lvl="1"/>
            <a:r>
              <a:rPr lang="en-US" sz="1800" dirty="0" smtClean="0"/>
              <a:t>Local disk for SCTE log files.</a:t>
            </a:r>
          </a:p>
          <a:p>
            <a:pPr lvl="1"/>
            <a:r>
              <a:rPr lang="en-US" sz="1800" dirty="0" smtClean="0"/>
              <a:t>SAN storage for split XML log files.</a:t>
            </a:r>
          </a:p>
          <a:p>
            <a:pPr>
              <a:buNone/>
            </a:pPr>
            <a:r>
              <a:rPr lang="en-US" sz="1800" b="1" dirty="0" smtClean="0"/>
              <a:t>A03: Support for TW data volume</a:t>
            </a:r>
          </a:p>
          <a:p>
            <a:pPr>
              <a:buNone/>
            </a:pPr>
            <a:r>
              <a:rPr lang="en-US" sz="1800" b="1" dirty="0" smtClean="0"/>
              <a:t>A04: Parsed data in Reporting Operational </a:t>
            </a:r>
            <a:r>
              <a:rPr lang="en-US" sz="1800" b="1" dirty="0" err="1" smtClean="0"/>
              <a:t>DataStore</a:t>
            </a:r>
            <a:r>
              <a:rPr lang="en-US" sz="1800" b="1" dirty="0" smtClean="0"/>
              <a:t> (ODS) for SA monitoring</a:t>
            </a:r>
          </a:p>
          <a:p>
            <a:pPr>
              <a:buNone/>
            </a:pPr>
            <a:r>
              <a:rPr lang="en-US" sz="1800" b="1" dirty="0" smtClean="0"/>
              <a:t>A05: Parsed data stored for historical research</a:t>
            </a:r>
          </a:p>
          <a:p>
            <a:pPr>
              <a:buNone/>
            </a:pPr>
            <a:r>
              <a:rPr lang="en-US" sz="1800" b="1" dirty="0" smtClean="0"/>
              <a:t>A06: XML log files to be stored and archived per data retention policy</a:t>
            </a:r>
          </a:p>
          <a:p>
            <a:pPr>
              <a:buNone/>
            </a:pPr>
            <a:r>
              <a:rPr lang="en-US" sz="1800" b="1" dirty="0" smtClean="0"/>
              <a:t>A07: No external user for 0.9 release</a:t>
            </a:r>
          </a:p>
          <a:p>
            <a:pPr>
              <a:buNone/>
            </a:pPr>
            <a:r>
              <a:rPr lang="en-US" sz="1800" b="1" dirty="0" smtClean="0"/>
              <a:t>A08: Reporting solution should be preferment, scalable, traceable.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A09: Should separate SCTE data storage (both file and database) separately from reporting.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A10: Should handle duplicate data transmission.</a:t>
            </a:r>
          </a:p>
          <a:p>
            <a:endParaRPr 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Logical Components</a:t>
            </a:r>
          </a:p>
        </p:txBody>
      </p:sp>
      <p:pic>
        <p:nvPicPr>
          <p:cNvPr id="4" name="Content Placeholder 3" descr="09_reporting_compon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838200"/>
            <a:ext cx="8896755" cy="50807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Process And Data-Flow View (ETL)</a:t>
            </a:r>
          </a:p>
        </p:txBody>
      </p:sp>
      <p:pic>
        <p:nvPicPr>
          <p:cNvPr id="5" name="Picture 4" descr="DAI_09_Reporting_ETL_pop_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034974" cy="6082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Process And Data-Flow View (</a:t>
            </a:r>
            <a:r>
              <a:rPr lang="en-US" sz="2800" b="1" dirty="0" smtClean="0"/>
              <a:t>Report Server</a:t>
            </a:r>
            <a:r>
              <a:rPr lang="en-US" sz="2800" b="1" dirty="0" smtClean="0"/>
              <a:t>)</a:t>
            </a:r>
          </a:p>
        </p:txBody>
      </p:sp>
      <p:pic>
        <p:nvPicPr>
          <p:cNvPr id="5" name="Picture 4" descr="DAI_09_Reporting_ETL_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14400"/>
            <a:ext cx="7390682" cy="5637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Architecture Considerations ,Trade-offs and Decisions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676399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dirty="0" smtClean="0"/>
              <a:t>Data Size  x Multiplier:</a:t>
            </a:r>
          </a:p>
          <a:p>
            <a:pPr lvl="1"/>
            <a:r>
              <a:rPr lang="en-US" sz="1800" dirty="0" smtClean="0"/>
              <a:t>Should use x (e.g. 3) multiplier for all sizing numbers so that an operational safe margin can be achieved.</a:t>
            </a:r>
          </a:p>
          <a:p>
            <a:pPr lvl="1"/>
            <a:r>
              <a:rPr lang="en-US" sz="1800" dirty="0" smtClean="0"/>
              <a:t>General assumption for 5 Programmers @ Full TW footprint deployment.</a:t>
            </a:r>
          </a:p>
          <a:p>
            <a:pPr lvl="1"/>
            <a:endParaRPr lang="en-US" sz="1400" dirty="0" smtClean="0"/>
          </a:p>
          <a:p>
            <a:r>
              <a:rPr lang="en-US" sz="1800" b="1" dirty="0" smtClean="0"/>
              <a:t>Data Volume</a:t>
            </a:r>
          </a:p>
          <a:p>
            <a:pPr lvl="1"/>
            <a:r>
              <a:rPr lang="en-US" sz="1800" dirty="0" smtClean="0"/>
              <a:t>SCTE ADS for TW, 5 Programmer/Full footprint: </a:t>
            </a:r>
            <a:endParaRPr lang="en-US" sz="1400" dirty="0" smtClean="0"/>
          </a:p>
          <a:p>
            <a:endParaRPr lang="en-US" sz="1800" b="1" dirty="0" smtClean="0"/>
          </a:p>
          <a:p>
            <a:endParaRPr lang="en-US" sz="18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819400"/>
          <a:ext cx="8153399" cy="2895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721"/>
                <a:gridCol w="329430"/>
                <a:gridCol w="1410373"/>
                <a:gridCol w="1019175"/>
                <a:gridCol w="1019175"/>
                <a:gridCol w="1019175"/>
                <a:gridCol w="1019175"/>
                <a:gridCol w="1019175"/>
              </a:tblGrid>
              <a:tr h="372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 Process Hourly Messages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 PerHr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AvgByteSizePerRow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MB Per Hr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GB Per 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GB Per Mo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TB Per Yr</a:t>
                      </a:r>
                    </a:p>
                  </a:txBody>
                  <a:tcPr marL="9525" marR="9525" marT="9525" marB="0" anchor="b"/>
                </a:tc>
              </a:tr>
              <a:tr h="630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PlacementRequest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128,425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</a:tr>
              <a:tr h="630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PlacementResponse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128,425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518.3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</a:tr>
              <a:tr h="630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PSN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128,425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1,426.3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</a:tr>
              <a:tr h="630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1,750.0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20.8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Architecture Considerations ,Trade-offs and Decisions (2)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990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SCTE Table Growth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Store each message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perform aggregation calculations hourly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18365"/>
              </p:ext>
            </p:extLst>
          </p:nvPr>
        </p:nvGraphicFramePr>
        <p:xfrm>
          <a:off x="576943" y="1828800"/>
          <a:ext cx="8077201" cy="408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090"/>
                <a:gridCol w="1312545"/>
                <a:gridCol w="908685"/>
                <a:gridCol w="1110615"/>
                <a:gridCol w="2120266"/>
              </a:tblGrid>
              <a:tr h="381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TableName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AvgPerDay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PerMon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 of Month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Est. Total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Request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3,082,200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92,466,000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554,796,000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RequestOppo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6,164,400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184,932,000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1,109,592,000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Response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3,082,200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92,466,000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554,796,000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ResponseDecision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6,164,400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184,932,000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1,109,592,000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PSN(PlayData)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30,822,000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924,660,000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5,547,960,000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XML _PROC_RUN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17,280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XML _PROC_RUN_File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2,160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51,840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XML_MSG_ID_TRACKING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9,246,600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AUDIT_AGG_CAMP_DETAIL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205,480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6,164,400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73,972,800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AUDIT_AGG_PROG_DETAIL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123,288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3,698,640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44,383,680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803</Words>
  <Application>Microsoft Office PowerPoint</Application>
  <PresentationFormat>On-screen Show (4:3)</PresentationFormat>
  <Paragraphs>201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DAI 0.9 Reporting - Architecture Implementation</vt:lpstr>
      <vt:lpstr>Overall Approach</vt:lpstr>
      <vt:lpstr>0.9 Requirements (Summary)</vt:lpstr>
      <vt:lpstr>Assumptions</vt:lpstr>
      <vt:lpstr>Logical Components</vt:lpstr>
      <vt:lpstr>Process And Data-Flow View (ETL)</vt:lpstr>
      <vt:lpstr>Process And Data-Flow View (Report Server)</vt:lpstr>
      <vt:lpstr>Architecture Considerations ,Trade-offs and Decisions (1)</vt:lpstr>
      <vt:lpstr>Architecture Considerations ,Trade-offs and Decisions (2)</vt:lpstr>
      <vt:lpstr>Architecture Considerations ,Trade-offs and Decisions (3)</vt:lpstr>
      <vt:lpstr>Architecture Considerations ,Trade-offs and Decisions (4)</vt:lpstr>
      <vt:lpstr>Architecture Considerations ,Trade-offs and Decisions (5)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CAAS - Architecture xyz</dc:title>
  <dc:creator>joema</dc:creator>
  <cp:lastModifiedBy>Ben Aycrigg</cp:lastModifiedBy>
  <cp:revision>37</cp:revision>
  <dcterms:created xsi:type="dcterms:W3CDTF">2010-12-09T20:40:21Z</dcterms:created>
  <dcterms:modified xsi:type="dcterms:W3CDTF">2012-04-12T19:14:37Z</dcterms:modified>
</cp:coreProperties>
</file>