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F3B9743-C260-45FB-BB3F-76591A6FBCB2}"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44EF4-6A83-4A09-9F81-CCCE6D81168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3B9743-C260-45FB-BB3F-76591A6FBCB2}"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44EF4-6A83-4A09-9F81-CCCE6D81168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3B9743-C260-45FB-BB3F-76591A6FBCB2}"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44EF4-6A83-4A09-9F81-CCCE6D81168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3B9743-C260-45FB-BB3F-76591A6FBCB2}"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44EF4-6A83-4A09-9F81-CCCE6D81168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3B9743-C260-45FB-BB3F-76591A6FBCB2}"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44EF4-6A83-4A09-9F81-CCCE6D81168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3B9743-C260-45FB-BB3F-76591A6FBCB2}"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D44EF4-6A83-4A09-9F81-CCCE6D81168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3B9743-C260-45FB-BB3F-76591A6FBCB2}" type="datetimeFigureOut">
              <a:rPr lang="en-US" smtClean="0"/>
              <a:t>4/26/2018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D44EF4-6A83-4A09-9F81-CCCE6D81168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3B9743-C260-45FB-BB3F-76591A6FBCB2}" type="datetimeFigureOut">
              <a:rPr lang="en-US" smtClean="0"/>
              <a:t>4/26/2018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D44EF4-6A83-4A09-9F81-CCCE6D81168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3B9743-C260-45FB-BB3F-76591A6FBCB2}" type="datetimeFigureOut">
              <a:rPr lang="en-US" smtClean="0"/>
              <a:t>4/26/2018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D44EF4-6A83-4A09-9F81-CCCE6D81168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3B9743-C260-45FB-BB3F-76591A6FBCB2}"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D44EF4-6A83-4A09-9F81-CCCE6D811687}"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9F3B9743-C260-45FB-BB3F-76591A6FBCB2}" type="datetimeFigureOut">
              <a:rPr lang="en-US" smtClean="0"/>
              <a:t>4/26/2018</a:t>
            </a:fld>
            <a:endParaRPr lang="en-US"/>
          </a:p>
        </p:txBody>
      </p:sp>
      <p:sp>
        <p:nvSpPr>
          <p:cNvPr id="9" name="Slide Number Placeholder 8"/>
          <p:cNvSpPr>
            <a:spLocks noGrp="1"/>
          </p:cNvSpPr>
          <p:nvPr>
            <p:ph type="sldNum" sz="quarter" idx="11"/>
          </p:nvPr>
        </p:nvSpPr>
        <p:spPr/>
        <p:txBody>
          <a:bodyPr/>
          <a:lstStyle/>
          <a:p>
            <a:fld id="{CAD44EF4-6A83-4A09-9F81-CCCE6D811687}"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AD44EF4-6A83-4A09-9F81-CCCE6D811687}"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9F3B9743-C260-45FB-BB3F-76591A6FBCB2}" type="datetimeFigureOut">
              <a:rPr lang="en-US" smtClean="0"/>
              <a:t>4/26/2018</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Service of Process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40980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District Court</a:t>
            </a:r>
            <a:endParaRPr lang="en-US" dirty="0"/>
          </a:p>
        </p:txBody>
      </p:sp>
      <p:sp>
        <p:nvSpPr>
          <p:cNvPr id="3" name="Content Placeholder 2"/>
          <p:cNvSpPr>
            <a:spLocks noGrp="1"/>
          </p:cNvSpPr>
          <p:nvPr>
            <p:ph idx="1"/>
          </p:nvPr>
        </p:nvSpPr>
        <p:spPr/>
        <p:txBody>
          <a:bodyPr>
            <a:normAutofit/>
          </a:bodyPr>
          <a:lstStyle/>
          <a:p>
            <a:r>
              <a:rPr lang="en-US" dirty="0" smtClean="0"/>
              <a:t>Service of process is the way a defendant receives court papers and notice about a court case.</a:t>
            </a:r>
          </a:p>
          <a:p>
            <a:r>
              <a:rPr lang="en-US" dirty="0" smtClean="0"/>
              <a:t> The defendant must be served before the court will hear your case. </a:t>
            </a:r>
          </a:p>
          <a:p>
            <a:r>
              <a:rPr lang="en-US" dirty="0" smtClean="0"/>
              <a:t>Typically you may not serve the defendant yourself. </a:t>
            </a:r>
          </a:p>
          <a:p>
            <a:r>
              <a:rPr lang="en-US" dirty="0" smtClean="0"/>
              <a:t>Someone else, 18 or older, who is not involved in the case, must serve the defendant. </a:t>
            </a:r>
            <a:endParaRPr lang="en-US" dirty="0"/>
          </a:p>
        </p:txBody>
      </p:sp>
    </p:spTree>
    <p:extLst>
      <p:ext uri="{BB962C8B-B14F-4D97-AF65-F5344CB8AC3E}">
        <p14:creationId xmlns:p14="http://schemas.microsoft.com/office/powerpoint/2010/main" val="2035675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982"/>
            <a:ext cx="8229600" cy="762000"/>
          </a:xfrm>
        </p:spPr>
        <p:txBody>
          <a:bodyPr/>
          <a:lstStyle/>
          <a:p>
            <a:r>
              <a:rPr lang="en-US" dirty="0" smtClean="0"/>
              <a:t>District Court</a:t>
            </a:r>
            <a:endParaRPr lang="en-US" dirty="0"/>
          </a:p>
        </p:txBody>
      </p:sp>
      <p:sp>
        <p:nvSpPr>
          <p:cNvPr id="3" name="Content Placeholder 2"/>
          <p:cNvSpPr>
            <a:spLocks noGrp="1"/>
          </p:cNvSpPr>
          <p:nvPr>
            <p:ph idx="1"/>
          </p:nvPr>
        </p:nvSpPr>
        <p:spPr>
          <a:xfrm>
            <a:off x="76200" y="762000"/>
            <a:ext cx="9067800" cy="5867400"/>
          </a:xfrm>
        </p:spPr>
        <p:txBody>
          <a:bodyPr>
            <a:normAutofit/>
          </a:bodyPr>
          <a:lstStyle/>
          <a:p>
            <a:r>
              <a:rPr lang="en-US" sz="2000" dirty="0" smtClean="0"/>
              <a:t>Service of process by:</a:t>
            </a:r>
          </a:p>
          <a:p>
            <a:pPr lvl="1"/>
            <a:r>
              <a:rPr lang="en-US" sz="2000" dirty="0" smtClean="0"/>
              <a:t>Certified Mail</a:t>
            </a:r>
          </a:p>
          <a:p>
            <a:pPr lvl="2"/>
            <a:r>
              <a:rPr lang="en-US" sz="2000" dirty="0" smtClean="0"/>
              <a:t>In District Court, the clerk’s office may send the papers for you for a fee.</a:t>
            </a:r>
          </a:p>
          <a:p>
            <a:pPr lvl="2"/>
            <a:r>
              <a:rPr lang="en-US" sz="2000" dirty="0" smtClean="0"/>
              <a:t>The defendant must sign for the papers. The card from the post office with the defendant’s signature should go back to the court clerk’s office to prove that the defendant was served.</a:t>
            </a:r>
          </a:p>
          <a:p>
            <a:pPr lvl="1"/>
            <a:r>
              <a:rPr lang="en-US" sz="2000" dirty="0" smtClean="0"/>
              <a:t>Sheriff</a:t>
            </a:r>
          </a:p>
          <a:p>
            <a:pPr lvl="2"/>
            <a:r>
              <a:rPr lang="en-US" sz="2000" dirty="0" smtClean="0"/>
              <a:t>The sheriff or constable may serve the defendant for a fee.</a:t>
            </a:r>
          </a:p>
          <a:p>
            <a:pPr lvl="2"/>
            <a:r>
              <a:rPr lang="en-US" sz="2000" dirty="0" smtClean="0"/>
              <a:t>The court should receive an affidavit of service detailing the results of the service attempt.</a:t>
            </a:r>
          </a:p>
          <a:p>
            <a:pPr lvl="1"/>
            <a:r>
              <a:rPr lang="en-US" sz="2000" dirty="0" smtClean="0"/>
              <a:t>Private Process</a:t>
            </a:r>
          </a:p>
          <a:p>
            <a:pPr lvl="2"/>
            <a:r>
              <a:rPr lang="en-US" sz="1600" dirty="0" smtClean="0"/>
              <a:t>You may use a family member or a friend or hire a private process server.</a:t>
            </a:r>
          </a:p>
          <a:p>
            <a:pPr lvl="2"/>
            <a:r>
              <a:rPr lang="en-US" sz="1600" dirty="0" smtClean="0"/>
              <a:t> The person may serve the defendant him or herself, or leave the papers with a person who lives at the defendant’s home who is of “suitable age and discretion.”</a:t>
            </a:r>
          </a:p>
          <a:p>
            <a:pPr lvl="2"/>
            <a:r>
              <a:rPr lang="en-US" sz="1600" dirty="0" smtClean="0"/>
              <a:t> The process server must provide the court with an affidavit of service. The affidavit should:</a:t>
            </a:r>
          </a:p>
          <a:p>
            <a:pPr lvl="2"/>
            <a:r>
              <a:rPr lang="en-US" sz="1600" dirty="0" smtClean="0"/>
              <a:t> State that the person who made the service is at least 18 years old and the name, mailing address and telephone number of the process server.</a:t>
            </a:r>
          </a:p>
          <a:p>
            <a:pPr lvl="2"/>
            <a:r>
              <a:rPr lang="en-US" sz="1600" dirty="0" smtClean="0"/>
              <a:t> Name and describe the person served, and include the date, time and place of service.</a:t>
            </a:r>
          </a:p>
        </p:txBody>
      </p:sp>
    </p:spTree>
    <p:extLst>
      <p:ext uri="{BB962C8B-B14F-4D97-AF65-F5344CB8AC3E}">
        <p14:creationId xmlns:p14="http://schemas.microsoft.com/office/powerpoint/2010/main" val="146572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process fails</a:t>
            </a:r>
            <a:endParaRPr lang="en-US" dirty="0"/>
          </a:p>
        </p:txBody>
      </p:sp>
      <p:sp>
        <p:nvSpPr>
          <p:cNvPr id="3" name="Content Placeholder 2"/>
          <p:cNvSpPr>
            <a:spLocks noGrp="1"/>
          </p:cNvSpPr>
          <p:nvPr>
            <p:ph idx="1"/>
          </p:nvPr>
        </p:nvSpPr>
        <p:spPr>
          <a:xfrm>
            <a:off x="381000" y="1219200"/>
            <a:ext cx="8305800" cy="4906963"/>
          </a:xfrm>
        </p:spPr>
        <p:txBody>
          <a:bodyPr>
            <a:normAutofit/>
          </a:bodyPr>
          <a:lstStyle/>
          <a:p>
            <a:r>
              <a:rPr lang="en-US" sz="2400" dirty="0" smtClean="0"/>
              <a:t>If you are not successful in getting the defendant served, you should still return the affidavit of service to the court. </a:t>
            </a:r>
          </a:p>
          <a:p>
            <a:endParaRPr lang="en-US" sz="2400" dirty="0" smtClean="0"/>
          </a:p>
          <a:p>
            <a:r>
              <a:rPr lang="en-US" sz="2400" dirty="0" smtClean="0"/>
              <a:t>Your process server should detail how many attempts were made, including the date(s), time(s), and place(s) of the attempted service.</a:t>
            </a:r>
          </a:p>
          <a:p>
            <a:endParaRPr lang="en-US" sz="2400" dirty="0" smtClean="0"/>
          </a:p>
          <a:p>
            <a:r>
              <a:rPr lang="en-US" sz="2400" dirty="0" smtClean="0"/>
              <a:t>If the defendant is dodging or evading service or if you cannot locate him or her, you may file a motion and ask the court to allow service in a different way. Be sure to attach an affidavit explaining why service should be allowed in another way</a:t>
            </a:r>
            <a:endParaRPr lang="en-US" sz="2400" dirty="0"/>
          </a:p>
        </p:txBody>
      </p:sp>
    </p:spTree>
    <p:extLst>
      <p:ext uri="{BB962C8B-B14F-4D97-AF65-F5344CB8AC3E}">
        <p14:creationId xmlns:p14="http://schemas.microsoft.com/office/powerpoint/2010/main" val="3628981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20</TotalTime>
  <Words>372</Words>
  <Application>Microsoft Office PowerPoint</Application>
  <PresentationFormat>On-screen Show (4:3)</PresentationFormat>
  <Paragraphs>26</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Adjacency</vt:lpstr>
      <vt:lpstr>Service of Process</vt:lpstr>
      <vt:lpstr>District Court</vt:lpstr>
      <vt:lpstr>District Court</vt:lpstr>
      <vt:lpstr>If process fails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of Process</dc:title>
  <dc:creator>Cheri</dc:creator>
  <cp:lastModifiedBy>Cheri</cp:lastModifiedBy>
  <cp:revision>3</cp:revision>
  <dcterms:created xsi:type="dcterms:W3CDTF">2018-04-27T02:09:57Z</dcterms:created>
  <dcterms:modified xsi:type="dcterms:W3CDTF">2018-04-27T02:30:16Z</dcterms:modified>
</cp:coreProperties>
</file>