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Before you take the plunge, you should strongly consider getting a prenuptial agreement. This is one of the most important marriage tips there is.</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
              <a:t>There's a lot of popular myth about what a prenuptial agreement is and who uses them. While wealthy individuals do often use prenuptials, a prenuptial has far more uses than simply protecting the assets of a wealthy individual. Prenuptials can be used to:</a:t>
            </a:r>
            <a:endParaRPr/>
          </a:p>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Absent a prenuptial, your state has a series of laws that determine how property is handled during marriage and after marriage. In most states, for instance, your spouse is entitled to:</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None/>
            </a:pPr>
            <a:r>
              <a:rPr lang="en"/>
              <a:t>Share and receive ownership of property acquired during the marriage</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None/>
            </a:pPr>
            <a:r>
              <a:rPr lang="en"/>
              <a:t>Receive some of your property upon death</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None/>
            </a:pPr>
            <a:r>
              <a:rPr lang="en"/>
              <a:t>Share in any debts acquired during the marriage</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None/>
            </a:pPr>
            <a:r>
              <a:rPr lang="en"/>
              <a:t>Share responsibilities in managing property acquired during the marriage</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
              <a:t>There many good reasons to deviate from your state's laws. For instance, if you have children from a previous marriage, you may want your property to pass to your children rather than transfer to your current spouse upon your death. The advantage of a prenuptial agreement is that you can craft it to meet your particular needs.</a:t>
            </a:r>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When it comes time to formally get married, make sure that your marriage complies with your state's law on the subject. Things to find out about your state's marriage laws include:</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
              <a:t>Do I need a marriage certificate?</a:t>
            </a:r>
            <a:endParaRPr/>
          </a:p>
          <a:p>
            <a:pPr indent="0" lvl="0" marL="0">
              <a:spcBef>
                <a:spcPts val="0"/>
              </a:spcBef>
              <a:spcAft>
                <a:spcPts val="0"/>
              </a:spcAft>
              <a:buClr>
                <a:schemeClr val="dk1"/>
              </a:buClr>
              <a:buSzPts val="1100"/>
              <a:buFont typeface="Arial"/>
              <a:buNone/>
            </a:pPr>
            <a:r>
              <a:rPr lang="en"/>
              <a:t>Are there any legal requirements I need to satisfy before getting married?</a:t>
            </a:r>
            <a:endParaRPr/>
          </a:p>
          <a:p>
            <a:pPr indent="0" lvl="0" marL="0">
              <a:spcBef>
                <a:spcPts val="0"/>
              </a:spcBef>
              <a:spcAft>
                <a:spcPts val="0"/>
              </a:spcAft>
              <a:buClr>
                <a:schemeClr val="dk1"/>
              </a:buClr>
              <a:buSzPts val="1100"/>
              <a:buFont typeface="Arial"/>
              <a:buNone/>
            </a:pPr>
            <a:r>
              <a:rPr lang="en"/>
              <a:t>Who can legally perform the marriage ceremony?</a:t>
            </a:r>
            <a:endParaRPr/>
          </a:p>
          <a:p>
            <a:pPr indent="0" lvl="0" marL="0">
              <a:spcBef>
                <a:spcPts val="0"/>
              </a:spcBef>
              <a:spcAft>
                <a:spcPts val="0"/>
              </a:spcAft>
              <a:buClr>
                <a:schemeClr val="dk1"/>
              </a:buClr>
              <a:buSzPts val="1100"/>
              <a:buFont typeface="Arial"/>
              <a:buNone/>
            </a:pPr>
            <a:r>
              <a:rPr lang="en"/>
              <a:t>Does my state require any blood tests or other testing before getting married?</a:t>
            </a:r>
            <a:endParaRPr/>
          </a:p>
          <a:p>
            <a:pPr indent="0" lvl="0" marL="0">
              <a:spcBef>
                <a:spcPts val="0"/>
              </a:spcBef>
              <a:spcAft>
                <a:spcPts val="0"/>
              </a:spcAft>
              <a:buClr>
                <a:schemeClr val="dk1"/>
              </a:buClr>
              <a:buSzPts val="1100"/>
              <a:buFont typeface="Arial"/>
              <a:buNone/>
            </a:pPr>
            <a:r>
              <a:rPr lang="en"/>
              <a:t>Does my state require any counseling before getting married?</a:t>
            </a:r>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1193250"/>
            <a:ext cx="8520600" cy="20526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b="1" lang="en" u="sng"/>
              <a:t>Before You Get Married...</a:t>
            </a:r>
            <a:endParaRPr b="1" u="sng"/>
          </a:p>
        </p:txBody>
      </p:sp>
      <p:sp>
        <p:nvSpPr>
          <p:cNvPr id="55" name="Shape 55"/>
          <p:cNvSpPr txBox="1"/>
          <p:nvPr>
            <p:ph idx="1" type="subTitle"/>
          </p:nvPr>
        </p:nvSpPr>
        <p:spPr>
          <a:xfrm>
            <a:off x="311700" y="400650"/>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Chicago Advocate Legal, NFP</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u="sng"/>
              <a:t>Consider a Prenuptial Agreement</a:t>
            </a:r>
            <a:endParaRPr b="1" u="sng"/>
          </a:p>
          <a:p>
            <a:pPr indent="0" lvl="0" marL="0">
              <a:spcBef>
                <a:spcPts val="0"/>
              </a:spcBef>
              <a:spcAft>
                <a:spcPts val="0"/>
              </a:spcAft>
              <a:buClr>
                <a:schemeClr val="dk1"/>
              </a:buClr>
              <a:buSzPts val="1100"/>
              <a:buFont typeface="Arial"/>
              <a:buNone/>
            </a:pPr>
            <a:r>
              <a:t/>
            </a:r>
            <a:endParaRPr b="1" u="sng"/>
          </a:p>
          <a:p>
            <a:pPr indent="0" lvl="0" marL="0">
              <a:spcBef>
                <a:spcPts val="0"/>
              </a:spcBef>
              <a:spcAft>
                <a:spcPts val="0"/>
              </a:spcAft>
              <a:buNone/>
            </a:pPr>
            <a:r>
              <a:t/>
            </a:r>
            <a:endParaRPr b="1" u="sng"/>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Protect the wealth of one party</a:t>
            </a:r>
            <a:endParaRPr sz="2000"/>
          </a:p>
          <a:p>
            <a:pPr indent="-355600" lvl="0" marL="457200" rtl="0">
              <a:spcBef>
                <a:spcPts val="0"/>
              </a:spcBef>
              <a:spcAft>
                <a:spcPts val="0"/>
              </a:spcAft>
              <a:buSzPts val="2000"/>
              <a:buChar char="●"/>
            </a:pPr>
            <a:r>
              <a:rPr lang="en" sz="2000"/>
              <a:t>Protect a party from assuming the debts of the other party</a:t>
            </a:r>
            <a:endParaRPr sz="2000"/>
          </a:p>
          <a:p>
            <a:pPr indent="-355600" lvl="0" marL="457200" rtl="0">
              <a:spcBef>
                <a:spcPts val="0"/>
              </a:spcBef>
              <a:spcAft>
                <a:spcPts val="0"/>
              </a:spcAft>
              <a:buSzPts val="2000"/>
              <a:buChar char="●"/>
            </a:pPr>
            <a:r>
              <a:rPr lang="en" sz="2000"/>
              <a:t>Determine how property will be distributed upon death (especially important if you have children from another marriage and wish the property to pass to them, not your spouse)</a:t>
            </a:r>
            <a:endParaRPr sz="2000"/>
          </a:p>
          <a:p>
            <a:pPr indent="-355600" lvl="0" marL="457200" rtl="0">
              <a:spcBef>
                <a:spcPts val="0"/>
              </a:spcBef>
              <a:spcAft>
                <a:spcPts val="0"/>
              </a:spcAft>
              <a:buSzPts val="2000"/>
              <a:buChar char="●"/>
            </a:pPr>
            <a:r>
              <a:rPr lang="en" sz="2000"/>
              <a:t>Clarify financial rights and responsibilities during a marriage</a:t>
            </a:r>
            <a:endParaRPr sz="2000"/>
          </a:p>
          <a:p>
            <a:pPr indent="-355600" lvl="0" marL="457200" rtl="0">
              <a:spcBef>
                <a:spcPts val="0"/>
              </a:spcBef>
              <a:spcAft>
                <a:spcPts val="0"/>
              </a:spcAft>
              <a:buSzPts val="2000"/>
              <a:buChar char="●"/>
            </a:pPr>
            <a:r>
              <a:rPr lang="en" sz="2000"/>
              <a:t>Avoid long, costly disputes in the event of a divorce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u="sng"/>
              <a:t>If You Don't Get a Prenuptial Agreement...</a:t>
            </a:r>
            <a:endParaRPr b="1" u="sng"/>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Share and receive ownership of property acquired during the marriage</a:t>
            </a:r>
            <a:endParaRPr sz="2400"/>
          </a:p>
          <a:p>
            <a:pPr indent="-381000" lvl="0" marL="457200" rtl="0">
              <a:spcBef>
                <a:spcPts val="0"/>
              </a:spcBef>
              <a:spcAft>
                <a:spcPts val="0"/>
              </a:spcAft>
              <a:buSzPts val="2400"/>
              <a:buChar char="●"/>
            </a:pPr>
            <a:r>
              <a:rPr lang="en" sz="2400"/>
              <a:t>Receive some of your property upon death</a:t>
            </a:r>
            <a:endParaRPr sz="2400"/>
          </a:p>
          <a:p>
            <a:pPr indent="-381000" lvl="0" marL="457200" rtl="0">
              <a:spcBef>
                <a:spcPts val="0"/>
              </a:spcBef>
              <a:spcAft>
                <a:spcPts val="0"/>
              </a:spcAft>
              <a:buSzPts val="2400"/>
              <a:buChar char="●"/>
            </a:pPr>
            <a:r>
              <a:rPr lang="en" sz="2400"/>
              <a:t>Share in any debts acquired during the marriage</a:t>
            </a:r>
            <a:endParaRPr sz="2400"/>
          </a:p>
          <a:p>
            <a:pPr indent="-381000" lvl="0" marL="457200" rtl="0">
              <a:spcBef>
                <a:spcPts val="0"/>
              </a:spcBef>
              <a:spcAft>
                <a:spcPts val="0"/>
              </a:spcAft>
              <a:buSzPts val="2400"/>
              <a:buChar char="●"/>
            </a:pPr>
            <a:r>
              <a:rPr lang="en" sz="2400"/>
              <a:t>Share responsibilities in managing property acquired during the marriage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u="sng"/>
              <a:t>Marriage Requirements</a:t>
            </a:r>
            <a:endParaRPr b="1" u="sng"/>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Do I need a marriage certificate?</a:t>
            </a:r>
            <a:endParaRPr sz="2400"/>
          </a:p>
          <a:p>
            <a:pPr indent="-381000" lvl="0" marL="457200" rtl="0">
              <a:spcBef>
                <a:spcPts val="0"/>
              </a:spcBef>
              <a:spcAft>
                <a:spcPts val="0"/>
              </a:spcAft>
              <a:buSzPts val="2400"/>
              <a:buChar char="●"/>
            </a:pPr>
            <a:r>
              <a:rPr lang="en" sz="2400"/>
              <a:t>Are there any legal requirements I need to satisfy before getting married?</a:t>
            </a:r>
            <a:endParaRPr sz="2400"/>
          </a:p>
          <a:p>
            <a:pPr indent="-381000" lvl="0" marL="457200" rtl="0">
              <a:spcBef>
                <a:spcPts val="0"/>
              </a:spcBef>
              <a:spcAft>
                <a:spcPts val="0"/>
              </a:spcAft>
              <a:buSzPts val="2400"/>
              <a:buChar char="●"/>
            </a:pPr>
            <a:r>
              <a:rPr lang="en" sz="2400"/>
              <a:t>Who can legally perform the marriage ceremony?</a:t>
            </a:r>
            <a:endParaRPr sz="2400"/>
          </a:p>
          <a:p>
            <a:pPr indent="-381000" lvl="0" marL="457200" rtl="0">
              <a:spcBef>
                <a:spcPts val="0"/>
              </a:spcBef>
              <a:spcAft>
                <a:spcPts val="0"/>
              </a:spcAft>
              <a:buSzPts val="2400"/>
              <a:buChar char="●"/>
            </a:pPr>
            <a:r>
              <a:rPr lang="en" sz="2400"/>
              <a:t>Does my state require any blood tests or other testing before getting married?</a:t>
            </a:r>
            <a:endParaRPr sz="2400"/>
          </a:p>
          <a:p>
            <a:pPr indent="-381000" lvl="0" marL="457200" rtl="0">
              <a:spcBef>
                <a:spcPts val="0"/>
              </a:spcBef>
              <a:spcAft>
                <a:spcPts val="0"/>
              </a:spcAft>
              <a:buSzPts val="2400"/>
              <a:buChar char="●"/>
            </a:pPr>
            <a:r>
              <a:rPr lang="en" sz="2400"/>
              <a:t>Does my state require any counseling before getting married?</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u="sng"/>
              <a:t>The Rights and Benefits of Marriage</a:t>
            </a:r>
            <a:endParaRPr b="1" u="sng"/>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Tax benefits when filing jointly</a:t>
            </a:r>
            <a:endParaRPr sz="2000"/>
          </a:p>
          <a:p>
            <a:pPr indent="-355600" lvl="0" marL="457200" rtl="0">
              <a:spcBef>
                <a:spcPts val="0"/>
              </a:spcBef>
              <a:spcAft>
                <a:spcPts val="0"/>
              </a:spcAft>
              <a:buSzPts val="2000"/>
              <a:buChar char="●"/>
            </a:pPr>
            <a:r>
              <a:rPr lang="en" sz="2000"/>
              <a:t>Government benefits such as Social Security, Medicare and disability benefits</a:t>
            </a:r>
            <a:endParaRPr sz="2000"/>
          </a:p>
          <a:p>
            <a:pPr indent="-355600" lvl="0" marL="457200" rtl="0">
              <a:spcBef>
                <a:spcPts val="0"/>
              </a:spcBef>
              <a:spcAft>
                <a:spcPts val="0"/>
              </a:spcAft>
              <a:buSzPts val="2000"/>
              <a:buChar char="●"/>
            </a:pPr>
            <a:r>
              <a:rPr lang="en" sz="2000"/>
              <a:t>Employment benefits such as health care and medical leave</a:t>
            </a:r>
            <a:endParaRPr sz="2000"/>
          </a:p>
          <a:p>
            <a:pPr indent="-355600" lvl="0" marL="457200" rtl="0">
              <a:spcBef>
                <a:spcPts val="0"/>
              </a:spcBef>
              <a:spcAft>
                <a:spcPts val="0"/>
              </a:spcAft>
              <a:buSzPts val="2000"/>
              <a:buChar char="●"/>
            </a:pPr>
            <a:r>
              <a:rPr lang="en" sz="2000"/>
              <a:t>Estate benefits, including inheritance rights</a:t>
            </a:r>
            <a:endParaRPr sz="2000"/>
          </a:p>
          <a:p>
            <a:pPr indent="-355600" lvl="0" marL="457200" rtl="0">
              <a:spcBef>
                <a:spcPts val="0"/>
              </a:spcBef>
              <a:spcAft>
                <a:spcPts val="0"/>
              </a:spcAft>
              <a:buSzPts val="2000"/>
              <a:buChar char="●"/>
            </a:pPr>
            <a:r>
              <a:rPr lang="en" sz="2000"/>
              <a:t>Authority to make decisions that affect both individuals in the marriage, such as medical decisions</a:t>
            </a:r>
            <a:endParaRPr sz="2000"/>
          </a:p>
          <a:p>
            <a:pPr indent="-355600" lvl="0" marL="457200" rtl="0">
              <a:spcBef>
                <a:spcPts val="0"/>
              </a:spcBef>
              <a:spcAft>
                <a:spcPts val="0"/>
              </a:spcAft>
              <a:buSzPts val="2000"/>
              <a:buChar char="●"/>
            </a:pPr>
            <a:r>
              <a:rPr lang="en" sz="2000"/>
              <a:t>Financial support from your spouse in case of divorce</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u="sng"/>
              <a:t>Make a Financial Plan</a:t>
            </a:r>
            <a:endParaRPr b="1" u="sng"/>
          </a:p>
        </p:txBody>
      </p:sp>
      <p:sp>
        <p:nvSpPr>
          <p:cNvPr id="85" name="Shape 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What should your money be spent on - what's essential and what's discretionary</a:t>
            </a:r>
            <a:endParaRPr/>
          </a:p>
          <a:p>
            <a:pPr indent="-342900" lvl="0" marL="457200" rtl="0">
              <a:spcBef>
                <a:spcPts val="0"/>
              </a:spcBef>
              <a:spcAft>
                <a:spcPts val="0"/>
              </a:spcAft>
              <a:buSzPts val="1800"/>
              <a:buChar char="●"/>
            </a:pPr>
            <a:r>
              <a:rPr lang="en"/>
              <a:t>What are the shared expenses, and what are the expenses that each individual is supposed to account for</a:t>
            </a:r>
            <a:endParaRPr/>
          </a:p>
          <a:p>
            <a:pPr indent="-342900" lvl="0" marL="457200" rtl="0">
              <a:spcBef>
                <a:spcPts val="0"/>
              </a:spcBef>
              <a:spcAft>
                <a:spcPts val="0"/>
              </a:spcAft>
              <a:buSzPts val="1800"/>
              <a:buChar char="●"/>
            </a:pPr>
            <a:r>
              <a:rPr lang="en"/>
              <a:t>Which accounts should be made joint accounts, and which accounts should be kept separate</a:t>
            </a:r>
            <a:endParaRPr/>
          </a:p>
          <a:p>
            <a:pPr indent="-342900" lvl="0" marL="457200" rtl="0">
              <a:spcBef>
                <a:spcPts val="0"/>
              </a:spcBef>
              <a:spcAft>
                <a:spcPts val="0"/>
              </a:spcAft>
              <a:buSzPts val="1800"/>
              <a:buChar char="●"/>
            </a:pPr>
            <a:r>
              <a:rPr lang="en"/>
              <a:t>If there is a disparity in income, who should be contributing to what and how much</a:t>
            </a:r>
            <a:endParaRPr/>
          </a:p>
          <a:p>
            <a:pPr indent="-342900" lvl="0" marL="457200" rtl="0">
              <a:spcBef>
                <a:spcPts val="0"/>
              </a:spcBef>
              <a:spcAft>
                <a:spcPts val="0"/>
              </a:spcAft>
              <a:buSzPts val="1800"/>
              <a:buChar char="●"/>
            </a:pPr>
            <a:r>
              <a:rPr lang="en"/>
              <a:t>How are debts that come into the marriage going to be handled</a:t>
            </a:r>
            <a:endParaRPr/>
          </a:p>
          <a:p>
            <a:pPr indent="-342900" lvl="0" marL="457200" rtl="0">
              <a:spcBef>
                <a:spcPts val="0"/>
              </a:spcBef>
              <a:spcAft>
                <a:spcPts val="0"/>
              </a:spcAft>
              <a:buSzPts val="1800"/>
              <a:buChar char="●"/>
            </a:pPr>
            <a:r>
              <a:rPr lang="en"/>
              <a:t>Who is actually sitting down and paying the bills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u="sng"/>
              <a:t>Make a Financial Plan</a:t>
            </a:r>
            <a:endParaRPr b="1" u="sng"/>
          </a:p>
          <a:p>
            <a:pPr indent="0" lvl="0" marL="0">
              <a:spcBef>
                <a:spcPts val="0"/>
              </a:spcBef>
              <a:spcAft>
                <a:spcPts val="0"/>
              </a:spcAft>
              <a:buNone/>
            </a:pPr>
            <a:r>
              <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Will you be buying a house</a:t>
            </a:r>
            <a:endParaRPr sz="2400"/>
          </a:p>
          <a:p>
            <a:pPr indent="-381000" lvl="0" marL="457200" rtl="0">
              <a:spcBef>
                <a:spcPts val="0"/>
              </a:spcBef>
              <a:spcAft>
                <a:spcPts val="0"/>
              </a:spcAft>
              <a:buSzPts val="2400"/>
              <a:buChar char="●"/>
            </a:pPr>
            <a:r>
              <a:rPr lang="en" sz="2400"/>
              <a:t>Will you be having kids</a:t>
            </a:r>
            <a:endParaRPr sz="2400"/>
          </a:p>
          <a:p>
            <a:pPr indent="-381000" lvl="0" marL="457200" rtl="0">
              <a:spcBef>
                <a:spcPts val="0"/>
              </a:spcBef>
              <a:spcAft>
                <a:spcPts val="0"/>
              </a:spcAft>
              <a:buSzPts val="2400"/>
              <a:buChar char="●"/>
            </a:pPr>
            <a:r>
              <a:rPr lang="en" sz="2400"/>
              <a:t>Will you be saving for college for any potential kids</a:t>
            </a:r>
            <a:endParaRPr sz="2400"/>
          </a:p>
          <a:p>
            <a:pPr indent="-381000" lvl="0" marL="457200" rtl="0">
              <a:spcBef>
                <a:spcPts val="0"/>
              </a:spcBef>
              <a:spcAft>
                <a:spcPts val="0"/>
              </a:spcAft>
              <a:buSzPts val="2400"/>
              <a:buChar char="●"/>
            </a:pPr>
            <a:r>
              <a:rPr lang="en" sz="2400"/>
              <a:t>When do you expect to retire</a:t>
            </a:r>
            <a:endParaRPr sz="2400"/>
          </a:p>
          <a:p>
            <a:pPr indent="-381000" lvl="0" marL="457200" rtl="0">
              <a:spcBef>
                <a:spcPts val="0"/>
              </a:spcBef>
              <a:spcAft>
                <a:spcPts val="0"/>
              </a:spcAft>
              <a:buSzPts val="2400"/>
              <a:buChar char="●"/>
            </a:pPr>
            <a:r>
              <a:rPr lang="en" sz="2400"/>
              <a:t>How often would you like to travel</a:t>
            </a:r>
            <a:endParaRPr sz="2400"/>
          </a:p>
          <a:p>
            <a:pPr indent="-381000" lvl="0" marL="457200" rtl="0">
              <a:spcBef>
                <a:spcPts val="0"/>
              </a:spcBef>
              <a:spcAft>
                <a:spcPts val="0"/>
              </a:spcAft>
              <a:buSzPts val="2400"/>
              <a:buChar char="●"/>
            </a:pPr>
            <a:r>
              <a:rPr lang="en" sz="2400"/>
              <a:t>Will you be modeling or redecorating at any point</a:t>
            </a:r>
            <a:endParaRPr sz="2400"/>
          </a:p>
          <a:p>
            <a:pPr indent="-381000" lvl="0" marL="457200" rtl="0">
              <a:spcBef>
                <a:spcPts val="0"/>
              </a:spcBef>
              <a:spcAft>
                <a:spcPts val="0"/>
              </a:spcAft>
              <a:buSzPts val="2400"/>
              <a:buChar char="●"/>
            </a:pPr>
            <a:r>
              <a:rPr lang="en" sz="2400"/>
              <a:t>Will you be buying cars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