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olo.com/legal-encyclopedia/free-books/renters-rights-book/chapter3-6.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llinoislegalaid.org/legal-information/evicting-tenant-0"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solidFill>
                <a:srgbClr val="FF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This </a:t>
            </a:r>
            <a:r>
              <a:rPr lang="en" u="sng">
                <a:solidFill>
                  <a:schemeClr val="hlink"/>
                </a:solidFill>
                <a:hlinkClick r:id="rId2"/>
              </a:rPr>
              <a:t>website</a:t>
            </a:r>
            <a:r>
              <a:rPr lang="en"/>
              <a:t> said </a:t>
            </a:r>
            <a:r>
              <a:rPr i="1" lang="en"/>
              <a:t>“</a:t>
            </a:r>
            <a:r>
              <a:rPr i="1" lang="en">
                <a:solidFill>
                  <a:srgbClr val="272727"/>
                </a:solidFill>
                <a:highlight>
                  <a:srgbClr val="FFFFFF"/>
                </a:highlight>
              </a:rPr>
              <a:t>Keep in mind, however, that being too hasty to assert your rights over a relatively modest sum of money may not be worth the bad feelings that could come back to haunt you in the future. ”</a:t>
            </a:r>
            <a:endParaRPr i="1">
              <a:solidFill>
                <a:srgbClr val="272727"/>
              </a:solidFill>
              <a:highlight>
                <a:srgbClr val="FFFFFF"/>
              </a:highlight>
            </a:endParaRPr>
          </a:p>
          <a:p>
            <a:pPr indent="-298450" lvl="1" marL="914400" rtl="0">
              <a:spcBef>
                <a:spcPts val="0"/>
              </a:spcBef>
              <a:spcAft>
                <a:spcPts val="0"/>
              </a:spcAft>
              <a:buClr>
                <a:srgbClr val="272727"/>
              </a:buClr>
              <a:buSzPts val="1100"/>
              <a:buChar char="○"/>
            </a:pPr>
            <a:r>
              <a:t/>
            </a:r>
            <a:endParaRPr>
              <a:solidFill>
                <a:srgbClr val="272727"/>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https://attywilliamconnor.com/2016/05/31/landlord-and-tenant-rights-in-illinois/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400">
                <a:solidFill>
                  <a:schemeClr val="dk2"/>
                </a:solidFill>
              </a:rPr>
              <a:t>https://www.illinoislegalaid.org/legal-information/evicting-tenant-0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 sz="1400">
                <a:solidFill>
                  <a:schemeClr val="dk2"/>
                </a:solidFill>
              </a:rPr>
              <a:t>Reference: </a:t>
            </a:r>
            <a:r>
              <a:rPr lang="en" sz="1400" u="sng">
                <a:solidFill>
                  <a:schemeClr val="accent5"/>
                </a:solidFill>
                <a:hlinkClick r:id="rId2"/>
              </a:rPr>
              <a:t>https://www.illinoislegalaid.org/legal-information/evicting-tenant-0</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298450" lvl="0" marL="457200" rtl="0">
              <a:spcBef>
                <a:spcPts val="0"/>
              </a:spcBef>
              <a:spcAft>
                <a:spcPts val="0"/>
              </a:spcAft>
              <a:buSzPts val="1100"/>
              <a:buChar char="-"/>
            </a:pPr>
            <a:r>
              <a:rPr lang="en"/>
              <a:t>CHA = Chicago Housing Authority, IHDA = Illinois Housing Development Authority</a:t>
            </a:r>
            <a:endParaRPr/>
          </a:p>
          <a:p>
            <a:pPr indent="-298450" lvl="0" marL="457200" rtl="0">
              <a:spcBef>
                <a:spcPts val="0"/>
              </a:spcBef>
              <a:spcAft>
                <a:spcPts val="0"/>
              </a:spcAft>
              <a:buSzPts val="1100"/>
              <a:buChar char="-"/>
            </a:pPr>
            <a:r>
              <a:rPr lang="en"/>
              <a:t>owner occupied buildings = person, called the owner-occupier, owner-occupant, or homeowner, owns the home in which he/she lives</a:t>
            </a:r>
            <a:endParaRPr/>
          </a:p>
          <a:p>
            <a:pPr indent="-298450" lvl="0" marL="457200" rtl="0">
              <a:spcBef>
                <a:spcPts val="0"/>
              </a:spcBef>
              <a:spcAft>
                <a:spcPts val="0"/>
              </a:spcAft>
              <a:buSzPts val="1100"/>
              <a:buChar cha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Rent withholding allows you to withhold rent if conditions at your property are really poor</a:t>
            </a:r>
            <a:endParaRPr/>
          </a:p>
          <a:p>
            <a:pPr indent="0" lvl="0" marL="0" rtl="0">
              <a:spcBef>
                <a:spcPts val="0"/>
              </a:spcBef>
              <a:spcAft>
                <a:spcPts val="0"/>
              </a:spcAft>
              <a:buNone/>
            </a:pPr>
            <a:r>
              <a:t/>
            </a:r>
            <a:endParaRPr/>
          </a:p>
          <a:p>
            <a:pPr indent="-298450" lvl="0" marL="457200" rtl="0">
              <a:spcBef>
                <a:spcPts val="0"/>
              </a:spcBef>
              <a:spcAft>
                <a:spcPts val="0"/>
              </a:spcAft>
              <a:buSzPts val="1100"/>
              <a:buChar char="-"/>
            </a:pPr>
            <a:r>
              <a:rPr lang="en"/>
              <a:t>If your landlord has not met the responsibility of keeping your unit livable, you may be able to stop paying any rent to the landlord until the repairs are made. This is called rent withholding. </a:t>
            </a:r>
            <a:endParaRPr/>
          </a:p>
          <a:p>
            <a:pPr indent="-298450" lvl="0" marL="457200" rtl="0">
              <a:spcBef>
                <a:spcPts val="0"/>
              </a:spcBef>
              <a:spcAft>
                <a:spcPts val="0"/>
              </a:spcAft>
              <a:buSzPts val="1100"/>
              <a:buChar char="-"/>
            </a:pPr>
            <a:r>
              <a:rPr lang="en"/>
              <a:t>Rent withholding examples:</a:t>
            </a:r>
            <a:endParaRPr/>
          </a:p>
          <a:p>
            <a:pPr indent="0" lvl="0" marL="0">
              <a:spcBef>
                <a:spcPts val="0"/>
              </a:spcBef>
              <a:spcAft>
                <a:spcPts val="0"/>
              </a:spcAft>
              <a:buNone/>
            </a:pPr>
            <a:r>
              <a:t/>
            </a:r>
            <a:endParaRPr/>
          </a:p>
          <a:p>
            <a:pPr indent="-298450" lvl="1" marL="914400">
              <a:spcBef>
                <a:spcPts val="0"/>
              </a:spcBef>
              <a:spcAft>
                <a:spcPts val="0"/>
              </a:spcAft>
              <a:buSzPts val="1100"/>
              <a:buChar char="-"/>
            </a:pPr>
            <a:r>
              <a:rPr lang="en"/>
              <a:t>Failure to provide smoke detectors, sprinkler systems, standpipe systems, fire alarm systems, automatic fire detectors or fire extinguishers where required by the municipal code</a:t>
            </a:r>
            <a:endParaRPr/>
          </a:p>
          <a:p>
            <a:pPr indent="-298450" lvl="1" marL="914400">
              <a:spcBef>
                <a:spcPts val="0"/>
              </a:spcBef>
              <a:spcAft>
                <a:spcPts val="0"/>
              </a:spcAft>
              <a:buSzPts val="1100"/>
              <a:buChar char="-"/>
            </a:pPr>
            <a:r>
              <a:rPr lang="en"/>
              <a:t>Failure to maintain heating facilities or gas-fired appliances </a:t>
            </a:r>
            <a:endParaRPr/>
          </a:p>
          <a:p>
            <a:pPr indent="-298450" lvl="1" marL="914400">
              <a:spcBef>
                <a:spcPts val="0"/>
              </a:spcBef>
              <a:spcAft>
                <a:spcPts val="0"/>
              </a:spcAft>
              <a:buSzPts val="1100"/>
              <a:buChar char="-"/>
            </a:pPr>
            <a:r>
              <a:rPr lang="en"/>
              <a:t>Failure to maintain floors, interior walls or ceilings in sound condition and good repair</a:t>
            </a:r>
            <a:endParaRPr/>
          </a:p>
          <a:p>
            <a:pPr indent="-298450" lvl="1" marL="914400" rtl="0">
              <a:spcBef>
                <a:spcPts val="0"/>
              </a:spcBef>
              <a:spcAft>
                <a:spcPts val="0"/>
              </a:spcAft>
              <a:buSzPts val="1100"/>
              <a:buChar char="-"/>
            </a:pPr>
            <a:r>
              <a:rPr lang="en"/>
              <a:t>Failure to exterminate insects. rodents or other pests</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298450" lvl="1" marL="914400" rtl="0">
              <a:spcBef>
                <a:spcPts val="0"/>
              </a:spcBef>
              <a:spcAft>
                <a:spcPts val="0"/>
              </a:spcAft>
              <a:buSzPts val="1100"/>
              <a:buChar char="-"/>
            </a:pPr>
            <a:r>
              <a:rPr lang="en"/>
              <a:t>(a) Noncompliance by Landlord.</a:t>
            </a:r>
            <a:endParaRPr/>
          </a:p>
          <a:p>
            <a:pPr indent="-298450" lvl="1" marL="914400" rtl="0">
              <a:spcBef>
                <a:spcPts val="0"/>
              </a:spcBef>
              <a:spcAft>
                <a:spcPts val="0"/>
              </a:spcAft>
              <a:buSzPts val="1100"/>
              <a:buChar char="-"/>
            </a:pPr>
            <a:r>
              <a:rPr lang="en"/>
              <a:t>(b) Failure to Deliver Possession.</a:t>
            </a:r>
            <a:endParaRPr/>
          </a:p>
          <a:p>
            <a:pPr indent="-298450" lvl="1" marL="914400" rtl="0">
              <a:spcBef>
                <a:spcPts val="0"/>
              </a:spcBef>
              <a:spcAft>
                <a:spcPts val="0"/>
              </a:spcAft>
              <a:buSzPts val="1100"/>
              <a:buChar char="-"/>
            </a:pPr>
            <a:r>
              <a:rPr lang="en"/>
              <a:t>(c) Minor Defects.</a:t>
            </a:r>
            <a:endParaRPr/>
          </a:p>
          <a:p>
            <a:pPr indent="-298450" lvl="1" marL="914400" rtl="0">
              <a:spcBef>
                <a:spcPts val="0"/>
              </a:spcBef>
              <a:spcAft>
                <a:spcPts val="0"/>
              </a:spcAft>
              <a:buSzPts val="1100"/>
              <a:buChar char="-"/>
            </a:pPr>
            <a:r>
              <a:rPr lang="en"/>
              <a:t>(d) Failure to Maintain. </a:t>
            </a:r>
            <a:endParaRPr/>
          </a:p>
          <a:p>
            <a:pPr indent="-298450" lvl="1" marL="914400" rtl="0">
              <a:spcBef>
                <a:spcPts val="0"/>
              </a:spcBef>
              <a:spcAft>
                <a:spcPts val="0"/>
              </a:spcAft>
              <a:buSzPts val="1100"/>
              <a:buChar char="-"/>
            </a:pPr>
            <a:r>
              <a:rPr lang="en"/>
              <a:t>(e) Damages and Injunctive Relief.</a:t>
            </a:r>
            <a:endParaRPr/>
          </a:p>
          <a:p>
            <a:pPr indent="-298450" lvl="1" marL="914400" rtl="0">
              <a:spcBef>
                <a:spcPts val="0"/>
              </a:spcBef>
              <a:spcAft>
                <a:spcPts val="0"/>
              </a:spcAft>
              <a:buSzPts val="1100"/>
              <a:buChar char="-"/>
            </a:pPr>
            <a:r>
              <a:rPr lang="en"/>
              <a:t>(f) Failure to Provide Essential Services.</a:t>
            </a:r>
            <a:endParaRPr/>
          </a:p>
          <a:p>
            <a:pPr indent="-298450" lvl="1" marL="914400" rtl="0">
              <a:spcBef>
                <a:spcPts val="0"/>
              </a:spcBef>
              <a:spcAft>
                <a:spcPts val="0"/>
              </a:spcAft>
              <a:buSzPts val="1100"/>
              <a:buChar char="-"/>
            </a:pPr>
            <a:r>
              <a:rPr lang="en"/>
              <a:t>(g) Fire or Casualty Damage.</a:t>
            </a:r>
            <a:endParaRPr/>
          </a:p>
          <a:p>
            <a:pPr indent="-298450" lvl="0" marL="457200">
              <a:spcBef>
                <a:spcPts val="0"/>
              </a:spcBef>
              <a:spcAft>
                <a:spcPts val="0"/>
              </a:spcAft>
              <a:buSzPts val="1100"/>
              <a:buChar char="-"/>
            </a:pPr>
            <a:r>
              <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Terminating a lease can occur under the same conditions as rent withholding, if your landlord has not met the responsibility of keeping your unit livable</a:t>
            </a:r>
            <a:endParaRPr/>
          </a:p>
          <a:p>
            <a:pPr indent="-298450" lvl="0" marL="457200" marR="0" rtl="0" algn="l">
              <a:lnSpc>
                <a:spcPct val="100000"/>
              </a:lnSpc>
              <a:spcBef>
                <a:spcPts val="0"/>
              </a:spcBef>
              <a:spcAft>
                <a:spcPts val="0"/>
              </a:spcAft>
              <a:buClr>
                <a:srgbClr val="000000"/>
              </a:buClr>
              <a:buSzPts val="1100"/>
              <a:buFont typeface="Arial"/>
              <a:buChar char="-"/>
            </a:pPr>
            <a:r>
              <a:rPr lang="en"/>
              <a:t>(Refer to packet?)</a:t>
            </a:r>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chemeClr val="dk1"/>
              </a:buClr>
              <a:buSzPts val="1100"/>
              <a:buChar char="●"/>
            </a:pPr>
            <a:r>
              <a:rPr lang="en">
                <a:solidFill>
                  <a:schemeClr val="dk1"/>
                </a:solidFill>
              </a:rPr>
              <a:t>Landlords need to keep your security deposit in a </a:t>
            </a:r>
            <a:r>
              <a:rPr lang="en">
                <a:solidFill>
                  <a:schemeClr val="dk1"/>
                </a:solidFill>
                <a:highlight>
                  <a:schemeClr val="lt1"/>
                </a:highlight>
              </a:rPr>
              <a:t>federally insured interest-bearing account in an Illinois bank - it may NOT be commingled with the landlord’s assets</a:t>
            </a:r>
            <a:endParaRPr>
              <a:solidFill>
                <a:schemeClr val="dk1"/>
              </a:solidFill>
              <a:highlight>
                <a:schemeClr val="lt1"/>
              </a:highlight>
            </a:endParaRPr>
          </a:p>
          <a:p>
            <a:pPr indent="-298450" lvl="1" marL="914400" rtl="0">
              <a:spcBef>
                <a:spcPts val="0"/>
              </a:spcBef>
              <a:spcAft>
                <a:spcPts val="0"/>
              </a:spcAft>
              <a:buClr>
                <a:schemeClr val="dk1"/>
              </a:buClr>
              <a:buSzPts val="1100"/>
              <a:buChar char="○"/>
            </a:pPr>
            <a:r>
              <a:rPr lang="en">
                <a:solidFill>
                  <a:schemeClr val="dk1"/>
                </a:solidFill>
                <a:highlight>
                  <a:schemeClr val="lt1"/>
                </a:highlight>
              </a:rPr>
              <a:t>Landlord must also tell you which financial institution your security deposit will be held in</a:t>
            </a:r>
            <a:endParaRPr>
              <a:solidFill>
                <a:schemeClr val="dk1"/>
              </a:solidFill>
              <a:highlight>
                <a:schemeClr val="lt1"/>
              </a:highlight>
            </a:endParaRPr>
          </a:p>
          <a:p>
            <a:pPr indent="-298450" lvl="0" marL="457200" rtl="0">
              <a:spcBef>
                <a:spcPts val="0"/>
              </a:spcBef>
              <a:spcAft>
                <a:spcPts val="0"/>
              </a:spcAft>
              <a:buClr>
                <a:schemeClr val="dk1"/>
              </a:buClr>
              <a:buSzPts val="1100"/>
              <a:buChar char="●"/>
            </a:pPr>
            <a:r>
              <a:rPr lang="en">
                <a:solidFill>
                  <a:schemeClr val="dk1"/>
                </a:solidFill>
                <a:highlight>
                  <a:schemeClr val="lt1"/>
                </a:highlight>
              </a:rPr>
              <a:t>Landlords are actually supposed to pay interest on your security deposit (or on your prepaid rent)</a:t>
            </a:r>
            <a:endParaRPr sz="1400">
              <a:solidFill>
                <a:schemeClr val="dk2"/>
              </a:solidFill>
            </a:endParaRPr>
          </a:p>
          <a:p>
            <a:pPr indent="0" lvl="0" marL="0" rtl="0">
              <a:spcBef>
                <a:spcPts val="0"/>
              </a:spcBef>
              <a:spcAft>
                <a:spcPts val="0"/>
              </a:spcAft>
              <a:buNone/>
            </a:pPr>
            <a:r>
              <a:t/>
            </a:r>
            <a:endParaRPr>
              <a:solidFill>
                <a:srgbClr val="272727"/>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lcbh.org/get-legal-help" TargetMode="External"/><Relationship Id="rId4" Type="http://schemas.openxmlformats.org/officeDocument/2006/relationships/hyperlink" Target="https://www.tenants-rights.org/programs/citywide-tenants-rights-hotline/" TargetMode="External"/><Relationship Id="rId5" Type="http://schemas.openxmlformats.org/officeDocument/2006/relationships/hyperlink" Target="https://www.carpls.org/client-services/" TargetMode="External"/><Relationship Id="rId6" Type="http://schemas.openxmlformats.org/officeDocument/2006/relationships/hyperlink" Target="http://www.chicagoadvocatelegal.com/" TargetMode="External"/><Relationship Id="rId7" Type="http://schemas.openxmlformats.org/officeDocument/2006/relationships/hyperlink" Target="https://www.pslegal.org/default.asp" TargetMode="External"/><Relationship Id="rId8" Type="http://schemas.openxmlformats.org/officeDocument/2006/relationships/hyperlink" Target="https://www.cityofchicago.org/city/en/depts/dcd/supp_info/rents_righ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Know Your Rights</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Your Rights as a Chicago Tenant</a:t>
            </a:r>
            <a:endParaRPr sz="1400"/>
          </a:p>
        </p:txBody>
      </p:sp>
      <p:sp>
        <p:nvSpPr>
          <p:cNvPr id="56" name="Shape 56"/>
          <p:cNvSpPr txBox="1"/>
          <p:nvPr/>
        </p:nvSpPr>
        <p:spPr>
          <a:xfrm>
            <a:off x="311550" y="4452325"/>
            <a:ext cx="8520600" cy="6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595959"/>
                </a:solidFill>
              </a:rPr>
              <a:t>Maitiu Sexton - Chicago Advocate Legal, NFP</a:t>
            </a:r>
            <a:endParaRPr>
              <a:solidFill>
                <a:srgbClr val="595959"/>
              </a:solidFill>
            </a:endParaRPr>
          </a:p>
          <a:p>
            <a:pPr indent="0" lvl="0" marL="0" rtl="0" algn="ctr">
              <a:spcBef>
                <a:spcPts val="0"/>
              </a:spcBef>
              <a:spcAft>
                <a:spcPts val="0"/>
              </a:spcAft>
              <a:buNone/>
            </a:pPr>
            <a:r>
              <a:rPr lang="en">
                <a:solidFill>
                  <a:srgbClr val="595959"/>
                </a:solidFill>
              </a:rPr>
              <a:t>Preventative Legal Information Mentorship and Outreach Program</a:t>
            </a:r>
            <a:endParaRPr/>
          </a:p>
        </p:txBody>
      </p:sp>
      <p:pic>
        <p:nvPicPr>
          <p:cNvPr id="57" name="Shape 57"/>
          <p:cNvPicPr preferRelativeResize="0"/>
          <p:nvPr/>
        </p:nvPicPr>
        <p:blipFill>
          <a:blip r:embed="rId3">
            <a:alphaModFix/>
          </a:blip>
          <a:stretch>
            <a:fillRect/>
          </a:stretch>
        </p:blipFill>
        <p:spPr>
          <a:xfrm>
            <a:off x="3821825" y="638050"/>
            <a:ext cx="1373859" cy="1263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Late Fees</a:t>
            </a:r>
            <a:endParaRPr/>
          </a:p>
        </p:txBody>
      </p:sp>
      <p:sp>
        <p:nvSpPr>
          <p:cNvPr id="111" name="Shape 111"/>
          <p:cNvSpPr txBox="1"/>
          <p:nvPr>
            <p:ph idx="1" type="body"/>
          </p:nvPr>
        </p:nvSpPr>
        <p:spPr>
          <a:xfrm>
            <a:off x="845100" y="1304875"/>
            <a:ext cx="75138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Landlord can charge a late fee of $10 per month on rents under $500 plus 5 percent per month on that part of the rent that exceeds $500</a:t>
            </a:r>
            <a:endParaRPr sz="1800"/>
          </a:p>
          <a:p>
            <a:pPr indent="-342900" lvl="1" marL="914400" rtl="0">
              <a:spcBef>
                <a:spcPts val="1600"/>
              </a:spcBef>
              <a:spcAft>
                <a:spcPts val="0"/>
              </a:spcAft>
              <a:buSzPts val="1800"/>
              <a:buChar char="○"/>
            </a:pPr>
            <a:r>
              <a:rPr lang="en" sz="1800"/>
              <a:t>i.e. late fee for $450/month rent is $10,</a:t>
            </a:r>
            <a:endParaRPr sz="1800"/>
          </a:p>
          <a:p>
            <a:pPr indent="-342900" lvl="1" marL="914400" rtl="0">
              <a:spcBef>
                <a:spcPts val="0"/>
              </a:spcBef>
              <a:spcAft>
                <a:spcPts val="0"/>
              </a:spcAft>
              <a:buSzPts val="1800"/>
              <a:buChar char="○"/>
            </a:pPr>
            <a:r>
              <a:rPr lang="en" sz="1800"/>
              <a:t>late fee for $1200/month is $45 ($10 plus 5% of the last $700)</a:t>
            </a:r>
            <a:endParaRPr i="1" sz="1800"/>
          </a:p>
          <a:p>
            <a:pPr indent="0" lvl="0" marL="0" rtl="0" algn="r">
              <a:spcBef>
                <a:spcPts val="1600"/>
              </a:spcBef>
              <a:spcAft>
                <a:spcPts val="0"/>
              </a:spcAft>
              <a:buNone/>
            </a:pPr>
            <a:r>
              <a:rPr i="1" lang="en" sz="1200"/>
              <a:t>{MUN. CODE CH. 5-12-140(h)}</a:t>
            </a:r>
            <a:endParaRPr i="1" sz="1200"/>
          </a:p>
          <a:p>
            <a:pPr indent="0" lvl="0" marL="0" rt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Rent Increases</a:t>
            </a:r>
            <a:endParaRPr/>
          </a:p>
        </p:txBody>
      </p:sp>
      <p:sp>
        <p:nvSpPr>
          <p:cNvPr id="117" name="Shape 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In a week-to-week tenancy, the landlord must give you 7 days’ notice before he/she raises your rent</a:t>
            </a:r>
            <a:endParaRPr/>
          </a:p>
          <a:p>
            <a:pPr indent="-342900" lvl="0" marL="457200">
              <a:spcBef>
                <a:spcPts val="0"/>
              </a:spcBef>
              <a:spcAft>
                <a:spcPts val="0"/>
              </a:spcAft>
              <a:buSzPts val="1800"/>
              <a:buChar char="●"/>
            </a:pPr>
            <a:r>
              <a:rPr lang="en"/>
              <a:t>In a month-to-month tenancy, the landlord must give you 30 days’ notice before he/she raises your rent</a:t>
            </a:r>
            <a:endParaRPr/>
          </a:p>
          <a:p>
            <a:pPr indent="-342900" lvl="0" marL="457200">
              <a:spcBef>
                <a:spcPts val="0"/>
              </a:spcBef>
              <a:spcAft>
                <a:spcPts val="0"/>
              </a:spcAft>
              <a:buSzPts val="1800"/>
              <a:buChar char="●"/>
            </a:pPr>
            <a:r>
              <a:rPr lang="en"/>
              <a:t>If you have a fixed-term lease (i.e. for a year), your landlord CANNOT raise the rent during the term of the lease</a:t>
            </a:r>
            <a:endParaRPr/>
          </a:p>
          <a:p>
            <a:pPr indent="0" lvl="0" marL="0">
              <a:spcBef>
                <a:spcPts val="1600"/>
              </a:spcBef>
              <a:spcAft>
                <a:spcPts val="0"/>
              </a:spcAft>
              <a:buNone/>
            </a:pPr>
            <a:r>
              <a:rPr b="1" lang="en"/>
              <a:t>BUT, THERE’S NO RENT CONTROL IN CHICAGO!!!</a:t>
            </a:r>
            <a:endParaRPr b="1"/>
          </a:p>
          <a:p>
            <a:pPr indent="-342900" lvl="0" marL="457200" rtl="0">
              <a:spcBef>
                <a:spcPts val="1600"/>
              </a:spcBef>
              <a:spcAft>
                <a:spcPts val="0"/>
              </a:spcAft>
              <a:buSzPts val="1800"/>
              <a:buChar char="●"/>
            </a:pPr>
            <a:r>
              <a:rPr lang="en"/>
              <a:t>Landlords can raise the rent on a unit by any amount for little to no reason</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lgn="r">
              <a:lnSpc>
                <a:spcPct val="100000"/>
              </a:lnSpc>
              <a:spcBef>
                <a:spcPts val="1600"/>
              </a:spcBef>
              <a:spcAft>
                <a:spcPts val="0"/>
              </a:spcAft>
              <a:buClr>
                <a:schemeClr val="dk1"/>
              </a:buClr>
              <a:buSzPts val="1100"/>
              <a:buFont typeface="Arial"/>
              <a:buNone/>
            </a:pPr>
            <a:r>
              <a:rPr lang="en" sz="1200">
                <a:solidFill>
                  <a:schemeClr val="dk1"/>
                </a:solidFill>
              </a:rPr>
              <a:t>https://attywilliamconnor.com/2016/05/31/landlord-and-tenant-rights-in-illinois/</a:t>
            </a:r>
            <a:endParaRPr sz="1200">
              <a:solidFill>
                <a:schemeClr val="dk1"/>
              </a:solidFill>
            </a:endParaRPr>
          </a:p>
          <a:p>
            <a:pPr indent="0" lvl="0" marL="0" algn="r">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Evictions</a:t>
            </a:r>
            <a:endParaRPr/>
          </a:p>
        </p:txBody>
      </p:sp>
      <p:sp>
        <p:nvSpPr>
          <p:cNvPr id="123" name="Shape 123"/>
          <p:cNvSpPr txBox="1"/>
          <p:nvPr>
            <p:ph idx="1" type="body"/>
          </p:nvPr>
        </p:nvSpPr>
        <p:spPr>
          <a:xfrm>
            <a:off x="5403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1800"/>
              <a:t>A landlord CAN file to evict a tenant if the tenant:</a:t>
            </a:r>
            <a:endParaRPr b="1" sz="1800"/>
          </a:p>
          <a:p>
            <a:pPr indent="-317500" lvl="0" marL="457200">
              <a:spcBef>
                <a:spcPts val="1600"/>
              </a:spcBef>
              <a:spcAft>
                <a:spcPts val="0"/>
              </a:spcAft>
              <a:buSzPts val="1400"/>
              <a:buChar char="●"/>
            </a:pPr>
            <a:r>
              <a:rPr lang="en"/>
              <a:t>Fails to pay the rent when it is due;</a:t>
            </a:r>
            <a:endParaRPr/>
          </a:p>
          <a:p>
            <a:pPr indent="-317500" lvl="0" marL="457200" rtl="0">
              <a:spcBef>
                <a:spcPts val="0"/>
              </a:spcBef>
              <a:spcAft>
                <a:spcPts val="0"/>
              </a:spcAft>
              <a:buSzPts val="1400"/>
              <a:buChar char="●"/>
            </a:pPr>
            <a:r>
              <a:rPr lang="en"/>
              <a:t>“Materially” violates any of the terms and conditions of the lease; or</a:t>
            </a:r>
            <a:endParaRPr/>
          </a:p>
          <a:p>
            <a:pPr indent="-317500" lvl="0" marL="457200" rtl="0">
              <a:spcBef>
                <a:spcPts val="0"/>
              </a:spcBef>
              <a:spcAft>
                <a:spcPts val="0"/>
              </a:spcAft>
              <a:buSzPts val="1400"/>
              <a:buChar char="●"/>
            </a:pPr>
            <a:r>
              <a:rPr lang="en"/>
              <a:t>The lease expires.</a:t>
            </a:r>
            <a:endParaRPr/>
          </a:p>
          <a:p>
            <a:pPr indent="0" lvl="0" marL="0">
              <a:spcBef>
                <a:spcPts val="1600"/>
              </a:spcBef>
              <a:spcAft>
                <a:spcPts val="0"/>
              </a:spcAft>
              <a:buNone/>
            </a:pPr>
            <a:r>
              <a:t/>
            </a:r>
            <a:endParaRPr/>
          </a:p>
          <a:p>
            <a:pPr indent="0" lvl="0" marL="0">
              <a:spcBef>
                <a:spcPts val="0"/>
              </a:spcBef>
              <a:spcAft>
                <a:spcPts val="1600"/>
              </a:spcAft>
              <a:buNone/>
            </a:pPr>
            <a:r>
              <a:t/>
            </a:r>
            <a:endParaRPr/>
          </a:p>
        </p:txBody>
      </p:sp>
      <p:sp>
        <p:nvSpPr>
          <p:cNvPr id="124" name="Shape 124"/>
          <p:cNvSpPr txBox="1"/>
          <p:nvPr>
            <p:ph idx="2" type="body"/>
          </p:nvPr>
        </p:nvSpPr>
        <p:spPr>
          <a:xfrm>
            <a:off x="4756200" y="1152475"/>
            <a:ext cx="39999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800"/>
              <a:t>To </a:t>
            </a:r>
            <a:r>
              <a:rPr b="1" lang="en" sz="1800"/>
              <a:t>evict a tenant, the landlord MUST:</a:t>
            </a:r>
            <a:endParaRPr b="1" sz="1800"/>
          </a:p>
          <a:p>
            <a:pPr indent="-317500" lvl="0" marL="457200" rtl="0">
              <a:spcBef>
                <a:spcPts val="1600"/>
              </a:spcBef>
              <a:spcAft>
                <a:spcPts val="0"/>
              </a:spcAft>
              <a:buSzPts val="1400"/>
              <a:buChar char="●"/>
            </a:pPr>
            <a:r>
              <a:rPr lang="en"/>
              <a:t>Serve an eviction notice;</a:t>
            </a:r>
            <a:endParaRPr/>
          </a:p>
          <a:p>
            <a:pPr indent="-317500" lvl="0" marL="457200" rtl="0">
              <a:spcBef>
                <a:spcPts val="0"/>
              </a:spcBef>
              <a:spcAft>
                <a:spcPts val="0"/>
              </a:spcAft>
              <a:buSzPts val="1400"/>
              <a:buChar char="●"/>
            </a:pPr>
            <a:r>
              <a:rPr lang="en"/>
              <a:t>File an eviction action in court and serve the tenant with a summons and complaint;</a:t>
            </a:r>
            <a:endParaRPr/>
          </a:p>
          <a:p>
            <a:pPr indent="-317500" lvl="0" marL="457200" rtl="0">
              <a:spcBef>
                <a:spcPts val="0"/>
              </a:spcBef>
              <a:spcAft>
                <a:spcPts val="0"/>
              </a:spcAft>
              <a:buSzPts val="1400"/>
              <a:buChar char="●"/>
            </a:pPr>
            <a:r>
              <a:rPr lang="en"/>
              <a:t>Get an eviction order from a judge;</a:t>
            </a:r>
            <a:endParaRPr/>
          </a:p>
          <a:p>
            <a:pPr indent="-317500" lvl="0" marL="457200" rtl="0">
              <a:spcBef>
                <a:spcPts val="0"/>
              </a:spcBef>
              <a:spcAft>
                <a:spcPts val="0"/>
              </a:spcAft>
              <a:buSzPts val="1400"/>
              <a:buChar char="●"/>
            </a:pPr>
            <a:r>
              <a:rPr lang="en"/>
              <a:t>Wait for the sheriff to evict the tenant. </a:t>
            </a:r>
            <a:endParaRPr/>
          </a:p>
          <a:p>
            <a:pPr indent="0" lvl="0" marL="0">
              <a:spcBef>
                <a:spcPts val="1600"/>
              </a:spcBef>
              <a:spcAft>
                <a:spcPts val="0"/>
              </a:spcAft>
              <a:buNone/>
            </a:pPr>
            <a:r>
              <a:rPr b="1" lang="en" sz="1800"/>
              <a:t>A LANDLORD cannot:</a:t>
            </a:r>
            <a:endParaRPr b="1" sz="1800"/>
          </a:p>
          <a:p>
            <a:pPr indent="-317500" lvl="0" marL="457200" rtl="0">
              <a:spcBef>
                <a:spcPts val="1600"/>
              </a:spcBef>
              <a:spcAft>
                <a:spcPts val="0"/>
              </a:spcAft>
              <a:buSzPts val="1400"/>
              <a:buChar char="●"/>
            </a:pPr>
            <a:r>
              <a:rPr lang="en"/>
              <a:t>Evict the tenant on his/her own (i.e., use self-help);</a:t>
            </a:r>
            <a:endParaRPr/>
          </a:p>
          <a:p>
            <a:pPr indent="-317500" lvl="0" marL="457200" rtl="0">
              <a:spcBef>
                <a:spcPts val="0"/>
              </a:spcBef>
              <a:spcAft>
                <a:spcPts val="0"/>
              </a:spcAft>
              <a:buSzPts val="1400"/>
              <a:buChar char="●"/>
            </a:pPr>
            <a:r>
              <a:rPr lang="en"/>
              <a:t>Shut the utilities off or change the locks;</a:t>
            </a:r>
            <a:endParaRPr/>
          </a:p>
          <a:p>
            <a:pPr indent="0" lvl="0" marL="0" rt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Important Notes</a:t>
            </a:r>
            <a:endParaRPr/>
          </a:p>
        </p:txBody>
      </p:sp>
      <p:sp>
        <p:nvSpPr>
          <p:cNvPr id="130" name="Shape 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a:spcBef>
                <a:spcPts val="0"/>
              </a:spcBef>
              <a:spcAft>
                <a:spcPts val="0"/>
              </a:spcAft>
              <a:buSzPts val="2400"/>
              <a:buChar char="●"/>
            </a:pPr>
            <a:r>
              <a:rPr lang="en" sz="2400"/>
              <a:t>In contempt hearings, the Court must provide you with an attorney</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Some Resources for Tenants</a:t>
            </a:r>
            <a:endParaRPr/>
          </a:p>
        </p:txBody>
      </p:sp>
      <p:sp>
        <p:nvSpPr>
          <p:cNvPr id="136" name="Shape 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u="sng">
                <a:solidFill>
                  <a:schemeClr val="hlink"/>
                </a:solidFill>
                <a:hlinkClick r:id="rId3"/>
              </a:rPr>
              <a:t>Lawyers’ Committee for Better Housing</a:t>
            </a:r>
            <a:r>
              <a:rPr lang="en"/>
              <a:t>: (312) 347-7600</a:t>
            </a:r>
            <a:endParaRPr/>
          </a:p>
          <a:p>
            <a:pPr indent="0" lvl="0" marL="0" rtl="0">
              <a:spcBef>
                <a:spcPts val="1600"/>
              </a:spcBef>
              <a:spcAft>
                <a:spcPts val="0"/>
              </a:spcAft>
              <a:buNone/>
            </a:pPr>
            <a:r>
              <a:rPr lang="en" u="sng">
                <a:solidFill>
                  <a:schemeClr val="hlink"/>
                </a:solidFill>
                <a:hlinkClick r:id="rId4"/>
              </a:rPr>
              <a:t>Tenants’ Rights Hotline</a:t>
            </a:r>
            <a:r>
              <a:rPr lang="en"/>
              <a:t> (Metropolitan Tenants Organization)</a:t>
            </a:r>
            <a:r>
              <a:rPr lang="en"/>
              <a:t>: (773) 292-4988</a:t>
            </a:r>
            <a:endParaRPr/>
          </a:p>
          <a:p>
            <a:pPr indent="0" lvl="0" marL="0">
              <a:spcBef>
                <a:spcPts val="1600"/>
              </a:spcBef>
              <a:spcAft>
                <a:spcPts val="0"/>
              </a:spcAft>
              <a:buNone/>
            </a:pPr>
            <a:r>
              <a:rPr lang="en" u="sng">
                <a:solidFill>
                  <a:schemeClr val="hlink"/>
                </a:solidFill>
                <a:hlinkClick r:id="rId5"/>
              </a:rPr>
              <a:t>CARPLS</a:t>
            </a:r>
            <a:r>
              <a:rPr lang="en"/>
              <a:t>: (312) 738-9200</a:t>
            </a:r>
            <a:endParaRPr/>
          </a:p>
          <a:p>
            <a:pPr indent="0" lvl="0" marL="0">
              <a:spcBef>
                <a:spcPts val="1600"/>
              </a:spcBef>
              <a:spcAft>
                <a:spcPts val="0"/>
              </a:spcAft>
              <a:buNone/>
            </a:pPr>
            <a:r>
              <a:rPr lang="en" u="sng">
                <a:solidFill>
                  <a:schemeClr val="hlink"/>
                </a:solidFill>
                <a:hlinkClick r:id="rId6"/>
              </a:rPr>
              <a:t>Chicago Advocate Legal</a:t>
            </a:r>
            <a:r>
              <a:rPr lang="en"/>
              <a:t>: (312) 561-5510</a:t>
            </a:r>
            <a:endParaRPr/>
          </a:p>
          <a:p>
            <a:pPr indent="0" lvl="0" marL="0" rtl="0">
              <a:spcBef>
                <a:spcPts val="1600"/>
              </a:spcBef>
              <a:spcAft>
                <a:spcPts val="0"/>
              </a:spcAft>
              <a:buNone/>
            </a:pPr>
            <a:r>
              <a:rPr lang="en" u="sng">
                <a:solidFill>
                  <a:schemeClr val="hlink"/>
                </a:solidFill>
                <a:hlinkClick r:id="rId7"/>
              </a:rPr>
              <a:t>Prairie State Legal Services</a:t>
            </a:r>
            <a:r>
              <a:rPr lang="en"/>
              <a:t>: (815) 965-2134</a:t>
            </a:r>
            <a:endParaRPr/>
          </a:p>
          <a:p>
            <a:pPr indent="0" lvl="0" marL="0" rtl="0">
              <a:spcBef>
                <a:spcPts val="1600"/>
              </a:spcBef>
              <a:spcAft>
                <a:spcPts val="1600"/>
              </a:spcAft>
              <a:buNone/>
            </a:pPr>
            <a:r>
              <a:rPr lang="en" u="sng">
                <a:solidFill>
                  <a:schemeClr val="hlink"/>
                </a:solidFill>
                <a:hlinkClick r:id="rId8"/>
              </a:rPr>
              <a:t>City of Chicago Rents Right Hotline</a:t>
            </a:r>
            <a:r>
              <a:rPr lang="en"/>
              <a:t>: (312) 742-7368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490250" y="526350"/>
            <a:ext cx="80589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TO EXPECT?</a:t>
            </a:r>
            <a:endParaRPr/>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457200" lvl="0" marL="457200" rtl="0">
              <a:spcBef>
                <a:spcPts val="0"/>
              </a:spcBef>
              <a:spcAft>
                <a:spcPts val="0"/>
              </a:spcAft>
              <a:buSzPts val="3600"/>
              <a:buAutoNum type="arabicPeriod"/>
            </a:pPr>
            <a:r>
              <a:rPr lang="en" sz="3600"/>
              <a:t>Chicago Residential Landlords and Tenants Ordinance</a:t>
            </a:r>
            <a:endParaRPr sz="3600"/>
          </a:p>
          <a:p>
            <a:pPr indent="0" lvl="0" marL="0" rtl="0">
              <a:spcBef>
                <a:spcPts val="0"/>
              </a:spcBef>
              <a:spcAft>
                <a:spcPts val="0"/>
              </a:spcAft>
              <a:buNone/>
            </a:pPr>
            <a:r>
              <a:t/>
            </a:r>
            <a:endParaRPr sz="3600"/>
          </a:p>
          <a:p>
            <a:pPr indent="-457200" lvl="0" marL="457200" rtl="0">
              <a:spcBef>
                <a:spcPts val="0"/>
              </a:spcBef>
              <a:spcAft>
                <a:spcPts val="0"/>
              </a:spcAft>
              <a:buSzPts val="3600"/>
              <a:buAutoNum type="arabicPeriod"/>
            </a:pPr>
            <a:r>
              <a:rPr lang="en" sz="3600"/>
              <a:t>Evictions</a:t>
            </a:r>
            <a:endParaRPr sz="3600"/>
          </a:p>
          <a:p>
            <a:pPr indent="0" lvl="0" marL="0" rtl="0">
              <a:spcBef>
                <a:spcPts val="0"/>
              </a:spcBef>
              <a:spcAft>
                <a:spcPts val="0"/>
              </a:spcAft>
              <a:buNone/>
            </a:pPr>
            <a:r>
              <a:t/>
            </a:r>
            <a:endParaRPr sz="3600"/>
          </a:p>
          <a:p>
            <a:pPr indent="-457200" lvl="0" marL="457200">
              <a:spcBef>
                <a:spcPts val="0"/>
              </a:spcBef>
              <a:spcAft>
                <a:spcPts val="0"/>
              </a:spcAft>
              <a:buSzPts val="3600"/>
              <a:buAutoNum type="arabicPeriod"/>
            </a:pPr>
            <a:r>
              <a:rPr lang="en" sz="3600"/>
              <a:t>Resources for Tenants</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Chicago Residential Landlords and Tenants Ordinance (RLTO)</a:t>
            </a:r>
            <a:endParaRPr/>
          </a:p>
        </p:txBody>
      </p:sp>
      <p:sp>
        <p:nvSpPr>
          <p:cNvPr id="68" name="Shape 68"/>
          <p:cNvSpPr txBox="1"/>
          <p:nvPr>
            <p:ph idx="1" type="body"/>
          </p:nvPr>
        </p:nvSpPr>
        <p:spPr>
          <a:xfrm>
            <a:off x="311700" y="1685875"/>
            <a:ext cx="8520600" cy="316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Does the RLTO apply to your tenancy?</a:t>
            </a:r>
            <a:endParaRPr sz="1800"/>
          </a:p>
          <a:p>
            <a:pPr indent="-342900" lvl="0" marL="457200" rtl="0">
              <a:spcBef>
                <a:spcPts val="1600"/>
              </a:spcBef>
              <a:spcAft>
                <a:spcPts val="0"/>
              </a:spcAft>
              <a:buSzPts val="1800"/>
              <a:buChar char="●"/>
            </a:pPr>
            <a:r>
              <a:rPr lang="en" sz="1800"/>
              <a:t>Applies to all rental units with written or oral leases (including subsidized units such as CHA, IHDA, Section 8 Housing Choice Vouchers, etc.)</a:t>
            </a:r>
            <a:endParaRPr sz="1800"/>
          </a:p>
          <a:p>
            <a:pPr indent="-342900" lvl="0" marL="457200" rtl="0">
              <a:spcBef>
                <a:spcPts val="0"/>
              </a:spcBef>
              <a:spcAft>
                <a:spcPts val="0"/>
              </a:spcAft>
              <a:buSzPts val="1800"/>
              <a:buChar char="●"/>
            </a:pPr>
            <a:r>
              <a:rPr lang="en" sz="1800"/>
              <a:t>Does not apply to units in owner occupied buildings with six or fewer units (plus a few other exceptions)</a:t>
            </a:r>
            <a:endParaRPr sz="1800"/>
          </a:p>
          <a:p>
            <a:pPr indent="0" lvl="0" marL="0" rtl="0">
              <a:spcBef>
                <a:spcPts val="160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lgn="r">
              <a:spcBef>
                <a:spcPts val="0"/>
              </a:spcBef>
              <a:spcAft>
                <a:spcPts val="0"/>
              </a:spcAft>
              <a:buNone/>
            </a:pPr>
            <a:r>
              <a:rPr i="1" lang="en" sz="1200"/>
              <a:t>{MUN. CODE CH. 5-12-010 - 5-12-200}</a:t>
            </a:r>
            <a:endParaRPr i="1" sz="1200"/>
          </a:p>
          <a:p>
            <a:pPr indent="0" lvl="0" marL="0" rtl="0">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Why do you need to know about the RLTO?</a:t>
            </a:r>
            <a:endParaRPr/>
          </a:p>
        </p:txBody>
      </p:sp>
      <p:sp>
        <p:nvSpPr>
          <p:cNvPr id="74" name="Shape 74"/>
          <p:cNvSpPr txBox="1"/>
          <p:nvPr>
            <p:ph idx="1" type="body"/>
          </p:nvPr>
        </p:nvSpPr>
        <p:spPr>
          <a:xfrm>
            <a:off x="387900" y="923875"/>
            <a:ext cx="8520600" cy="316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Why should you care?</a:t>
            </a:r>
            <a:endParaRPr sz="1800"/>
          </a:p>
          <a:p>
            <a:pPr indent="-342900" lvl="0" marL="457200" rtl="0">
              <a:spcBef>
                <a:spcPts val="1600"/>
              </a:spcBef>
              <a:spcAft>
                <a:spcPts val="0"/>
              </a:spcAft>
              <a:buSzPts val="1800"/>
              <a:buChar char="●"/>
            </a:pPr>
            <a:r>
              <a:rPr lang="en" sz="1800"/>
              <a:t>Rent withholding - allows you to withhold rent if conditions at your property are really poor</a:t>
            </a:r>
            <a:endParaRPr sz="1800"/>
          </a:p>
          <a:p>
            <a:pPr indent="-342900" lvl="0" marL="457200" rtl="0">
              <a:spcBef>
                <a:spcPts val="0"/>
              </a:spcBef>
              <a:spcAft>
                <a:spcPts val="0"/>
              </a:spcAft>
              <a:buSzPts val="1800"/>
              <a:buChar char="●"/>
            </a:pPr>
            <a:r>
              <a:rPr lang="en" sz="1800"/>
              <a:t>Lease termination - allows you to terminate your lease under certain circumstances</a:t>
            </a:r>
            <a:endParaRPr sz="1800"/>
          </a:p>
          <a:p>
            <a:pPr indent="-342900" lvl="0" marL="457200" rtl="0">
              <a:spcBef>
                <a:spcPts val="0"/>
              </a:spcBef>
              <a:spcAft>
                <a:spcPts val="0"/>
              </a:spcAft>
              <a:buSzPts val="1800"/>
              <a:buChar char="●"/>
            </a:pPr>
            <a:r>
              <a:rPr lang="en" sz="1800"/>
              <a:t>Harassment/retaliation - provides you with protections against a landlord’s wrongful actions</a:t>
            </a:r>
            <a:endParaRPr sz="1800"/>
          </a:p>
          <a:p>
            <a:pPr indent="-342900" lvl="0" marL="457200" rtl="0">
              <a:spcBef>
                <a:spcPts val="0"/>
              </a:spcBef>
              <a:spcAft>
                <a:spcPts val="0"/>
              </a:spcAft>
              <a:buSzPts val="1800"/>
              <a:buChar char="●"/>
            </a:pPr>
            <a:r>
              <a:rPr lang="en" sz="1800"/>
              <a:t>Security deposits - imposes strict requirements on landlords before they withhold money from your security deposit</a:t>
            </a:r>
            <a:endParaRPr sz="1800"/>
          </a:p>
          <a:p>
            <a:pPr indent="-342900" lvl="0" marL="457200" rtl="0">
              <a:spcBef>
                <a:spcPts val="0"/>
              </a:spcBef>
              <a:spcAft>
                <a:spcPts val="0"/>
              </a:spcAft>
              <a:buSzPts val="1800"/>
              <a:buChar char="●"/>
            </a:pPr>
            <a:r>
              <a:rPr lang="en" sz="1800"/>
              <a:t>Late fees - includes protections against unreasonable late fees</a:t>
            </a:r>
            <a:endParaRPr/>
          </a:p>
          <a:p>
            <a:pPr indent="0" lvl="0" marL="0" rtl="0" algn="r">
              <a:spcBef>
                <a:spcPts val="1600"/>
              </a:spcBef>
              <a:spcAft>
                <a:spcPts val="0"/>
              </a:spcAft>
              <a:buNone/>
            </a:pPr>
            <a:r>
              <a:rPr i="1" lang="en" sz="1200"/>
              <a:t>{MUN. CODE CH. 5-12-010 - 5-12-200}</a:t>
            </a:r>
            <a:endParaRPr i="1" sz="1200"/>
          </a:p>
          <a:p>
            <a:pPr indent="0" lvl="0" marL="0" rtl="0">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idx="1" type="body"/>
          </p:nvPr>
        </p:nvSpPr>
        <p:spPr>
          <a:xfrm>
            <a:off x="311700" y="464200"/>
            <a:ext cx="8520600" cy="410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600"/>
              <a:t>If the condition of a rental unit deteriorates significantly during the course of a lease, a tenant has two options:</a:t>
            </a:r>
            <a:endParaRPr sz="2600"/>
          </a:p>
          <a:p>
            <a:pPr indent="0" lvl="0" marL="0">
              <a:spcBef>
                <a:spcPts val="1600"/>
              </a:spcBef>
              <a:spcAft>
                <a:spcPts val="0"/>
              </a:spcAft>
              <a:buNone/>
            </a:pPr>
            <a:r>
              <a:t/>
            </a:r>
            <a:endParaRPr sz="2600"/>
          </a:p>
          <a:p>
            <a:pPr indent="-393700" lvl="0" marL="457200" rtl="0">
              <a:spcBef>
                <a:spcPts val="1600"/>
              </a:spcBef>
              <a:spcAft>
                <a:spcPts val="0"/>
              </a:spcAft>
              <a:buSzPts val="2600"/>
              <a:buAutoNum type="arabicPeriod"/>
            </a:pPr>
            <a:r>
              <a:rPr lang="en" sz="2600"/>
              <a:t>Rent Withholding</a:t>
            </a:r>
            <a:endParaRPr sz="2600"/>
          </a:p>
          <a:p>
            <a:pPr indent="-393700" lvl="0" marL="457200" rtl="0">
              <a:spcBef>
                <a:spcPts val="0"/>
              </a:spcBef>
              <a:spcAft>
                <a:spcPts val="0"/>
              </a:spcAft>
              <a:buSzPts val="2600"/>
              <a:buAutoNum type="arabicPeriod"/>
            </a:pPr>
            <a:r>
              <a:rPr lang="en" sz="2600"/>
              <a:t>Lease Termination</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Rent Withholding</a:t>
            </a:r>
            <a:endParaRPr/>
          </a:p>
        </p:txBody>
      </p:sp>
      <p:sp>
        <p:nvSpPr>
          <p:cNvPr id="85" name="Shape 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Refer to Chicago Municipal Code statute 5-12-110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Lease Termination</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Refer to Chicago Municipal Code statutes 5-12-110 and 5-12-170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Harassment &amp; Retaliation</a:t>
            </a:r>
            <a:endParaRPr/>
          </a:p>
        </p:txBody>
      </p:sp>
      <p:sp>
        <p:nvSpPr>
          <p:cNvPr id="97" name="Shape 97"/>
          <p:cNvSpPr txBox="1"/>
          <p:nvPr>
            <p:ph idx="1" type="body"/>
          </p:nvPr>
        </p:nvSpPr>
        <p:spPr>
          <a:xfrm>
            <a:off x="464100" y="1152475"/>
            <a:ext cx="3999900" cy="3831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u="sng"/>
              <a:t>HARASSMENT:</a:t>
            </a:r>
            <a:endParaRPr b="1" u="sng"/>
          </a:p>
          <a:p>
            <a:pPr indent="0" lvl="0" marL="0">
              <a:spcBef>
                <a:spcPts val="1000"/>
              </a:spcBef>
              <a:spcAft>
                <a:spcPts val="0"/>
              </a:spcAft>
              <a:buNone/>
            </a:pPr>
            <a:r>
              <a:rPr lang="en"/>
              <a:t>A landlord may not do anything to interrupt your implied Covenant of Quiet Enjoyment, or do anything to threaten you, your property, or your tenancy, outside of the specific laws regarding this. This includes, but is not limited to, lockouts of any kind, doing anything to inhibit or suspend access to utilities (water, gas, heat, etc.), change locks, remove doors, removing personal property, and more.</a:t>
            </a:r>
            <a:endParaRPr/>
          </a:p>
          <a:p>
            <a:pPr indent="0" lvl="0" marL="0" rtl="0" algn="r">
              <a:spcBef>
                <a:spcPts val="1600"/>
              </a:spcBef>
              <a:spcAft>
                <a:spcPts val="0"/>
              </a:spcAft>
              <a:buNone/>
            </a:pPr>
            <a:r>
              <a:rPr i="1" lang="en" sz="1200"/>
              <a:t>{MUN. CODE CH. 5-12-160}</a:t>
            </a:r>
            <a:endParaRPr/>
          </a:p>
        </p:txBody>
      </p:sp>
      <p:sp>
        <p:nvSpPr>
          <p:cNvPr id="98" name="Shape 9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t>RETALIATION:</a:t>
            </a:r>
            <a:endParaRPr b="1" u="sng"/>
          </a:p>
          <a:p>
            <a:pPr indent="0" lvl="0" marL="0" rtl="0">
              <a:spcBef>
                <a:spcPts val="1000"/>
              </a:spcBef>
              <a:spcAft>
                <a:spcPts val="0"/>
              </a:spcAft>
              <a:buNone/>
            </a:pPr>
            <a:r>
              <a:rPr lang="en"/>
              <a:t>A landlord may not knowingly terminate a tenancy, increase rent, decrease services, bring or threaten to bring a lawsuit against a tenant for possession or refuse to renew a lease or tenancy” because a tenant, to summarize, has:</a:t>
            </a:r>
            <a:endParaRPr/>
          </a:p>
          <a:p>
            <a:pPr indent="-317500" lvl="0" marL="457200" rtl="0">
              <a:spcBef>
                <a:spcPts val="0"/>
              </a:spcBef>
              <a:spcAft>
                <a:spcPts val="0"/>
              </a:spcAft>
              <a:buSzPts val="1400"/>
              <a:buAutoNum type="arabicPeriod"/>
            </a:pPr>
            <a:r>
              <a:rPr lang="en"/>
              <a:t>Complained to the City, the media, a housing agency, etc. about an ordinance violation at the property;</a:t>
            </a:r>
            <a:endParaRPr/>
          </a:p>
          <a:p>
            <a:pPr indent="-317500" lvl="0" marL="457200" rtl="0">
              <a:spcBef>
                <a:spcPts val="0"/>
              </a:spcBef>
              <a:spcAft>
                <a:spcPts val="0"/>
              </a:spcAft>
              <a:buSzPts val="1400"/>
              <a:buAutoNum type="arabicPeriod"/>
            </a:pPr>
            <a:r>
              <a:rPr lang="en"/>
              <a:t>Unionized, testified at a public hearing, exercised some other right.</a:t>
            </a:r>
            <a:endParaRPr/>
          </a:p>
          <a:p>
            <a:pPr indent="0" lvl="0" marL="0" rtl="0">
              <a:spcBef>
                <a:spcPts val="0"/>
              </a:spcBef>
              <a:spcAft>
                <a:spcPts val="0"/>
              </a:spcAft>
              <a:buClr>
                <a:schemeClr val="dk1"/>
              </a:buClr>
              <a:buSzPts val="1100"/>
              <a:buFont typeface="Arial"/>
              <a:buNone/>
            </a:pPr>
            <a:r>
              <a:t/>
            </a:r>
            <a:endParaRPr i="1" sz="1200"/>
          </a:p>
          <a:p>
            <a:pPr indent="0" lvl="0" marL="0" rtl="0" algn="r">
              <a:spcBef>
                <a:spcPts val="0"/>
              </a:spcBef>
              <a:spcAft>
                <a:spcPts val="0"/>
              </a:spcAft>
              <a:buClr>
                <a:schemeClr val="dk1"/>
              </a:buClr>
              <a:buSzPts val="1100"/>
              <a:buFont typeface="Arial"/>
              <a:buNone/>
            </a:pPr>
            <a:r>
              <a:rPr i="1" lang="en" sz="1200"/>
              <a:t>{MUN. CODE CH. 5-12-150}</a:t>
            </a:r>
            <a:endParaRPr/>
          </a:p>
          <a:p>
            <a:pPr indent="0" lvl="0" marL="0" rtl="0">
              <a:spcBef>
                <a:spcPts val="0"/>
              </a:spcBef>
              <a:spcAft>
                <a:spcPts val="0"/>
              </a:spcAft>
              <a:buClr>
                <a:schemeClr val="dk1"/>
              </a:buClr>
              <a:buSzPts val="1100"/>
              <a:buFont typeface="Arial"/>
              <a:buNone/>
            </a:pPr>
            <a:r>
              <a:t/>
            </a:r>
            <a:endParaRPr/>
          </a:p>
          <a:p>
            <a:pPr indent="0" lvl="0" marL="0">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74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Security Deposits</a:t>
            </a:r>
            <a:endParaRPr/>
          </a:p>
          <a:p>
            <a:pPr indent="0" lvl="0" marL="0" rtl="0" algn="ctr">
              <a:spcBef>
                <a:spcPts val="0"/>
              </a:spcBef>
              <a:spcAft>
                <a:spcPts val="0"/>
              </a:spcAft>
              <a:buNone/>
            </a:pPr>
            <a:r>
              <a:t/>
            </a:r>
            <a:endParaRPr/>
          </a:p>
        </p:txBody>
      </p:sp>
      <p:sp>
        <p:nvSpPr>
          <p:cNvPr id="104" name="Shape 104"/>
          <p:cNvSpPr txBox="1"/>
          <p:nvPr>
            <p:ph idx="1" type="body"/>
          </p:nvPr>
        </p:nvSpPr>
        <p:spPr>
          <a:xfrm>
            <a:off x="616500" y="1152475"/>
            <a:ext cx="39999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t>RLTO:</a:t>
            </a:r>
            <a:endParaRPr/>
          </a:p>
          <a:p>
            <a:pPr indent="-317500" lvl="0" marL="457200" rtl="0">
              <a:spcBef>
                <a:spcPts val="1000"/>
              </a:spcBef>
              <a:spcAft>
                <a:spcPts val="0"/>
              </a:spcAft>
              <a:buSzPts val="1400"/>
              <a:buChar char="●"/>
            </a:pPr>
            <a:r>
              <a:rPr lang="en"/>
              <a:t>Before withholding money from a security deposit, t</a:t>
            </a:r>
            <a:r>
              <a:rPr lang="en"/>
              <a:t>he landlord must follow several technical requirements under 5-12-080. </a:t>
            </a:r>
            <a:endParaRPr/>
          </a:p>
          <a:p>
            <a:pPr indent="-317500" lvl="0" marL="457200" rtl="0">
              <a:spcBef>
                <a:spcPts val="0"/>
              </a:spcBef>
              <a:spcAft>
                <a:spcPts val="0"/>
              </a:spcAft>
              <a:buSzPts val="1400"/>
              <a:buChar char="●"/>
            </a:pPr>
            <a:r>
              <a:rPr lang="en"/>
              <a:t>The landlord must return the remaining security deposit amount within 45 days of the tenant moving out, withholding only those amounts allowed under 5-12-080.</a:t>
            </a:r>
            <a:endParaRPr/>
          </a:p>
          <a:p>
            <a:pPr indent="0" lvl="0" marL="0" rtl="0" algn="r">
              <a:spcBef>
                <a:spcPts val="0"/>
              </a:spcBef>
              <a:spcAft>
                <a:spcPts val="0"/>
              </a:spcAft>
              <a:buNone/>
            </a:pPr>
            <a:r>
              <a:t/>
            </a:r>
            <a:endParaRPr i="1" sz="1200"/>
          </a:p>
          <a:p>
            <a:pPr indent="0" lvl="0" marL="0" rtl="0" algn="r">
              <a:spcBef>
                <a:spcPts val="0"/>
              </a:spcBef>
              <a:spcAft>
                <a:spcPts val="0"/>
              </a:spcAft>
              <a:buNone/>
            </a:pPr>
            <a:r>
              <a:rPr i="1" lang="en" sz="1200"/>
              <a:t>{MUN. CODE CH. 5-12-080 &amp; 5-12-081}</a:t>
            </a:r>
            <a:endParaRPr/>
          </a:p>
          <a:p>
            <a:pPr indent="0" lvl="0" marL="0" rtl="0">
              <a:spcBef>
                <a:spcPts val="0"/>
              </a:spcBef>
              <a:spcAft>
                <a:spcPts val="0"/>
              </a:spcAft>
              <a:buNone/>
            </a:pPr>
            <a:r>
              <a:t/>
            </a:r>
            <a:endParaRPr/>
          </a:p>
        </p:txBody>
      </p:sp>
      <p:sp>
        <p:nvSpPr>
          <p:cNvPr id="105" name="Shape 105"/>
          <p:cNvSpPr txBox="1"/>
          <p:nvPr>
            <p:ph idx="2" type="body"/>
          </p:nvPr>
        </p:nvSpPr>
        <p:spPr>
          <a:xfrm>
            <a:off x="4756200" y="1152475"/>
            <a:ext cx="39999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u="sng"/>
              <a:t>Non-RLTO (Illinois Security Deposit Return Act):</a:t>
            </a:r>
            <a:endParaRPr b="1" u="sng"/>
          </a:p>
          <a:p>
            <a:pPr indent="-317500" lvl="0" marL="457200" rtl="0">
              <a:spcBef>
                <a:spcPts val="1000"/>
              </a:spcBef>
              <a:spcAft>
                <a:spcPts val="0"/>
              </a:spcAft>
              <a:buSzPts val="1400"/>
              <a:buChar char="●"/>
            </a:pPr>
            <a:r>
              <a:rPr lang="en"/>
              <a:t>Applies to landlords of buildings with 5 or more units.</a:t>
            </a:r>
            <a:endParaRPr/>
          </a:p>
          <a:p>
            <a:pPr indent="-317500" lvl="0" marL="457200" marR="0" rtl="0" algn="l">
              <a:lnSpc>
                <a:spcPct val="115000"/>
              </a:lnSpc>
              <a:spcBef>
                <a:spcPts val="0"/>
              </a:spcBef>
              <a:spcAft>
                <a:spcPts val="0"/>
              </a:spcAft>
              <a:buClr>
                <a:schemeClr val="dk2"/>
              </a:buClr>
              <a:buSzPts val="1400"/>
              <a:buFont typeface="Arial"/>
              <a:buChar char="●"/>
            </a:pPr>
            <a:r>
              <a:rPr lang="en"/>
              <a:t>Applies requirements on the landlord similar to those under the RLTO.</a:t>
            </a:r>
            <a:endParaRPr/>
          </a:p>
          <a:p>
            <a:pPr indent="0" lvl="0" marL="0" rtl="0" algn="r">
              <a:lnSpc>
                <a:spcPct val="100000"/>
              </a:lnSpc>
              <a:spcBef>
                <a:spcPts val="0"/>
              </a:spcBef>
              <a:spcAft>
                <a:spcPts val="0"/>
              </a:spcAft>
              <a:buNone/>
            </a:pPr>
            <a:r>
              <a:rPr i="1" lang="en" sz="1200">
                <a:highlight>
                  <a:schemeClr val="lt1"/>
                </a:highlight>
              </a:rPr>
              <a:t> </a:t>
            </a:r>
            <a:endParaRPr i="1" sz="1200">
              <a:highlight>
                <a:schemeClr val="lt1"/>
              </a:highlight>
            </a:endParaRPr>
          </a:p>
          <a:p>
            <a:pPr indent="0" lvl="0" marL="0" rtl="0" algn="r">
              <a:lnSpc>
                <a:spcPct val="100000"/>
              </a:lnSpc>
              <a:spcBef>
                <a:spcPts val="0"/>
              </a:spcBef>
              <a:spcAft>
                <a:spcPts val="0"/>
              </a:spcAft>
              <a:buNone/>
            </a:pPr>
            <a:r>
              <a:rPr i="1" lang="en" sz="1200">
                <a:highlight>
                  <a:schemeClr val="lt1"/>
                </a:highlight>
              </a:rPr>
              <a:t>765 ILCS 710/1</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