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B4CC7A7-058C-4CE4-854D-05290EEE9072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2DB4D-0C80-4D28-87FC-B3E1F7ED11C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D2F2E4-8B59-4B3A-A53D-1219D86B2F28}">
      <dgm:prSet phldrT="[Texto]"/>
      <dgm:spPr/>
      <dgm:t>
        <a:bodyPr/>
        <a:lstStyle/>
        <a:p>
          <a:r>
            <a:rPr lang="es-CL" dirty="0"/>
            <a:t>Precio base del seguro por persona</a:t>
          </a:r>
        </a:p>
      </dgm:t>
    </dgm:pt>
    <dgm:pt modelId="{7ACC09E8-60CD-4202-993B-B6AA2274F835}" type="parTrans" cxnId="{DA13B543-ABF1-48DB-B644-886EF97A5F0F}">
      <dgm:prSet/>
      <dgm:spPr/>
      <dgm:t>
        <a:bodyPr/>
        <a:lstStyle/>
        <a:p>
          <a:endParaRPr lang="es-CL"/>
        </a:p>
      </dgm:t>
    </dgm:pt>
    <dgm:pt modelId="{B57F7B93-A455-487C-AD87-7147695DAD17}" type="sibTrans" cxnId="{DA13B543-ABF1-48DB-B644-886EF97A5F0F}">
      <dgm:prSet/>
      <dgm:spPr/>
      <dgm:t>
        <a:bodyPr/>
        <a:lstStyle/>
        <a:p>
          <a:endParaRPr lang="es-CL"/>
        </a:p>
      </dgm:t>
    </dgm:pt>
    <dgm:pt modelId="{8DEEDBC1-B769-4595-8A9D-805DCEA1C80D}">
      <dgm:prSet phldrT="[Texto]"/>
      <dgm:spPr/>
      <dgm:t>
        <a:bodyPr/>
        <a:lstStyle/>
        <a:p>
          <a:pPr>
            <a:buNone/>
          </a:pPr>
          <a:endParaRPr lang="es-CL" b="1" dirty="0"/>
        </a:p>
      </dgm:t>
    </dgm:pt>
    <dgm:pt modelId="{579DFDB6-E8D0-43E4-AB89-37F606217E02}" type="parTrans" cxnId="{053AC87C-81E1-4164-9129-5C512F67EC42}">
      <dgm:prSet/>
      <dgm:spPr/>
      <dgm:t>
        <a:bodyPr/>
        <a:lstStyle/>
        <a:p>
          <a:endParaRPr lang="es-CL"/>
        </a:p>
      </dgm:t>
    </dgm:pt>
    <dgm:pt modelId="{18B99D31-9247-43D6-A0AD-027C44572729}" type="sibTrans" cxnId="{053AC87C-81E1-4164-9129-5C512F67EC42}">
      <dgm:prSet/>
      <dgm:spPr/>
      <dgm:t>
        <a:bodyPr/>
        <a:lstStyle/>
        <a:p>
          <a:endParaRPr lang="es-CL"/>
        </a:p>
      </dgm:t>
    </dgm:pt>
    <dgm:pt modelId="{92434E4C-599F-4179-8609-20D473A576C7}">
      <dgm:prSet phldrT="[Texto]"/>
      <dgm:spPr/>
      <dgm:t>
        <a:bodyPr/>
        <a:lstStyle/>
        <a:p>
          <a:r>
            <a:rPr lang="es-CL" dirty="0"/>
            <a:t>Factor de penalización por riesgo</a:t>
          </a:r>
        </a:p>
      </dgm:t>
    </dgm:pt>
    <dgm:pt modelId="{8C3A7092-B44C-4455-B7B2-F41194CA0938}" type="parTrans" cxnId="{F6292CDE-68FD-4128-86AB-536C056F15BF}">
      <dgm:prSet/>
      <dgm:spPr/>
      <dgm:t>
        <a:bodyPr/>
        <a:lstStyle/>
        <a:p>
          <a:endParaRPr lang="es-CL"/>
        </a:p>
      </dgm:t>
    </dgm:pt>
    <dgm:pt modelId="{FE5DFDBC-9601-4BBC-A257-9724F552EF63}" type="sibTrans" cxnId="{F6292CDE-68FD-4128-86AB-536C056F15BF}">
      <dgm:prSet/>
      <dgm:spPr/>
      <dgm:t>
        <a:bodyPr/>
        <a:lstStyle/>
        <a:p>
          <a:endParaRPr lang="es-CL"/>
        </a:p>
      </dgm:t>
    </dgm:pt>
    <dgm:pt modelId="{B4746E44-A857-4D4A-A76D-676C8EB9D2C3}">
      <dgm:prSet phldrT="[Texto]"/>
      <dgm:spPr/>
      <dgm:t>
        <a:bodyPr/>
        <a:lstStyle/>
        <a:p>
          <a:r>
            <a:rPr lang="es-CL" dirty="0"/>
            <a:t>Score de Riesgo</a:t>
          </a:r>
        </a:p>
      </dgm:t>
    </dgm:pt>
    <dgm:pt modelId="{A3FE0EF5-B269-4B19-B5BC-72D92790C893}" type="parTrans" cxnId="{72B3B3A0-AB01-41F2-BFE2-9BE4F6507C47}">
      <dgm:prSet/>
      <dgm:spPr/>
      <dgm:t>
        <a:bodyPr/>
        <a:lstStyle/>
        <a:p>
          <a:endParaRPr lang="es-CL"/>
        </a:p>
      </dgm:t>
    </dgm:pt>
    <dgm:pt modelId="{B75880AB-EBD1-4BD9-A4B2-B637E9321E92}" type="sibTrans" cxnId="{72B3B3A0-AB01-41F2-BFE2-9BE4F6507C47}">
      <dgm:prSet/>
      <dgm:spPr/>
      <dgm:t>
        <a:bodyPr/>
        <a:lstStyle/>
        <a:p>
          <a:endParaRPr lang="es-CL"/>
        </a:p>
      </dgm:t>
    </dgm:pt>
    <dgm:pt modelId="{E7531CC2-B9EF-41F0-A298-B327DB4496D4}" type="pres">
      <dgm:prSet presAssocID="{A262DB4D-0C80-4D28-87FC-B3E1F7ED11C4}" presName="rootnode" presStyleCnt="0">
        <dgm:presLayoutVars>
          <dgm:chMax/>
          <dgm:chPref/>
          <dgm:dir/>
          <dgm:animLvl val="lvl"/>
        </dgm:presLayoutVars>
      </dgm:prSet>
      <dgm:spPr/>
    </dgm:pt>
    <dgm:pt modelId="{AC7EAFBE-B994-4484-8E4E-20C36F6823CA}" type="pres">
      <dgm:prSet presAssocID="{1BD2F2E4-8B59-4B3A-A53D-1219D86B2F28}" presName="composite" presStyleCnt="0"/>
      <dgm:spPr/>
    </dgm:pt>
    <dgm:pt modelId="{D6671349-0A29-4D53-8778-9D423FD5CC54}" type="pres">
      <dgm:prSet presAssocID="{1BD2F2E4-8B59-4B3A-A53D-1219D86B2F28}" presName="bentUpArrow1" presStyleLbl="alignImgPlace1" presStyleIdx="0" presStyleCnt="2"/>
      <dgm:spPr/>
    </dgm:pt>
    <dgm:pt modelId="{D5B72A73-8FDB-483C-8C64-CC930D27A5F2}" type="pres">
      <dgm:prSet presAssocID="{1BD2F2E4-8B59-4B3A-A53D-1219D86B2F2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EFF64EB-AB28-4C11-9250-A919E86D9C61}" type="pres">
      <dgm:prSet presAssocID="{1BD2F2E4-8B59-4B3A-A53D-1219D86B2F28}" presName="ChildText" presStyleLbl="revTx" presStyleIdx="0" presStyleCnt="2" custLinFactX="90093" custLinFactNeighborX="100000" custLinFactNeighborY="10473">
        <dgm:presLayoutVars>
          <dgm:chMax val="0"/>
          <dgm:chPref val="0"/>
          <dgm:bulletEnabled val="1"/>
        </dgm:presLayoutVars>
      </dgm:prSet>
      <dgm:spPr/>
    </dgm:pt>
    <dgm:pt modelId="{694F2CAF-F584-4EE4-85BD-D783AE4B485C}" type="pres">
      <dgm:prSet presAssocID="{B57F7B93-A455-487C-AD87-7147695DAD17}" presName="sibTrans" presStyleCnt="0"/>
      <dgm:spPr/>
    </dgm:pt>
    <dgm:pt modelId="{BB45165E-956D-4325-85D5-975E478D173C}" type="pres">
      <dgm:prSet presAssocID="{92434E4C-599F-4179-8609-20D473A576C7}" presName="composite" presStyleCnt="0"/>
      <dgm:spPr/>
    </dgm:pt>
    <dgm:pt modelId="{99B7A566-DE5C-4AFC-8A53-9DACB0448742}" type="pres">
      <dgm:prSet presAssocID="{92434E4C-599F-4179-8609-20D473A576C7}" presName="bentUpArrow1" presStyleLbl="alignImgPlace1" presStyleIdx="1" presStyleCnt="2"/>
      <dgm:spPr/>
    </dgm:pt>
    <dgm:pt modelId="{54DFD270-3882-40DC-AD7C-249BC5285D43}" type="pres">
      <dgm:prSet presAssocID="{92434E4C-599F-4179-8609-20D473A576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215A569-6E06-4821-BA7A-3884403A9928}" type="pres">
      <dgm:prSet presAssocID="{92434E4C-599F-4179-8609-20D473A576C7}" presName="ChildText" presStyleLbl="revTx" presStyleIdx="1" presStyleCnt="2" custScaleX="167332" custLinFactX="29443" custLinFactY="-7822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B545ABBD-96F6-4542-B4E3-BA3900F1CAF2}" type="pres">
      <dgm:prSet presAssocID="{FE5DFDBC-9601-4BBC-A257-9724F552EF63}" presName="sibTrans" presStyleCnt="0"/>
      <dgm:spPr/>
    </dgm:pt>
    <dgm:pt modelId="{D03822E1-A8C4-47AE-B298-0D832766632E}" type="pres">
      <dgm:prSet presAssocID="{B4746E44-A857-4D4A-A76D-676C8EB9D2C3}" presName="composite" presStyleCnt="0"/>
      <dgm:spPr/>
    </dgm:pt>
    <dgm:pt modelId="{44F8C81E-F0D3-4D9B-98FD-E658B53F2D69}" type="pres">
      <dgm:prSet presAssocID="{B4746E44-A857-4D4A-A76D-676C8EB9D2C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7C74325-F04D-4AD9-9B41-7F75B64267B2}" type="presOf" srcId="{1BD2F2E4-8B59-4B3A-A53D-1219D86B2F28}" destId="{D5B72A73-8FDB-483C-8C64-CC930D27A5F2}" srcOrd="0" destOrd="0" presId="urn:microsoft.com/office/officeart/2005/8/layout/StepDownProcess"/>
    <dgm:cxn modelId="{5FCB4A61-6ED5-4FED-8745-04EE2E2042A4}" type="presOf" srcId="{A262DB4D-0C80-4D28-87FC-B3E1F7ED11C4}" destId="{E7531CC2-B9EF-41F0-A298-B327DB4496D4}" srcOrd="0" destOrd="0" presId="urn:microsoft.com/office/officeart/2005/8/layout/StepDownProcess"/>
    <dgm:cxn modelId="{DA13B543-ABF1-48DB-B644-886EF97A5F0F}" srcId="{A262DB4D-0C80-4D28-87FC-B3E1F7ED11C4}" destId="{1BD2F2E4-8B59-4B3A-A53D-1219D86B2F28}" srcOrd="0" destOrd="0" parTransId="{7ACC09E8-60CD-4202-993B-B6AA2274F835}" sibTransId="{B57F7B93-A455-487C-AD87-7147695DAD17}"/>
    <dgm:cxn modelId="{053AC87C-81E1-4164-9129-5C512F67EC42}" srcId="{1BD2F2E4-8B59-4B3A-A53D-1219D86B2F28}" destId="{8DEEDBC1-B769-4595-8A9D-805DCEA1C80D}" srcOrd="0" destOrd="0" parTransId="{579DFDB6-E8D0-43E4-AB89-37F606217E02}" sibTransId="{18B99D31-9247-43D6-A0AD-027C44572729}"/>
    <dgm:cxn modelId="{B30C9994-A61C-424C-A552-7B29CCA5BC51}" type="presOf" srcId="{92434E4C-599F-4179-8609-20D473A576C7}" destId="{54DFD270-3882-40DC-AD7C-249BC5285D43}" srcOrd="0" destOrd="0" presId="urn:microsoft.com/office/officeart/2005/8/layout/StepDownProcess"/>
    <dgm:cxn modelId="{72B3B3A0-AB01-41F2-BFE2-9BE4F6507C47}" srcId="{A262DB4D-0C80-4D28-87FC-B3E1F7ED11C4}" destId="{B4746E44-A857-4D4A-A76D-676C8EB9D2C3}" srcOrd="2" destOrd="0" parTransId="{A3FE0EF5-B269-4B19-B5BC-72D92790C893}" sibTransId="{B75880AB-EBD1-4BD9-A4B2-B637E9321E92}"/>
    <dgm:cxn modelId="{670516B8-5FFE-4495-A9D0-496E7A7C263F}" type="presOf" srcId="{8DEEDBC1-B769-4595-8A9D-805DCEA1C80D}" destId="{0EFF64EB-AB28-4C11-9250-A919E86D9C61}" srcOrd="0" destOrd="0" presId="urn:microsoft.com/office/officeart/2005/8/layout/StepDownProcess"/>
    <dgm:cxn modelId="{F6292CDE-68FD-4128-86AB-536C056F15BF}" srcId="{A262DB4D-0C80-4D28-87FC-B3E1F7ED11C4}" destId="{92434E4C-599F-4179-8609-20D473A576C7}" srcOrd="1" destOrd="0" parTransId="{8C3A7092-B44C-4455-B7B2-F41194CA0938}" sibTransId="{FE5DFDBC-9601-4BBC-A257-9724F552EF63}"/>
    <dgm:cxn modelId="{124548EA-4E53-4006-9870-4A6849BE81CE}" type="presOf" srcId="{B4746E44-A857-4D4A-A76D-676C8EB9D2C3}" destId="{44F8C81E-F0D3-4D9B-98FD-E658B53F2D69}" srcOrd="0" destOrd="0" presId="urn:microsoft.com/office/officeart/2005/8/layout/StepDownProcess"/>
    <dgm:cxn modelId="{7E5B2D82-6941-44F1-A5B6-B3A8EA2DE800}" type="presParOf" srcId="{E7531CC2-B9EF-41F0-A298-B327DB4496D4}" destId="{AC7EAFBE-B994-4484-8E4E-20C36F6823CA}" srcOrd="0" destOrd="0" presId="urn:microsoft.com/office/officeart/2005/8/layout/StepDownProcess"/>
    <dgm:cxn modelId="{0EA77CF3-0369-4BDB-A835-859CA06EE4C5}" type="presParOf" srcId="{AC7EAFBE-B994-4484-8E4E-20C36F6823CA}" destId="{D6671349-0A29-4D53-8778-9D423FD5CC54}" srcOrd="0" destOrd="0" presId="urn:microsoft.com/office/officeart/2005/8/layout/StepDownProcess"/>
    <dgm:cxn modelId="{94C06F76-EBFF-443B-85A6-E672BE89F3CE}" type="presParOf" srcId="{AC7EAFBE-B994-4484-8E4E-20C36F6823CA}" destId="{D5B72A73-8FDB-483C-8C64-CC930D27A5F2}" srcOrd="1" destOrd="0" presId="urn:microsoft.com/office/officeart/2005/8/layout/StepDownProcess"/>
    <dgm:cxn modelId="{0295AEC0-7B03-417D-8E8A-37DAC68EC21C}" type="presParOf" srcId="{AC7EAFBE-B994-4484-8E4E-20C36F6823CA}" destId="{0EFF64EB-AB28-4C11-9250-A919E86D9C61}" srcOrd="2" destOrd="0" presId="urn:microsoft.com/office/officeart/2005/8/layout/StepDownProcess"/>
    <dgm:cxn modelId="{EADB7385-7EB0-45AF-BEBC-B4D9642620B6}" type="presParOf" srcId="{E7531CC2-B9EF-41F0-A298-B327DB4496D4}" destId="{694F2CAF-F584-4EE4-85BD-D783AE4B485C}" srcOrd="1" destOrd="0" presId="urn:microsoft.com/office/officeart/2005/8/layout/StepDownProcess"/>
    <dgm:cxn modelId="{BDE10D94-6584-4308-93B2-CADADADF9D0F}" type="presParOf" srcId="{E7531CC2-B9EF-41F0-A298-B327DB4496D4}" destId="{BB45165E-956D-4325-85D5-975E478D173C}" srcOrd="2" destOrd="0" presId="urn:microsoft.com/office/officeart/2005/8/layout/StepDownProcess"/>
    <dgm:cxn modelId="{C42319D1-82AB-455F-9322-B2A3588A3458}" type="presParOf" srcId="{BB45165E-956D-4325-85D5-975E478D173C}" destId="{99B7A566-DE5C-4AFC-8A53-9DACB0448742}" srcOrd="0" destOrd="0" presId="urn:microsoft.com/office/officeart/2005/8/layout/StepDownProcess"/>
    <dgm:cxn modelId="{DE4DDB7C-17D6-4A67-B09B-65B91D476D54}" type="presParOf" srcId="{BB45165E-956D-4325-85D5-975E478D173C}" destId="{54DFD270-3882-40DC-AD7C-249BC5285D43}" srcOrd="1" destOrd="0" presId="urn:microsoft.com/office/officeart/2005/8/layout/StepDownProcess"/>
    <dgm:cxn modelId="{8A0F4033-0D37-42C4-B10D-801B9C0BBC1F}" type="presParOf" srcId="{BB45165E-956D-4325-85D5-975E478D173C}" destId="{9215A569-6E06-4821-BA7A-3884403A9928}" srcOrd="2" destOrd="0" presId="urn:microsoft.com/office/officeart/2005/8/layout/StepDownProcess"/>
    <dgm:cxn modelId="{0E302F63-759C-45BD-A2B2-845D3B550721}" type="presParOf" srcId="{E7531CC2-B9EF-41F0-A298-B327DB4496D4}" destId="{B545ABBD-96F6-4542-B4E3-BA3900F1CAF2}" srcOrd="3" destOrd="0" presId="urn:microsoft.com/office/officeart/2005/8/layout/StepDownProcess"/>
    <dgm:cxn modelId="{E69A961C-D867-4BB9-AB89-60A3D277A67C}" type="presParOf" srcId="{E7531CC2-B9EF-41F0-A298-B327DB4496D4}" destId="{D03822E1-A8C4-47AE-B298-0D832766632E}" srcOrd="4" destOrd="0" presId="urn:microsoft.com/office/officeart/2005/8/layout/StepDownProcess"/>
    <dgm:cxn modelId="{AC395F08-5913-4311-9B65-61B4792AE357}" type="presParOf" srcId="{D03822E1-A8C4-47AE-B298-0D832766632E}" destId="{44F8C81E-F0D3-4D9B-98FD-E658B53F2D6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84620-9AB8-40C0-8A18-2F956B9398D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D39020A-4DE8-484D-946D-A3F055C055D4}">
      <dgm:prSet phldrT="[Texto]"/>
      <dgm:spPr/>
      <dgm:t>
        <a:bodyPr/>
        <a:lstStyle/>
        <a:p>
          <a:r>
            <a:rPr lang="es-CL" dirty="0"/>
            <a:t>Consideraciones</a:t>
          </a:r>
        </a:p>
      </dgm:t>
    </dgm:pt>
    <dgm:pt modelId="{95258E13-D04F-4A32-8FE7-601EFFAC089D}" type="parTrans" cxnId="{D2A4F7B8-E5CE-4CED-A6E4-EA3A2EE71019}">
      <dgm:prSet/>
      <dgm:spPr/>
      <dgm:t>
        <a:bodyPr/>
        <a:lstStyle/>
        <a:p>
          <a:endParaRPr lang="es-CL"/>
        </a:p>
      </dgm:t>
    </dgm:pt>
    <dgm:pt modelId="{A09CAB03-85AC-4EE3-AB2B-5998EA9E2728}" type="sibTrans" cxnId="{D2A4F7B8-E5CE-4CED-A6E4-EA3A2EE71019}">
      <dgm:prSet/>
      <dgm:spPr/>
      <dgm:t>
        <a:bodyPr/>
        <a:lstStyle/>
        <a:p>
          <a:endParaRPr lang="es-CL"/>
        </a:p>
      </dgm:t>
    </dgm:pt>
    <dgm:pt modelId="{52CEE891-5F16-45AA-AB06-75334CB99F64}">
      <dgm:prSet phldrT="[Texto]"/>
      <dgm:spPr/>
      <dgm:t>
        <a:bodyPr/>
        <a:lstStyle/>
        <a:p>
          <a:r>
            <a:rPr lang="es-CL" dirty="0"/>
            <a:t>División De Datos: 70% Entrenamiento – 30% </a:t>
          </a:r>
          <a:r>
            <a:rPr lang="es-CL" dirty="0" err="1"/>
            <a:t>Testing</a:t>
          </a:r>
          <a:r>
            <a:rPr lang="es-CL" dirty="0"/>
            <a:t>.</a:t>
          </a:r>
        </a:p>
      </dgm:t>
    </dgm:pt>
    <dgm:pt modelId="{AF3B7D21-C21A-4233-B448-C1D7714B9A1E}" type="parTrans" cxnId="{E4B01FFC-3173-455B-9670-C6D4E5EBEB06}">
      <dgm:prSet/>
      <dgm:spPr/>
      <dgm:t>
        <a:bodyPr/>
        <a:lstStyle/>
        <a:p>
          <a:endParaRPr lang="es-CL"/>
        </a:p>
      </dgm:t>
    </dgm:pt>
    <dgm:pt modelId="{769F32C7-2EC7-4492-9DAE-AC663588FC5D}" type="sibTrans" cxnId="{E4B01FFC-3173-455B-9670-C6D4E5EBEB06}">
      <dgm:prSet/>
      <dgm:spPr/>
      <dgm:t>
        <a:bodyPr/>
        <a:lstStyle/>
        <a:p>
          <a:endParaRPr lang="es-CL"/>
        </a:p>
      </dgm:t>
    </dgm:pt>
    <dgm:pt modelId="{C0F5E5B4-D946-420A-96A5-E54F6AB56CD1}">
      <dgm:prSet phldrT="[Texto]"/>
      <dgm:spPr/>
      <dgm:t>
        <a:bodyPr/>
        <a:lstStyle/>
        <a:p>
          <a:r>
            <a:rPr lang="es-CL" dirty="0"/>
            <a:t>Optimización de Resultado</a:t>
          </a:r>
        </a:p>
      </dgm:t>
    </dgm:pt>
    <dgm:pt modelId="{AC0C56AA-DAA4-461A-8B3C-4EC3A6A1CAC3}" type="parTrans" cxnId="{84305D8A-F8FA-4B11-ADB9-C94C24452845}">
      <dgm:prSet/>
      <dgm:spPr/>
      <dgm:t>
        <a:bodyPr/>
        <a:lstStyle/>
        <a:p>
          <a:endParaRPr lang="es-CL"/>
        </a:p>
      </dgm:t>
    </dgm:pt>
    <dgm:pt modelId="{040D1AF3-0D06-4B03-904E-8918F6D0920F}" type="sibTrans" cxnId="{84305D8A-F8FA-4B11-ADB9-C94C24452845}">
      <dgm:prSet/>
      <dgm:spPr/>
      <dgm:t>
        <a:bodyPr/>
        <a:lstStyle/>
        <a:p>
          <a:endParaRPr lang="es-CL"/>
        </a:p>
      </dgm:t>
    </dgm:pt>
    <dgm:pt modelId="{3C731863-825C-4431-82B7-58DF0ED1836F}">
      <dgm:prSet phldrT="[Texto]"/>
      <dgm:spPr/>
      <dgm:t>
        <a:bodyPr/>
        <a:lstStyle/>
        <a:p>
          <a:r>
            <a:rPr lang="es-CL" dirty="0"/>
            <a:t>El tamaño de las capas ocultas se itera en un rango (10,10) a (400,400) y se selecciona la red cuyo </a:t>
          </a:r>
          <a:r>
            <a:rPr lang="es-CL" dirty="0" err="1"/>
            <a:t>fpr</a:t>
          </a:r>
          <a:r>
            <a:rPr lang="es-CL" dirty="0"/>
            <a:t> sea el menor posible que mantenga una clasificación aceptable (</a:t>
          </a:r>
          <a:r>
            <a:rPr lang="es-CL" dirty="0" err="1"/>
            <a:t>tpr</a:t>
          </a:r>
          <a:r>
            <a:rPr lang="es-CL" dirty="0"/>
            <a:t> &gt; </a:t>
          </a:r>
          <a:r>
            <a:rPr lang="es-CL" dirty="0" err="1"/>
            <a:t>fpr</a:t>
          </a:r>
          <a:r>
            <a:rPr lang="es-CL" dirty="0"/>
            <a:t>)</a:t>
          </a:r>
        </a:p>
      </dgm:t>
    </dgm:pt>
    <dgm:pt modelId="{6AD03E08-4D9D-4937-BC20-784519A22CBF}" type="parTrans" cxnId="{E705447C-9F52-41AE-9CF1-6162234FA40B}">
      <dgm:prSet/>
      <dgm:spPr/>
      <dgm:t>
        <a:bodyPr/>
        <a:lstStyle/>
        <a:p>
          <a:endParaRPr lang="es-CL"/>
        </a:p>
      </dgm:t>
    </dgm:pt>
    <dgm:pt modelId="{40054FF6-F725-4B4A-8B9E-19E100437E76}" type="sibTrans" cxnId="{E705447C-9F52-41AE-9CF1-6162234FA40B}">
      <dgm:prSet/>
      <dgm:spPr/>
      <dgm:t>
        <a:bodyPr/>
        <a:lstStyle/>
        <a:p>
          <a:endParaRPr lang="es-CL"/>
        </a:p>
      </dgm:t>
    </dgm:pt>
    <dgm:pt modelId="{CF4CAB46-2B6E-49EC-BAE7-B38686E89DBF}">
      <dgm:prSet phldrT="[Texto]"/>
      <dgm:spPr/>
      <dgm:t>
        <a:bodyPr/>
        <a:lstStyle/>
        <a:p>
          <a:r>
            <a:rPr lang="es-CL" dirty="0"/>
            <a:t>Variables descriptivas se convierten a </a:t>
          </a:r>
          <a:r>
            <a:rPr lang="es-CL" dirty="0" err="1"/>
            <a:t>one-hot-encoding</a:t>
          </a:r>
          <a:r>
            <a:rPr lang="es-CL" dirty="0"/>
            <a:t>. </a:t>
          </a:r>
        </a:p>
      </dgm:t>
    </dgm:pt>
    <dgm:pt modelId="{E8852E28-1312-4779-AE37-0091CBD47AD0}" type="parTrans" cxnId="{D183D4A9-83D8-4DD8-9C4E-8E36E9781E77}">
      <dgm:prSet/>
      <dgm:spPr/>
      <dgm:t>
        <a:bodyPr/>
        <a:lstStyle/>
        <a:p>
          <a:endParaRPr lang="es-CL"/>
        </a:p>
      </dgm:t>
    </dgm:pt>
    <dgm:pt modelId="{905BAF7C-17C2-4EA3-B789-1DEF0497BA8C}" type="sibTrans" cxnId="{D183D4A9-83D8-4DD8-9C4E-8E36E9781E77}">
      <dgm:prSet/>
      <dgm:spPr/>
      <dgm:t>
        <a:bodyPr/>
        <a:lstStyle/>
        <a:p>
          <a:endParaRPr lang="es-CL"/>
        </a:p>
      </dgm:t>
    </dgm:pt>
    <dgm:pt modelId="{5CCBE334-FDA6-4708-8C9B-FF186AFF5042}">
      <dgm:prSet phldrT="[Texto]"/>
      <dgm:spPr/>
      <dgm:t>
        <a:bodyPr/>
        <a:lstStyle/>
        <a:p>
          <a:r>
            <a:rPr lang="es-CL" dirty="0"/>
            <a:t>Variables numéricas se normalizan.</a:t>
          </a:r>
        </a:p>
      </dgm:t>
    </dgm:pt>
    <dgm:pt modelId="{32263F41-86F5-423E-9E57-99D150C4D53F}" type="parTrans" cxnId="{1AD0ED72-D7FB-42DA-AB10-CDE600F07468}">
      <dgm:prSet/>
      <dgm:spPr/>
      <dgm:t>
        <a:bodyPr/>
        <a:lstStyle/>
        <a:p>
          <a:endParaRPr lang="es-CL"/>
        </a:p>
      </dgm:t>
    </dgm:pt>
    <dgm:pt modelId="{3F9E52F9-6B31-4438-B623-BF9FE374AD4C}" type="sibTrans" cxnId="{1AD0ED72-D7FB-42DA-AB10-CDE600F07468}">
      <dgm:prSet/>
      <dgm:spPr/>
      <dgm:t>
        <a:bodyPr/>
        <a:lstStyle/>
        <a:p>
          <a:endParaRPr lang="es-CL"/>
        </a:p>
      </dgm:t>
    </dgm:pt>
    <dgm:pt modelId="{010372DD-1F3F-4B99-A3AD-38D68AADD696}">
      <dgm:prSet phldrT="[Texto]"/>
      <dgm:spPr/>
      <dgm:t>
        <a:bodyPr/>
        <a:lstStyle/>
        <a:p>
          <a:r>
            <a:rPr lang="es-CL" dirty="0"/>
            <a:t>Dado el costo asociado, se quiere obtener el menor ratio de falsos positivos (</a:t>
          </a:r>
          <a:r>
            <a:rPr lang="es-CL" dirty="0" err="1"/>
            <a:t>fpr</a:t>
          </a:r>
          <a:r>
            <a:rPr lang="es-CL" dirty="0"/>
            <a:t>) </a:t>
          </a:r>
        </a:p>
      </dgm:t>
    </dgm:pt>
    <dgm:pt modelId="{11CFABDE-B78D-4817-80F5-D085FCE1A98D}" type="parTrans" cxnId="{EC9B0182-B355-482A-B6C9-7056E5583A33}">
      <dgm:prSet/>
      <dgm:spPr/>
      <dgm:t>
        <a:bodyPr/>
        <a:lstStyle/>
        <a:p>
          <a:endParaRPr lang="es-CL"/>
        </a:p>
      </dgm:t>
    </dgm:pt>
    <dgm:pt modelId="{70198EA9-94DB-48E1-BA40-27330C2A7CD6}" type="sibTrans" cxnId="{EC9B0182-B355-482A-B6C9-7056E5583A33}">
      <dgm:prSet/>
      <dgm:spPr/>
      <dgm:t>
        <a:bodyPr/>
        <a:lstStyle/>
        <a:p>
          <a:endParaRPr lang="es-CL"/>
        </a:p>
      </dgm:t>
    </dgm:pt>
    <dgm:pt modelId="{4FD5A6F5-7311-42A7-9188-107A5273F55C}" type="pres">
      <dgm:prSet presAssocID="{E1084620-9AB8-40C0-8A18-2F956B9398D4}" presName="linear" presStyleCnt="0">
        <dgm:presLayoutVars>
          <dgm:animLvl val="lvl"/>
          <dgm:resizeHandles val="exact"/>
        </dgm:presLayoutVars>
      </dgm:prSet>
      <dgm:spPr/>
    </dgm:pt>
    <dgm:pt modelId="{42FA7B29-C008-4335-A5C5-46E4A2B0B907}" type="pres">
      <dgm:prSet presAssocID="{6D39020A-4DE8-484D-946D-A3F055C055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93DB4C-95CB-4A72-A3E6-91C59A28BC32}" type="pres">
      <dgm:prSet presAssocID="{6D39020A-4DE8-484D-946D-A3F055C055D4}" presName="childText" presStyleLbl="revTx" presStyleIdx="0" presStyleCnt="2">
        <dgm:presLayoutVars>
          <dgm:bulletEnabled val="1"/>
        </dgm:presLayoutVars>
      </dgm:prSet>
      <dgm:spPr/>
    </dgm:pt>
    <dgm:pt modelId="{EE3DD5CC-49D1-49CC-BB62-CE50304CF387}" type="pres">
      <dgm:prSet presAssocID="{C0F5E5B4-D946-420A-96A5-E54F6AB56C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CEAF89-7BC3-4485-B844-9718A969A14A}" type="pres">
      <dgm:prSet presAssocID="{C0F5E5B4-D946-420A-96A5-E54F6AB56C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E387201-F04E-44BC-8238-C42A9744B214}" type="presOf" srcId="{010372DD-1F3F-4B99-A3AD-38D68AADD696}" destId="{F3CEAF89-7BC3-4485-B844-9718A969A14A}" srcOrd="0" destOrd="0" presId="urn:microsoft.com/office/officeart/2005/8/layout/vList2"/>
    <dgm:cxn modelId="{5D7D370A-5370-4445-9FDA-11EAADFD41CC}" type="presOf" srcId="{5CCBE334-FDA6-4708-8C9B-FF186AFF5042}" destId="{FD93DB4C-95CB-4A72-A3E6-91C59A28BC32}" srcOrd="0" destOrd="2" presId="urn:microsoft.com/office/officeart/2005/8/layout/vList2"/>
    <dgm:cxn modelId="{3F996448-D13E-4721-8E14-F00386210AF3}" type="presOf" srcId="{C0F5E5B4-D946-420A-96A5-E54F6AB56CD1}" destId="{EE3DD5CC-49D1-49CC-BB62-CE50304CF387}" srcOrd="0" destOrd="0" presId="urn:microsoft.com/office/officeart/2005/8/layout/vList2"/>
    <dgm:cxn modelId="{2EC7356B-C428-4E68-9FBC-2A0D20E76E43}" type="presOf" srcId="{CF4CAB46-2B6E-49EC-BAE7-B38686E89DBF}" destId="{FD93DB4C-95CB-4A72-A3E6-91C59A28BC32}" srcOrd="0" destOrd="1" presId="urn:microsoft.com/office/officeart/2005/8/layout/vList2"/>
    <dgm:cxn modelId="{1AD0ED72-D7FB-42DA-AB10-CDE600F07468}" srcId="{6D39020A-4DE8-484D-946D-A3F055C055D4}" destId="{5CCBE334-FDA6-4708-8C9B-FF186AFF5042}" srcOrd="2" destOrd="0" parTransId="{32263F41-86F5-423E-9E57-99D150C4D53F}" sibTransId="{3F9E52F9-6B31-4438-B623-BF9FE374AD4C}"/>
    <dgm:cxn modelId="{8BA7317B-A211-4FEF-B49B-E508E981E175}" type="presOf" srcId="{E1084620-9AB8-40C0-8A18-2F956B9398D4}" destId="{4FD5A6F5-7311-42A7-9188-107A5273F55C}" srcOrd="0" destOrd="0" presId="urn:microsoft.com/office/officeart/2005/8/layout/vList2"/>
    <dgm:cxn modelId="{E705447C-9F52-41AE-9CF1-6162234FA40B}" srcId="{C0F5E5B4-D946-420A-96A5-E54F6AB56CD1}" destId="{3C731863-825C-4431-82B7-58DF0ED1836F}" srcOrd="1" destOrd="0" parTransId="{6AD03E08-4D9D-4937-BC20-784519A22CBF}" sibTransId="{40054FF6-F725-4B4A-8B9E-19E100437E76}"/>
    <dgm:cxn modelId="{EC9B0182-B355-482A-B6C9-7056E5583A33}" srcId="{C0F5E5B4-D946-420A-96A5-E54F6AB56CD1}" destId="{010372DD-1F3F-4B99-A3AD-38D68AADD696}" srcOrd="0" destOrd="0" parTransId="{11CFABDE-B78D-4817-80F5-D085FCE1A98D}" sibTransId="{70198EA9-94DB-48E1-BA40-27330C2A7CD6}"/>
    <dgm:cxn modelId="{84305D8A-F8FA-4B11-ADB9-C94C24452845}" srcId="{E1084620-9AB8-40C0-8A18-2F956B9398D4}" destId="{C0F5E5B4-D946-420A-96A5-E54F6AB56CD1}" srcOrd="1" destOrd="0" parTransId="{AC0C56AA-DAA4-461A-8B3C-4EC3A6A1CAC3}" sibTransId="{040D1AF3-0D06-4B03-904E-8918F6D0920F}"/>
    <dgm:cxn modelId="{D183D4A9-83D8-4DD8-9C4E-8E36E9781E77}" srcId="{6D39020A-4DE8-484D-946D-A3F055C055D4}" destId="{CF4CAB46-2B6E-49EC-BAE7-B38686E89DBF}" srcOrd="1" destOrd="0" parTransId="{E8852E28-1312-4779-AE37-0091CBD47AD0}" sibTransId="{905BAF7C-17C2-4EA3-B789-1DEF0497BA8C}"/>
    <dgm:cxn modelId="{D2A4F7B8-E5CE-4CED-A6E4-EA3A2EE71019}" srcId="{E1084620-9AB8-40C0-8A18-2F956B9398D4}" destId="{6D39020A-4DE8-484D-946D-A3F055C055D4}" srcOrd="0" destOrd="0" parTransId="{95258E13-D04F-4A32-8FE7-601EFFAC089D}" sibTransId="{A09CAB03-85AC-4EE3-AB2B-5998EA9E2728}"/>
    <dgm:cxn modelId="{98B76ECA-963A-4A67-8B38-907BC9AEF17E}" type="presOf" srcId="{6D39020A-4DE8-484D-946D-A3F055C055D4}" destId="{42FA7B29-C008-4335-A5C5-46E4A2B0B907}" srcOrd="0" destOrd="0" presId="urn:microsoft.com/office/officeart/2005/8/layout/vList2"/>
    <dgm:cxn modelId="{3DB4C5FA-A3E3-4A77-A180-96C877178C82}" type="presOf" srcId="{52CEE891-5F16-45AA-AB06-75334CB99F64}" destId="{FD93DB4C-95CB-4A72-A3E6-91C59A28BC32}" srcOrd="0" destOrd="0" presId="urn:microsoft.com/office/officeart/2005/8/layout/vList2"/>
    <dgm:cxn modelId="{4A2BCFFB-4DCD-4451-BFE7-FC03FDCBECA9}" type="presOf" srcId="{3C731863-825C-4431-82B7-58DF0ED1836F}" destId="{F3CEAF89-7BC3-4485-B844-9718A969A14A}" srcOrd="0" destOrd="1" presId="urn:microsoft.com/office/officeart/2005/8/layout/vList2"/>
    <dgm:cxn modelId="{E4B01FFC-3173-455B-9670-C6D4E5EBEB06}" srcId="{6D39020A-4DE8-484D-946D-A3F055C055D4}" destId="{52CEE891-5F16-45AA-AB06-75334CB99F64}" srcOrd="0" destOrd="0" parTransId="{AF3B7D21-C21A-4233-B448-C1D7714B9A1E}" sibTransId="{769F32C7-2EC7-4492-9DAE-AC663588FC5D}"/>
    <dgm:cxn modelId="{CE54058A-F3BE-47F6-876E-EE0FE009DFDB}" type="presParOf" srcId="{4FD5A6F5-7311-42A7-9188-107A5273F55C}" destId="{42FA7B29-C008-4335-A5C5-46E4A2B0B907}" srcOrd="0" destOrd="0" presId="urn:microsoft.com/office/officeart/2005/8/layout/vList2"/>
    <dgm:cxn modelId="{63E93766-86F4-456A-BF83-5BE5B80A446F}" type="presParOf" srcId="{4FD5A6F5-7311-42A7-9188-107A5273F55C}" destId="{FD93DB4C-95CB-4A72-A3E6-91C59A28BC32}" srcOrd="1" destOrd="0" presId="urn:microsoft.com/office/officeart/2005/8/layout/vList2"/>
    <dgm:cxn modelId="{DD5FB30D-34C3-420F-99CF-FAF57F77DEEB}" type="presParOf" srcId="{4FD5A6F5-7311-42A7-9188-107A5273F55C}" destId="{EE3DD5CC-49D1-49CC-BB62-CE50304CF387}" srcOrd="2" destOrd="0" presId="urn:microsoft.com/office/officeart/2005/8/layout/vList2"/>
    <dgm:cxn modelId="{509D58B3-6FAA-48CF-8B74-8950E069BFA4}" type="presParOf" srcId="{4FD5A6F5-7311-42A7-9188-107A5273F55C}" destId="{F3CEAF89-7BC3-4485-B844-9718A969A14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71349-0A29-4D53-8778-9D423FD5CC54}">
      <dsp:nvSpPr>
        <dsp:cNvPr id="0" name=""/>
        <dsp:cNvSpPr/>
      </dsp:nvSpPr>
      <dsp:spPr>
        <a:xfrm rot="5400000">
          <a:off x="3863453" y="1352010"/>
          <a:ext cx="1195736" cy="13613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72A73-8FDB-483C-8C64-CC930D27A5F2}">
      <dsp:nvSpPr>
        <dsp:cNvPr id="0" name=""/>
        <dsp:cNvSpPr/>
      </dsp:nvSpPr>
      <dsp:spPr>
        <a:xfrm>
          <a:off x="3546655" y="26512"/>
          <a:ext cx="2012917" cy="14089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Precio base del seguro por persona</a:t>
          </a:r>
        </a:p>
      </dsp:txBody>
      <dsp:txXfrm>
        <a:off x="3615448" y="95305"/>
        <a:ext cx="1875331" cy="1271390"/>
      </dsp:txXfrm>
    </dsp:sp>
    <dsp:sp modelId="{0EFF64EB-AB28-4C11-9250-A919E86D9C61}">
      <dsp:nvSpPr>
        <dsp:cNvPr id="0" name=""/>
        <dsp:cNvSpPr/>
      </dsp:nvSpPr>
      <dsp:spPr>
        <a:xfrm>
          <a:off x="8342541" y="280156"/>
          <a:ext cx="1464004" cy="113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CL" sz="2000" b="1" kern="1200" dirty="0"/>
        </a:p>
      </dsp:txBody>
      <dsp:txXfrm>
        <a:off x="8342541" y="280156"/>
        <a:ext cx="1464004" cy="1138797"/>
      </dsp:txXfrm>
    </dsp:sp>
    <dsp:sp modelId="{99B7A566-DE5C-4AFC-8A53-9DACB0448742}">
      <dsp:nvSpPr>
        <dsp:cNvPr id="0" name=""/>
        <dsp:cNvSpPr/>
      </dsp:nvSpPr>
      <dsp:spPr>
        <a:xfrm rot="5400000">
          <a:off x="5532375" y="2934756"/>
          <a:ext cx="1195736" cy="13613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FD270-3882-40DC-AD7C-249BC5285D43}">
      <dsp:nvSpPr>
        <dsp:cNvPr id="0" name=""/>
        <dsp:cNvSpPr/>
      </dsp:nvSpPr>
      <dsp:spPr>
        <a:xfrm>
          <a:off x="5215577" y="1609258"/>
          <a:ext cx="2012917" cy="14089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Factor de penalización por riesgo</a:t>
          </a:r>
        </a:p>
      </dsp:txBody>
      <dsp:txXfrm>
        <a:off x="5284370" y="1678051"/>
        <a:ext cx="1875331" cy="1271390"/>
      </dsp:txXfrm>
    </dsp:sp>
    <dsp:sp modelId="{9215A569-6E06-4821-BA7A-3884403A9928}">
      <dsp:nvSpPr>
        <dsp:cNvPr id="0" name=""/>
        <dsp:cNvSpPr/>
      </dsp:nvSpPr>
      <dsp:spPr>
        <a:xfrm>
          <a:off x="8630674" y="515762"/>
          <a:ext cx="2449747" cy="113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8C81E-F0D3-4D9B-98FD-E658B53F2D69}">
      <dsp:nvSpPr>
        <dsp:cNvPr id="0" name=""/>
        <dsp:cNvSpPr/>
      </dsp:nvSpPr>
      <dsp:spPr>
        <a:xfrm>
          <a:off x="6884499" y="3192003"/>
          <a:ext cx="2012917" cy="14089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Score de Riesgo</a:t>
          </a:r>
        </a:p>
      </dsp:txBody>
      <dsp:txXfrm>
        <a:off x="6953292" y="3260796"/>
        <a:ext cx="1875331" cy="127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7B29-C008-4335-A5C5-46E4A2B0B907}">
      <dsp:nvSpPr>
        <dsp:cNvPr id="0" name=""/>
        <dsp:cNvSpPr/>
      </dsp:nvSpPr>
      <dsp:spPr>
        <a:xfrm>
          <a:off x="0" y="50788"/>
          <a:ext cx="11312938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 dirty="0"/>
            <a:t>Consideraciones</a:t>
          </a:r>
        </a:p>
      </dsp:txBody>
      <dsp:txXfrm>
        <a:off x="38638" y="89426"/>
        <a:ext cx="11235662" cy="714229"/>
      </dsp:txXfrm>
    </dsp:sp>
    <dsp:sp modelId="{FD93DB4C-95CB-4A72-A3E6-91C59A28BC32}">
      <dsp:nvSpPr>
        <dsp:cNvPr id="0" name=""/>
        <dsp:cNvSpPr/>
      </dsp:nvSpPr>
      <dsp:spPr>
        <a:xfrm>
          <a:off x="0" y="842293"/>
          <a:ext cx="11312938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18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600" kern="1200" dirty="0"/>
            <a:t>División De Datos: 70% Entrenamiento – 30% </a:t>
          </a:r>
          <a:r>
            <a:rPr lang="es-CL" sz="2600" kern="1200" dirty="0" err="1"/>
            <a:t>Testing</a:t>
          </a:r>
          <a:r>
            <a:rPr lang="es-CL" sz="2600" kern="1200" dirty="0"/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600" kern="1200" dirty="0"/>
            <a:t>Variables descriptivas se convierten a </a:t>
          </a:r>
          <a:r>
            <a:rPr lang="es-CL" sz="2600" kern="1200" dirty="0" err="1"/>
            <a:t>one-hot-encoding</a:t>
          </a:r>
          <a:r>
            <a:rPr lang="es-CL" sz="2600" kern="1200" dirty="0"/>
            <a:t>.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600" kern="1200" dirty="0"/>
            <a:t>Variables numéricas se normalizan.</a:t>
          </a:r>
        </a:p>
      </dsp:txBody>
      <dsp:txXfrm>
        <a:off x="0" y="842293"/>
        <a:ext cx="11312938" cy="1366200"/>
      </dsp:txXfrm>
    </dsp:sp>
    <dsp:sp modelId="{EE3DD5CC-49D1-49CC-BB62-CE50304CF387}">
      <dsp:nvSpPr>
        <dsp:cNvPr id="0" name=""/>
        <dsp:cNvSpPr/>
      </dsp:nvSpPr>
      <dsp:spPr>
        <a:xfrm>
          <a:off x="0" y="2208493"/>
          <a:ext cx="11312938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 dirty="0"/>
            <a:t>Optimización de Resultado</a:t>
          </a:r>
        </a:p>
      </dsp:txBody>
      <dsp:txXfrm>
        <a:off x="38638" y="2247131"/>
        <a:ext cx="11235662" cy="714229"/>
      </dsp:txXfrm>
    </dsp:sp>
    <dsp:sp modelId="{F3CEAF89-7BC3-4485-B844-9718A969A14A}">
      <dsp:nvSpPr>
        <dsp:cNvPr id="0" name=""/>
        <dsp:cNvSpPr/>
      </dsp:nvSpPr>
      <dsp:spPr>
        <a:xfrm>
          <a:off x="0" y="2999998"/>
          <a:ext cx="11312938" cy="198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18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600" kern="1200" dirty="0"/>
            <a:t>Dado el costo asociado, se quiere obtener el menor ratio de falsos positivos (</a:t>
          </a:r>
          <a:r>
            <a:rPr lang="es-CL" sz="2600" kern="1200" dirty="0" err="1"/>
            <a:t>fpr</a:t>
          </a:r>
          <a:r>
            <a:rPr lang="es-CL" sz="2600" kern="1200" dirty="0"/>
            <a:t>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600" kern="1200" dirty="0"/>
            <a:t>El tamaño de las capas ocultas se itera en un rango (10,10) a (400,400) y se selecciona la red cuyo </a:t>
          </a:r>
          <a:r>
            <a:rPr lang="es-CL" sz="2600" kern="1200" dirty="0" err="1"/>
            <a:t>fpr</a:t>
          </a:r>
          <a:r>
            <a:rPr lang="es-CL" sz="2600" kern="1200" dirty="0"/>
            <a:t> sea el menor posible que mantenga una clasificación aceptable (</a:t>
          </a:r>
          <a:r>
            <a:rPr lang="es-CL" sz="2600" kern="1200" dirty="0" err="1"/>
            <a:t>tpr</a:t>
          </a:r>
          <a:r>
            <a:rPr lang="es-CL" sz="2600" kern="1200" dirty="0"/>
            <a:t> &gt; </a:t>
          </a:r>
          <a:r>
            <a:rPr lang="es-CL" sz="2600" kern="1200" dirty="0" err="1"/>
            <a:t>fpr</a:t>
          </a:r>
          <a:r>
            <a:rPr lang="es-CL" sz="2600" kern="1200" dirty="0"/>
            <a:t>)</a:t>
          </a:r>
        </a:p>
      </dsp:txBody>
      <dsp:txXfrm>
        <a:off x="0" y="2999998"/>
        <a:ext cx="11312938" cy="198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90647-81F2-491F-8651-7FE58DB7B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FCE0F8-1C72-4BCE-B116-B0E88A98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91BDE9-EC76-498C-946D-DF8CD63E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FD0701-4817-4318-AA67-D75A8127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698CAA-D6BA-4D69-877B-2163D936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068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2A9D4-741E-4B97-8E57-4CEA6297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B702-92FF-4318-B9B5-DD539EB32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A1F59-8507-40CA-85BF-75BEF1A7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A421F-9DB0-4D06-8AFC-BD8391A1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005E0-F93B-4CBA-8105-DEDE5A8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57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99EF81-44BE-4756-8B1B-A2842341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8AB01-6284-4AD8-8909-E0A5180E8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7EA72-7337-45EF-A074-B1D2EFFF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AD823-7F34-4EC7-AC42-58CF86B9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011EF-5F65-4B64-A98C-BB422F62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660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FA732-C49D-4821-BC37-68542D1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A3751-ADF0-4EB7-A5BE-A8A50426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F6763-9833-4120-B245-9121CD7A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FF1D39-D6E8-46E0-ACA3-3405179D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37CFA-33AF-4A7A-A5A2-5BAF3B9A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08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BF18D-F211-4E30-83C2-41F1D7BB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DB7B3E-EC40-4352-9849-483FC363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54EF0-157F-4617-B246-7635D354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BAA7A-B0C2-415A-A27D-159DC9BB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98A6A-B56E-4291-9A02-209411C6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84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E03F-F1A1-4D47-9EA6-7AB5C864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E8391-8FD8-452A-B0FC-96E41041D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413C3B-E72A-4292-BED0-7AA32A25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BB222F-5530-4C25-9072-0CCB70CA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263FE0-7770-4120-B8B4-2EA30853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1ED5E-B4C3-4688-8726-C4FD3BD3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58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9F23A-7EED-4C18-840C-D454C74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0FBD2B-B526-43BE-AF67-A8E32053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F954B9-D965-4E3D-ADA2-0B5BCDB17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5F9B95-75EB-4E50-911F-40C35BB16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516336-EB1E-475E-8634-1FA6F2E4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5FCC58-8460-48F3-A3A9-61FB36B4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619402-7644-4E22-8E76-35F73251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3D9485-7A8F-49DA-9713-9A0241E5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36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509C4-9C67-4EF4-B684-919AFF09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DB5FA5-07F8-4F36-B713-580DCAAD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198F02-5250-4A43-845D-8FCE5DCB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6CF0D5-E8D6-4C9E-A359-4E5DEAFB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490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3E9B39-2FC3-4DEB-ACB7-F65935E9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C89F88-1C61-4270-99B6-E45FEEB9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5F446C-5C6F-4D06-BF92-4347327C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9AA27-EB94-4BA7-AA4E-E0C76A27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EF5C1-3257-4CBD-9A76-1FB6925C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9C8A64-D461-4D29-B04C-3049B369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ADC472-89F4-4240-B9D2-A1672831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1486D-7978-47D0-A5E3-B7815B2B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83E9D9-4EB8-428A-9F66-14D57B39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5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AA645-2115-455A-9DCE-ABAAE3ED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95321D-3EE3-4607-ADF4-B0556FC0D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DE0EE2-B360-47BE-B13F-7ABDBA40E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9F2015-2A3C-4893-9557-9753C179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299D08-D9A4-460A-8E80-FCDA9F89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C980FA-6EFD-4DCA-97B2-6804F59B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14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37D542-EED0-4B15-AC41-63961EA4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B09B50-6E59-4227-8891-24206B968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B1330-9D51-4259-8896-9CACAE001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A2E3-239B-4D36-83F8-F07E50BDF921}" type="datetimeFigureOut">
              <a:rPr lang="es-CL" smtClean="0"/>
              <a:t>17-06-2019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0E9D8-BCE3-4B4A-AB22-81E97B6A4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47B2D-4D2F-41F9-B936-4D772152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E2CC-98F2-4980-879B-407A035585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22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8FB0-90B6-472C-8DB8-5CFB64DD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>
                <a:solidFill>
                  <a:schemeClr val="tx2"/>
                </a:solidFill>
              </a:rPr>
              <a:t>Desafío Seguros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CAB6B6-9EE0-4B46-ABB7-9DFD18F3C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506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3609E-725F-4D6B-BC22-4F4365C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/>
                </a:solidFill>
              </a:rPr>
              <a:t>Introducción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C30710F-7E9A-487A-8DFE-456D52055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88854"/>
              </p:ext>
            </p:extLst>
          </p:nvPr>
        </p:nvGraphicFramePr>
        <p:xfrm>
          <a:off x="-911087" y="1865382"/>
          <a:ext cx="12732026" cy="4627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46A36561-ED4D-4E90-BF35-FDD295890610}"/>
                  </a:ext>
                </a:extLst>
              </p:cNvPr>
              <p:cNvSpPr/>
              <p:nvPr/>
            </p:nvSpPr>
            <p:spPr>
              <a:xfrm>
                <a:off x="4664765" y="2343873"/>
                <a:ext cx="2372139" cy="54334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L" b="1" i="0" dirty="0" smtClean="0"/>
                        <m:t>pb</m:t>
                      </m:r>
                      <m:r>
                        <m:rPr>
                          <m:nor/>
                        </m:rPr>
                        <a:rPr lang="es-CL" b="1" i="0" dirty="0" smtClean="0"/>
                        <m:t> = (3</m:t>
                      </m:r>
                      <m:r>
                        <a:rPr lang="es-CL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s-CL" b="1" dirty="0" smtClean="0"/>
                        <m:t>(1+0.03+</m:t>
                      </m:r>
                      <m:r>
                        <m:rPr>
                          <m:nor/>
                        </m:rPr>
                        <a:rPr lang="es-CL" b="1" dirty="0" smtClean="0"/>
                        <m:t>p</m:t>
                      </m:r>
                      <m:r>
                        <m:rPr>
                          <m:nor/>
                        </m:rPr>
                        <a:rPr lang="es-CL" b="1" dirty="0" smtClean="0"/>
                        <m:t>))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46A36561-ED4D-4E90-BF35-FDD295890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65" y="2343873"/>
                <a:ext cx="2372139" cy="5433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9454B2DE-29A6-46C5-8473-869EADB5F4D7}"/>
                  </a:ext>
                </a:extLst>
              </p:cNvPr>
              <p:cNvSpPr/>
              <p:nvPr/>
            </p:nvSpPr>
            <p:spPr>
              <a:xfrm>
                <a:off x="6347791" y="3970788"/>
                <a:ext cx="1749286" cy="54334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L" b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s-CL" b="1" i="0" dirty="0" smtClean="0">
                          <a:latin typeface="Cambria Math" panose="02040503050406030204" pitchFamily="18" charset="0"/>
                        </a:rPr>
                        <m:t> = 0.1</m:t>
                      </m:r>
                      <m:r>
                        <a:rPr lang="es-CL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𝒔𝒄𝒐𝒓𝒆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9454B2DE-29A6-46C5-8473-869EADB5F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791" y="3970788"/>
                <a:ext cx="1749286" cy="5433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1252008C-F1BF-4638-915D-2FCA3DFFDA04}"/>
                  </a:ext>
                </a:extLst>
              </p:cNvPr>
              <p:cNvSpPr/>
              <p:nvPr/>
            </p:nvSpPr>
            <p:spPr>
              <a:xfrm>
                <a:off x="7997688" y="5546455"/>
                <a:ext cx="1749286" cy="54334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dirty="0" smtClean="0"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es-CL" b="1" i="1" dirty="0" smtClean="0"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1252008C-F1BF-4638-915D-2FCA3DFFD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688" y="5546455"/>
                <a:ext cx="1749286" cy="5433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3609E-725F-4D6B-BC22-4F4365C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/>
                </a:solidFill>
              </a:rPr>
              <a:t>Propuesta: Red Neuronal Artificial</a:t>
            </a:r>
          </a:p>
        </p:txBody>
      </p:sp>
      <p:pic>
        <p:nvPicPr>
          <p:cNvPr id="1026" name="Picture 2" descr="Resultado de imagen para neural network">
            <a:extLst>
              <a:ext uri="{FF2B5EF4-FFF2-40B4-BE49-F238E27FC236}">
                <a16:creationId xmlns:a16="http://schemas.microsoft.com/office/drawing/2014/main" id="{9B466642-B98E-4188-8EF9-012156BDE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00" r="1123" b="11023"/>
          <a:stretch/>
        </p:blipFill>
        <p:spPr bwMode="auto">
          <a:xfrm>
            <a:off x="2627885" y="1423521"/>
            <a:ext cx="7379708" cy="467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errar llave 8">
            <a:extLst>
              <a:ext uri="{FF2B5EF4-FFF2-40B4-BE49-F238E27FC236}">
                <a16:creationId xmlns:a16="http://schemas.microsoft.com/office/drawing/2014/main" id="{89A0F026-2573-4DBB-B00C-7C729909D2C3}"/>
              </a:ext>
            </a:extLst>
          </p:cNvPr>
          <p:cNvSpPr/>
          <p:nvPr/>
        </p:nvSpPr>
        <p:spPr>
          <a:xfrm rot="5400000">
            <a:off x="6251478" y="4888047"/>
            <a:ext cx="132522" cy="241189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5BB60A8-DAA1-4C16-9F45-4B7E0CF38CB2}"/>
              </a:ext>
            </a:extLst>
          </p:cNvPr>
          <p:cNvSpPr/>
          <p:nvPr/>
        </p:nvSpPr>
        <p:spPr>
          <a:xfrm>
            <a:off x="403722" y="2506408"/>
            <a:ext cx="2140594" cy="2242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b="1" dirty="0"/>
              <a:t>Entrada:</a:t>
            </a:r>
          </a:p>
          <a:p>
            <a:r>
              <a:rPr lang="es-CL" dirty="0"/>
              <a:t>Datos del Banco</a:t>
            </a:r>
          </a:p>
          <a:p>
            <a:r>
              <a:rPr lang="es-CL" b="1" dirty="0"/>
              <a:t>Target:</a:t>
            </a:r>
          </a:p>
          <a:p>
            <a:r>
              <a:rPr lang="es-CL" dirty="0"/>
              <a:t>Calificación</a:t>
            </a:r>
          </a:p>
          <a:p>
            <a:r>
              <a:rPr lang="es-CL" dirty="0"/>
              <a:t>(0 Malo, 1 Bueno)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0428A44-D68C-46CB-934C-9FB5B3D34BE2}"/>
              </a:ext>
            </a:extLst>
          </p:cNvPr>
          <p:cNvSpPr/>
          <p:nvPr/>
        </p:nvSpPr>
        <p:spPr>
          <a:xfrm>
            <a:off x="10134558" y="5367688"/>
            <a:ext cx="1765894" cy="7925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b="1" dirty="0"/>
              <a:t>Score de Riesgo</a:t>
            </a:r>
            <a:endParaRPr lang="es-CL" dirty="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FF3FB031-7AC3-41A2-9D16-CBA56DCAF469}"/>
              </a:ext>
            </a:extLst>
          </p:cNvPr>
          <p:cNvSpPr/>
          <p:nvPr/>
        </p:nvSpPr>
        <p:spPr>
          <a:xfrm>
            <a:off x="10641496" y="4518991"/>
            <a:ext cx="569843" cy="70236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2122E3E-BD02-4ADA-AFA9-81CFC8D964B7}"/>
              </a:ext>
            </a:extLst>
          </p:cNvPr>
          <p:cNvSpPr/>
          <p:nvPr/>
        </p:nvSpPr>
        <p:spPr>
          <a:xfrm>
            <a:off x="10044779" y="3248376"/>
            <a:ext cx="2100838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b="1" dirty="0"/>
              <a:t>Salida:</a:t>
            </a:r>
          </a:p>
          <a:p>
            <a:r>
              <a:rPr lang="es-CL" dirty="0"/>
              <a:t>Probabilidad de Calificación</a:t>
            </a:r>
          </a:p>
          <a:p>
            <a:pPr algn="ctr"/>
            <a:r>
              <a:rPr lang="es-CL" dirty="0"/>
              <a:t>(p,1-p)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D07D342-CF5A-4A77-8929-D561A6B1DC67}"/>
              </a:ext>
            </a:extLst>
          </p:cNvPr>
          <p:cNvSpPr/>
          <p:nvPr/>
        </p:nvSpPr>
        <p:spPr>
          <a:xfrm>
            <a:off x="5434792" y="6319149"/>
            <a:ext cx="1615365" cy="412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b="1" dirty="0"/>
              <a:t>Capas Ocultas</a:t>
            </a:r>
          </a:p>
        </p:txBody>
      </p:sp>
    </p:spTree>
    <p:extLst>
      <p:ext uri="{BB962C8B-B14F-4D97-AF65-F5344CB8AC3E}">
        <p14:creationId xmlns:p14="http://schemas.microsoft.com/office/powerpoint/2010/main" val="44200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74EB9AE-EBAA-42B3-8D4D-A7FB26B56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581109"/>
              </p:ext>
            </p:extLst>
          </p:nvPr>
        </p:nvGraphicFramePr>
        <p:xfrm>
          <a:off x="401982" y="1263006"/>
          <a:ext cx="11312939" cy="5031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35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05163-6B1F-41DF-99DC-B224CF5F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/>
                </a:solidFill>
              </a:rPr>
              <a:t>Resultados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F13774A-1C1F-46B7-9F96-BFDEFCF1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38397"/>
              </p:ext>
            </p:extLst>
          </p:nvPr>
        </p:nvGraphicFramePr>
        <p:xfrm>
          <a:off x="1036982" y="1685098"/>
          <a:ext cx="2421835" cy="73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835">
                  <a:extLst>
                    <a:ext uri="{9D8B030D-6E8A-4147-A177-3AD203B41FA5}">
                      <a16:colId xmlns:a16="http://schemas.microsoft.com/office/drawing/2014/main" val="2219669530"/>
                    </a:ext>
                  </a:extLst>
                </a:gridCol>
              </a:tblGrid>
              <a:tr h="366023">
                <a:tc>
                  <a:txBody>
                    <a:bodyPr/>
                    <a:lstStyle/>
                    <a:p>
                      <a:r>
                        <a:rPr lang="es-CL" dirty="0"/>
                        <a:t>Tamaño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9661"/>
                  </a:ext>
                </a:extLst>
              </a:tr>
              <a:tr h="366023">
                <a:tc>
                  <a:txBody>
                    <a:bodyPr/>
                    <a:lstStyle/>
                    <a:p>
                      <a:r>
                        <a:rPr lang="es-CL" dirty="0"/>
                        <a:t>(10,310)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0914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599E79-FE0B-425E-A3A2-91EA66EA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742"/>
              </p:ext>
            </p:extLst>
          </p:nvPr>
        </p:nvGraphicFramePr>
        <p:xfrm>
          <a:off x="1036982" y="3144452"/>
          <a:ext cx="63566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57">
                  <a:extLst>
                    <a:ext uri="{9D8B030D-6E8A-4147-A177-3AD203B41FA5}">
                      <a16:colId xmlns:a16="http://schemas.microsoft.com/office/drawing/2014/main" val="2245869111"/>
                    </a:ext>
                  </a:extLst>
                </a:gridCol>
                <a:gridCol w="1589157">
                  <a:extLst>
                    <a:ext uri="{9D8B030D-6E8A-4147-A177-3AD203B41FA5}">
                      <a16:colId xmlns:a16="http://schemas.microsoft.com/office/drawing/2014/main" val="1640812124"/>
                    </a:ext>
                  </a:extLst>
                </a:gridCol>
                <a:gridCol w="1589157">
                  <a:extLst>
                    <a:ext uri="{9D8B030D-6E8A-4147-A177-3AD203B41FA5}">
                      <a16:colId xmlns:a16="http://schemas.microsoft.com/office/drawing/2014/main" val="676110030"/>
                    </a:ext>
                  </a:extLst>
                </a:gridCol>
                <a:gridCol w="1589157">
                  <a:extLst>
                    <a:ext uri="{9D8B030D-6E8A-4147-A177-3AD203B41FA5}">
                      <a16:colId xmlns:a16="http://schemas.microsoft.com/office/drawing/2014/main" val="973374230"/>
                    </a:ext>
                  </a:extLst>
                </a:gridCol>
              </a:tblGrid>
              <a:tr h="360611">
                <a:tc gridSpan="2">
                  <a:txBody>
                    <a:bodyPr/>
                    <a:lstStyle/>
                    <a:p>
                      <a:r>
                        <a:rPr lang="es-CL" dirty="0">
                          <a:solidFill>
                            <a:schemeClr val="tx2"/>
                          </a:solidFill>
                        </a:rPr>
                        <a:t>Matriz de Confusión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L" dirty="0"/>
                        <a:t>Clasificación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78139"/>
                  </a:ext>
                </a:extLst>
              </a:tr>
              <a:tr h="360611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Malo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Bueno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00016"/>
                  </a:ext>
                </a:extLst>
              </a:tr>
              <a:tr h="360611">
                <a:tc rowSpan="2">
                  <a:txBody>
                    <a:bodyPr/>
                    <a:lstStyle/>
                    <a:p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Malo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49 (</a:t>
                      </a:r>
                      <a:r>
                        <a:rPr lang="es-CL" dirty="0" err="1"/>
                        <a:t>tn</a:t>
                      </a:r>
                      <a:r>
                        <a:rPr lang="es-C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36 (</a:t>
                      </a:r>
                      <a:r>
                        <a:rPr lang="es-CL" dirty="0" err="1"/>
                        <a:t>fp</a:t>
                      </a:r>
                      <a:r>
                        <a:rPr lang="es-C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96481"/>
                  </a:ext>
                </a:extLst>
              </a:tr>
              <a:tr h="360611">
                <a:tc vMerge="1">
                  <a:txBody>
                    <a:bodyPr/>
                    <a:lstStyle/>
                    <a:p>
                      <a:endParaRPr lang="es-C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Bueno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39 (</a:t>
                      </a:r>
                      <a:r>
                        <a:rPr lang="es-CL" dirty="0" err="1"/>
                        <a:t>fn</a:t>
                      </a:r>
                      <a:r>
                        <a:rPr lang="es-C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146 (</a:t>
                      </a:r>
                      <a:r>
                        <a:rPr lang="es-CL" dirty="0" err="1"/>
                        <a:t>tp</a:t>
                      </a:r>
                      <a:r>
                        <a:rPr lang="es-C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22931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69DF82F-5DCD-4D53-8D75-8A2CD912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42408"/>
              </p:ext>
            </p:extLst>
          </p:nvPr>
        </p:nvGraphicFramePr>
        <p:xfrm>
          <a:off x="1036982" y="53348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326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32043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3741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Recall</a:t>
                      </a:r>
                      <a:r>
                        <a:rPr lang="es-CL" dirty="0"/>
                        <a:t> (True Positive </a:t>
                      </a:r>
                      <a:r>
                        <a:rPr lang="es-CL" dirty="0" err="1"/>
                        <a:t>Rate</a:t>
                      </a:r>
                      <a:r>
                        <a:rPr lang="es-C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Precision</a:t>
                      </a:r>
                      <a:r>
                        <a:rPr lang="es-C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False Positive </a:t>
                      </a:r>
                      <a:r>
                        <a:rPr lang="es-CL" dirty="0" err="1"/>
                        <a:t>Rate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1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59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198</Words>
  <Application>Microsoft Office PowerPoint</Application>
  <PresentationFormat>Panorámica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Desafío Seguros</vt:lpstr>
      <vt:lpstr>Introducción</vt:lpstr>
      <vt:lpstr>Propuesta: Red Neuronal Artificial</vt:lpstr>
      <vt:lpstr>Presentación de PowerPoint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Seguros</dc:title>
  <dc:creator>Autored Autored</dc:creator>
  <cp:lastModifiedBy>Autored Autored</cp:lastModifiedBy>
  <cp:revision>7</cp:revision>
  <dcterms:created xsi:type="dcterms:W3CDTF">2019-06-17T23:34:38Z</dcterms:created>
  <dcterms:modified xsi:type="dcterms:W3CDTF">2019-06-18T01:01:45Z</dcterms:modified>
</cp:coreProperties>
</file>