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3"/>
  </p:notesMasterIdLst>
  <p:sldIdLst>
    <p:sldId id="256" r:id="rId2"/>
    <p:sldId id="274" r:id="rId3"/>
    <p:sldId id="268" r:id="rId4"/>
    <p:sldId id="276" r:id="rId5"/>
    <p:sldId id="307" r:id="rId6"/>
    <p:sldId id="308" r:id="rId7"/>
    <p:sldId id="309" r:id="rId8"/>
    <p:sldId id="277" r:id="rId9"/>
    <p:sldId id="310" r:id="rId10"/>
    <p:sldId id="280" r:id="rId11"/>
    <p:sldId id="314" r:id="rId12"/>
    <p:sldId id="279" r:id="rId13"/>
    <p:sldId id="317" r:id="rId14"/>
    <p:sldId id="311" r:id="rId15"/>
    <p:sldId id="312" r:id="rId16"/>
    <p:sldId id="313" r:id="rId17"/>
    <p:sldId id="281" r:id="rId18"/>
    <p:sldId id="315" r:id="rId19"/>
    <p:sldId id="282" r:id="rId20"/>
    <p:sldId id="262" r:id="rId21"/>
    <p:sldId id="316" r:id="rId22"/>
  </p:sldIdLst>
  <p:sldSz cx="12192000" cy="6858000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SHA" id="{396A016E-4FD7-4AC4-B8D4-B1A86CAEC0BD}">
          <p14:sldIdLst>
            <p14:sldId id="256"/>
            <p14:sldId id="274"/>
            <p14:sldId id="268"/>
            <p14:sldId id="276"/>
            <p14:sldId id="307"/>
            <p14:sldId id="308"/>
            <p14:sldId id="309"/>
            <p14:sldId id="277"/>
            <p14:sldId id="310"/>
            <p14:sldId id="280"/>
            <p14:sldId id="314"/>
            <p14:sldId id="279"/>
            <p14:sldId id="317"/>
            <p14:sldId id="311"/>
            <p14:sldId id="312"/>
            <p14:sldId id="313"/>
            <p14:sldId id="281"/>
            <p14:sldId id="315"/>
            <p14:sldId id="282"/>
            <p14:sldId id="262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33" userDrawn="1">
          <p15:clr>
            <a:srgbClr val="A4A3A4"/>
          </p15:clr>
        </p15:guide>
        <p15:guide id="2" pos="461" userDrawn="1">
          <p15:clr>
            <a:srgbClr val="A4A3A4"/>
          </p15:clr>
        </p15:guide>
        <p15:guide id="3" pos="71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CE0E2D"/>
    <a:srgbClr val="A016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6" autoAdjust="0"/>
    <p:restoredTop sz="92189" autoAdjust="0"/>
  </p:normalViewPr>
  <p:slideViewPr>
    <p:cSldViewPr snapToGrid="0" showGuides="1">
      <p:cViewPr varScale="1">
        <p:scale>
          <a:sx n="85" d="100"/>
          <a:sy n="85" d="100"/>
        </p:scale>
        <p:origin x="712" y="60"/>
      </p:cViewPr>
      <p:guideLst>
        <p:guide orient="horz" pos="4133"/>
        <p:guide pos="461"/>
        <p:guide pos="71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612B5-F59D-43DE-A775-8F0E8459B8AD}" type="datetimeFigureOut">
              <a:rPr lang="it-IT" smtClean="0"/>
              <a:t>02/02/2023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970F1-6B2F-4AB4-8491-9CFFA8CC2A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0724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9666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0538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4291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071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_1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A367F15A-D10B-41B8-AB31-D8DF68EB42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727199"/>
            <a:ext cx="12192000" cy="1980000"/>
          </a:xfrm>
          <a:prstGeom prst="rect">
            <a:avLst/>
          </a:prstGeom>
        </p:spPr>
        <p:txBody>
          <a:bodyPr anchor="ctr" anchorCtr="1"/>
          <a:lstStyle>
            <a:lvl1pPr marL="0" indent="0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15" name="Segnaposto testo 4">
            <a:extLst>
              <a:ext uri="{FF2B5EF4-FFF2-40B4-BE49-F238E27FC236}">
                <a16:creationId xmlns:a16="http://schemas.microsoft.com/office/drawing/2014/main" id="{4F586515-88ED-46D4-9BC0-AFD737E0F3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468960"/>
            <a:ext cx="8769926" cy="671208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722313" indent="0">
              <a:buNone/>
              <a:defRPr sz="3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6" name="Segnaposto testo 4">
            <a:extLst>
              <a:ext uri="{FF2B5EF4-FFF2-40B4-BE49-F238E27FC236}">
                <a16:creationId xmlns:a16="http://schemas.microsoft.com/office/drawing/2014/main" id="{FC3821EF-61E1-4916-A7B9-DDAE3D8CF9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" y="5140168"/>
            <a:ext cx="8769927" cy="743175"/>
          </a:xfrm>
          <a:prstGeom prst="rect">
            <a:avLst/>
          </a:prstGeom>
          <a:noFill/>
          <a:ln>
            <a:noFill/>
          </a:ln>
        </p:spPr>
        <p:txBody>
          <a:bodyPr anchor="t" anchorCtr="0"/>
          <a:lstStyle>
            <a:lvl1pPr marL="722313" indent="0">
              <a:buNone/>
              <a:defRPr sz="2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7" name="Segnaposto testo 4">
            <a:extLst>
              <a:ext uri="{FF2B5EF4-FFF2-40B4-BE49-F238E27FC236}">
                <a16:creationId xmlns:a16="http://schemas.microsoft.com/office/drawing/2014/main" id="{0FDE8EB7-C599-47B4-A7A0-68997C834D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5883342"/>
            <a:ext cx="8769926" cy="317335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722313" indent="0">
              <a:buNone/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00D955BD-FA77-451F-BE06-81732AF161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6200678"/>
            <a:ext cx="8769926" cy="351277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722313" indent="0" algn="l">
              <a:buNone/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5D96226-EFFB-417E-A26A-D8B77D5FC11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555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_2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egnaposto immagine 31">
            <a:extLst>
              <a:ext uri="{FF2B5EF4-FFF2-40B4-BE49-F238E27FC236}">
                <a16:creationId xmlns:a16="http://schemas.microsoft.com/office/drawing/2014/main" id="{888B7E7B-1B08-4648-98F5-4372C01029F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727200"/>
            <a:ext cx="12192000" cy="5130800"/>
          </a:xfrm>
          <a:prstGeom prst="rect">
            <a:avLst/>
          </a:prstGeom>
        </p:spPr>
        <p:txBody>
          <a:bodyPr anchor="t" anchorCtr="1"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33" name="Segnaposto testo 4">
            <a:extLst>
              <a:ext uri="{FF2B5EF4-FFF2-40B4-BE49-F238E27FC236}">
                <a16:creationId xmlns:a16="http://schemas.microsoft.com/office/drawing/2014/main" id="{89AD63E1-E5C3-4749-85B9-551631C6B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468960"/>
            <a:ext cx="8769926" cy="671208"/>
          </a:xfrm>
          <a:prstGeom prst="rect">
            <a:avLst/>
          </a:prstGeom>
          <a:solidFill>
            <a:srgbClr val="CE0E2D">
              <a:alpha val="70000"/>
            </a:srgbClr>
          </a:solidFill>
          <a:ln>
            <a:noFill/>
          </a:ln>
        </p:spPr>
        <p:txBody>
          <a:bodyPr anchor="b" anchorCtr="0"/>
          <a:lstStyle>
            <a:lvl1pPr marL="722313" indent="0">
              <a:buNone/>
              <a:defRPr sz="3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4" name="Segnaposto testo 4">
            <a:extLst>
              <a:ext uri="{FF2B5EF4-FFF2-40B4-BE49-F238E27FC236}">
                <a16:creationId xmlns:a16="http://schemas.microsoft.com/office/drawing/2014/main" id="{8643E9ED-337B-4FCC-8B7E-6AD3D8CDCB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" y="5140168"/>
            <a:ext cx="8769927" cy="743175"/>
          </a:xfrm>
          <a:prstGeom prst="rect">
            <a:avLst/>
          </a:prstGeom>
          <a:solidFill>
            <a:srgbClr val="CE0E2D">
              <a:alpha val="70000"/>
            </a:srgbClr>
          </a:solidFill>
          <a:ln>
            <a:noFill/>
          </a:ln>
        </p:spPr>
        <p:txBody>
          <a:bodyPr anchor="t" anchorCtr="0"/>
          <a:lstStyle>
            <a:lvl1pPr marL="722313" indent="0">
              <a:buNone/>
              <a:defRPr sz="2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5" name="Segnaposto testo 4">
            <a:extLst>
              <a:ext uri="{FF2B5EF4-FFF2-40B4-BE49-F238E27FC236}">
                <a16:creationId xmlns:a16="http://schemas.microsoft.com/office/drawing/2014/main" id="{DD58755C-0059-4B7B-AC71-E26130A410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5883342"/>
            <a:ext cx="8769926" cy="317335"/>
          </a:xfrm>
          <a:prstGeom prst="rect">
            <a:avLst/>
          </a:prstGeom>
          <a:solidFill>
            <a:srgbClr val="CE0E2D">
              <a:alpha val="70000"/>
            </a:srgbClr>
          </a:solidFill>
          <a:ln>
            <a:noFill/>
          </a:ln>
        </p:spPr>
        <p:txBody>
          <a:bodyPr anchor="b" anchorCtr="0"/>
          <a:lstStyle>
            <a:lvl1pPr marL="722313" indent="0">
              <a:buNone/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6" name="Segnaposto testo 4">
            <a:extLst>
              <a:ext uri="{FF2B5EF4-FFF2-40B4-BE49-F238E27FC236}">
                <a16:creationId xmlns:a16="http://schemas.microsoft.com/office/drawing/2014/main" id="{C52EAE49-330F-415C-A953-5F57BEC356B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200678"/>
            <a:ext cx="8769926" cy="351277"/>
          </a:xfrm>
          <a:prstGeom prst="rect">
            <a:avLst/>
          </a:prstGeom>
          <a:solidFill>
            <a:srgbClr val="CE0E2D">
              <a:alpha val="70000"/>
            </a:srgbClr>
          </a:solidFill>
          <a:ln>
            <a:noFill/>
          </a:ln>
        </p:spPr>
        <p:txBody>
          <a:bodyPr anchor="b" anchorCtr="0"/>
          <a:lstStyle>
            <a:lvl1pPr marL="722313" indent="0" algn="l">
              <a:buNone/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02A2925-8C13-4173-A157-859B105DA3F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430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na_1_fotograf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76C24CD-A996-4E49-95DC-85887AFC85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C3D653B7-53E5-40D2-843D-64DCF3E99F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122" y="2052638"/>
            <a:ext cx="6746875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CA7386DB-F485-4A44-A65A-6EDCE82765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1123" y="2663825"/>
            <a:ext cx="6746875" cy="3889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B82E578-81FE-486F-A334-006EE4F34D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24536" y="2052638"/>
            <a:ext cx="3600450" cy="4500561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901E55B-38D5-4D09-98FE-3E20068316E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324986" y="6492875"/>
            <a:ext cx="86701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728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na_2_fotograf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7">
            <a:extLst>
              <a:ext uri="{FF2B5EF4-FFF2-40B4-BE49-F238E27FC236}">
                <a16:creationId xmlns:a16="http://schemas.microsoft.com/office/drawing/2014/main" id="{E22B3179-D3E5-4FA8-AAB3-4FD95E1728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123" y="2052638"/>
            <a:ext cx="6746875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Segnaposto testo 9">
            <a:extLst>
              <a:ext uri="{FF2B5EF4-FFF2-40B4-BE49-F238E27FC236}">
                <a16:creationId xmlns:a16="http://schemas.microsoft.com/office/drawing/2014/main" id="{7ACA2446-3414-4B38-A976-502CC5FE10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1124" y="2663825"/>
            <a:ext cx="6746875" cy="3889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953FB859-57EF-4D71-9ECC-E9B45761911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24536" y="2052638"/>
            <a:ext cx="3600450" cy="2159000"/>
          </a:xfrm>
          <a:prstGeom prst="rect">
            <a:avLst/>
          </a:prstGeom>
        </p:spPr>
        <p:txBody>
          <a:bodyPr anchor="ctr" anchorCtr="1"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11" name="Segnaposto immagine 9">
            <a:extLst>
              <a:ext uri="{FF2B5EF4-FFF2-40B4-BE49-F238E27FC236}">
                <a16:creationId xmlns:a16="http://schemas.microsoft.com/office/drawing/2014/main" id="{3CAB93C5-9538-4B05-899E-8FF73A0DE8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24536" y="4394200"/>
            <a:ext cx="3600450" cy="2159000"/>
          </a:xfrm>
          <a:prstGeom prst="rect">
            <a:avLst/>
          </a:prstGeom>
        </p:spPr>
        <p:txBody>
          <a:bodyPr anchor="ctr" anchorCtr="1"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9" name="Segnaposto testo 5">
            <a:extLst>
              <a:ext uri="{FF2B5EF4-FFF2-40B4-BE49-F238E27FC236}">
                <a16:creationId xmlns:a16="http://schemas.microsoft.com/office/drawing/2014/main" id="{7260E311-D420-4598-B8DE-CF6F14768D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BAEB745-F95E-4D37-9B80-E9970B1FC03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24986" y="6553200"/>
            <a:ext cx="867014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243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na_3_fotograf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E821231F-60F9-4C30-BAFA-C4B6FCE6E7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121" y="2052638"/>
            <a:ext cx="8015608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9" name="Segnaposto testo 9">
            <a:extLst>
              <a:ext uri="{FF2B5EF4-FFF2-40B4-BE49-F238E27FC236}">
                <a16:creationId xmlns:a16="http://schemas.microsoft.com/office/drawing/2014/main" id="{D36B0302-E885-4637-8D1A-B723026CD2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1123" y="2663825"/>
            <a:ext cx="8015608" cy="3889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7F831A6-3CB7-4905-877C-DD92B6E1C2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85011" y="2052638"/>
            <a:ext cx="2339975" cy="1438275"/>
          </a:xfrm>
          <a:prstGeom prst="rect">
            <a:avLst/>
          </a:prstGeom>
        </p:spPr>
        <p:txBody>
          <a:bodyPr anchor="ctr" anchorCtr="1"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10" name="Segnaposto immagine 2">
            <a:extLst>
              <a:ext uri="{FF2B5EF4-FFF2-40B4-BE49-F238E27FC236}">
                <a16:creationId xmlns:a16="http://schemas.microsoft.com/office/drawing/2014/main" id="{8E80AB39-3B52-4C77-9B5A-713F16B9F1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5010" y="5111750"/>
            <a:ext cx="2339975" cy="1438275"/>
          </a:xfrm>
          <a:prstGeom prst="rect">
            <a:avLst/>
          </a:prstGeom>
        </p:spPr>
        <p:txBody>
          <a:bodyPr anchor="ctr" anchorCtr="1"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515AAABD-A5E9-403A-B769-1AC69CA97A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85010" y="3582194"/>
            <a:ext cx="2339975" cy="1438275"/>
          </a:xfrm>
          <a:prstGeom prst="rect">
            <a:avLst/>
          </a:prstGeom>
        </p:spPr>
        <p:txBody>
          <a:bodyPr anchor="ctr" anchorCtr="1"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12" name="Segnaposto testo 5">
            <a:extLst>
              <a:ext uri="{FF2B5EF4-FFF2-40B4-BE49-F238E27FC236}">
                <a16:creationId xmlns:a16="http://schemas.microsoft.com/office/drawing/2014/main" id="{F365FE00-095C-4612-BA61-5EA737AEBF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7504BC3-12C7-4794-A494-91D110C42BD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24986" y="6492875"/>
            <a:ext cx="86701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373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na_con_filigran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7">
            <a:extLst>
              <a:ext uri="{FF2B5EF4-FFF2-40B4-BE49-F238E27FC236}">
                <a16:creationId xmlns:a16="http://schemas.microsoft.com/office/drawing/2014/main" id="{C96E3B1E-F351-480A-8023-CAA36E4705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119" y="2052638"/>
            <a:ext cx="10583863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testo 9">
            <a:extLst>
              <a:ext uri="{FF2B5EF4-FFF2-40B4-BE49-F238E27FC236}">
                <a16:creationId xmlns:a16="http://schemas.microsoft.com/office/drawing/2014/main" id="{1D1BA64B-3824-4CCD-9C59-8A2272AE8D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1121" y="2663825"/>
            <a:ext cx="10583861" cy="3889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Segnaposto testo 5">
            <a:extLst>
              <a:ext uri="{FF2B5EF4-FFF2-40B4-BE49-F238E27FC236}">
                <a16:creationId xmlns:a16="http://schemas.microsoft.com/office/drawing/2014/main" id="{37467AFB-4C0A-4161-AA57-B74FF80C7F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2F2B5A6-A9B7-4F9A-9DA6-8CB6AECFDAC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24986" y="6492875"/>
            <a:ext cx="86701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042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na_senza_fotograf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7">
            <a:extLst>
              <a:ext uri="{FF2B5EF4-FFF2-40B4-BE49-F238E27FC236}">
                <a16:creationId xmlns:a16="http://schemas.microsoft.com/office/drawing/2014/main" id="{48B5030C-2E21-492F-91CA-9FBD5E21C7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119" y="2052638"/>
            <a:ext cx="10583863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Segnaposto testo 9">
            <a:extLst>
              <a:ext uri="{FF2B5EF4-FFF2-40B4-BE49-F238E27FC236}">
                <a16:creationId xmlns:a16="http://schemas.microsoft.com/office/drawing/2014/main" id="{7C4F1306-F248-41DA-9945-E84C3CC44D5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1122" y="2663825"/>
            <a:ext cx="10583860" cy="3889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470F01B-BDF9-4A6A-B8A5-C868ACCDE6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ACB18DC-FD31-46B8-A3A0-26F55F19BA2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24986" y="6492875"/>
            <a:ext cx="86701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788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na_vuo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0F1F266-6017-4ECD-9DB0-839DFFC029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24986" y="6492875"/>
            <a:ext cx="86701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9292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numero diapositiva 1">
            <a:extLst>
              <a:ext uri="{FF2B5EF4-FFF2-40B4-BE49-F238E27FC236}">
                <a16:creationId xmlns:a16="http://schemas.microsoft.com/office/drawing/2014/main" id="{674FBB5E-1F1B-4ABA-8317-9D4A5430D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4986" y="6553200"/>
            <a:ext cx="867014" cy="3048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6630F611-3D78-4E98-9E4C-D430BBAA5F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197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iara.nardin@unitn.it?subject=SPIF%20Presentation%20-%20Ph.D.%20Candidate%20Nard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CNardi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chiara.nardin@unitn.it?subject=SPIF%20Presentation%20-%20Ph.D.%20Candidate%20Nardin" TargetMode="Externa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chiara.nardin@unitn.it?subject=SPIF%20Presentation%20-%20Ph.D.%20Candidate%20Nardi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chiara.nardin@unitn.it?subject=SPIF%20Presentation%20-%20Ph.D.%20Candidate%20Nardin" TargetMode="Externa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chiara.nardin@unitn.it?subject=SPIF%20Presentation%20-%20Ph.D.%20Candidate%20Nardin" TargetMode="Externa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chiara.nardin@unitn.it?subject=SPIF%20Presentation%20-%20Ph.D.%20Candidate%20Nardin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chiara.nardin@unitn.it?subject=SPIF%20Presentation%20-%20Ph.D.%20Candidate%20Nardin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chiara.nardin@unitn.it?subject=SPIF%20Presentation%20-%20Ph.D.%20Candidate%20Nardin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chiara.nardin@unitn.it?subject=SPIF%20Presentation%20-%20Ph.D.%20Candidate%20Nardin" TargetMode="Externa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chiara.nardin@unitn.it?subject=SPIF%20Presentation%20-%20Ph.D.%20Candidate%20Nardin" TargetMode="Externa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chiara.nardin@unitn.it?subject=SPIF%20Presentation%20-%20Ph.D.%20Candidate%20Nardin" TargetMode="Externa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chiara.nardin@unitn.it?subject=SPIF%20Presentation%20-%20Ph.D.%20Candidate%20Nardin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chiara.nardin@unitn.it?subject=SPIF%20Presentation%20-%20Ph.D.%20Candidate%20Nardin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chiara.nardin@unitn.it?subject=SPIF%20Presentation%20-%20Ph.D.%20Candidate%20Nardin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chiara.nardin@unitn.it?subject=SPIF%20Presentation%20-%20Ph.D.%20Candidate%20Nardin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chiara.nardin@unitn.it?subject=SPIF%20Presentation%20-%20Ph.D.%20Candidate%20Nardin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chiara.nardin@unitn.it?subject=SPIF%20Presentation%20-%20Ph.D.%20Candidate%20Nardin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chiara.nardin@unitn.it?subject=SPIF%20Presentation%20-%20Ph.D.%20Candidate%20Nardin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chiara.nardin@unitn.it?subject=SPIF%20Presentation%20-%20Ph.D.%20Candidate%20Nardin" TargetMode="Externa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chiara.nardin@unitn.it?subject=SPIF%20Presentation%20-%20Ph.D.%20Candidate%20Nardin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chiara.nardin@unitn.it?subject=SPIF%20Presentation%20-%20Ph.D.%20Candidate%20Nardin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784E164-1C1C-4FDE-A02B-DE237D6672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554233"/>
            <a:ext cx="12192000" cy="1585935"/>
          </a:xfrm>
        </p:spPr>
        <p:txBody>
          <a:bodyPr/>
          <a:lstStyle/>
          <a:p>
            <a:r>
              <a:rPr lang="it-IT" dirty="0" err="1">
                <a:latin typeface="Cambria" panose="02040503050406030204" pitchFamily="18" charset="0"/>
                <a:ea typeface="Cambria" panose="02040503050406030204" pitchFamily="18" charset="0"/>
              </a:rPr>
              <a:t>Lecture</a:t>
            </a:r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 #4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CB89D19-5D0C-423A-AF3A-CB70302F9E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sz="2400" i="1" dirty="0" err="1">
                <a:latin typeface="+mj-lt"/>
              </a:rPr>
              <a:t>Probabilistic</a:t>
            </a:r>
            <a:r>
              <a:rPr lang="it-IT" sz="2400" i="1" dirty="0">
                <a:latin typeface="+mj-lt"/>
              </a:rPr>
              <a:t> Seismic Hazard Analysis</a:t>
            </a:r>
          </a:p>
        </p:txBody>
      </p:sp>
      <p:sp>
        <p:nvSpPr>
          <p:cNvPr id="7" name="Segnaposto testo 5">
            <a:extLst>
              <a:ext uri="{FF2B5EF4-FFF2-40B4-BE49-F238E27FC236}">
                <a16:creationId xmlns:a16="http://schemas.microsoft.com/office/drawing/2014/main" id="{EC7F4CFD-6C54-4AB5-9682-97D6E9869D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5396014"/>
            <a:ext cx="8769926" cy="974658"/>
          </a:xfrm>
        </p:spPr>
        <p:txBody>
          <a:bodyPr>
            <a:normAutofit/>
          </a:bodyPr>
          <a:lstStyle/>
          <a:p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Chiara Nardin – </a:t>
            </a:r>
            <a:r>
              <a:rPr lang="it-IT" dirty="0" err="1">
                <a:latin typeface="Cambria" panose="02040503050406030204" pitchFamily="18" charset="0"/>
                <a:ea typeface="Cambria" panose="02040503050406030204" pitchFamily="18" charset="0"/>
              </a:rPr>
              <a:t>Ph.D</a:t>
            </a:r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., </a:t>
            </a:r>
            <a:r>
              <a:rPr lang="it-IT" dirty="0" err="1">
                <a:latin typeface="Cambria" panose="02040503050406030204" pitchFamily="18" charset="0"/>
                <a:ea typeface="Cambria" panose="02040503050406030204" pitchFamily="18" charset="0"/>
              </a:rPr>
              <a:t>M.Sc</a:t>
            </a:r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., Eng. in </a:t>
            </a:r>
            <a:r>
              <a:rPr lang="it-IT" dirty="0" err="1">
                <a:latin typeface="Cambria" panose="02040503050406030204" pitchFamily="18" charset="0"/>
                <a:ea typeface="Cambria" panose="02040503050406030204" pitchFamily="18" charset="0"/>
              </a:rPr>
              <a:t>Civil</a:t>
            </a:r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 Engineering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8E49038-A84E-49ED-BD67-D75A99C33444}"/>
              </a:ext>
            </a:extLst>
          </p:cNvPr>
          <p:cNvSpPr txBox="1"/>
          <p:nvPr/>
        </p:nvSpPr>
        <p:spPr>
          <a:xfrm>
            <a:off x="8544337" y="297001"/>
            <a:ext cx="3498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latin typeface="Cambria" panose="02040503050406030204" pitchFamily="18" charset="0"/>
                <a:ea typeface="Cambria" panose="02040503050406030204" pitchFamily="18" charset="0"/>
              </a:rPr>
              <a:t>Trento, 03 </a:t>
            </a:r>
            <a:r>
              <a:rPr lang="it-IT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February</a:t>
            </a:r>
            <a:r>
              <a:rPr lang="it-IT" sz="1200" dirty="0">
                <a:latin typeface="Cambria" panose="02040503050406030204" pitchFamily="18" charset="0"/>
                <a:ea typeface="Cambria" panose="02040503050406030204" pitchFamily="18" charset="0"/>
              </a:rPr>
              <a:t> 2023</a:t>
            </a:r>
          </a:p>
          <a:p>
            <a:pPr algn="r"/>
            <a:r>
              <a:rPr lang="it-IT" sz="1400" b="1" i="1" dirty="0">
                <a:latin typeface="Cambria" panose="02040503050406030204" pitchFamily="18" charset="0"/>
                <a:ea typeface="Cambria" panose="02040503050406030204" pitchFamily="18" charset="0"/>
              </a:rPr>
              <a:t>Chiara Nardin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it-IT" sz="1400" b="1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Ph.D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it-IT" sz="1400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chiara.nardin@unitn.it</a:t>
            </a:r>
            <a:endParaRPr lang="it-IT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A66840B-5A1E-4E05-89A6-914F5DEDF96E}"/>
              </a:ext>
            </a:extLst>
          </p:cNvPr>
          <p:cNvSpPr txBox="1"/>
          <p:nvPr/>
        </p:nvSpPr>
        <p:spPr>
          <a:xfrm>
            <a:off x="8544337" y="6418159"/>
            <a:ext cx="3498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i="1" dirty="0"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https://github.com/CNardin</a:t>
            </a:r>
            <a:endParaRPr lang="it-IT" sz="14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671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741122" y="2052638"/>
            <a:ext cx="10011759" cy="611187"/>
          </a:xfrm>
        </p:spPr>
        <p:txBody>
          <a:bodyPr/>
          <a:lstStyle/>
          <a:p>
            <a:r>
              <a:rPr lang="it-IT" dirty="0">
                <a:latin typeface="+mj-lt"/>
              </a:rPr>
              <a:t>PSHA – </a:t>
            </a:r>
            <a:r>
              <a:rPr lang="it-IT" dirty="0" err="1">
                <a:latin typeface="+mj-lt"/>
              </a:rPr>
              <a:t>Step</a:t>
            </a:r>
            <a:r>
              <a:rPr lang="it-IT" dirty="0">
                <a:latin typeface="+mj-lt"/>
              </a:rPr>
              <a:t> 2: </a:t>
            </a:r>
            <a:r>
              <a:rPr lang="it-IT" dirty="0" err="1">
                <a:latin typeface="+mj-lt"/>
              </a:rPr>
              <a:t>Earthquake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size</a:t>
            </a:r>
            <a:r>
              <a:rPr lang="it-IT" dirty="0">
                <a:latin typeface="+mj-lt"/>
              </a:rPr>
              <a:t> (</a:t>
            </a:r>
            <a:r>
              <a:rPr lang="it-IT" dirty="0" err="1">
                <a:latin typeface="+mj-lt"/>
              </a:rPr>
              <a:t>Recurrence</a:t>
            </a:r>
            <a:r>
              <a:rPr lang="it-IT" dirty="0">
                <a:latin typeface="+mj-lt"/>
              </a:rPr>
              <a:t> law)</a:t>
            </a:r>
            <a:endParaRPr lang="en-GB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testo 3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741122" y="2482850"/>
                <a:ext cx="9793527" cy="2047071"/>
              </a:xfrm>
            </p:spPr>
            <p:txBody>
              <a:bodyPr numCol="1"/>
              <a:lstStyle/>
              <a:p>
                <a:r>
                  <a:rPr lang="it-IT" dirty="0">
                    <a:latin typeface="+mj-lt"/>
                  </a:rPr>
                  <a:t>Observations: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+mj-lt"/>
                  </a:rPr>
                  <a:t>given</a:t>
                </a:r>
                <a:r>
                  <a:rPr lang="it-IT" dirty="0">
                    <a:latin typeface="+mj-lt"/>
                  </a:rPr>
                  <a:t> a seismic source,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it-IT" dirty="0">
                    <a:latin typeface="+mj-lt"/>
                  </a:rPr>
                  <a:t> </a:t>
                </a:r>
                <a:r>
                  <a:rPr lang="it-IT" dirty="0" err="1">
                    <a:latin typeface="+mj-lt"/>
                  </a:rPr>
                  <a:t>parameters</a:t>
                </a:r>
                <a:r>
                  <a:rPr lang="it-IT" dirty="0">
                    <a:latin typeface="+mj-lt"/>
                  </a:rPr>
                  <a:t> are </a:t>
                </a:r>
                <a:r>
                  <a:rPr lang="it-IT" dirty="0" err="1">
                    <a:latin typeface="+mj-lt"/>
                  </a:rPr>
                  <a:t>estimated</a:t>
                </a:r>
                <a:r>
                  <a:rPr lang="it-IT" dirty="0">
                    <a:latin typeface="+mj-lt"/>
                  </a:rPr>
                  <a:t> </a:t>
                </a:r>
                <a:r>
                  <a:rPr lang="it-IT" dirty="0" err="1">
                    <a:latin typeface="+mj-lt"/>
                  </a:rPr>
                  <a:t>through</a:t>
                </a:r>
                <a:r>
                  <a:rPr lang="it-IT" dirty="0">
                    <a:latin typeface="+mj-lt"/>
                  </a:rPr>
                  <a:t> </a:t>
                </a:r>
                <a:r>
                  <a:rPr lang="it-IT" dirty="0" err="1">
                    <a:latin typeface="+mj-lt"/>
                  </a:rPr>
                  <a:t>statistical</a:t>
                </a:r>
                <a:r>
                  <a:rPr lang="it-IT" dirty="0">
                    <a:latin typeface="+mj-lt"/>
                  </a:rPr>
                  <a:t> </a:t>
                </a:r>
                <a:r>
                  <a:rPr lang="it-IT" dirty="0" err="1">
                    <a:latin typeface="+mj-lt"/>
                  </a:rPr>
                  <a:t>analysis</a:t>
                </a:r>
                <a:r>
                  <a:rPr lang="it-IT" dirty="0">
                    <a:latin typeface="+mj-lt"/>
                  </a:rPr>
                  <a:t> of </a:t>
                </a:r>
                <a:r>
                  <a:rPr lang="it-IT" dirty="0" err="1">
                    <a:latin typeface="+mj-lt"/>
                  </a:rPr>
                  <a:t>historical</a:t>
                </a:r>
                <a:r>
                  <a:rPr lang="it-IT" dirty="0">
                    <a:latin typeface="+mj-lt"/>
                  </a:rPr>
                  <a:t> data with </a:t>
                </a:r>
                <a:r>
                  <a:rPr lang="it-IT" dirty="0" err="1">
                    <a:latin typeface="+mj-lt"/>
                  </a:rPr>
                  <a:t>constraints</a:t>
                </a:r>
                <a:r>
                  <a:rPr lang="it-IT" dirty="0">
                    <a:latin typeface="+mj-lt"/>
                  </a:rPr>
                  <a:t> from </a:t>
                </a:r>
                <a:r>
                  <a:rPr lang="it-IT" dirty="0" err="1">
                    <a:latin typeface="+mj-lt"/>
                  </a:rPr>
                  <a:t>geological</a:t>
                </a:r>
                <a:r>
                  <a:rPr lang="it-IT" dirty="0">
                    <a:latin typeface="+mj-lt"/>
                  </a:rPr>
                  <a:t> </a:t>
                </a:r>
                <a:r>
                  <a:rPr lang="it-IT" dirty="0" err="1">
                    <a:latin typeface="+mj-lt"/>
                  </a:rPr>
                  <a:t>evidence</a:t>
                </a:r>
                <a:endParaRPr lang="it-IT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+mj-lt"/>
                  </a:rPr>
                  <a:t>paramount</a:t>
                </a:r>
                <a:r>
                  <a:rPr lang="it-IT" dirty="0">
                    <a:latin typeface="+mj-lt"/>
                  </a:rPr>
                  <a:t> </a:t>
                </a:r>
                <a:r>
                  <a:rPr lang="it-IT" dirty="0" err="1">
                    <a:latin typeface="+mj-lt"/>
                  </a:rPr>
                  <a:t>aspect</a:t>
                </a:r>
                <a:r>
                  <a:rPr lang="it-IT" dirty="0">
                    <a:latin typeface="+mj-lt"/>
                  </a:rPr>
                  <a:t> </a:t>
                </a:r>
                <a:r>
                  <a:rPr lang="it-IT" dirty="0" err="1">
                    <a:latin typeface="+mj-lt"/>
                  </a:rPr>
                  <a:t>regarding</a:t>
                </a:r>
                <a:r>
                  <a:rPr lang="it-IT" dirty="0">
                    <a:latin typeface="+mj-lt"/>
                  </a:rPr>
                  <a:t> </a:t>
                </a:r>
                <a:r>
                  <a:rPr lang="it-IT" dirty="0" err="1">
                    <a:latin typeface="+mj-lt"/>
                  </a:rPr>
                  <a:t>completeness</a:t>
                </a:r>
                <a:r>
                  <a:rPr lang="it-IT" dirty="0">
                    <a:latin typeface="+mj-lt"/>
                  </a:rPr>
                  <a:t> and </a:t>
                </a:r>
                <a:r>
                  <a:rPr lang="it-IT" dirty="0" err="1">
                    <a:latin typeface="+mj-lt"/>
                  </a:rPr>
                  <a:t>undistortion</a:t>
                </a:r>
                <a:r>
                  <a:rPr lang="it-IT" dirty="0">
                    <a:latin typeface="+mj-lt"/>
                  </a:rPr>
                  <a:t> of the </a:t>
                </a:r>
                <a:r>
                  <a:rPr lang="it-IT" dirty="0" err="1">
                    <a:latin typeface="+mj-lt"/>
                  </a:rPr>
                  <a:t>reference</a:t>
                </a:r>
                <a:r>
                  <a:rPr lang="it-IT" dirty="0">
                    <a:latin typeface="+mj-lt"/>
                  </a:rPr>
                  <a:t> </a:t>
                </a:r>
                <a:r>
                  <a:rPr lang="it-IT" dirty="0" err="1">
                    <a:latin typeface="+mj-lt"/>
                  </a:rPr>
                  <a:t>catalogue</a:t>
                </a:r>
                <a:r>
                  <a:rPr lang="it-IT" dirty="0">
                    <a:latin typeface="+mj-lt"/>
                  </a:rPr>
                  <a:t> in </a:t>
                </a:r>
                <a:r>
                  <a:rPr lang="it-IT" dirty="0" err="1">
                    <a:latin typeface="+mj-lt"/>
                  </a:rPr>
                  <a:t>terms</a:t>
                </a:r>
                <a:r>
                  <a:rPr lang="it-IT" dirty="0">
                    <a:latin typeface="+mj-lt"/>
                  </a:rPr>
                  <a:t> of </a:t>
                </a:r>
                <a:r>
                  <a:rPr lang="it-IT" dirty="0" err="1">
                    <a:latin typeface="+mj-lt"/>
                  </a:rPr>
                  <a:t>intensity</a:t>
                </a:r>
                <a:r>
                  <a:rPr lang="it-IT" dirty="0">
                    <a:latin typeface="+mj-lt"/>
                  </a:rPr>
                  <a:t>/</a:t>
                </a:r>
                <a:r>
                  <a:rPr lang="it-IT" dirty="0" err="1">
                    <a:latin typeface="+mj-lt"/>
                  </a:rPr>
                  <a:t>magnitude</a:t>
                </a:r>
                <a:r>
                  <a:rPr lang="it-IT" dirty="0">
                    <a:latin typeface="+mj-lt"/>
                  </a:rPr>
                  <a:t> </a:t>
                </a:r>
                <a:r>
                  <a:rPr lang="it-IT" dirty="0" err="1">
                    <a:latin typeface="+mj-lt"/>
                  </a:rPr>
                  <a:t>range</a:t>
                </a:r>
                <a:r>
                  <a:rPr lang="it-IT" dirty="0">
                    <a:latin typeface="+mj-lt"/>
                  </a:rPr>
                  <a:t> and time </a:t>
                </a:r>
                <a:r>
                  <a:rPr lang="it-IT" dirty="0" err="1">
                    <a:latin typeface="+mj-lt"/>
                  </a:rPr>
                  <a:t>intervals</a:t>
                </a:r>
                <a:r>
                  <a:rPr lang="it-IT" dirty="0">
                    <a:latin typeface="+mj-lt"/>
                  </a:rPr>
                  <a:t> </a:t>
                </a:r>
                <a:endParaRPr lang="en-GB" dirty="0">
                  <a:latin typeface="+mj-lt"/>
                </a:endParaRPr>
              </a:p>
              <a:p>
                <a:endParaRPr lang="en-GB" sz="600" dirty="0">
                  <a:latin typeface="+mj-lt"/>
                </a:endParaRPr>
              </a:p>
              <a:p>
                <a:endParaRPr lang="it-IT" dirty="0">
                  <a:latin typeface="+mj-lt"/>
                </a:endParaRPr>
              </a:p>
              <a:p>
                <a:endParaRPr lang="en-GB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Segnaposto tes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741122" y="2482850"/>
                <a:ext cx="9793527" cy="2047071"/>
              </a:xfrm>
              <a:blipFill>
                <a:blip r:embed="rId2"/>
                <a:stretch>
                  <a:fillRect l="-560" t="-29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+mj-lt"/>
              </a:rPr>
              <a:pPr>
                <a:defRPr/>
              </a:pPr>
              <a:t>10</a:t>
            </a:fld>
            <a:endParaRPr lang="it-IT" dirty="0">
              <a:latin typeface="+mj-l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45BE449-456E-4090-8ADA-F3A9DB500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298" y="4138426"/>
            <a:ext cx="5399990" cy="263683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0C87C4B-1FCD-4517-92B2-CA5A4514B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975" y="4000500"/>
            <a:ext cx="3907684" cy="2803338"/>
          </a:xfrm>
          <a:prstGeom prst="rect">
            <a:avLst/>
          </a:prstGeom>
        </p:spPr>
      </p:pic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A9089D9-9BEA-40BD-4CC6-B5C1DB373E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 </a:t>
            </a:r>
            <a:r>
              <a:rPr lang="it-IT" sz="1800" dirty="0">
                <a:latin typeface="+mj-lt"/>
              </a:rPr>
              <a:t>			</a:t>
            </a:r>
            <a:r>
              <a:rPr lang="it-IT" sz="1800" b="1" i="1" u="sng" dirty="0" err="1">
                <a:latin typeface="+mj-lt"/>
              </a:rPr>
              <a:t>Probabilistic</a:t>
            </a:r>
            <a:r>
              <a:rPr lang="it-IT" sz="1800" b="1" i="1" u="sng" dirty="0">
                <a:latin typeface="+mj-lt"/>
              </a:rPr>
              <a:t> </a:t>
            </a:r>
            <a:r>
              <a:rPr lang="it-IT" sz="1800" b="1" i="1" u="sng" dirty="0" err="1">
                <a:latin typeface="+mj-lt"/>
              </a:rPr>
              <a:t>Hazard</a:t>
            </a:r>
            <a:r>
              <a:rPr lang="it-IT" sz="1800" b="1" i="1" u="sng" dirty="0">
                <a:latin typeface="+mj-lt"/>
              </a:rPr>
              <a:t> Model 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02915FB-9BF9-8033-6F98-88375B6D82D0}"/>
              </a:ext>
            </a:extLst>
          </p:cNvPr>
          <p:cNvSpPr txBox="1"/>
          <p:nvPr/>
        </p:nvSpPr>
        <p:spPr>
          <a:xfrm>
            <a:off x="8544337" y="297001"/>
            <a:ext cx="3498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latin typeface="Cambria" panose="02040503050406030204" pitchFamily="18" charset="0"/>
                <a:ea typeface="Cambria" panose="02040503050406030204" pitchFamily="18" charset="0"/>
              </a:rPr>
              <a:t>Trento, 03 </a:t>
            </a:r>
            <a:r>
              <a:rPr lang="it-IT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February</a:t>
            </a:r>
            <a:r>
              <a:rPr lang="it-IT" sz="1200" dirty="0">
                <a:latin typeface="Cambria" panose="02040503050406030204" pitchFamily="18" charset="0"/>
                <a:ea typeface="Cambria" panose="02040503050406030204" pitchFamily="18" charset="0"/>
              </a:rPr>
              <a:t> 2023</a:t>
            </a:r>
          </a:p>
          <a:p>
            <a:pPr algn="r"/>
            <a:r>
              <a:rPr lang="it-IT" sz="1400" b="1" i="1" dirty="0">
                <a:latin typeface="Cambria" panose="02040503050406030204" pitchFamily="18" charset="0"/>
                <a:ea typeface="Cambria" panose="02040503050406030204" pitchFamily="18" charset="0"/>
              </a:rPr>
              <a:t>Chiara Nardin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it-IT" sz="1400" b="1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Ph.D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it-IT" sz="1400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chiara.nardin@unitn.it</a:t>
            </a:r>
            <a:endParaRPr lang="it-IT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29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741122" y="2052638"/>
            <a:ext cx="10011759" cy="611187"/>
          </a:xfrm>
        </p:spPr>
        <p:txBody>
          <a:bodyPr/>
          <a:lstStyle/>
          <a:p>
            <a:r>
              <a:rPr lang="it-IT" dirty="0">
                <a:latin typeface="+mj-lt"/>
              </a:rPr>
              <a:t>PSHA – </a:t>
            </a:r>
            <a:r>
              <a:rPr lang="it-IT" dirty="0" err="1">
                <a:latin typeface="+mj-lt"/>
              </a:rPr>
              <a:t>Step</a:t>
            </a:r>
            <a:r>
              <a:rPr lang="it-IT" dirty="0">
                <a:latin typeface="+mj-lt"/>
              </a:rPr>
              <a:t> 3: Ground </a:t>
            </a:r>
            <a:r>
              <a:rPr lang="it-IT" dirty="0" err="1">
                <a:latin typeface="+mj-lt"/>
              </a:rPr>
              <a:t>motion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predictive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equations</a:t>
            </a:r>
            <a:r>
              <a:rPr lang="it-IT" dirty="0">
                <a:latin typeface="+mj-lt"/>
              </a:rPr>
              <a:t> (GMPE)</a:t>
            </a:r>
            <a:endParaRPr lang="en-GB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testo 3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576165" cy="1838727"/>
              </a:xfrm>
            </p:spPr>
            <p:txBody>
              <a:bodyPr numCol="1"/>
              <a:lstStyle/>
              <a:p>
                <a:r>
                  <a:rPr lang="en-US" dirty="0">
                    <a:latin typeface="+mj-lt"/>
                  </a:rPr>
                  <a:t>The most used explanatory variables are the magnitude (M), the source-to-site distance (R) and coefficients to take into account for style of faulting (F), wave propagation path, and/or local site conditions (S).</a:t>
                </a:r>
              </a:p>
              <a:p>
                <a:endParaRPr lang="en-US" dirty="0">
                  <a:latin typeface="+mj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dirty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𝐼𝑀</m:t>
                              </m:r>
                            </m:e>
                          </m:d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= </m:t>
                          </m:r>
                          <m:acc>
                            <m:accPr>
                              <m:chr m:val="̅"/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func>
                                <m:func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dirty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𝐼𝑀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acc>
                        </m:e>
                      </m:func>
                      <m:r>
                        <a:rPr lang="it-IT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 dirty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it-IT" i="1" dirty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i="1" dirty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dirty="0">
                  <a:latin typeface="+mj-lt"/>
                </a:endParaRPr>
              </a:p>
              <a:p>
                <a:endParaRPr lang="it-IT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it-IT" dirty="0" err="1">
                          <a:latin typeface="+mj-lt"/>
                        </a:rPr>
                        <m:t>where</m:t>
                      </m:r>
                    </m:oMath>
                  </m:oMathPara>
                </a14:m>
                <a:endParaRPr lang="it-IT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dirty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𝐼𝑀</m:t>
                        </m:r>
                      </m:e>
                    </m:d>
                    <m:r>
                      <m:rPr>
                        <m:nor/>
                      </m:rPr>
                      <a:rPr lang="en-GB" i="1" dirty="0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is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the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natural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log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of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the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ground</m:t>
                    </m:r>
                  </m:oMath>
                </a14:m>
                <a:endParaRPr lang="it-IT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motion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GB" i="1" dirty="0">
                          <a:latin typeface="+mj-lt"/>
                        </a:rPr>
                        <m:t>intensity</m:t>
                      </m:r>
                      <m:r>
                        <m:rPr>
                          <m:nor/>
                        </m:rPr>
                        <a:rPr lang="en-GB" i="1" dirty="0"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GB" i="1" dirty="0">
                          <a:latin typeface="+mj-lt"/>
                        </a:rPr>
                        <m:t>measure</m:t>
                      </m:r>
                      <m:r>
                        <m:rPr>
                          <m:nor/>
                        </m:rPr>
                        <a:rPr lang="en-GB" i="1" dirty="0"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of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interest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;</m:t>
                      </m:r>
                    </m:oMath>
                  </m:oMathPara>
                </a14:m>
                <a:endParaRPr lang="en-GB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unc>
                          <m:funcPr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 dirty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𝐼𝑀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acc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and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 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are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 </m:t>
                    </m:r>
                  </m:oMath>
                </a14:m>
                <a:endParaRPr lang="it-IT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the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predicted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mean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and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standard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deviation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of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dirty="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𝐼𝑀</m:t>
                          </m:r>
                        </m:e>
                      </m:d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;</m:t>
                      </m:r>
                    </m:oMath>
                  </m:oMathPara>
                </a14:m>
                <a:endParaRPr lang="en-GB" dirty="0">
                  <a:latin typeface="+mj-lt"/>
                </a:endParaRPr>
              </a:p>
              <a:p>
                <a:endParaRPr lang="it-IT" dirty="0">
                  <a:latin typeface="+mj-lt"/>
                </a:endParaRPr>
              </a:p>
              <a:p>
                <a:endParaRPr lang="en-GB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Segnaposto tes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576165" cy="1838727"/>
              </a:xfrm>
              <a:blipFill>
                <a:blip r:embed="rId2"/>
                <a:stretch>
                  <a:fillRect l="-519" t="-3642" b="-841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+mj-lt"/>
              </a:rPr>
              <a:pPr>
                <a:defRPr/>
              </a:pPr>
              <a:t>11</a:t>
            </a:fld>
            <a:endParaRPr lang="it-IT" dirty="0">
              <a:latin typeface="+mj-lt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1ADCB74-4EE8-4473-A1DB-600DF28F3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2473" y="3445374"/>
            <a:ext cx="3630880" cy="3047501"/>
          </a:xfrm>
          <a:prstGeom prst="rect">
            <a:avLst/>
          </a:prstGeom>
        </p:spPr>
      </p:pic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FF6465EC-45CA-A954-5550-3A421ACC05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 </a:t>
            </a:r>
            <a:r>
              <a:rPr lang="it-IT" sz="1800" dirty="0">
                <a:latin typeface="+mj-lt"/>
              </a:rPr>
              <a:t>			</a:t>
            </a:r>
            <a:r>
              <a:rPr lang="it-IT" sz="1800" b="1" i="1" u="sng" dirty="0" err="1">
                <a:latin typeface="+mj-lt"/>
              </a:rPr>
              <a:t>Probabilistic</a:t>
            </a:r>
            <a:r>
              <a:rPr lang="it-IT" sz="1800" b="1" i="1" u="sng" dirty="0">
                <a:latin typeface="+mj-lt"/>
              </a:rPr>
              <a:t> </a:t>
            </a:r>
            <a:r>
              <a:rPr lang="it-IT" sz="1800" b="1" i="1" u="sng" dirty="0" err="1">
                <a:latin typeface="+mj-lt"/>
              </a:rPr>
              <a:t>Hazard</a:t>
            </a:r>
            <a:r>
              <a:rPr lang="it-IT" sz="1800" b="1" i="1" u="sng" dirty="0">
                <a:latin typeface="+mj-lt"/>
              </a:rPr>
              <a:t> Model 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87C2F88-D889-4FF2-B949-9A2F7D576D04}"/>
              </a:ext>
            </a:extLst>
          </p:cNvPr>
          <p:cNvSpPr txBox="1"/>
          <p:nvPr/>
        </p:nvSpPr>
        <p:spPr>
          <a:xfrm>
            <a:off x="8544337" y="297001"/>
            <a:ext cx="3498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latin typeface="Cambria" panose="02040503050406030204" pitchFamily="18" charset="0"/>
                <a:ea typeface="Cambria" panose="02040503050406030204" pitchFamily="18" charset="0"/>
              </a:rPr>
              <a:t>Trento, 03 </a:t>
            </a:r>
            <a:r>
              <a:rPr lang="it-IT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February</a:t>
            </a:r>
            <a:r>
              <a:rPr lang="it-IT" sz="1200" dirty="0">
                <a:latin typeface="Cambria" panose="02040503050406030204" pitchFamily="18" charset="0"/>
                <a:ea typeface="Cambria" panose="02040503050406030204" pitchFamily="18" charset="0"/>
              </a:rPr>
              <a:t> 2023</a:t>
            </a:r>
          </a:p>
          <a:p>
            <a:pPr algn="r"/>
            <a:r>
              <a:rPr lang="it-IT" sz="1400" b="1" i="1" dirty="0">
                <a:latin typeface="Cambria" panose="02040503050406030204" pitchFamily="18" charset="0"/>
                <a:ea typeface="Cambria" panose="02040503050406030204" pitchFamily="18" charset="0"/>
              </a:rPr>
              <a:t>Chiara Nardin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it-IT" sz="1400" b="1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Ph.D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it-IT" sz="1400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chiara.nardin@unitn.it</a:t>
            </a:r>
            <a:endParaRPr lang="it-IT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92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741122" y="2052638"/>
            <a:ext cx="10011759" cy="611187"/>
          </a:xfrm>
        </p:spPr>
        <p:txBody>
          <a:bodyPr/>
          <a:lstStyle/>
          <a:p>
            <a:r>
              <a:rPr lang="it-IT" dirty="0">
                <a:latin typeface="+mj-lt"/>
              </a:rPr>
              <a:t>PSHA – </a:t>
            </a:r>
            <a:r>
              <a:rPr lang="it-IT" dirty="0" err="1">
                <a:latin typeface="+mj-lt"/>
              </a:rPr>
              <a:t>Step</a:t>
            </a:r>
            <a:r>
              <a:rPr lang="it-IT" dirty="0">
                <a:latin typeface="+mj-lt"/>
              </a:rPr>
              <a:t> 3: Ground </a:t>
            </a:r>
            <a:r>
              <a:rPr lang="it-IT" dirty="0" err="1">
                <a:latin typeface="+mj-lt"/>
              </a:rPr>
              <a:t>motion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predictive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equations</a:t>
            </a:r>
            <a:r>
              <a:rPr lang="it-IT" dirty="0">
                <a:latin typeface="+mj-lt"/>
              </a:rPr>
              <a:t> (GMPE)</a:t>
            </a:r>
            <a:endParaRPr lang="en-GB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testo 3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474745" cy="2047071"/>
              </a:xfrm>
            </p:spPr>
            <p:txBody>
              <a:bodyPr numCol="1"/>
              <a:lstStyle/>
              <a:p>
                <a:r>
                  <a:rPr lang="it-IT" dirty="0">
                    <a:latin typeface="+mj-lt"/>
                  </a:rPr>
                  <a:t>Goal: </a:t>
                </a:r>
                <a:r>
                  <a:rPr lang="it-IT" b="1" dirty="0">
                    <a:latin typeface="+mj-lt"/>
                  </a:rPr>
                  <a:t>estimate ground </a:t>
                </a:r>
                <a:r>
                  <a:rPr lang="it-IT" b="1" dirty="0" err="1">
                    <a:latin typeface="+mj-lt"/>
                  </a:rPr>
                  <a:t>motion</a:t>
                </a:r>
                <a:r>
                  <a:rPr lang="it-IT" b="1" dirty="0">
                    <a:latin typeface="+mj-lt"/>
                  </a:rPr>
                  <a:t> </a:t>
                </a:r>
                <a:r>
                  <a:rPr lang="it-IT" b="1" dirty="0" err="1">
                    <a:latin typeface="+mj-lt"/>
                  </a:rPr>
                  <a:t>at</a:t>
                </a:r>
                <a:r>
                  <a:rPr lang="it-IT" b="1" dirty="0">
                    <a:latin typeface="+mj-lt"/>
                  </a:rPr>
                  <a:t> the site</a:t>
                </a:r>
              </a:p>
              <a:p>
                <a:endParaRPr lang="it-IT" b="1" dirty="0">
                  <a:latin typeface="+mj-lt"/>
                </a:endParaRPr>
              </a:p>
              <a:p>
                <a:endParaRPr lang="it-IT" b="1" dirty="0">
                  <a:latin typeface="+mj-lt"/>
                </a:endParaRPr>
              </a:p>
              <a:p>
                <a:endParaRPr lang="it-IT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b="0" dirty="0" err="1">
                    <a:latin typeface="+mj-lt"/>
                  </a:rPr>
                  <a:t>Identify</a:t>
                </a:r>
                <a:r>
                  <a:rPr lang="it-IT" b="0" dirty="0">
                    <a:latin typeface="+mj-lt"/>
                  </a:rPr>
                  <a:t> the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𝐼𝑀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+mj-lt"/>
                  </a:rPr>
                  <a:t>of  interest for the situation and purposes;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+mj-lt"/>
                  </a:rPr>
                  <a:t>Estimation</a:t>
                </a:r>
                <a:r>
                  <a:rPr lang="it-IT" dirty="0">
                    <a:latin typeface="+mj-lt"/>
                  </a:rPr>
                  <a:t> of the PDF of the </a:t>
                </a:r>
                <a:r>
                  <a:rPr lang="it-IT" dirty="0" err="1">
                    <a:latin typeface="+mj-lt"/>
                  </a:rPr>
                  <a:t>selected</a:t>
                </a:r>
                <a:r>
                  <a:rPr lang="it-IT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𝐼𝑀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latin typeface="+mj-lt"/>
                  </a:rPr>
                  <a:t>by </a:t>
                </a:r>
                <a:r>
                  <a:rPr lang="it-IT" dirty="0" err="1">
                    <a:latin typeface="+mj-lt"/>
                  </a:rPr>
                  <a:t>referring</a:t>
                </a:r>
                <a:r>
                  <a:rPr lang="it-IT" dirty="0">
                    <a:latin typeface="+mj-lt"/>
                  </a:rPr>
                  <a:t> to </a:t>
                </a:r>
                <a:r>
                  <a:rPr lang="it-IT" dirty="0" err="1">
                    <a:latin typeface="+mj-lt"/>
                  </a:rPr>
                  <a:t>predictor</a:t>
                </a:r>
                <a:r>
                  <a:rPr lang="it-IT" dirty="0">
                    <a:latin typeface="+mj-lt"/>
                  </a:rPr>
                  <a:t> </a:t>
                </a:r>
                <a:r>
                  <a:rPr lang="it-IT" dirty="0" err="1">
                    <a:latin typeface="+mj-lt"/>
                  </a:rPr>
                  <a:t>variables</a:t>
                </a:r>
                <a:r>
                  <a:rPr lang="it-IT" dirty="0">
                    <a:latin typeface="+mj-lt"/>
                  </a:rPr>
                  <a:t> </a:t>
                </a:r>
                <a:r>
                  <a:rPr lang="it-IT" dirty="0" err="1">
                    <a:latin typeface="+mj-lt"/>
                  </a:rPr>
                  <a:t>such</a:t>
                </a:r>
                <a:r>
                  <a:rPr lang="it-IT" dirty="0">
                    <a:latin typeface="+mj-lt"/>
                  </a:rPr>
                  <a:t> </a:t>
                </a:r>
                <a:r>
                  <a:rPr lang="it-IT" dirty="0" err="1">
                    <a:latin typeface="+mj-lt"/>
                  </a:rPr>
                  <a:t>as</a:t>
                </a:r>
                <a:r>
                  <a:rPr lang="it-IT" dirty="0">
                    <a:latin typeface="+mj-lt"/>
                  </a:rPr>
                  <a:t> the </a:t>
                </a:r>
                <a:r>
                  <a:rPr lang="it-IT" dirty="0" err="1">
                    <a:latin typeface="+mj-lt"/>
                  </a:rPr>
                  <a:t>earthquake</a:t>
                </a:r>
                <a:r>
                  <a:rPr lang="it-IT" dirty="0">
                    <a:latin typeface="+mj-lt"/>
                  </a:rPr>
                  <a:t> source </a:t>
                </a:r>
                <a:r>
                  <a:rPr lang="it-IT" dirty="0" err="1">
                    <a:latin typeface="+mj-lt"/>
                  </a:rPr>
                  <a:t>properties</a:t>
                </a:r>
                <a:r>
                  <a:rPr lang="it-IT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 …</m:t>
                        </m:r>
                      </m:e>
                    </m:d>
                  </m:oMath>
                </a14:m>
                <a:endParaRPr lang="it-IT" dirty="0">
                  <a:latin typeface="+mj-lt"/>
                </a:endParaRPr>
              </a:p>
              <a:p>
                <a:r>
                  <a:rPr lang="en-GB" dirty="0">
                    <a:latin typeface="+mj-lt"/>
                  </a:rPr>
                  <a:t>GMPEs are usually adopted to evaluate the probability that a particular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𝐼𝑀</m:t>
                    </m:r>
                  </m:oMath>
                </a14:m>
                <a:r>
                  <a:rPr lang="en-GB" dirty="0">
                    <a:latin typeface="+mj-lt"/>
                  </a:rPr>
                  <a:t> exceeds a certain value,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𝑖𝑚</m:t>
                    </m:r>
                  </m:oMath>
                </a14:m>
                <a:r>
                  <a:rPr lang="en-GB" dirty="0">
                    <a:latin typeface="+mj-lt"/>
                  </a:rPr>
                  <a:t>, for a given earthquake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>
                    <a:latin typeface="+mj-lt"/>
                  </a:rPr>
                  <a:t>, occurring at a given distance,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GB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GB" dirty="0">
                  <a:latin typeface="+mj-lt"/>
                </a:endParaRPr>
              </a:p>
              <a:p>
                <a:endParaRPr lang="it-IT" dirty="0">
                  <a:latin typeface="+mj-lt"/>
                </a:endParaRPr>
              </a:p>
              <a:p>
                <a:endParaRPr lang="en-GB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Segnaposto tes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474745" cy="2047071"/>
              </a:xfrm>
              <a:blipFill>
                <a:blip r:embed="rId2"/>
                <a:stretch>
                  <a:fillRect l="-524" t="-3274" r="-698" b="-5476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+mj-lt"/>
              </a:rPr>
              <a:pPr>
                <a:defRPr/>
              </a:pPr>
              <a:t>12</a:t>
            </a:fld>
            <a:endParaRPr lang="it-IT" dirty="0">
              <a:latin typeface="+mj-lt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157" y="4392125"/>
            <a:ext cx="2815149" cy="23628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Segnaposto testo 3">
                <a:extLst>
                  <a:ext uri="{FF2B5EF4-FFF2-40B4-BE49-F238E27FC236}">
                    <a16:creationId xmlns:a16="http://schemas.microsoft.com/office/drawing/2014/main" id="{029F5D02-BE0E-4012-93EE-A521136019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1123" y="2663825"/>
                <a:ext cx="10576165" cy="1838727"/>
              </a:xfrm>
              <a:prstGeom prst="rect">
                <a:avLst/>
              </a:prstGeom>
            </p:spPr>
            <p:txBody>
              <a:bodyPr numCol="1"/>
              <a:lstStyle>
                <a:lvl1pPr marL="0" indent="0" algn="l" rtl="0" eaLnBrk="1" fontAlgn="base" hangingPunct="1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rtl="0" eaLnBrk="1" fontAlgn="base" hangingPunct="1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1" fontAlgn="base" hangingPunct="1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dirty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𝐼𝑀</m:t>
                              </m:r>
                            </m:e>
                          </m:d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= </m:t>
                          </m:r>
                          <m:acc>
                            <m:accPr>
                              <m:chr m:val="̅"/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func>
                                <m:func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dirty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𝐼𝑀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acc>
                        </m:e>
                      </m:func>
                      <m:r>
                        <a:rPr lang="it-IT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 dirty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it-IT" i="1" dirty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i="1" dirty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it-IT" dirty="0">
                  <a:latin typeface="+mj-lt"/>
                </a:endParaRPr>
              </a:p>
              <a:p>
                <a:endParaRPr lang="en-GB" dirty="0">
                  <a:latin typeface="+mj-lt"/>
                </a:endParaRPr>
              </a:p>
            </p:txBody>
          </p:sp>
        </mc:Choice>
        <mc:Fallback xmlns="">
          <p:sp>
            <p:nvSpPr>
              <p:cNvPr id="9" name="Segnaposto testo 3">
                <a:extLst>
                  <a:ext uri="{FF2B5EF4-FFF2-40B4-BE49-F238E27FC236}">
                    <a16:creationId xmlns:a16="http://schemas.microsoft.com/office/drawing/2014/main" id="{029F5D02-BE0E-4012-93EE-A52113601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23" y="2663825"/>
                <a:ext cx="10576165" cy="18387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testo 1">
            <a:extLst>
              <a:ext uri="{FF2B5EF4-FFF2-40B4-BE49-F238E27FC236}">
                <a16:creationId xmlns:a16="http://schemas.microsoft.com/office/drawing/2014/main" id="{A04E83A4-DBC9-8B27-2278-FB46F225F4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 </a:t>
            </a:r>
            <a:r>
              <a:rPr lang="it-IT" sz="1800" dirty="0">
                <a:latin typeface="+mj-lt"/>
              </a:rPr>
              <a:t>			</a:t>
            </a:r>
            <a:r>
              <a:rPr lang="it-IT" sz="1800" b="1" i="1" u="sng" dirty="0" err="1">
                <a:latin typeface="+mj-lt"/>
              </a:rPr>
              <a:t>Probabilistic</a:t>
            </a:r>
            <a:r>
              <a:rPr lang="it-IT" sz="1800" b="1" i="1" u="sng" dirty="0">
                <a:latin typeface="+mj-lt"/>
              </a:rPr>
              <a:t> </a:t>
            </a:r>
            <a:r>
              <a:rPr lang="it-IT" sz="1800" b="1" i="1" u="sng" dirty="0" err="1">
                <a:latin typeface="+mj-lt"/>
              </a:rPr>
              <a:t>Hazard</a:t>
            </a:r>
            <a:r>
              <a:rPr lang="it-IT" sz="1800" b="1" i="1" u="sng" dirty="0">
                <a:latin typeface="+mj-lt"/>
              </a:rPr>
              <a:t> Model 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EAF5488-5E57-220B-F601-52D030D518A3}"/>
              </a:ext>
            </a:extLst>
          </p:cNvPr>
          <p:cNvSpPr txBox="1"/>
          <p:nvPr/>
        </p:nvSpPr>
        <p:spPr>
          <a:xfrm>
            <a:off x="8544337" y="297001"/>
            <a:ext cx="3498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latin typeface="Cambria" panose="02040503050406030204" pitchFamily="18" charset="0"/>
                <a:ea typeface="Cambria" panose="02040503050406030204" pitchFamily="18" charset="0"/>
              </a:rPr>
              <a:t>Trento, 03 </a:t>
            </a:r>
            <a:r>
              <a:rPr lang="it-IT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February</a:t>
            </a:r>
            <a:r>
              <a:rPr lang="it-IT" sz="1200" dirty="0">
                <a:latin typeface="Cambria" panose="02040503050406030204" pitchFamily="18" charset="0"/>
                <a:ea typeface="Cambria" panose="02040503050406030204" pitchFamily="18" charset="0"/>
              </a:rPr>
              <a:t> 2023</a:t>
            </a:r>
          </a:p>
          <a:p>
            <a:pPr algn="r"/>
            <a:r>
              <a:rPr lang="it-IT" sz="1400" b="1" i="1" dirty="0">
                <a:latin typeface="Cambria" panose="02040503050406030204" pitchFamily="18" charset="0"/>
                <a:ea typeface="Cambria" panose="02040503050406030204" pitchFamily="18" charset="0"/>
              </a:rPr>
              <a:t>Chiara Nardin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it-IT" sz="1400" b="1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Ph.D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it-IT" sz="1400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chiara.nardin@unitn.it</a:t>
            </a:r>
            <a:endParaRPr lang="it-IT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561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741122" y="2052638"/>
            <a:ext cx="10011759" cy="611187"/>
          </a:xfrm>
        </p:spPr>
        <p:txBody>
          <a:bodyPr/>
          <a:lstStyle/>
          <a:p>
            <a:r>
              <a:rPr lang="it-IT" dirty="0">
                <a:latin typeface="+mj-lt"/>
              </a:rPr>
              <a:t>PSHA – </a:t>
            </a:r>
            <a:r>
              <a:rPr lang="it-IT" dirty="0" err="1">
                <a:latin typeface="+mj-lt"/>
              </a:rPr>
              <a:t>Step</a:t>
            </a:r>
            <a:r>
              <a:rPr lang="it-IT" dirty="0">
                <a:latin typeface="+mj-lt"/>
              </a:rPr>
              <a:t> 3: Ground </a:t>
            </a:r>
            <a:r>
              <a:rPr lang="it-IT" dirty="0" err="1">
                <a:latin typeface="+mj-lt"/>
              </a:rPr>
              <a:t>motion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predictive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equations</a:t>
            </a:r>
            <a:r>
              <a:rPr lang="it-IT" dirty="0">
                <a:latin typeface="+mj-lt"/>
              </a:rPr>
              <a:t> (GMPE)</a:t>
            </a:r>
            <a:endParaRPr lang="en-GB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testo 3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576165" cy="1838727"/>
              </a:xfrm>
            </p:spPr>
            <p:txBody>
              <a:bodyPr numCol="1"/>
              <a:lstStyle/>
              <a:p>
                <a:r>
                  <a:rPr lang="en-US" dirty="0">
                    <a:latin typeface="+mj-lt"/>
                  </a:rPr>
                  <a:t>The most used explanatory variables are the magnitude (M), the source-to-site distance (R) and coefficients to take into account for style of faulting (F), wave propagation path, and/or local site conditions (S).</a:t>
                </a:r>
              </a:p>
              <a:p>
                <a:endParaRPr lang="en-US" dirty="0">
                  <a:latin typeface="+mj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dirty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𝐼𝑀</m:t>
                              </m:r>
                            </m:e>
                          </m:d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= </m:t>
                          </m:r>
                          <m:acc>
                            <m:accPr>
                              <m:chr m:val="̅"/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func>
                                <m:func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dirty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𝐼𝑀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acc>
                        </m:e>
                      </m:func>
                      <m:r>
                        <a:rPr lang="it-IT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 dirty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it-IT" i="1" dirty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i="1" dirty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dirty="0">
                  <a:latin typeface="+mj-lt"/>
                </a:endParaRPr>
              </a:p>
              <a:p>
                <a:endParaRPr lang="it-IT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it-IT" dirty="0" err="1">
                          <a:latin typeface="+mj-lt"/>
                        </a:rPr>
                        <m:t>where</m:t>
                      </m:r>
                    </m:oMath>
                  </m:oMathPara>
                </a14:m>
                <a:endParaRPr lang="it-IT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dirty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𝐼𝑀</m:t>
                        </m:r>
                      </m:e>
                    </m:d>
                    <m:r>
                      <m:rPr>
                        <m:nor/>
                      </m:rPr>
                      <a:rPr lang="en-GB" i="1" dirty="0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is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the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natural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log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of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the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ground</m:t>
                    </m:r>
                  </m:oMath>
                </a14:m>
                <a:endParaRPr lang="it-IT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motion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GB" i="1" dirty="0">
                          <a:latin typeface="+mj-lt"/>
                        </a:rPr>
                        <m:t>intensity</m:t>
                      </m:r>
                      <m:r>
                        <m:rPr>
                          <m:nor/>
                        </m:rPr>
                        <a:rPr lang="en-GB" i="1" dirty="0"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GB" i="1" dirty="0">
                          <a:latin typeface="+mj-lt"/>
                        </a:rPr>
                        <m:t>measure</m:t>
                      </m:r>
                      <m:r>
                        <m:rPr>
                          <m:nor/>
                        </m:rPr>
                        <a:rPr lang="en-GB" i="1" dirty="0"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of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interest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;</m:t>
                      </m:r>
                    </m:oMath>
                  </m:oMathPara>
                </a14:m>
                <a:endParaRPr lang="en-GB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unc>
                          <m:funcPr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 dirty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𝐼𝑀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acc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and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 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are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 </m:t>
                    </m:r>
                  </m:oMath>
                </a14:m>
                <a:endParaRPr lang="it-IT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the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predicted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mean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and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standard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deviation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of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dirty="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𝐼𝑀</m:t>
                          </m:r>
                        </m:e>
                      </m:d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;</m:t>
                      </m:r>
                    </m:oMath>
                  </m:oMathPara>
                </a14:m>
                <a:endParaRPr lang="en-GB" dirty="0">
                  <a:latin typeface="+mj-lt"/>
                </a:endParaRPr>
              </a:p>
              <a:p>
                <a:endParaRPr lang="it-IT" dirty="0">
                  <a:latin typeface="+mj-lt"/>
                </a:endParaRPr>
              </a:p>
              <a:p>
                <a:endParaRPr lang="en-GB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Segnaposto tes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576165" cy="1838727"/>
              </a:xfrm>
              <a:blipFill>
                <a:blip r:embed="rId2"/>
                <a:stretch>
                  <a:fillRect l="-519" t="-3642" b="-841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+mj-lt"/>
              </a:rPr>
              <a:pPr>
                <a:defRPr/>
              </a:pPr>
              <a:t>13</a:t>
            </a:fld>
            <a:endParaRPr lang="it-IT" dirty="0">
              <a:latin typeface="+mj-lt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5EFDC42-A8FB-4ACC-A0A5-F23C9A530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977" y="4293586"/>
            <a:ext cx="4638675" cy="219928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1ADCB74-4EE8-4473-A1DB-600DF28F3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448" y="3513637"/>
            <a:ext cx="3630880" cy="3047501"/>
          </a:xfrm>
          <a:prstGeom prst="rect">
            <a:avLst/>
          </a:prstGeom>
        </p:spPr>
      </p:pic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98DC3877-A4D8-9FFD-03E6-1BD4D8FAB9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 </a:t>
            </a:r>
            <a:r>
              <a:rPr lang="it-IT" sz="1800" dirty="0">
                <a:latin typeface="+mj-lt"/>
              </a:rPr>
              <a:t>			</a:t>
            </a:r>
            <a:r>
              <a:rPr lang="it-IT" sz="1800" b="1" i="1" u="sng" dirty="0" err="1">
                <a:latin typeface="+mj-lt"/>
              </a:rPr>
              <a:t>Probabilistic</a:t>
            </a:r>
            <a:r>
              <a:rPr lang="it-IT" sz="1800" b="1" i="1" u="sng" dirty="0">
                <a:latin typeface="+mj-lt"/>
              </a:rPr>
              <a:t> </a:t>
            </a:r>
            <a:r>
              <a:rPr lang="it-IT" sz="1800" b="1" i="1" u="sng" dirty="0" err="1">
                <a:latin typeface="+mj-lt"/>
              </a:rPr>
              <a:t>Hazard</a:t>
            </a:r>
            <a:r>
              <a:rPr lang="it-IT" sz="1800" b="1" i="1" u="sng" dirty="0">
                <a:latin typeface="+mj-lt"/>
              </a:rPr>
              <a:t> Model 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E5E2E2-8CD8-DD67-85FE-21E4C720277E}"/>
              </a:ext>
            </a:extLst>
          </p:cNvPr>
          <p:cNvSpPr txBox="1"/>
          <p:nvPr/>
        </p:nvSpPr>
        <p:spPr>
          <a:xfrm>
            <a:off x="8544337" y="297001"/>
            <a:ext cx="3498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latin typeface="Cambria" panose="02040503050406030204" pitchFamily="18" charset="0"/>
                <a:ea typeface="Cambria" panose="02040503050406030204" pitchFamily="18" charset="0"/>
              </a:rPr>
              <a:t>Trento, 03 </a:t>
            </a:r>
            <a:r>
              <a:rPr lang="it-IT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February</a:t>
            </a:r>
            <a:r>
              <a:rPr lang="it-IT" sz="1200" dirty="0">
                <a:latin typeface="Cambria" panose="02040503050406030204" pitchFamily="18" charset="0"/>
                <a:ea typeface="Cambria" panose="02040503050406030204" pitchFamily="18" charset="0"/>
              </a:rPr>
              <a:t> 2023</a:t>
            </a:r>
          </a:p>
          <a:p>
            <a:pPr algn="r"/>
            <a:r>
              <a:rPr lang="it-IT" sz="1400" b="1" i="1" dirty="0">
                <a:latin typeface="Cambria" panose="02040503050406030204" pitchFamily="18" charset="0"/>
                <a:ea typeface="Cambria" panose="02040503050406030204" pitchFamily="18" charset="0"/>
              </a:rPr>
              <a:t>Chiara Nardin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it-IT" sz="1400" b="1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Ph.D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it-IT" sz="1400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chiara.nardin@unitn.it</a:t>
            </a:r>
            <a:endParaRPr lang="it-IT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638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741122" y="2052638"/>
            <a:ext cx="10011759" cy="611187"/>
          </a:xfrm>
        </p:spPr>
        <p:txBody>
          <a:bodyPr/>
          <a:lstStyle/>
          <a:p>
            <a:r>
              <a:rPr lang="it-IT" dirty="0">
                <a:latin typeface="+mj-lt"/>
              </a:rPr>
              <a:t>PSHA – </a:t>
            </a:r>
            <a:r>
              <a:rPr lang="it-IT" dirty="0" err="1">
                <a:latin typeface="+mj-lt"/>
              </a:rPr>
              <a:t>Step</a:t>
            </a:r>
            <a:r>
              <a:rPr lang="it-IT" dirty="0">
                <a:latin typeface="+mj-lt"/>
              </a:rPr>
              <a:t> 3: Ground </a:t>
            </a:r>
            <a:r>
              <a:rPr lang="it-IT" dirty="0" err="1">
                <a:latin typeface="+mj-lt"/>
              </a:rPr>
              <a:t>motion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predictive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equations</a:t>
            </a:r>
            <a:r>
              <a:rPr lang="it-IT" dirty="0">
                <a:latin typeface="+mj-lt"/>
              </a:rPr>
              <a:t> (GMPE)</a:t>
            </a:r>
            <a:endParaRPr lang="en-GB" dirty="0">
              <a:latin typeface="+mj-lt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>
          <a:xfrm>
            <a:off x="741123" y="2663825"/>
            <a:ext cx="10474745" cy="2047071"/>
          </a:xfrm>
        </p:spPr>
        <p:txBody>
          <a:bodyPr numCol="1"/>
          <a:lstStyle/>
          <a:p>
            <a:r>
              <a:rPr lang="it-IT" b="1" dirty="0">
                <a:latin typeface="+mj-lt"/>
              </a:rPr>
              <a:t>Goal: </a:t>
            </a:r>
            <a:r>
              <a:rPr lang="en-US" b="1" dirty="0">
                <a:latin typeface="+mj-lt"/>
              </a:rPr>
              <a:t>Identify the 𝐼𝑀 of  interest for the situation and purposes</a:t>
            </a:r>
            <a:endParaRPr lang="it-IT" b="1" dirty="0">
              <a:latin typeface="+mj-lt"/>
            </a:endParaRPr>
          </a:p>
          <a:p>
            <a:r>
              <a:rPr lang="en-US" dirty="0">
                <a:latin typeface="+mj-lt"/>
              </a:rPr>
              <a:t>Ground motion parameters (also called Intensity Measures, IMs) describe the most important characteristics of strong ground motion in compact and quantitative form:</a:t>
            </a:r>
          </a:p>
          <a:p>
            <a:r>
              <a:rPr lang="en-US" dirty="0">
                <a:latin typeface="+mj-lt"/>
              </a:rPr>
              <a:t>• Amplitude – how large is the shaking?</a:t>
            </a:r>
          </a:p>
          <a:p>
            <a:r>
              <a:rPr lang="en-US" dirty="0">
                <a:latin typeface="+mj-lt"/>
              </a:rPr>
              <a:t>• Frequency content – what frequencies are particularly prevalent in the ground motion?</a:t>
            </a:r>
          </a:p>
          <a:p>
            <a:r>
              <a:rPr lang="en-US" dirty="0">
                <a:latin typeface="+mj-lt"/>
              </a:rPr>
              <a:t>• Duration – how long does the strong shaking last?</a:t>
            </a:r>
            <a:endParaRPr lang="en-GB" dirty="0">
              <a:latin typeface="+mj-lt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+mj-lt"/>
              </a:rPr>
              <a:pPr>
                <a:defRPr/>
              </a:pPr>
              <a:t>14</a:t>
            </a:fld>
            <a:endParaRPr lang="it-IT" dirty="0">
              <a:latin typeface="+mj-lt"/>
            </a:endParaRPr>
          </a:p>
        </p:txBody>
      </p:sp>
      <p:sp>
        <p:nvSpPr>
          <p:cNvPr id="7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 </a:t>
            </a:r>
            <a:r>
              <a:rPr lang="it-IT" sz="1800" dirty="0">
                <a:latin typeface="+mj-lt"/>
              </a:rPr>
              <a:t>			</a:t>
            </a:r>
            <a:r>
              <a:rPr lang="it-IT" sz="1800" b="1" i="1" u="sng" dirty="0" err="1">
                <a:latin typeface="+mj-lt"/>
              </a:rPr>
              <a:t>Probabilistic</a:t>
            </a:r>
            <a:r>
              <a:rPr lang="it-IT" sz="1800" b="1" i="1" u="sng" dirty="0">
                <a:latin typeface="+mj-lt"/>
              </a:rPr>
              <a:t> </a:t>
            </a:r>
            <a:r>
              <a:rPr lang="it-IT" sz="1800" b="1" i="1" u="sng" dirty="0" err="1">
                <a:latin typeface="+mj-lt"/>
              </a:rPr>
              <a:t>Hazard</a:t>
            </a:r>
            <a:r>
              <a:rPr lang="it-IT" sz="1800" b="1" i="1" u="sng" dirty="0">
                <a:latin typeface="+mj-lt"/>
              </a:rPr>
              <a:t> Model 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61E1DA7-2582-048E-7517-5C1BB0C2CA01}"/>
              </a:ext>
            </a:extLst>
          </p:cNvPr>
          <p:cNvSpPr txBox="1"/>
          <p:nvPr/>
        </p:nvSpPr>
        <p:spPr>
          <a:xfrm>
            <a:off x="8544337" y="297001"/>
            <a:ext cx="3498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latin typeface="Cambria" panose="02040503050406030204" pitchFamily="18" charset="0"/>
                <a:ea typeface="Cambria" panose="02040503050406030204" pitchFamily="18" charset="0"/>
              </a:rPr>
              <a:t>Trento, 03 </a:t>
            </a:r>
            <a:r>
              <a:rPr lang="it-IT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February</a:t>
            </a:r>
            <a:r>
              <a:rPr lang="it-IT" sz="1200" dirty="0">
                <a:latin typeface="Cambria" panose="02040503050406030204" pitchFamily="18" charset="0"/>
                <a:ea typeface="Cambria" panose="02040503050406030204" pitchFamily="18" charset="0"/>
              </a:rPr>
              <a:t> 2023</a:t>
            </a:r>
          </a:p>
          <a:p>
            <a:pPr algn="r"/>
            <a:r>
              <a:rPr lang="it-IT" sz="1400" b="1" i="1" dirty="0">
                <a:latin typeface="Cambria" panose="02040503050406030204" pitchFamily="18" charset="0"/>
                <a:ea typeface="Cambria" panose="02040503050406030204" pitchFamily="18" charset="0"/>
              </a:rPr>
              <a:t>Chiara Nardin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it-IT" sz="1400" b="1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Ph.D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it-IT" sz="1400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chiara.nardin@unitn.it</a:t>
            </a:r>
            <a:endParaRPr lang="it-IT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246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741122" y="2052638"/>
            <a:ext cx="10011759" cy="611187"/>
          </a:xfrm>
        </p:spPr>
        <p:txBody>
          <a:bodyPr/>
          <a:lstStyle/>
          <a:p>
            <a:r>
              <a:rPr lang="it-IT" dirty="0">
                <a:latin typeface="+mj-lt"/>
              </a:rPr>
              <a:t>PSHA – </a:t>
            </a:r>
            <a:r>
              <a:rPr lang="it-IT" dirty="0" err="1">
                <a:latin typeface="+mj-lt"/>
              </a:rPr>
              <a:t>Step</a:t>
            </a:r>
            <a:r>
              <a:rPr lang="it-IT" dirty="0">
                <a:latin typeface="+mj-lt"/>
              </a:rPr>
              <a:t> 3: Ground </a:t>
            </a:r>
            <a:r>
              <a:rPr lang="it-IT" dirty="0" err="1">
                <a:latin typeface="+mj-lt"/>
              </a:rPr>
              <a:t>motion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predictive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equations</a:t>
            </a:r>
            <a:r>
              <a:rPr lang="it-IT" dirty="0">
                <a:latin typeface="+mj-lt"/>
              </a:rPr>
              <a:t> (GMPE)</a:t>
            </a:r>
            <a:endParaRPr lang="en-GB" dirty="0">
              <a:latin typeface="+mj-lt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>
          <a:xfrm>
            <a:off x="741123" y="2663825"/>
            <a:ext cx="10474745" cy="2047071"/>
          </a:xfrm>
        </p:spPr>
        <p:txBody>
          <a:bodyPr numCol="1"/>
          <a:lstStyle/>
          <a:p>
            <a:r>
              <a:rPr lang="it-IT" b="1" dirty="0">
                <a:latin typeface="+mj-lt"/>
              </a:rPr>
              <a:t>Ground </a:t>
            </a:r>
            <a:r>
              <a:rPr lang="it-IT" b="1" dirty="0" err="1">
                <a:latin typeface="+mj-lt"/>
              </a:rPr>
              <a:t>motion</a:t>
            </a:r>
            <a:r>
              <a:rPr lang="it-IT" b="1" dirty="0">
                <a:latin typeface="+mj-lt"/>
              </a:rPr>
              <a:t> </a:t>
            </a:r>
            <a:r>
              <a:rPr lang="it-IT" b="1" dirty="0" err="1">
                <a:latin typeface="+mj-lt"/>
              </a:rPr>
              <a:t>parameters</a:t>
            </a:r>
            <a:endParaRPr lang="it-IT" b="1" dirty="0">
              <a:latin typeface="+mj-lt"/>
            </a:endParaRPr>
          </a:p>
          <a:p>
            <a:r>
              <a:rPr lang="en-US" i="1" dirty="0">
                <a:latin typeface="+mj-lt"/>
              </a:rPr>
              <a:t>Amplitude parameters:</a:t>
            </a:r>
          </a:p>
          <a:p>
            <a:r>
              <a:rPr lang="en-US" dirty="0">
                <a:latin typeface="+mj-lt"/>
              </a:rPr>
              <a:t>• Peak ground acceleration (</a:t>
            </a:r>
            <a:r>
              <a:rPr lang="en-US" b="1" dirty="0">
                <a:latin typeface="+mj-lt"/>
              </a:rPr>
              <a:t>PGA</a:t>
            </a:r>
            <a:r>
              <a:rPr lang="en-US" dirty="0">
                <a:latin typeface="+mj-lt"/>
              </a:rPr>
              <a:t>) which is the</a:t>
            </a:r>
          </a:p>
          <a:p>
            <a:r>
              <a:rPr lang="en-US" dirty="0">
                <a:latin typeface="+mj-lt"/>
              </a:rPr>
              <a:t>maximum absolute value of acceleration at the</a:t>
            </a:r>
          </a:p>
          <a:p>
            <a:r>
              <a:rPr lang="en-US" dirty="0">
                <a:latin typeface="+mj-lt"/>
              </a:rPr>
              <a:t>ground level;</a:t>
            </a:r>
          </a:p>
          <a:p>
            <a:r>
              <a:rPr lang="en-US" dirty="0">
                <a:latin typeface="+mj-lt"/>
              </a:rPr>
              <a:t>• Peak ground velocity (</a:t>
            </a:r>
            <a:r>
              <a:rPr lang="en-US" b="1" dirty="0">
                <a:latin typeface="+mj-lt"/>
              </a:rPr>
              <a:t>PGV</a:t>
            </a:r>
            <a:r>
              <a:rPr lang="en-US" dirty="0">
                <a:latin typeface="+mj-lt"/>
              </a:rPr>
              <a:t>), the maximum</a:t>
            </a:r>
          </a:p>
          <a:p>
            <a:r>
              <a:rPr lang="en-US" dirty="0">
                <a:latin typeface="+mj-lt"/>
              </a:rPr>
              <a:t>absolute value of velocity at the ground;</a:t>
            </a:r>
          </a:p>
          <a:p>
            <a:r>
              <a:rPr lang="en-US" dirty="0">
                <a:latin typeface="+mj-lt"/>
              </a:rPr>
              <a:t>• Peak ground displacement (</a:t>
            </a:r>
            <a:r>
              <a:rPr lang="en-US" b="1" dirty="0">
                <a:latin typeface="+mj-lt"/>
              </a:rPr>
              <a:t>PGD</a:t>
            </a:r>
            <a:r>
              <a:rPr lang="en-US" dirty="0">
                <a:latin typeface="+mj-lt"/>
              </a:rPr>
              <a:t>) is the</a:t>
            </a:r>
          </a:p>
          <a:p>
            <a:r>
              <a:rPr lang="en-US" dirty="0">
                <a:latin typeface="+mj-lt"/>
              </a:rPr>
              <a:t>maximum absolute value of displacement at the</a:t>
            </a:r>
          </a:p>
          <a:p>
            <a:r>
              <a:rPr lang="en-US" dirty="0">
                <a:latin typeface="+mj-lt"/>
              </a:rPr>
              <a:t>ground</a:t>
            </a:r>
            <a:endParaRPr lang="en-GB" dirty="0">
              <a:latin typeface="+mj-lt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+mj-lt"/>
              </a:rPr>
              <a:pPr>
                <a:defRPr/>
              </a:pPr>
              <a:t>15</a:t>
            </a:fld>
            <a:endParaRPr lang="it-IT" dirty="0">
              <a:latin typeface="+mj-l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5EB5210-0954-4AAB-90EE-132CAD365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176" y="2425932"/>
            <a:ext cx="5097702" cy="4403678"/>
          </a:xfrm>
          <a:prstGeom prst="rect">
            <a:avLst/>
          </a:prstGeom>
        </p:spPr>
      </p:pic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F88FA4F6-285A-5FA7-5AC6-D2F15CD409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 </a:t>
            </a:r>
            <a:r>
              <a:rPr lang="it-IT" sz="1800" dirty="0">
                <a:latin typeface="+mj-lt"/>
              </a:rPr>
              <a:t>			</a:t>
            </a:r>
            <a:r>
              <a:rPr lang="it-IT" sz="1800" b="1" i="1" u="sng" dirty="0" err="1">
                <a:latin typeface="+mj-lt"/>
              </a:rPr>
              <a:t>Probabilistic</a:t>
            </a:r>
            <a:r>
              <a:rPr lang="it-IT" sz="1800" b="1" i="1" u="sng" dirty="0">
                <a:latin typeface="+mj-lt"/>
              </a:rPr>
              <a:t> </a:t>
            </a:r>
            <a:r>
              <a:rPr lang="it-IT" sz="1800" b="1" i="1" u="sng" dirty="0" err="1">
                <a:latin typeface="+mj-lt"/>
              </a:rPr>
              <a:t>Hazard</a:t>
            </a:r>
            <a:r>
              <a:rPr lang="it-IT" sz="1800" b="1" i="1" u="sng" dirty="0">
                <a:latin typeface="+mj-lt"/>
              </a:rPr>
              <a:t> Model 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3431CBE-5707-31DB-B574-D5713EBBA1D0}"/>
              </a:ext>
            </a:extLst>
          </p:cNvPr>
          <p:cNvSpPr txBox="1"/>
          <p:nvPr/>
        </p:nvSpPr>
        <p:spPr>
          <a:xfrm>
            <a:off x="8544337" y="297001"/>
            <a:ext cx="3498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latin typeface="Cambria" panose="02040503050406030204" pitchFamily="18" charset="0"/>
                <a:ea typeface="Cambria" panose="02040503050406030204" pitchFamily="18" charset="0"/>
              </a:rPr>
              <a:t>Trento, 03 </a:t>
            </a:r>
            <a:r>
              <a:rPr lang="it-IT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February</a:t>
            </a:r>
            <a:r>
              <a:rPr lang="it-IT" sz="1200" dirty="0">
                <a:latin typeface="Cambria" panose="02040503050406030204" pitchFamily="18" charset="0"/>
                <a:ea typeface="Cambria" panose="02040503050406030204" pitchFamily="18" charset="0"/>
              </a:rPr>
              <a:t> 2023</a:t>
            </a:r>
          </a:p>
          <a:p>
            <a:pPr algn="r"/>
            <a:r>
              <a:rPr lang="it-IT" sz="1400" b="1" i="1" dirty="0">
                <a:latin typeface="Cambria" panose="02040503050406030204" pitchFamily="18" charset="0"/>
                <a:ea typeface="Cambria" panose="02040503050406030204" pitchFamily="18" charset="0"/>
              </a:rPr>
              <a:t>Chiara Nardin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it-IT" sz="1400" b="1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Ph.D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it-IT" sz="1400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chiara.nardin@unitn.it</a:t>
            </a:r>
            <a:endParaRPr lang="it-IT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960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02EEEF59-C756-40CE-8C92-C021A7D9A9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64" r="29270"/>
          <a:stretch/>
        </p:blipFill>
        <p:spPr>
          <a:xfrm>
            <a:off x="6853327" y="2209800"/>
            <a:ext cx="3638550" cy="2438400"/>
          </a:xfrm>
          <a:prstGeom prst="rect">
            <a:avLst/>
          </a:prstGeom>
        </p:spPr>
      </p:pic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741122" y="2052638"/>
            <a:ext cx="10011759" cy="611187"/>
          </a:xfrm>
        </p:spPr>
        <p:txBody>
          <a:bodyPr/>
          <a:lstStyle/>
          <a:p>
            <a:r>
              <a:rPr lang="it-IT" dirty="0">
                <a:latin typeface="+mj-lt"/>
              </a:rPr>
              <a:t>PSHA – </a:t>
            </a:r>
            <a:r>
              <a:rPr lang="it-IT" dirty="0" err="1">
                <a:latin typeface="+mj-lt"/>
              </a:rPr>
              <a:t>Step</a:t>
            </a:r>
            <a:r>
              <a:rPr lang="it-IT" dirty="0">
                <a:latin typeface="+mj-lt"/>
              </a:rPr>
              <a:t> 3: Ground </a:t>
            </a:r>
            <a:r>
              <a:rPr lang="it-IT" dirty="0" err="1">
                <a:latin typeface="+mj-lt"/>
              </a:rPr>
              <a:t>motion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predictive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equations</a:t>
            </a:r>
            <a:r>
              <a:rPr lang="it-IT" dirty="0">
                <a:latin typeface="+mj-lt"/>
              </a:rPr>
              <a:t> (GMPE)</a:t>
            </a:r>
            <a:endParaRPr lang="en-GB" dirty="0">
              <a:latin typeface="+mj-lt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>
          <a:xfrm>
            <a:off x="741123" y="2663825"/>
            <a:ext cx="10474745" cy="2047071"/>
          </a:xfrm>
        </p:spPr>
        <p:txBody>
          <a:bodyPr numCol="1"/>
          <a:lstStyle/>
          <a:p>
            <a:r>
              <a:rPr lang="it-IT" b="1" dirty="0">
                <a:latin typeface="+mj-lt"/>
              </a:rPr>
              <a:t>Ground </a:t>
            </a:r>
            <a:r>
              <a:rPr lang="it-IT" b="1" dirty="0" err="1">
                <a:latin typeface="+mj-lt"/>
              </a:rPr>
              <a:t>motion</a:t>
            </a:r>
            <a:r>
              <a:rPr lang="it-IT" b="1" dirty="0">
                <a:latin typeface="+mj-lt"/>
              </a:rPr>
              <a:t> </a:t>
            </a:r>
            <a:r>
              <a:rPr lang="it-IT" b="1" dirty="0" err="1">
                <a:latin typeface="+mj-lt"/>
              </a:rPr>
              <a:t>parameters</a:t>
            </a:r>
            <a:endParaRPr lang="it-IT" b="1" dirty="0">
              <a:latin typeface="+mj-lt"/>
            </a:endParaRPr>
          </a:p>
          <a:p>
            <a:r>
              <a:rPr lang="en-US" i="1" dirty="0">
                <a:latin typeface="+mj-lt"/>
              </a:rPr>
              <a:t>Frequency content parameters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Response spectrum: maximum response (in</a:t>
            </a:r>
          </a:p>
          <a:p>
            <a:r>
              <a:rPr lang="en-US" dirty="0">
                <a:latin typeface="+mj-lt"/>
              </a:rPr>
              <a:t>terms of displacement, velocity or acceleration,</a:t>
            </a:r>
          </a:p>
          <a:p>
            <a:r>
              <a:rPr lang="en-US" dirty="0">
                <a:latin typeface="+mj-lt"/>
              </a:rPr>
              <a:t>S(𝑇, 𝜉)) of an elastic single degree- of-freedom</a:t>
            </a:r>
          </a:p>
          <a:p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SDoF</a:t>
            </a:r>
            <a:r>
              <a:rPr lang="en-US" dirty="0">
                <a:latin typeface="+mj-lt"/>
              </a:rPr>
              <a:t>) system to a particular input motion as a</a:t>
            </a:r>
          </a:p>
          <a:p>
            <a:r>
              <a:rPr lang="en-US" dirty="0">
                <a:latin typeface="+mj-lt"/>
              </a:rPr>
              <a:t>function of the natural period and damping ratio.</a:t>
            </a:r>
            <a:endParaRPr lang="en-GB" dirty="0">
              <a:latin typeface="+mj-lt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+mj-lt"/>
              </a:rPr>
              <a:pPr>
                <a:defRPr/>
              </a:pPr>
              <a:t>16</a:t>
            </a:fld>
            <a:endParaRPr lang="it-IT" dirty="0">
              <a:latin typeface="+mj-lt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4F6538B-66F9-44DC-8F0F-2F404AA1A7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390" t="16050" b="7779"/>
          <a:stretch/>
        </p:blipFill>
        <p:spPr>
          <a:xfrm>
            <a:off x="8110717" y="4905379"/>
            <a:ext cx="1866719" cy="185737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7F94472-D2E1-49D2-B6AC-E72C408A6C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948" t="25585" r="84749" b="34572"/>
          <a:stretch/>
        </p:blipFill>
        <p:spPr>
          <a:xfrm>
            <a:off x="6763167" y="4905379"/>
            <a:ext cx="1253791" cy="1152525"/>
          </a:xfrm>
          <a:prstGeom prst="rect">
            <a:avLst/>
          </a:prstGeom>
        </p:spPr>
      </p:pic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C2FF437-6ED4-D7FE-BFCF-4FBD69EC13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 </a:t>
            </a:r>
            <a:r>
              <a:rPr lang="it-IT" sz="1800" dirty="0">
                <a:latin typeface="+mj-lt"/>
              </a:rPr>
              <a:t>			</a:t>
            </a:r>
            <a:r>
              <a:rPr lang="it-IT" sz="1800" b="1" i="1" u="sng" dirty="0" err="1">
                <a:latin typeface="+mj-lt"/>
              </a:rPr>
              <a:t>Probabilistic</a:t>
            </a:r>
            <a:r>
              <a:rPr lang="it-IT" sz="1800" b="1" i="1" u="sng" dirty="0">
                <a:latin typeface="+mj-lt"/>
              </a:rPr>
              <a:t> </a:t>
            </a:r>
            <a:r>
              <a:rPr lang="it-IT" sz="1800" b="1" i="1" u="sng" dirty="0" err="1">
                <a:latin typeface="+mj-lt"/>
              </a:rPr>
              <a:t>Hazard</a:t>
            </a:r>
            <a:r>
              <a:rPr lang="it-IT" sz="1800" b="1" i="1" u="sng" dirty="0">
                <a:latin typeface="+mj-lt"/>
              </a:rPr>
              <a:t> Model 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4AD2874-9AEC-F5D5-D6F0-A5BAB8D1DD80}"/>
              </a:ext>
            </a:extLst>
          </p:cNvPr>
          <p:cNvSpPr txBox="1"/>
          <p:nvPr/>
        </p:nvSpPr>
        <p:spPr>
          <a:xfrm>
            <a:off x="8544337" y="297001"/>
            <a:ext cx="3498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latin typeface="Cambria" panose="02040503050406030204" pitchFamily="18" charset="0"/>
                <a:ea typeface="Cambria" panose="02040503050406030204" pitchFamily="18" charset="0"/>
              </a:rPr>
              <a:t>Trento, 03 </a:t>
            </a:r>
            <a:r>
              <a:rPr lang="it-IT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February</a:t>
            </a:r>
            <a:r>
              <a:rPr lang="it-IT" sz="1200" dirty="0">
                <a:latin typeface="Cambria" panose="02040503050406030204" pitchFamily="18" charset="0"/>
                <a:ea typeface="Cambria" panose="02040503050406030204" pitchFamily="18" charset="0"/>
              </a:rPr>
              <a:t> 2023</a:t>
            </a:r>
          </a:p>
          <a:p>
            <a:pPr algn="r"/>
            <a:r>
              <a:rPr lang="it-IT" sz="1400" b="1" i="1" dirty="0">
                <a:latin typeface="Cambria" panose="02040503050406030204" pitchFamily="18" charset="0"/>
                <a:ea typeface="Cambria" panose="02040503050406030204" pitchFamily="18" charset="0"/>
              </a:rPr>
              <a:t>Chiara Nardin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it-IT" sz="1400" b="1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Ph.D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it-IT" sz="1400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chiara.nardin@unitn.it</a:t>
            </a:r>
            <a:endParaRPr lang="it-IT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757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22" y="3367551"/>
            <a:ext cx="4643159" cy="3492376"/>
          </a:xfrm>
          <a:prstGeom prst="rect">
            <a:avLst/>
          </a:prstGeom>
        </p:spPr>
      </p:pic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741122" y="2052638"/>
            <a:ext cx="10011759" cy="611187"/>
          </a:xfrm>
        </p:spPr>
        <p:txBody>
          <a:bodyPr/>
          <a:lstStyle/>
          <a:p>
            <a:r>
              <a:rPr lang="it-IT" dirty="0">
                <a:latin typeface="+mj-lt"/>
              </a:rPr>
              <a:t>PSHA – </a:t>
            </a:r>
            <a:r>
              <a:rPr lang="it-IT" dirty="0" err="1">
                <a:latin typeface="+mj-lt"/>
              </a:rPr>
              <a:t>Step</a:t>
            </a:r>
            <a:r>
              <a:rPr lang="it-IT" dirty="0">
                <a:latin typeface="+mj-lt"/>
              </a:rPr>
              <a:t> 3: Ground </a:t>
            </a:r>
            <a:r>
              <a:rPr lang="it-IT" dirty="0" err="1">
                <a:latin typeface="+mj-lt"/>
              </a:rPr>
              <a:t>motion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predictive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equations</a:t>
            </a:r>
            <a:r>
              <a:rPr lang="it-IT" dirty="0">
                <a:latin typeface="+mj-lt"/>
              </a:rPr>
              <a:t> (GMPE)</a:t>
            </a:r>
            <a:endParaRPr lang="en-GB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testo 3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576165" cy="1838727"/>
              </a:xfrm>
            </p:spPr>
            <p:txBody>
              <a:bodyPr numCol="1"/>
              <a:lstStyle/>
              <a:p>
                <a:r>
                  <a:rPr lang="en-GB" dirty="0">
                    <a:latin typeface="+mj-lt"/>
                  </a:rPr>
                  <a:t>In probabilistic terms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𝐼𝑀</m:t>
                          </m:r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 &gt; </m:t>
                          </m:r>
                          <m:r>
                            <a:rPr lang="en-GB" i="1" dirty="0" err="1">
                              <a:latin typeface="Cambria Math" panose="02040503050406030204" pitchFamily="18" charset="0"/>
                            </a:rPr>
                            <m:t>𝑖𝑚</m:t>
                          </m:r>
                        </m:e>
                        <m:e>
                          <m:r>
                            <a:rPr lang="en-GB" i="1" dirty="0" err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 = </m:t>
                          </m:r>
                          <m:r>
                            <a:rPr lang="en-GB" i="1" dirty="0" err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 dirty="0" err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 = 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GB" i="1" dirty="0">
                          <a:latin typeface="Cambria Math" panose="02040503050406030204" pitchFamily="18" charset="0"/>
                        </a:rPr>
                        <m:t>= 1 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 err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i="1" dirty="0" err="1">
                              <a:latin typeface="Cambria Math" panose="02040503050406030204" pitchFamily="18" charset="0"/>
                            </a:rPr>
                            <m:t>𝐼𝑀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i="1" dirty="0" err="1">
                              <a:latin typeface="Cambria Math" panose="02040503050406030204" pitchFamily="18" charset="0"/>
                            </a:rPr>
                            <m:t>𝑅𝑀</m:t>
                          </m:r>
                        </m:sub>
                      </m:sSub>
                      <m:r>
                        <a:rPr lang="en-GB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err="1">
                          <a:latin typeface="Cambria Math" panose="02040503050406030204" pitchFamily="18" charset="0"/>
                        </a:rPr>
                        <m:t>𝑖𝑚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GB" i="1" dirty="0" err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>
                  <a:latin typeface="+mj-lt"/>
                </a:endParaRPr>
              </a:p>
              <a:p>
                <a:endParaRPr lang="en-GB" dirty="0">
                  <a:latin typeface="+mj-lt"/>
                </a:endParaRPr>
              </a:p>
              <a:p>
                <a:endParaRPr lang="it-IT" dirty="0">
                  <a:latin typeface="+mj-lt"/>
                </a:endParaRPr>
              </a:p>
              <a:p>
                <a:endParaRPr lang="en-GB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Segnaposto tes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576165" cy="1838727"/>
              </a:xfrm>
              <a:blipFill>
                <a:blip r:embed="rId3"/>
                <a:stretch>
                  <a:fillRect l="-519" t="-36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+mj-lt"/>
              </a:rPr>
              <a:pPr>
                <a:defRPr/>
              </a:pPr>
              <a:t>17</a:t>
            </a:fld>
            <a:endParaRPr lang="it-IT" dirty="0">
              <a:latin typeface="+mj-lt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58DAC8B-C333-415B-941E-E63729AE5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685" y="3559175"/>
            <a:ext cx="6172200" cy="2933700"/>
          </a:xfrm>
          <a:prstGeom prst="rect">
            <a:avLst/>
          </a:prstGeom>
        </p:spPr>
      </p:pic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28074789-10C3-9491-86AE-AA3A82EC3D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 </a:t>
            </a:r>
            <a:r>
              <a:rPr lang="it-IT" sz="1800" dirty="0">
                <a:latin typeface="+mj-lt"/>
              </a:rPr>
              <a:t>			</a:t>
            </a:r>
            <a:r>
              <a:rPr lang="it-IT" sz="1800" b="1" i="1" u="sng" dirty="0" err="1">
                <a:latin typeface="+mj-lt"/>
              </a:rPr>
              <a:t>Probabilistic</a:t>
            </a:r>
            <a:r>
              <a:rPr lang="it-IT" sz="1800" b="1" i="1" u="sng" dirty="0">
                <a:latin typeface="+mj-lt"/>
              </a:rPr>
              <a:t> </a:t>
            </a:r>
            <a:r>
              <a:rPr lang="it-IT" sz="1800" b="1" i="1" u="sng" dirty="0" err="1">
                <a:latin typeface="+mj-lt"/>
              </a:rPr>
              <a:t>Hazard</a:t>
            </a:r>
            <a:r>
              <a:rPr lang="it-IT" sz="1800" b="1" i="1" u="sng" dirty="0">
                <a:latin typeface="+mj-lt"/>
              </a:rPr>
              <a:t> Model 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7D28775-40AC-04BA-3C65-DAB1915DBC7A}"/>
              </a:ext>
            </a:extLst>
          </p:cNvPr>
          <p:cNvSpPr txBox="1"/>
          <p:nvPr/>
        </p:nvSpPr>
        <p:spPr>
          <a:xfrm>
            <a:off x="8544337" y="297001"/>
            <a:ext cx="3498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latin typeface="Cambria" panose="02040503050406030204" pitchFamily="18" charset="0"/>
                <a:ea typeface="Cambria" panose="02040503050406030204" pitchFamily="18" charset="0"/>
              </a:rPr>
              <a:t>Trento, 03 </a:t>
            </a:r>
            <a:r>
              <a:rPr lang="it-IT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February</a:t>
            </a:r>
            <a:r>
              <a:rPr lang="it-IT" sz="1200" dirty="0">
                <a:latin typeface="Cambria" panose="02040503050406030204" pitchFamily="18" charset="0"/>
                <a:ea typeface="Cambria" panose="02040503050406030204" pitchFamily="18" charset="0"/>
              </a:rPr>
              <a:t> 2023</a:t>
            </a:r>
          </a:p>
          <a:p>
            <a:pPr algn="r"/>
            <a:r>
              <a:rPr lang="it-IT" sz="1400" b="1" i="1" dirty="0">
                <a:latin typeface="Cambria" panose="02040503050406030204" pitchFamily="18" charset="0"/>
                <a:ea typeface="Cambria" panose="02040503050406030204" pitchFamily="18" charset="0"/>
              </a:rPr>
              <a:t>Chiara Nardin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it-IT" sz="1400" b="1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Ph.D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it-IT" sz="1400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chiara.nardin@unitn.it</a:t>
            </a:r>
            <a:endParaRPr lang="it-IT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447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61ACD59-552A-4EF3-A5BF-C85CF127B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12" y="4451895"/>
            <a:ext cx="6419850" cy="2223542"/>
          </a:xfrm>
          <a:prstGeom prst="rect">
            <a:avLst/>
          </a:prstGeom>
        </p:spPr>
      </p:pic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741122" y="2052638"/>
            <a:ext cx="10011759" cy="611187"/>
          </a:xfrm>
        </p:spPr>
        <p:txBody>
          <a:bodyPr/>
          <a:lstStyle/>
          <a:p>
            <a:r>
              <a:rPr lang="it-IT" dirty="0">
                <a:latin typeface="+mj-lt"/>
              </a:rPr>
              <a:t>PSHA – </a:t>
            </a:r>
            <a:r>
              <a:rPr lang="it-IT" dirty="0" err="1">
                <a:latin typeface="+mj-lt"/>
              </a:rPr>
              <a:t>Step</a:t>
            </a:r>
            <a:r>
              <a:rPr lang="it-IT" dirty="0">
                <a:latin typeface="+mj-lt"/>
              </a:rPr>
              <a:t> 3: Ground </a:t>
            </a:r>
            <a:r>
              <a:rPr lang="it-IT" dirty="0" err="1">
                <a:latin typeface="+mj-lt"/>
              </a:rPr>
              <a:t>motion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predictive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equations</a:t>
            </a:r>
            <a:r>
              <a:rPr lang="it-IT" dirty="0">
                <a:latin typeface="+mj-lt"/>
              </a:rPr>
              <a:t> (GMPE)</a:t>
            </a:r>
            <a:endParaRPr lang="en-GB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testo 3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576165" cy="1838727"/>
              </a:xfrm>
            </p:spPr>
            <p:txBody>
              <a:bodyPr numCol="1"/>
              <a:lstStyle/>
              <a:p>
                <a:r>
                  <a:rPr lang="en-US" dirty="0">
                    <a:latin typeface="+mj-lt"/>
                  </a:rPr>
                  <a:t>Here, for clarity, it is assumed for the mean of log peak ground acceleration (in units of g):</a:t>
                </a:r>
              </a:p>
              <a:p>
                <a:r>
                  <a:rPr lang="en-US" dirty="0">
                    <a:latin typeface="+mj-lt"/>
                  </a:rPr>
                  <a:t>1. Cornell (1979)</a:t>
                </a:r>
                <a:endParaRPr lang="en-GB" sz="400" dirty="0">
                  <a:latin typeface="+mj-lt"/>
                </a:endParaRPr>
              </a:p>
              <a:p>
                <a:pPr algn="just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unc>
                          <m:funcPr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 dirty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𝑃𝐺𝐴</m:t>
                            </m:r>
                          </m:e>
                        </m:func>
                      </m:e>
                    </m:acc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=−0,152+0,859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 −1,803 </m:t>
                    </m:r>
                    <m:r>
                      <m:rPr>
                        <m:sty m:val="p"/>
                      </m:rPr>
                      <a:rPr lang="it-IT" b="0" i="0" dirty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+25)</m:t>
                    </m:r>
                  </m:oMath>
                </a14:m>
                <a:r>
                  <a:rPr lang="en-GB" dirty="0">
                    <a:latin typeface="+mj-lt"/>
                  </a:rPr>
                  <a:t>,  </a:t>
                </a:r>
                <a:r>
                  <a:rPr lang="it-IT" dirty="0">
                    <a:latin typeface="+mj-lt"/>
                  </a:rPr>
                  <a:t>with</a:t>
                </a:r>
                <a14:m>
                  <m:oMath xmlns:m="http://schemas.openxmlformats.org/officeDocument/2006/math">
                    <m:r>
                      <a:rPr lang="it-IT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=0,57</m:t>
                    </m:r>
                  </m:oMath>
                </a14:m>
                <a:r>
                  <a:rPr lang="en-GB" i="1" dirty="0">
                    <a:latin typeface="+mj-lt"/>
                  </a:rPr>
                  <a:t> </a:t>
                </a:r>
                <a:r>
                  <a:rPr lang="en-GB" dirty="0">
                    <a:latin typeface="+mj-lt"/>
                  </a:rPr>
                  <a:t>of</a:t>
                </a:r>
                <a:r>
                  <a:rPr lang="en-GB" i="1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dirty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𝑃𝐺𝐴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+mj-lt"/>
                  </a:rPr>
                  <a:t>;</a:t>
                </a:r>
                <a14:m>
                  <m:oMath xmlns:m="http://schemas.openxmlformats.org/officeDocument/2006/math">
                    <m:r>
                      <a:rPr lang="it-IT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dirty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𝑃𝐺𝐴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+mj-lt"/>
                  </a:rPr>
                  <a:t> normally distributed</a:t>
                </a:r>
              </a:p>
              <a:p>
                <a:pPr algn="just"/>
                <a:endParaRPr lang="en-GB" dirty="0">
                  <a:latin typeface="+mj-lt"/>
                </a:endParaRPr>
              </a:p>
              <a:p>
                <a:r>
                  <a:rPr lang="en-GB" dirty="0">
                    <a:latin typeface="+mj-lt"/>
                  </a:rPr>
                  <a:t>2. Campbell and </a:t>
                </a:r>
                <a:r>
                  <a:rPr lang="en-GB" dirty="0" err="1">
                    <a:latin typeface="+mj-lt"/>
                  </a:rPr>
                  <a:t>Bozorgnia</a:t>
                </a:r>
                <a:r>
                  <a:rPr lang="en-GB" dirty="0">
                    <a:latin typeface="+mj-lt"/>
                  </a:rPr>
                  <a:t> (1994) </a:t>
                </a:r>
              </a:p>
            </p:txBody>
          </p:sp>
        </mc:Choice>
        <mc:Fallback xmlns="">
          <p:sp>
            <p:nvSpPr>
              <p:cNvPr id="4" name="Segnaposto tes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576165" cy="1838727"/>
              </a:xfrm>
              <a:blipFill>
                <a:blip r:embed="rId3"/>
                <a:stretch>
                  <a:fillRect l="-519" t="-3642" b="-49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+mj-lt"/>
              </a:rPr>
              <a:pPr>
                <a:defRPr/>
              </a:pPr>
              <a:t>18</a:t>
            </a:fld>
            <a:endParaRPr lang="it-IT" dirty="0">
              <a:latin typeface="+mj-lt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363126A-4825-477D-83EB-044966E6B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7612" y="4502552"/>
            <a:ext cx="3476625" cy="2190750"/>
          </a:xfrm>
          <a:prstGeom prst="rect">
            <a:avLst/>
          </a:prstGeom>
        </p:spPr>
      </p:pic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D6EE664-BFDB-070A-E8D1-D7B2D1F3D6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 </a:t>
            </a:r>
            <a:r>
              <a:rPr lang="it-IT" sz="1800" dirty="0">
                <a:latin typeface="+mj-lt"/>
              </a:rPr>
              <a:t>			</a:t>
            </a:r>
            <a:r>
              <a:rPr lang="it-IT" sz="1800" b="1" i="1" u="sng" dirty="0" err="1">
                <a:latin typeface="+mj-lt"/>
              </a:rPr>
              <a:t>Probabilistic</a:t>
            </a:r>
            <a:r>
              <a:rPr lang="it-IT" sz="1800" b="1" i="1" u="sng" dirty="0">
                <a:latin typeface="+mj-lt"/>
              </a:rPr>
              <a:t> </a:t>
            </a:r>
            <a:r>
              <a:rPr lang="it-IT" sz="1800" b="1" i="1" u="sng" dirty="0" err="1">
                <a:latin typeface="+mj-lt"/>
              </a:rPr>
              <a:t>Hazard</a:t>
            </a:r>
            <a:r>
              <a:rPr lang="it-IT" sz="1800" b="1" i="1" u="sng" dirty="0">
                <a:latin typeface="+mj-lt"/>
              </a:rPr>
              <a:t> Model 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401A785-1849-D48F-36D8-076B530EEACC}"/>
              </a:ext>
            </a:extLst>
          </p:cNvPr>
          <p:cNvSpPr txBox="1"/>
          <p:nvPr/>
        </p:nvSpPr>
        <p:spPr>
          <a:xfrm>
            <a:off x="8544337" y="297001"/>
            <a:ext cx="3498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latin typeface="Cambria" panose="02040503050406030204" pitchFamily="18" charset="0"/>
                <a:ea typeface="Cambria" panose="02040503050406030204" pitchFamily="18" charset="0"/>
              </a:rPr>
              <a:t>Trento, 03 </a:t>
            </a:r>
            <a:r>
              <a:rPr lang="it-IT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February</a:t>
            </a:r>
            <a:r>
              <a:rPr lang="it-IT" sz="1200" dirty="0">
                <a:latin typeface="Cambria" panose="02040503050406030204" pitchFamily="18" charset="0"/>
                <a:ea typeface="Cambria" panose="02040503050406030204" pitchFamily="18" charset="0"/>
              </a:rPr>
              <a:t> 2023</a:t>
            </a:r>
          </a:p>
          <a:p>
            <a:pPr algn="r"/>
            <a:r>
              <a:rPr lang="it-IT" sz="1400" b="1" i="1" dirty="0">
                <a:latin typeface="Cambria" panose="02040503050406030204" pitchFamily="18" charset="0"/>
                <a:ea typeface="Cambria" panose="02040503050406030204" pitchFamily="18" charset="0"/>
              </a:rPr>
              <a:t>Chiara Nardin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it-IT" sz="1400" b="1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Ph.D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it-IT" sz="1400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chiara.nardin@unitn.it</a:t>
            </a:r>
            <a:endParaRPr lang="it-IT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180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741122" y="2052638"/>
            <a:ext cx="10011759" cy="611187"/>
          </a:xfrm>
        </p:spPr>
        <p:txBody>
          <a:bodyPr/>
          <a:lstStyle/>
          <a:p>
            <a:r>
              <a:rPr lang="it-IT" dirty="0">
                <a:latin typeface="+mj-lt"/>
              </a:rPr>
              <a:t>PSHA – </a:t>
            </a:r>
            <a:r>
              <a:rPr lang="it-IT" dirty="0" err="1">
                <a:latin typeface="+mj-lt"/>
              </a:rPr>
              <a:t>Step</a:t>
            </a:r>
            <a:r>
              <a:rPr lang="it-IT" dirty="0">
                <a:latin typeface="+mj-lt"/>
              </a:rPr>
              <a:t> 4: </a:t>
            </a:r>
            <a:r>
              <a:rPr lang="it-IT" dirty="0" err="1">
                <a:latin typeface="+mj-lt"/>
              </a:rPr>
              <a:t>Hazard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Computation</a:t>
            </a:r>
            <a:endParaRPr lang="en-GB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testo 3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741124" y="2663825"/>
                <a:ext cx="7193586" cy="1838727"/>
              </a:xfrm>
            </p:spPr>
            <p:txBody>
              <a:bodyPr numCol="1"/>
              <a:lstStyle/>
              <a:p>
                <a:r>
                  <a:rPr lang="en-GB" dirty="0">
                    <a:latin typeface="+mj-lt"/>
                  </a:rPr>
                  <a:t>The seismic hazard curve is a function representing the annual frequency of exceeding various levels of ground shaking (i.e. the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𝐼𝑀</m:t>
                    </m:r>
                  </m:oMath>
                </a14:m>
                <a:r>
                  <a:rPr lang="en-GB" dirty="0">
                    <a:latin typeface="+mj-lt"/>
                  </a:rPr>
                  <a:t>) at a specific site. The curve is obtained by integration of the previously three steps over all possible magnitudes and earthquakes locations.</a:t>
                </a:r>
              </a:p>
              <a:p>
                <a:r>
                  <a:rPr lang="en-GB" dirty="0">
                    <a:latin typeface="+mj-lt"/>
                  </a:rPr>
                  <a:t>Seismic hazard curves are obtained for individual sources and, then, combined to express the aggregate hazard at a particular site.</a:t>
                </a:r>
                <a:endParaRPr lang="it-IT" dirty="0">
                  <a:latin typeface="+mj-lt"/>
                </a:endParaRPr>
              </a:p>
              <a:p>
                <a:r>
                  <a:rPr lang="en-GB" dirty="0">
                    <a:latin typeface="+mj-lt"/>
                  </a:rPr>
                  <a:t>Then:</a:t>
                </a:r>
              </a:p>
              <a:p>
                <a:endParaRPr lang="en-GB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Segnaposto tes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741124" y="2663825"/>
                <a:ext cx="7193586" cy="1838727"/>
              </a:xfrm>
              <a:blipFill>
                <a:blip r:embed="rId3"/>
                <a:stretch>
                  <a:fillRect l="-763" t="-3642" b="-178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+mj-lt"/>
              </a:rPr>
              <a:pPr>
                <a:defRPr/>
              </a:pPr>
              <a:t>19</a:t>
            </a:fld>
            <a:endParaRPr lang="it-IT" dirty="0">
              <a:latin typeface="+mj-lt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2952895" y="4648134"/>
            <a:ext cx="837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i="1" dirty="0">
                <a:latin typeface="+mj-lt"/>
              </a:rPr>
              <a:t>(2)</a:t>
            </a:r>
            <a:endParaRPr lang="en-GB" sz="1600" i="1" dirty="0">
              <a:latin typeface="+mj-l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83B1EFC-68F4-4A36-A711-A1C64FA31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8216" y="2339975"/>
            <a:ext cx="3390277" cy="4152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44AE992-1C58-46F1-8124-0B4118A04151}"/>
                  </a:ext>
                </a:extLst>
              </p:cNvPr>
              <p:cNvSpPr txBox="1"/>
              <p:nvPr/>
            </p:nvSpPr>
            <p:spPr>
              <a:xfrm>
                <a:off x="433508" y="4789890"/>
                <a:ext cx="8567618" cy="7846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i="1" dirty="0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GB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i="1" dirty="0" err="1">
                              <a:latin typeface="Cambria Math" panose="02040503050406030204" pitchFamily="18" charset="0"/>
                            </a:rPr>
                            <m:t>𝑖𝑚</m:t>
                          </m:r>
                        </m:e>
                      </m:d>
                      <m:r>
                        <a:rPr lang="en-GB" sz="16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sz="16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16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sz="16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it-IT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sz="16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it-IT" sz="16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1600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it-IT" sz="1600" i="1" dirty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  <m:sup>
                              <m:r>
                                <a:rPr lang="it-IT" sz="16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16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t-IT" sz="16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it-IT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it-IT" sz="16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it-IT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it-IT" sz="1600" i="1" dirty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it-IT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it-IT" sz="1600" i="1" dirty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trlPr>
                                    <a:rPr lang="it-IT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it-IT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600" i="1" dirty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it-IT" sz="1600" i="1" dirty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it-IT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600" i="1" dirty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it-IT" sz="1600" i="1" dirty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it-IT" sz="1600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it-IT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600" i="1" dirty="0">
                                          <a:latin typeface="Cambria Math" panose="02040503050406030204" pitchFamily="18" charset="0"/>
                                        </a:rPr>
                                        <m:t>𝐼𝑀</m:t>
                                      </m:r>
                                      <m:r>
                                        <a:rPr lang="it-IT" sz="1600" i="1" dirty="0">
                                          <a:latin typeface="Cambria Math" panose="02040503050406030204" pitchFamily="18" charset="0"/>
                                        </a:rPr>
                                        <m:t>&gt;</m:t>
                                      </m:r>
                                      <m:r>
                                        <a:rPr lang="it-IT" sz="1600" i="1" dirty="0">
                                          <a:latin typeface="Cambria Math" panose="02040503050406030204" pitchFamily="18" charset="0"/>
                                        </a:rPr>
                                        <m:t>𝑖𝑚</m:t>
                                      </m:r>
                                      <m:r>
                                        <a:rPr lang="it-IT" sz="1600" i="1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it-IT" sz="1600" i="1" dirty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it-IT" sz="1600" i="1" dirty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it-IT" sz="1600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it-IT" sz="1600" i="1" dirty="0">
                                      <a:latin typeface="Cambria Math" panose="02040503050406030204" pitchFamily="18" charset="0"/>
                                    </a:rPr>
                                    <m:t> , </m:t>
                                  </m:r>
                                  <m:r>
                                    <a:rPr lang="it-IT" sz="1600" i="1" dirty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it-IT" sz="1600" i="1" dirty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it-IT" sz="1600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it-IT" sz="16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  <m:r>
                            <a:rPr lang="en-GB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it-IT" sz="16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6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sz="16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it-IT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en-GB" sz="1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sSubSup>
                            <m:sSubSupPr>
                              <m:ctrlPr>
                                <a:rPr lang="it-IT" sz="16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6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sz="1600" i="1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it-IT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en-GB" sz="1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GB" sz="1600" i="1" dirty="0" err="1">
                              <a:latin typeface="Cambria Math" panose="02040503050406030204" pitchFamily="18" charset="0"/>
                            </a:rPr>
                            <m:t>𝑑𝑟𝑑𝑚</m:t>
                          </m:r>
                          <m:r>
                            <a:rPr lang="it-IT" sz="1600" i="1" dirty="0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GB" sz="1600" dirty="0">
                              <a:latin typeface="+mj-lt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44AE992-1C58-46F1-8124-0B4118A04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" y="4789890"/>
                <a:ext cx="8567618" cy="7846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B81B7FC7-0721-BBC9-C58B-E0EFB0BA66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 </a:t>
            </a:r>
            <a:r>
              <a:rPr lang="it-IT" sz="1800" dirty="0">
                <a:latin typeface="+mj-lt"/>
              </a:rPr>
              <a:t>			</a:t>
            </a:r>
            <a:r>
              <a:rPr lang="it-IT" sz="1800" b="1" i="1" u="sng" dirty="0" err="1">
                <a:latin typeface="+mj-lt"/>
              </a:rPr>
              <a:t>Probabilistic</a:t>
            </a:r>
            <a:r>
              <a:rPr lang="it-IT" sz="1800" b="1" i="1" u="sng" dirty="0">
                <a:latin typeface="+mj-lt"/>
              </a:rPr>
              <a:t> </a:t>
            </a:r>
            <a:r>
              <a:rPr lang="it-IT" sz="1800" b="1" i="1" u="sng" dirty="0" err="1">
                <a:latin typeface="+mj-lt"/>
              </a:rPr>
              <a:t>Hazard</a:t>
            </a:r>
            <a:r>
              <a:rPr lang="it-IT" sz="1800" b="1" i="1" u="sng" dirty="0">
                <a:latin typeface="+mj-lt"/>
              </a:rPr>
              <a:t> Model 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7D40D17-C15D-F9C8-CEBA-0B501001C45D}"/>
              </a:ext>
            </a:extLst>
          </p:cNvPr>
          <p:cNvSpPr txBox="1"/>
          <p:nvPr/>
        </p:nvSpPr>
        <p:spPr>
          <a:xfrm>
            <a:off x="8544337" y="297001"/>
            <a:ext cx="3498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latin typeface="Cambria" panose="02040503050406030204" pitchFamily="18" charset="0"/>
                <a:ea typeface="Cambria" panose="02040503050406030204" pitchFamily="18" charset="0"/>
              </a:rPr>
              <a:t>Trento, 03 </a:t>
            </a:r>
            <a:r>
              <a:rPr lang="it-IT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February</a:t>
            </a:r>
            <a:r>
              <a:rPr lang="it-IT" sz="1200" dirty="0">
                <a:latin typeface="Cambria" panose="02040503050406030204" pitchFamily="18" charset="0"/>
                <a:ea typeface="Cambria" panose="02040503050406030204" pitchFamily="18" charset="0"/>
              </a:rPr>
              <a:t> 2023</a:t>
            </a:r>
          </a:p>
          <a:p>
            <a:pPr algn="r"/>
            <a:r>
              <a:rPr lang="it-IT" sz="1400" b="1" i="1" dirty="0">
                <a:latin typeface="Cambria" panose="02040503050406030204" pitchFamily="18" charset="0"/>
                <a:ea typeface="Cambria" panose="02040503050406030204" pitchFamily="18" charset="0"/>
              </a:rPr>
              <a:t>Chiara Nardin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it-IT" sz="1400" b="1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Ph.D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it-IT" sz="1400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chiara.nardin@unitn.it</a:t>
            </a:r>
            <a:endParaRPr lang="it-IT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31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90F5-758E-483D-99F8-6CFBB1F785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PSHA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id="{4AC3F1D6-611C-42C9-BB0A-E1A36B8091E2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583863" cy="3889375"/>
              </a:xfrm>
            </p:spPr>
            <p:txBody>
              <a:bodyPr/>
              <a:lstStyle/>
              <a:p>
                <a:r>
                  <a:rPr lang="en-GB" dirty="0">
                    <a:latin typeface="+mj-lt"/>
                  </a:rPr>
                  <a:t>Probabilistic Seismic Hazard Analysis (PSHA) evaluates the exceedance (or occurrence) probability of a given ground motion intensity measure threshold at given site and time interval.</a:t>
                </a:r>
              </a:p>
              <a:p>
                <a:r>
                  <a:rPr lang="en-GB" dirty="0">
                    <a:latin typeface="+mj-lt"/>
                  </a:rPr>
                  <a:t>PSHA provides a framework in which uncertainties, typically include magnitude size, earthquake location, soil condition, and rate of occurrence of earthquakes, are quantified.</a:t>
                </a:r>
              </a:p>
              <a:p>
                <a:r>
                  <a:rPr lang="en-GB" dirty="0">
                    <a:latin typeface="+mj-lt"/>
                  </a:rPr>
                  <a:t>The calculation of seismic hazard is based on the Total Probability Theorem*</a:t>
                </a:r>
              </a:p>
              <a:p>
                <a:endParaRPr lang="en-GB" sz="1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𝐼𝑀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𝑖𝑚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𝐼𝑀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𝑑𝑚</m:t>
                          </m:r>
                        </m:e>
                      </m:nary>
                    </m:oMath>
                  </m:oMathPara>
                </a14:m>
                <a:endParaRPr lang="it-IT" dirty="0">
                  <a:latin typeface="+mj-lt"/>
                </a:endParaRPr>
              </a:p>
              <a:p>
                <a:r>
                  <a:rPr lang="en-GB" i="1" dirty="0">
                    <a:latin typeface="+mj-lt"/>
                  </a:rPr>
                  <a:t>&lt;&lt; the probability that a fixed value of ground motion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𝑖𝑚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i="1" dirty="0">
                    <a:latin typeface="+mj-lt"/>
                  </a:rPr>
                  <a:t>is exceeded at a given site, given the occurrence of random earthquake from the seismic source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i="1" dirty="0">
                    <a:latin typeface="+mj-lt"/>
                  </a:rPr>
                  <a:t> &gt;&gt;</a:t>
                </a:r>
                <a:endParaRPr lang="it-IT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id="{4AC3F1D6-611C-42C9-BB0A-E1A36B8091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583863" cy="3889375"/>
              </a:xfrm>
              <a:blipFill>
                <a:blip r:embed="rId3"/>
                <a:stretch>
                  <a:fillRect l="-518" t="-1724" b="-6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+mj-lt"/>
              </a:rPr>
              <a:pPr>
                <a:defRPr/>
              </a:pPr>
              <a:t>2</a:t>
            </a:fld>
            <a:endParaRPr lang="it-IT" dirty="0">
              <a:latin typeface="+mj-lt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2941320" y="6253361"/>
            <a:ext cx="837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1" dirty="0">
                <a:latin typeface="+mj-lt"/>
              </a:rPr>
              <a:t>*see Lecture Notes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2941320" y="4381916"/>
            <a:ext cx="837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i="1" dirty="0">
                <a:latin typeface="+mj-lt"/>
              </a:rPr>
              <a:t>(1)</a:t>
            </a:r>
            <a:endParaRPr lang="en-GB" sz="1600" i="1" dirty="0">
              <a:latin typeface="+mj-lt"/>
            </a:endParaRPr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DB8161FE-B707-4412-9536-F5A2002C70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 </a:t>
            </a:r>
            <a:r>
              <a:rPr lang="it-IT" sz="1800" dirty="0">
                <a:latin typeface="+mj-lt"/>
              </a:rPr>
              <a:t>			</a:t>
            </a:r>
            <a:r>
              <a:rPr lang="it-IT" sz="1800" b="1" i="1" u="sng" dirty="0" err="1">
                <a:latin typeface="+mj-lt"/>
              </a:rPr>
              <a:t>Probabilistic</a:t>
            </a:r>
            <a:r>
              <a:rPr lang="it-IT" sz="1800" b="1" i="1" u="sng" dirty="0">
                <a:latin typeface="+mj-lt"/>
              </a:rPr>
              <a:t> </a:t>
            </a:r>
            <a:r>
              <a:rPr lang="it-IT" sz="1800" b="1" i="1" u="sng" dirty="0" err="1">
                <a:latin typeface="+mj-lt"/>
              </a:rPr>
              <a:t>Hazard</a:t>
            </a:r>
            <a:r>
              <a:rPr lang="it-IT" sz="1800" b="1" i="1" u="sng" dirty="0">
                <a:latin typeface="+mj-lt"/>
              </a:rPr>
              <a:t> Model 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4FDCC58-F666-D9B2-3C76-13F562695875}"/>
              </a:ext>
            </a:extLst>
          </p:cNvPr>
          <p:cNvSpPr txBox="1"/>
          <p:nvPr/>
        </p:nvSpPr>
        <p:spPr>
          <a:xfrm>
            <a:off x="8544337" y="297001"/>
            <a:ext cx="3498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latin typeface="Cambria" panose="02040503050406030204" pitchFamily="18" charset="0"/>
                <a:ea typeface="Cambria" panose="02040503050406030204" pitchFamily="18" charset="0"/>
              </a:rPr>
              <a:t>Trento, 03 </a:t>
            </a:r>
            <a:r>
              <a:rPr lang="it-IT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February</a:t>
            </a:r>
            <a:r>
              <a:rPr lang="it-IT" sz="1200" dirty="0">
                <a:latin typeface="Cambria" panose="02040503050406030204" pitchFamily="18" charset="0"/>
                <a:ea typeface="Cambria" panose="02040503050406030204" pitchFamily="18" charset="0"/>
              </a:rPr>
              <a:t> 2023</a:t>
            </a:r>
          </a:p>
          <a:p>
            <a:pPr algn="r"/>
            <a:r>
              <a:rPr lang="it-IT" sz="1400" b="1" i="1" dirty="0">
                <a:latin typeface="Cambria" panose="02040503050406030204" pitchFamily="18" charset="0"/>
                <a:ea typeface="Cambria" panose="02040503050406030204" pitchFamily="18" charset="0"/>
              </a:rPr>
              <a:t>Chiara Nardin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it-IT" sz="1400" b="1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Ph.D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it-IT" sz="1400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chiara.nardin@unitn.it</a:t>
            </a:r>
            <a:endParaRPr lang="it-IT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827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7D93BD-A1CC-4FF0-97C1-25F02A65D3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</a:rPr>
              <a:t>Baker J. W. (2008). </a:t>
            </a:r>
            <a:r>
              <a:rPr lang="en-GB" i="1" dirty="0">
                <a:latin typeface="+mj-lt"/>
              </a:rPr>
              <a:t>An Introduction to Probabilistic Seismic Hazard Analysis (PSHA)</a:t>
            </a:r>
            <a:r>
              <a:rPr lang="en-GB" dirty="0">
                <a:latin typeface="+mj-lt"/>
              </a:rPr>
              <a:t>, White Paper, Version 1.3, 72 pp.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</a:rPr>
              <a:t>Kramer, S.L. (1996) </a:t>
            </a:r>
            <a:r>
              <a:rPr lang="en-GB" i="1" dirty="0">
                <a:latin typeface="+mj-lt"/>
              </a:rPr>
              <a:t>Geotechnical earthquake engineering</a:t>
            </a:r>
            <a:r>
              <a:rPr lang="en-GB" dirty="0">
                <a:latin typeface="+mj-lt"/>
              </a:rPr>
              <a:t>. Prentice Hall, Upper Saddle River, N.J.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</a:rPr>
              <a:t>Wells, D.L. and Coppersmith, K.J. (1994) </a:t>
            </a:r>
            <a:r>
              <a:rPr lang="en-GB" i="1" dirty="0">
                <a:latin typeface="+mj-lt"/>
              </a:rPr>
              <a:t>New empirical relationships among magnitude, rupture length, rupture width, rupture area, and surface displacement.</a:t>
            </a:r>
            <a:r>
              <a:rPr lang="en-GB" dirty="0">
                <a:latin typeface="+mj-lt"/>
              </a:rPr>
              <a:t> Bull. Seism. Soc. Am., 84, 974-1002.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</a:rPr>
              <a:t>Cornell, C.A. (1968). </a:t>
            </a:r>
            <a:r>
              <a:rPr lang="en-GB" i="1" dirty="0">
                <a:latin typeface="+mj-lt"/>
              </a:rPr>
              <a:t>Engineering seismic risk analysis</a:t>
            </a:r>
            <a:r>
              <a:rPr lang="en-GB" dirty="0">
                <a:latin typeface="+mj-lt"/>
              </a:rPr>
              <a:t>, Bull. Seism. Soc. Am., 58, 1583-1606.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latin typeface="+mj-lt"/>
              </a:rPr>
              <a:t>Broccardo, M. (2018) </a:t>
            </a:r>
            <a:r>
              <a:rPr lang="en-GB" i="1" dirty="0">
                <a:latin typeface="+mj-lt"/>
              </a:rPr>
              <a:t>Probabilistic seismic risk analysis for civil systems</a:t>
            </a:r>
            <a:r>
              <a:rPr lang="en-GB" dirty="0">
                <a:latin typeface="+mj-lt"/>
              </a:rPr>
              <a:t>, Lecture Notes</a:t>
            </a:r>
            <a:endParaRPr lang="it-IT" dirty="0">
              <a:latin typeface="+mj-lt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+mj-lt"/>
              </a:rPr>
              <a:pPr>
                <a:defRPr/>
              </a:pPr>
              <a:t>20</a:t>
            </a:fld>
            <a:endParaRPr lang="it-IT" dirty="0">
              <a:latin typeface="+mj-lt"/>
            </a:endParaRPr>
          </a:p>
        </p:txBody>
      </p:sp>
      <p:sp>
        <p:nvSpPr>
          <p:cNvPr id="6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 </a:t>
            </a:r>
            <a:r>
              <a:rPr lang="it-IT" sz="1800" dirty="0">
                <a:latin typeface="+mj-lt"/>
              </a:rPr>
              <a:t>			</a:t>
            </a:r>
            <a:r>
              <a:rPr lang="it-IT" sz="1800" b="1" i="1" u="sng" dirty="0" err="1">
                <a:latin typeface="+mj-lt"/>
              </a:rPr>
              <a:t>Probabilistic</a:t>
            </a:r>
            <a:r>
              <a:rPr lang="it-IT" sz="1800" b="1" i="1" u="sng" dirty="0">
                <a:latin typeface="+mj-lt"/>
              </a:rPr>
              <a:t> </a:t>
            </a:r>
            <a:r>
              <a:rPr lang="it-IT" sz="1800" b="1" i="1" u="sng" dirty="0" err="1">
                <a:latin typeface="+mj-lt"/>
              </a:rPr>
              <a:t>Hazard</a:t>
            </a:r>
            <a:r>
              <a:rPr lang="it-IT" sz="1800" b="1" i="1" u="sng" dirty="0">
                <a:latin typeface="+mj-lt"/>
              </a:rPr>
              <a:t> Model 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BBA2B41-43F7-4424-9C1C-DA49066144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>
                <a:latin typeface="+mj-lt"/>
              </a:rPr>
              <a:t>References</a:t>
            </a:r>
            <a:endParaRPr lang="it-IT" dirty="0">
              <a:latin typeface="+mj-lt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39F0BBA-2FA5-E111-17B5-98ED5309B9A6}"/>
              </a:ext>
            </a:extLst>
          </p:cNvPr>
          <p:cNvSpPr txBox="1"/>
          <p:nvPr/>
        </p:nvSpPr>
        <p:spPr>
          <a:xfrm>
            <a:off x="8544337" y="297001"/>
            <a:ext cx="3498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latin typeface="Cambria" panose="02040503050406030204" pitchFamily="18" charset="0"/>
                <a:ea typeface="Cambria" panose="02040503050406030204" pitchFamily="18" charset="0"/>
              </a:rPr>
              <a:t>Trento, 03 </a:t>
            </a:r>
            <a:r>
              <a:rPr lang="it-IT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February</a:t>
            </a:r>
            <a:r>
              <a:rPr lang="it-IT" sz="1200" dirty="0">
                <a:latin typeface="Cambria" panose="02040503050406030204" pitchFamily="18" charset="0"/>
                <a:ea typeface="Cambria" panose="02040503050406030204" pitchFamily="18" charset="0"/>
              </a:rPr>
              <a:t> 2023</a:t>
            </a:r>
          </a:p>
          <a:p>
            <a:pPr algn="r"/>
            <a:r>
              <a:rPr lang="it-IT" sz="1400" b="1" i="1" dirty="0">
                <a:latin typeface="Cambria" panose="02040503050406030204" pitchFamily="18" charset="0"/>
                <a:ea typeface="Cambria" panose="02040503050406030204" pitchFamily="18" charset="0"/>
              </a:rPr>
              <a:t>Chiara Nardin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it-IT" sz="1400" b="1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Ph.D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it-IT" sz="1400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chiara.nardin@unitn.it</a:t>
            </a:r>
            <a:endParaRPr lang="it-IT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122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6F4B474-EE30-5110-B90D-71BE8FEAA3B7}"/>
              </a:ext>
            </a:extLst>
          </p:cNvPr>
          <p:cNvSpPr txBox="1"/>
          <p:nvPr/>
        </p:nvSpPr>
        <p:spPr>
          <a:xfrm>
            <a:off x="8544337" y="297001"/>
            <a:ext cx="3498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latin typeface="Cambria" panose="02040503050406030204" pitchFamily="18" charset="0"/>
                <a:ea typeface="Cambria" panose="02040503050406030204" pitchFamily="18" charset="0"/>
              </a:rPr>
              <a:t>Trento, 03 </a:t>
            </a:r>
            <a:r>
              <a:rPr lang="it-IT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February</a:t>
            </a:r>
            <a:r>
              <a:rPr lang="it-IT" sz="1200" dirty="0">
                <a:latin typeface="Cambria" panose="02040503050406030204" pitchFamily="18" charset="0"/>
                <a:ea typeface="Cambria" panose="02040503050406030204" pitchFamily="18" charset="0"/>
              </a:rPr>
              <a:t> 2023</a:t>
            </a:r>
          </a:p>
          <a:p>
            <a:pPr algn="r"/>
            <a:r>
              <a:rPr lang="it-IT" sz="1400" b="1" i="1" dirty="0">
                <a:latin typeface="Cambria" panose="02040503050406030204" pitchFamily="18" charset="0"/>
                <a:ea typeface="Cambria" panose="02040503050406030204" pitchFamily="18" charset="0"/>
              </a:rPr>
              <a:t>Chiara Nardin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it-IT" sz="1400" b="1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Ph.D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it-IT" sz="1400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chiara.nardin@unitn.it</a:t>
            </a:r>
            <a:endParaRPr lang="it-IT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59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90F5-758E-483D-99F8-6CFBB1F785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PSHA - </a:t>
            </a:r>
            <a:r>
              <a:rPr lang="it-IT" dirty="0" err="1">
                <a:latin typeface="+mj-lt"/>
              </a:rPr>
              <a:t>Steps</a:t>
            </a:r>
            <a:endParaRPr lang="it-IT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id="{4AC3F1D6-611C-42C9-BB0A-E1A36B8091E2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5393459" cy="3889375"/>
              </a:xfrm>
            </p:spPr>
            <p:txBody>
              <a:bodyPr/>
              <a:lstStyle/>
              <a:p>
                <a:r>
                  <a:rPr lang="it-IT" dirty="0">
                    <a:latin typeface="+mj-lt"/>
                  </a:rPr>
                  <a:t>i. </a:t>
                </a:r>
                <a:r>
                  <a:rPr lang="it-IT" b="1" dirty="0">
                    <a:latin typeface="+mj-lt"/>
                  </a:rPr>
                  <a:t>Source </a:t>
                </a:r>
                <a:r>
                  <a:rPr lang="it-IT" b="1" dirty="0" err="1">
                    <a:latin typeface="+mj-lt"/>
                  </a:rPr>
                  <a:t>Characterization</a:t>
                </a:r>
                <a:r>
                  <a:rPr lang="it-IT" dirty="0">
                    <a:latin typeface="+mj-lt"/>
                  </a:rPr>
                  <a:t>: </a:t>
                </a:r>
                <a:r>
                  <a:rPr lang="en-GB" dirty="0">
                    <a:latin typeface="+mj-lt"/>
                  </a:rPr>
                  <a:t>probability distribution of potential earthquake locations within the source </a:t>
                </a:r>
                <a:r>
                  <a:rPr lang="en-GB" dirty="0">
                    <a:latin typeface="+mj-lt"/>
                    <a:sym typeface="Wingdings" panose="05000000000000000000" pitchFamily="2" charset="2"/>
                  </a:rPr>
                  <a:t> </a:t>
                </a:r>
                <a:r>
                  <a:rPr lang="en-GB" dirty="0">
                    <a:latin typeface="+mj-lt"/>
                  </a:rPr>
                  <a:t>Definition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it-IT" dirty="0">
                  <a:latin typeface="+mj-lt"/>
                </a:endParaRPr>
              </a:p>
              <a:p>
                <a:r>
                  <a:rPr lang="it-IT" dirty="0">
                    <a:latin typeface="+mj-lt"/>
                  </a:rPr>
                  <a:t>ii. </a:t>
                </a:r>
                <a:r>
                  <a:rPr lang="it-IT" b="1" dirty="0" err="1">
                    <a:latin typeface="+mj-lt"/>
                  </a:rPr>
                  <a:t>Magnitude</a:t>
                </a:r>
                <a:r>
                  <a:rPr lang="it-IT" b="1" dirty="0">
                    <a:latin typeface="+mj-lt"/>
                  </a:rPr>
                  <a:t> </a:t>
                </a:r>
                <a:r>
                  <a:rPr lang="it-IT" b="1" dirty="0" err="1">
                    <a:latin typeface="+mj-lt"/>
                  </a:rPr>
                  <a:t>Characterization</a:t>
                </a:r>
                <a:r>
                  <a:rPr lang="it-IT" dirty="0">
                    <a:latin typeface="+mj-lt"/>
                  </a:rPr>
                  <a:t>: </a:t>
                </a:r>
                <a:r>
                  <a:rPr lang="it-IT" dirty="0" err="1">
                    <a:latin typeface="+mj-lt"/>
                  </a:rPr>
                  <a:t>temporal</a:t>
                </a:r>
                <a:r>
                  <a:rPr lang="it-IT" dirty="0">
                    <a:latin typeface="+mj-lt"/>
                  </a:rPr>
                  <a:t> </a:t>
                </a:r>
                <a:r>
                  <a:rPr lang="it-IT" dirty="0" err="1">
                    <a:latin typeface="+mj-lt"/>
                  </a:rPr>
                  <a:t>distribution</a:t>
                </a:r>
                <a:r>
                  <a:rPr lang="it-IT" dirty="0">
                    <a:latin typeface="+mj-lt"/>
                  </a:rPr>
                  <a:t> of </a:t>
                </a:r>
                <a:r>
                  <a:rPr lang="it-IT" dirty="0" err="1">
                    <a:latin typeface="+mj-lt"/>
                  </a:rPr>
                  <a:t>earthquake</a:t>
                </a:r>
                <a:r>
                  <a:rPr lang="it-IT" dirty="0">
                    <a:latin typeface="+mj-lt"/>
                  </a:rPr>
                  <a:t> </a:t>
                </a:r>
                <a:r>
                  <a:rPr lang="it-IT" dirty="0" err="1">
                    <a:latin typeface="+mj-lt"/>
                  </a:rPr>
                  <a:t>recurrence</a:t>
                </a:r>
                <a:r>
                  <a:rPr lang="it-IT" dirty="0">
                    <a:latin typeface="+mj-lt"/>
                  </a:rPr>
                  <a:t> and size </a:t>
                </a:r>
                <a:r>
                  <a:rPr lang="it-IT" dirty="0" err="1">
                    <a:latin typeface="+mj-lt"/>
                  </a:rPr>
                  <a:t>distribution</a:t>
                </a:r>
                <a:r>
                  <a:rPr lang="it-IT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it-IT" dirty="0">
                  <a:latin typeface="+mj-lt"/>
                </a:endParaRPr>
              </a:p>
              <a:p>
                <a:r>
                  <a:rPr lang="it-IT" dirty="0">
                    <a:latin typeface="+mj-lt"/>
                  </a:rPr>
                  <a:t>iii. </a:t>
                </a:r>
                <a:r>
                  <a:rPr lang="it-IT" b="1" dirty="0">
                    <a:latin typeface="+mj-lt"/>
                  </a:rPr>
                  <a:t>Ground Motion </a:t>
                </a:r>
                <a:r>
                  <a:rPr lang="it-IT" b="1" dirty="0" err="1">
                    <a:latin typeface="+mj-lt"/>
                  </a:rPr>
                  <a:t>Estimation</a:t>
                </a:r>
                <a:r>
                  <a:rPr lang="it-IT" dirty="0">
                    <a:latin typeface="+mj-lt"/>
                  </a:rPr>
                  <a:t>: </a:t>
                </a:r>
                <a:r>
                  <a:rPr lang="en-GB" dirty="0">
                    <a:latin typeface="+mj-lt"/>
                  </a:rPr>
                  <a:t>empirical regression models named ground motion prediction equations (GMPE) </a:t>
                </a:r>
                <a:r>
                  <a:rPr lang="en-GB" dirty="0">
                    <a:latin typeface="+mj-lt"/>
                    <a:sym typeface="Wingdings" panose="05000000000000000000" pitchFamily="2" charset="2"/>
                  </a:rPr>
                  <a:t> Definition of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𝐼𝑀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𝑖𝑚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>
                  <a:latin typeface="+mj-lt"/>
                </a:endParaRPr>
              </a:p>
              <a:p>
                <a:r>
                  <a:rPr lang="it-IT" dirty="0">
                    <a:latin typeface="+mj-lt"/>
                  </a:rPr>
                  <a:t>iv. </a:t>
                </a:r>
                <a:r>
                  <a:rPr lang="it-IT" b="1" dirty="0" err="1">
                    <a:latin typeface="+mj-lt"/>
                  </a:rPr>
                  <a:t>Hazard</a:t>
                </a:r>
                <a:r>
                  <a:rPr lang="it-IT" b="1" dirty="0">
                    <a:latin typeface="+mj-lt"/>
                  </a:rPr>
                  <a:t> </a:t>
                </a:r>
                <a:r>
                  <a:rPr lang="it-IT" b="1" dirty="0" err="1">
                    <a:latin typeface="+mj-lt"/>
                  </a:rPr>
                  <a:t>Computation</a:t>
                </a:r>
                <a:r>
                  <a:rPr lang="it-IT" dirty="0">
                    <a:latin typeface="+mj-lt"/>
                  </a:rPr>
                  <a:t>: </a:t>
                </a:r>
                <a:r>
                  <a:rPr lang="it-IT" dirty="0" err="1">
                    <a:latin typeface="+mj-lt"/>
                  </a:rPr>
                  <a:t>solution</a:t>
                </a:r>
                <a:r>
                  <a:rPr lang="it-IT" dirty="0">
                    <a:latin typeface="+mj-lt"/>
                  </a:rPr>
                  <a:t> of the </a:t>
                </a:r>
                <a:r>
                  <a:rPr lang="it-IT" dirty="0" err="1">
                    <a:latin typeface="+mj-lt"/>
                  </a:rPr>
                  <a:t>integral</a:t>
                </a:r>
                <a:r>
                  <a:rPr lang="it-IT" dirty="0">
                    <a:latin typeface="+mj-lt"/>
                  </a:rPr>
                  <a:t> </a:t>
                </a:r>
                <a:r>
                  <a:rPr lang="it-IT" i="1" dirty="0">
                    <a:latin typeface="+mj-lt"/>
                  </a:rPr>
                  <a:t>(1)</a:t>
                </a:r>
                <a:r>
                  <a:rPr lang="it-IT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∀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it-IT" dirty="0">
                    <a:latin typeface="+mj-lt"/>
                  </a:rPr>
                  <a:t> </a:t>
                </a:r>
                <a:r>
                  <a:rPr lang="it-IT" dirty="0">
                    <a:latin typeface="+mj-lt"/>
                    <a:sym typeface="Wingdings" panose="05000000000000000000" pitchFamily="2" charset="2"/>
                  </a:rPr>
                  <a:t> </a:t>
                </a:r>
                <a:r>
                  <a:rPr lang="it-IT" dirty="0" err="1">
                    <a:latin typeface="+mj-lt"/>
                    <a:sym typeface="Wingdings" panose="05000000000000000000" pitchFamily="2" charset="2"/>
                  </a:rPr>
                  <a:t>probability</a:t>
                </a:r>
                <a:r>
                  <a:rPr lang="it-IT" dirty="0">
                    <a:latin typeface="+mj-lt"/>
                    <a:sym typeface="Wingdings" panose="05000000000000000000" pitchFamily="2" charset="2"/>
                  </a:rPr>
                  <a:t> </a:t>
                </a:r>
                <a:r>
                  <a:rPr lang="it-IT" dirty="0" err="1">
                    <a:latin typeface="+mj-lt"/>
                    <a:sym typeface="Wingdings" panose="05000000000000000000" pitchFamily="2" charset="2"/>
                  </a:rPr>
                  <a:t>that</a:t>
                </a:r>
                <a:r>
                  <a:rPr lang="it-IT" dirty="0">
                    <a:latin typeface="+mj-lt"/>
                    <a:sym typeface="Wingdings" panose="05000000000000000000" pitchFamily="2" charset="2"/>
                  </a:rPr>
                  <a:t> the ground </a:t>
                </a:r>
                <a:r>
                  <a:rPr lang="it-IT" dirty="0" err="1">
                    <a:latin typeface="+mj-lt"/>
                    <a:sym typeface="Wingdings" panose="05000000000000000000" pitchFamily="2" charset="2"/>
                  </a:rPr>
                  <a:t>motion</a:t>
                </a:r>
                <a:r>
                  <a:rPr lang="it-IT" dirty="0">
                    <a:latin typeface="+mj-lt"/>
                    <a:sym typeface="Wingdings" panose="05000000000000000000" pitchFamily="2" charset="2"/>
                  </a:rPr>
                  <a:t> </a:t>
                </a:r>
                <a:r>
                  <a:rPr lang="it-IT" dirty="0" err="1">
                    <a:latin typeface="+mj-lt"/>
                    <a:sym typeface="Wingdings" panose="05000000000000000000" pitchFamily="2" charset="2"/>
                  </a:rPr>
                  <a:t>parameter</a:t>
                </a:r>
                <a:r>
                  <a:rPr lang="it-IT" dirty="0">
                    <a:latin typeface="+mj-lt"/>
                    <a:sym typeface="Wingdings" panose="05000000000000000000" pitchFamily="2" charset="2"/>
                  </a:rPr>
                  <a:t> </a:t>
                </a:r>
                <a:r>
                  <a:rPr lang="it-IT" dirty="0" err="1">
                    <a:latin typeface="+mj-lt"/>
                    <a:sym typeface="Wingdings" panose="05000000000000000000" pitchFamily="2" charset="2"/>
                  </a:rPr>
                  <a:t>will</a:t>
                </a:r>
                <a:r>
                  <a:rPr lang="it-IT" dirty="0">
                    <a:latin typeface="+mj-lt"/>
                    <a:sym typeface="Wingdings" panose="05000000000000000000" pitchFamily="2" charset="2"/>
                  </a:rPr>
                  <a:t> be </a:t>
                </a:r>
                <a:r>
                  <a:rPr lang="it-IT" dirty="0" err="1">
                    <a:latin typeface="+mj-lt"/>
                    <a:sym typeface="Wingdings" panose="05000000000000000000" pitchFamily="2" charset="2"/>
                  </a:rPr>
                  <a:t>exceeded</a:t>
                </a:r>
                <a:r>
                  <a:rPr lang="it-IT" dirty="0">
                    <a:latin typeface="+mj-lt"/>
                    <a:sym typeface="Wingdings" panose="05000000000000000000" pitchFamily="2" charset="2"/>
                  </a:rPr>
                  <a:t> </a:t>
                </a:r>
                <a:r>
                  <a:rPr lang="it-IT" dirty="0" err="1">
                    <a:latin typeface="+mj-lt"/>
                    <a:sym typeface="Wingdings" panose="05000000000000000000" pitchFamily="2" charset="2"/>
                  </a:rPr>
                  <a:t>during</a:t>
                </a:r>
                <a:r>
                  <a:rPr lang="it-IT" dirty="0">
                    <a:latin typeface="+mj-lt"/>
                    <a:sym typeface="Wingdings" panose="05000000000000000000" pitchFamily="2" charset="2"/>
                  </a:rPr>
                  <a:t> </a:t>
                </a:r>
                <a:r>
                  <a:rPr lang="it-IT" dirty="0" err="1">
                    <a:latin typeface="+mj-lt"/>
                    <a:sym typeface="Wingdings" panose="05000000000000000000" pitchFamily="2" charset="2"/>
                  </a:rPr>
                  <a:t>particular</a:t>
                </a:r>
                <a:r>
                  <a:rPr lang="it-IT" dirty="0">
                    <a:latin typeface="+mj-lt"/>
                    <a:sym typeface="Wingdings" panose="05000000000000000000" pitchFamily="2" charset="2"/>
                  </a:rPr>
                  <a:t> time </a:t>
                </a:r>
                <a:r>
                  <a:rPr lang="it-IT" dirty="0" err="1">
                    <a:latin typeface="+mj-lt"/>
                    <a:sym typeface="Wingdings" panose="05000000000000000000" pitchFamily="2" charset="2"/>
                  </a:rPr>
                  <a:t>period</a:t>
                </a:r>
                <a:endParaRPr lang="it-IT" dirty="0">
                  <a:latin typeface="+mj-lt"/>
                </a:endParaRPr>
              </a:p>
              <a:p>
                <a:endParaRPr lang="it-IT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id="{4AC3F1D6-611C-42C9-BB0A-E1A36B8091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5393459" cy="3889375"/>
              </a:xfrm>
              <a:blipFill>
                <a:blip r:embed="rId3"/>
                <a:stretch>
                  <a:fillRect l="-1018" t="-1724" r="-1357" b="-12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+mj-lt"/>
              </a:rPr>
              <a:pPr>
                <a:defRPr/>
              </a:pPr>
              <a:t>3</a:t>
            </a:fld>
            <a:endParaRPr lang="it-IT" dirty="0">
              <a:latin typeface="+mj-lt"/>
            </a:endParaRPr>
          </a:p>
        </p:txBody>
      </p:sp>
      <p:pic>
        <p:nvPicPr>
          <p:cNvPr id="9" name="Segnaposto immagine 6"/>
          <p:cNvPicPr>
            <a:picLocks noChangeAspect="1"/>
          </p:cNvPicPr>
          <p:nvPr/>
        </p:nvPicPr>
        <p:blipFill rotWithShape="1">
          <a:blip r:embed="rId4"/>
          <a:srcRect l="1849" r="2064"/>
          <a:stretch/>
        </p:blipFill>
        <p:spPr>
          <a:xfrm>
            <a:off x="6346785" y="1992314"/>
            <a:ext cx="5845215" cy="4500561"/>
          </a:xfrm>
          <a:prstGeom prst="rect">
            <a:avLst/>
          </a:prstGeom>
        </p:spPr>
      </p:pic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B03FB2C4-1304-445D-2123-D3F0FB6382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 </a:t>
            </a:r>
            <a:r>
              <a:rPr lang="it-IT" sz="1800" dirty="0">
                <a:latin typeface="+mj-lt"/>
              </a:rPr>
              <a:t>			</a:t>
            </a:r>
            <a:r>
              <a:rPr lang="it-IT" sz="1800" b="1" i="1" u="sng" dirty="0" err="1">
                <a:latin typeface="+mj-lt"/>
              </a:rPr>
              <a:t>Probabilistic</a:t>
            </a:r>
            <a:r>
              <a:rPr lang="it-IT" sz="1800" b="1" i="1" u="sng" dirty="0">
                <a:latin typeface="+mj-lt"/>
              </a:rPr>
              <a:t> </a:t>
            </a:r>
            <a:r>
              <a:rPr lang="it-IT" sz="1800" b="1" i="1" u="sng" dirty="0" err="1">
                <a:latin typeface="+mj-lt"/>
              </a:rPr>
              <a:t>Hazard</a:t>
            </a:r>
            <a:r>
              <a:rPr lang="it-IT" sz="1800" b="1" i="1" u="sng" dirty="0">
                <a:latin typeface="+mj-lt"/>
              </a:rPr>
              <a:t> Model 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C2C69DB-2DE6-3754-DA3E-0A76DD716EB3}"/>
              </a:ext>
            </a:extLst>
          </p:cNvPr>
          <p:cNvSpPr txBox="1"/>
          <p:nvPr/>
        </p:nvSpPr>
        <p:spPr>
          <a:xfrm>
            <a:off x="8544337" y="297001"/>
            <a:ext cx="3498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latin typeface="Cambria" panose="02040503050406030204" pitchFamily="18" charset="0"/>
                <a:ea typeface="Cambria" panose="02040503050406030204" pitchFamily="18" charset="0"/>
              </a:rPr>
              <a:t>Trento, 03 </a:t>
            </a:r>
            <a:r>
              <a:rPr lang="it-IT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February</a:t>
            </a:r>
            <a:r>
              <a:rPr lang="it-IT" sz="1200" dirty="0">
                <a:latin typeface="Cambria" panose="02040503050406030204" pitchFamily="18" charset="0"/>
                <a:ea typeface="Cambria" panose="02040503050406030204" pitchFamily="18" charset="0"/>
              </a:rPr>
              <a:t> 2023</a:t>
            </a:r>
          </a:p>
          <a:p>
            <a:pPr algn="r"/>
            <a:r>
              <a:rPr lang="it-IT" sz="1400" b="1" i="1" dirty="0">
                <a:latin typeface="Cambria" panose="02040503050406030204" pitchFamily="18" charset="0"/>
                <a:ea typeface="Cambria" panose="02040503050406030204" pitchFamily="18" charset="0"/>
              </a:rPr>
              <a:t>Chiara Nardin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it-IT" sz="1400" b="1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Ph.D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it-IT" sz="1400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chiara.nardin@unitn.it</a:t>
            </a:r>
            <a:endParaRPr lang="it-IT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83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PSHA – </a:t>
            </a:r>
            <a:r>
              <a:rPr lang="it-IT" dirty="0" err="1">
                <a:latin typeface="+mj-lt"/>
              </a:rPr>
              <a:t>Step</a:t>
            </a:r>
            <a:r>
              <a:rPr lang="it-IT" dirty="0">
                <a:latin typeface="+mj-lt"/>
              </a:rPr>
              <a:t> 1: </a:t>
            </a:r>
            <a:r>
              <a:rPr lang="it-IT" dirty="0" err="1">
                <a:latin typeface="+mj-lt"/>
              </a:rPr>
              <a:t>Earthquake</a:t>
            </a:r>
            <a:r>
              <a:rPr lang="it-IT" dirty="0">
                <a:latin typeface="+mj-lt"/>
              </a:rPr>
              <a:t> source </a:t>
            </a:r>
            <a:r>
              <a:rPr lang="it-IT" dirty="0" err="1">
                <a:latin typeface="+mj-lt"/>
              </a:rPr>
              <a:t>characterization</a:t>
            </a:r>
            <a:endParaRPr lang="en-GB" dirty="0">
              <a:latin typeface="+mj-lt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>
          <a:xfrm>
            <a:off x="741124" y="2663825"/>
            <a:ext cx="6869352" cy="2047071"/>
          </a:xfrm>
        </p:spPr>
        <p:txBody>
          <a:bodyPr/>
          <a:lstStyle/>
          <a:p>
            <a:r>
              <a:rPr lang="it-IT" dirty="0">
                <a:latin typeface="+mj-lt"/>
              </a:rPr>
              <a:t>Goal: </a:t>
            </a:r>
            <a:r>
              <a:rPr lang="it-IT" b="1" dirty="0">
                <a:latin typeface="+mj-lt"/>
              </a:rPr>
              <a:t>to </a:t>
            </a:r>
            <a:r>
              <a:rPr lang="it-IT" b="1" dirty="0" err="1">
                <a:latin typeface="+mj-lt"/>
              </a:rPr>
              <a:t>identify</a:t>
            </a:r>
            <a:endParaRPr lang="it-IT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>
                <a:latin typeface="+mj-lt"/>
              </a:rPr>
              <a:t>Fault </a:t>
            </a:r>
            <a:r>
              <a:rPr lang="it-IT" i="1" dirty="0" err="1">
                <a:latin typeface="+mj-lt"/>
              </a:rPr>
              <a:t>sources</a:t>
            </a:r>
            <a:r>
              <a:rPr lang="it-IT" i="1" dirty="0">
                <a:latin typeface="+mj-lt"/>
              </a:rPr>
              <a:t>: </a:t>
            </a:r>
            <a:r>
              <a:rPr lang="it-IT" dirty="0" err="1">
                <a:latin typeface="+mj-lt"/>
              </a:rPr>
              <a:t>individual</a:t>
            </a:r>
            <a:r>
              <a:rPr lang="it-IT" dirty="0">
                <a:latin typeface="+mj-lt"/>
              </a:rPr>
              <a:t> or multiple </a:t>
            </a:r>
            <a:r>
              <a:rPr lang="it-IT" b="1" dirty="0" err="1">
                <a:latin typeface="+mj-lt"/>
              </a:rPr>
              <a:t>identified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faults</a:t>
            </a:r>
            <a:endParaRPr lang="it-IT" i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>
                <a:latin typeface="+mj-lt"/>
              </a:rPr>
              <a:t>Area </a:t>
            </a:r>
            <a:r>
              <a:rPr lang="it-IT" i="1" dirty="0" err="1">
                <a:latin typeface="+mj-lt"/>
              </a:rPr>
              <a:t>sources</a:t>
            </a:r>
            <a:r>
              <a:rPr lang="it-IT" i="1" dirty="0">
                <a:latin typeface="+mj-lt"/>
              </a:rPr>
              <a:t>: </a:t>
            </a:r>
            <a:r>
              <a:rPr lang="it-IT" dirty="0" err="1">
                <a:latin typeface="+mj-lt"/>
              </a:rPr>
              <a:t>defined</a:t>
            </a:r>
            <a:r>
              <a:rPr lang="it-IT" dirty="0">
                <a:latin typeface="+mj-lt"/>
              </a:rPr>
              <a:t> by </a:t>
            </a:r>
            <a:r>
              <a:rPr lang="it-IT" dirty="0" err="1">
                <a:latin typeface="+mj-lt"/>
              </a:rPr>
              <a:t>polygons</a:t>
            </a:r>
            <a:r>
              <a:rPr lang="it-IT" dirty="0">
                <a:latin typeface="+mj-lt"/>
              </a:rPr>
              <a:t> in </a:t>
            </a:r>
            <a:r>
              <a:rPr lang="it-IT" dirty="0" err="1">
                <a:latin typeface="+mj-lt"/>
              </a:rPr>
              <a:t>which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seismicity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is</a:t>
            </a:r>
            <a:r>
              <a:rPr lang="it-IT" dirty="0">
                <a:latin typeface="+mj-lt"/>
              </a:rPr>
              <a:t> </a:t>
            </a:r>
            <a:r>
              <a:rPr lang="it-IT" b="1" dirty="0" err="1">
                <a:latin typeface="+mj-lt"/>
              </a:rPr>
              <a:t>assumed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uniform</a:t>
            </a:r>
            <a:r>
              <a:rPr lang="it-IT" dirty="0">
                <a:latin typeface="+mj-lt"/>
              </a:rPr>
              <a:t> </a:t>
            </a:r>
          </a:p>
          <a:p>
            <a:r>
              <a:rPr lang="it-IT" dirty="0">
                <a:latin typeface="+mj-lt"/>
              </a:rPr>
              <a:t>(</a:t>
            </a:r>
            <a:r>
              <a:rPr lang="it-IT" dirty="0" err="1">
                <a:latin typeface="+mj-lt"/>
              </a:rPr>
              <a:t>Identification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based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upon</a:t>
            </a:r>
            <a:r>
              <a:rPr lang="it-IT" dirty="0">
                <a:latin typeface="+mj-lt"/>
              </a:rPr>
              <a:t> the </a:t>
            </a:r>
            <a:r>
              <a:rPr lang="it-IT" dirty="0" err="1">
                <a:latin typeface="+mj-lt"/>
              </a:rPr>
              <a:t>interpretation</a:t>
            </a:r>
            <a:r>
              <a:rPr lang="it-IT" dirty="0">
                <a:latin typeface="+mj-lt"/>
              </a:rPr>
              <a:t> of </a:t>
            </a:r>
            <a:r>
              <a:rPr lang="it-IT" dirty="0" err="1">
                <a:latin typeface="+mj-lt"/>
              </a:rPr>
              <a:t>geological</a:t>
            </a:r>
            <a:r>
              <a:rPr lang="it-IT" dirty="0">
                <a:latin typeface="+mj-lt"/>
              </a:rPr>
              <a:t>, </a:t>
            </a:r>
            <a:r>
              <a:rPr lang="it-IT" dirty="0" err="1">
                <a:latin typeface="+mj-lt"/>
              </a:rPr>
              <a:t>geophysical</a:t>
            </a:r>
            <a:r>
              <a:rPr lang="it-IT" dirty="0">
                <a:latin typeface="+mj-lt"/>
              </a:rPr>
              <a:t> and </a:t>
            </a:r>
            <a:r>
              <a:rPr lang="it-IT" dirty="0" err="1">
                <a:latin typeface="+mj-lt"/>
              </a:rPr>
              <a:t>seismological</a:t>
            </a:r>
            <a:r>
              <a:rPr lang="it-IT" dirty="0">
                <a:latin typeface="+mj-lt"/>
              </a:rPr>
              <a:t> – </a:t>
            </a:r>
            <a:r>
              <a:rPr lang="it-IT" dirty="0" err="1">
                <a:latin typeface="+mj-lt"/>
              </a:rPr>
              <a:t>historical</a:t>
            </a:r>
            <a:r>
              <a:rPr lang="it-IT" dirty="0">
                <a:latin typeface="+mj-lt"/>
              </a:rPr>
              <a:t> data)</a:t>
            </a:r>
          </a:p>
          <a:p>
            <a:endParaRPr lang="it-IT" b="1" dirty="0">
              <a:latin typeface="+mj-lt"/>
            </a:endParaRPr>
          </a:p>
          <a:p>
            <a:endParaRPr lang="en-GB" dirty="0">
              <a:latin typeface="+mj-lt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+mj-lt"/>
              </a:rPr>
              <a:pPr>
                <a:defRPr/>
              </a:pPr>
              <a:t>4</a:t>
            </a:fld>
            <a:endParaRPr lang="it-IT" dirty="0">
              <a:latin typeface="+mj-lt"/>
            </a:endParaRPr>
          </a:p>
        </p:txBody>
      </p:sp>
      <p:sp>
        <p:nvSpPr>
          <p:cNvPr id="16" name="Segnaposto testo 2"/>
          <p:cNvSpPr txBox="1">
            <a:spLocks/>
          </p:cNvSpPr>
          <p:nvPr/>
        </p:nvSpPr>
        <p:spPr>
          <a:xfrm rot="16200000">
            <a:off x="-307623" y="3274660"/>
            <a:ext cx="1650296" cy="428625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atin typeface="+mj-lt"/>
              </a:rPr>
              <a:t>SOURCES</a:t>
            </a:r>
            <a:endParaRPr lang="en-GB" dirty="0">
              <a:latin typeface="+mj-lt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8469BB0-6976-4099-AC97-41FAF595F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230" y="1988073"/>
            <a:ext cx="3195638" cy="4221704"/>
          </a:xfrm>
          <a:prstGeom prst="rect">
            <a:avLst/>
          </a:prstGeom>
        </p:spPr>
      </p:pic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BD1DB1A4-ED17-21CA-61E2-45F14B43E2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 </a:t>
            </a:r>
            <a:r>
              <a:rPr lang="it-IT" sz="1800" dirty="0">
                <a:latin typeface="+mj-lt"/>
              </a:rPr>
              <a:t>			</a:t>
            </a:r>
            <a:r>
              <a:rPr lang="it-IT" sz="1800" b="1" i="1" u="sng" dirty="0" err="1">
                <a:latin typeface="+mj-lt"/>
              </a:rPr>
              <a:t>Probabilistic</a:t>
            </a:r>
            <a:r>
              <a:rPr lang="it-IT" sz="1800" b="1" i="1" u="sng" dirty="0">
                <a:latin typeface="+mj-lt"/>
              </a:rPr>
              <a:t> </a:t>
            </a:r>
            <a:r>
              <a:rPr lang="it-IT" sz="1800" b="1" i="1" u="sng" dirty="0" err="1">
                <a:latin typeface="+mj-lt"/>
              </a:rPr>
              <a:t>Hazard</a:t>
            </a:r>
            <a:r>
              <a:rPr lang="it-IT" sz="1800" b="1" i="1" u="sng" dirty="0">
                <a:latin typeface="+mj-lt"/>
              </a:rPr>
              <a:t> Model 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25F160E-D5CB-92CE-CB91-37C41E19A112}"/>
              </a:ext>
            </a:extLst>
          </p:cNvPr>
          <p:cNvSpPr txBox="1"/>
          <p:nvPr/>
        </p:nvSpPr>
        <p:spPr>
          <a:xfrm>
            <a:off x="8544337" y="297001"/>
            <a:ext cx="3498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latin typeface="Cambria" panose="02040503050406030204" pitchFamily="18" charset="0"/>
                <a:ea typeface="Cambria" panose="02040503050406030204" pitchFamily="18" charset="0"/>
              </a:rPr>
              <a:t>Trento, 03 </a:t>
            </a:r>
            <a:r>
              <a:rPr lang="it-IT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February</a:t>
            </a:r>
            <a:r>
              <a:rPr lang="it-IT" sz="1200" dirty="0">
                <a:latin typeface="Cambria" panose="02040503050406030204" pitchFamily="18" charset="0"/>
                <a:ea typeface="Cambria" panose="02040503050406030204" pitchFamily="18" charset="0"/>
              </a:rPr>
              <a:t> 2023</a:t>
            </a:r>
          </a:p>
          <a:p>
            <a:pPr algn="r"/>
            <a:r>
              <a:rPr lang="it-IT" sz="1400" b="1" i="1" dirty="0">
                <a:latin typeface="Cambria" panose="02040503050406030204" pitchFamily="18" charset="0"/>
                <a:ea typeface="Cambria" panose="02040503050406030204" pitchFamily="18" charset="0"/>
              </a:rPr>
              <a:t>Chiara Nardin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it-IT" sz="1400" b="1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Ph.D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it-IT" sz="1400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chiara.nardin@unitn.it</a:t>
            </a:r>
            <a:endParaRPr lang="it-IT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753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PSHA – </a:t>
            </a:r>
            <a:r>
              <a:rPr lang="it-IT" dirty="0" err="1">
                <a:latin typeface="+mj-lt"/>
              </a:rPr>
              <a:t>Step</a:t>
            </a:r>
            <a:r>
              <a:rPr lang="it-IT" dirty="0">
                <a:latin typeface="+mj-lt"/>
              </a:rPr>
              <a:t> 1: </a:t>
            </a:r>
            <a:r>
              <a:rPr lang="it-IT" dirty="0" err="1">
                <a:latin typeface="+mj-lt"/>
              </a:rPr>
              <a:t>Earthquake</a:t>
            </a:r>
            <a:r>
              <a:rPr lang="it-IT" dirty="0">
                <a:latin typeface="+mj-lt"/>
              </a:rPr>
              <a:t> source </a:t>
            </a:r>
            <a:r>
              <a:rPr lang="it-IT" dirty="0" err="1">
                <a:latin typeface="+mj-lt"/>
              </a:rPr>
              <a:t>characterization</a:t>
            </a:r>
            <a:endParaRPr lang="en-GB" dirty="0">
              <a:latin typeface="+mj-lt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>
          <a:xfrm>
            <a:off x="741123" y="2663825"/>
            <a:ext cx="10174527" cy="2047071"/>
          </a:xfrm>
        </p:spPr>
        <p:txBody>
          <a:bodyPr/>
          <a:lstStyle/>
          <a:p>
            <a:r>
              <a:rPr lang="it-IT" dirty="0">
                <a:latin typeface="+mj-lt"/>
              </a:rPr>
              <a:t>and </a:t>
            </a:r>
            <a:r>
              <a:rPr lang="it-IT" b="1" dirty="0">
                <a:latin typeface="+mj-lt"/>
              </a:rPr>
              <a:t>to </a:t>
            </a:r>
            <a:r>
              <a:rPr lang="it-IT" b="1" dirty="0" err="1">
                <a:latin typeface="+mj-lt"/>
              </a:rPr>
              <a:t>characterize</a:t>
            </a:r>
            <a:r>
              <a:rPr lang="it-IT" b="1" dirty="0">
                <a:latin typeface="+mj-lt"/>
              </a:rPr>
              <a:t> seismic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>
                <a:latin typeface="+mj-lt"/>
              </a:rPr>
              <a:t>Point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>
                <a:latin typeface="+mj-lt"/>
              </a:rPr>
              <a:t>Linear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>
                <a:latin typeface="+mj-lt"/>
              </a:rPr>
              <a:t>Area source</a:t>
            </a:r>
          </a:p>
          <a:p>
            <a:r>
              <a:rPr lang="it-IT" dirty="0">
                <a:latin typeface="+mj-lt"/>
              </a:rPr>
              <a:t>(the </a:t>
            </a:r>
            <a:r>
              <a:rPr lang="it-IT" dirty="0" err="1">
                <a:latin typeface="+mj-lt"/>
              </a:rPr>
              <a:t>geometry</a:t>
            </a:r>
            <a:r>
              <a:rPr lang="it-IT" dirty="0">
                <a:latin typeface="+mj-lt"/>
              </a:rPr>
              <a:t> of the source </a:t>
            </a:r>
            <a:r>
              <a:rPr lang="it-IT" dirty="0" err="1">
                <a:latin typeface="+mj-lt"/>
              </a:rPr>
              <a:t>is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used</a:t>
            </a:r>
            <a:r>
              <a:rPr lang="it-IT" dirty="0">
                <a:latin typeface="+mj-lt"/>
              </a:rPr>
              <a:t> to </a:t>
            </a:r>
            <a:r>
              <a:rPr lang="it-IT" dirty="0" err="1">
                <a:latin typeface="+mj-lt"/>
              </a:rPr>
              <a:t>identify</a:t>
            </a:r>
            <a:r>
              <a:rPr lang="it-IT" dirty="0">
                <a:latin typeface="+mj-lt"/>
              </a:rPr>
              <a:t> the </a:t>
            </a:r>
            <a:r>
              <a:rPr lang="it-IT" dirty="0" err="1">
                <a:latin typeface="+mj-lt"/>
              </a:rPr>
              <a:t>probability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distribution</a:t>
            </a:r>
            <a:r>
              <a:rPr lang="it-IT" dirty="0">
                <a:latin typeface="+mj-lt"/>
              </a:rPr>
              <a:t> of source-to-site </a:t>
            </a:r>
            <a:r>
              <a:rPr lang="it-IT" dirty="0" err="1">
                <a:latin typeface="+mj-lt"/>
              </a:rPr>
              <a:t>distances</a:t>
            </a:r>
            <a:r>
              <a:rPr lang="it-IT" dirty="0">
                <a:latin typeface="+mj-lt"/>
              </a:rPr>
              <a:t>)</a:t>
            </a:r>
          </a:p>
          <a:p>
            <a:endParaRPr lang="it-IT" b="1" dirty="0">
              <a:latin typeface="+mj-lt"/>
            </a:endParaRPr>
          </a:p>
          <a:p>
            <a:endParaRPr lang="en-GB" dirty="0">
              <a:latin typeface="+mj-lt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+mj-lt"/>
              </a:rPr>
              <a:pPr>
                <a:defRPr/>
              </a:pPr>
              <a:t>5</a:t>
            </a:fld>
            <a:endParaRPr lang="it-IT" dirty="0">
              <a:latin typeface="+mj-lt"/>
            </a:endParaRPr>
          </a:p>
        </p:txBody>
      </p:sp>
      <p:sp>
        <p:nvSpPr>
          <p:cNvPr id="7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 </a:t>
            </a:r>
            <a:r>
              <a:rPr lang="it-IT" sz="1800" dirty="0">
                <a:latin typeface="+mj-lt"/>
              </a:rPr>
              <a:t>			</a:t>
            </a:r>
            <a:r>
              <a:rPr lang="it-IT" sz="1800" b="1" i="1" u="sng" dirty="0" err="1">
                <a:latin typeface="+mj-lt"/>
              </a:rPr>
              <a:t>Probabilistic</a:t>
            </a:r>
            <a:r>
              <a:rPr lang="it-IT" sz="1800" b="1" i="1" u="sng" dirty="0">
                <a:latin typeface="+mj-lt"/>
              </a:rPr>
              <a:t> </a:t>
            </a:r>
            <a:r>
              <a:rPr lang="it-IT" sz="1800" b="1" i="1" u="sng" dirty="0" err="1">
                <a:latin typeface="+mj-lt"/>
              </a:rPr>
              <a:t>Hazard</a:t>
            </a:r>
            <a:r>
              <a:rPr lang="it-IT" sz="1800" b="1" i="1" u="sng" dirty="0">
                <a:latin typeface="+mj-lt"/>
              </a:rPr>
              <a:t> Model 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  <p:sp>
        <p:nvSpPr>
          <p:cNvPr id="16" name="Segnaposto testo 2"/>
          <p:cNvSpPr txBox="1">
            <a:spLocks/>
          </p:cNvSpPr>
          <p:nvPr/>
        </p:nvSpPr>
        <p:spPr>
          <a:xfrm rot="16200000">
            <a:off x="-307623" y="3274660"/>
            <a:ext cx="1650296" cy="428625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atin typeface="+mj-lt"/>
              </a:rPr>
              <a:t>DISTANCES</a:t>
            </a:r>
            <a:endParaRPr lang="en-GB" dirty="0">
              <a:latin typeface="+mj-lt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DFBE6FD-6AEA-4839-A350-3A0E7B77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938" y="4491928"/>
            <a:ext cx="7400925" cy="236607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8C48DFB-6887-22E3-36AB-77DFD2B051E2}"/>
              </a:ext>
            </a:extLst>
          </p:cNvPr>
          <p:cNvSpPr txBox="1"/>
          <p:nvPr/>
        </p:nvSpPr>
        <p:spPr>
          <a:xfrm>
            <a:off x="8544337" y="297001"/>
            <a:ext cx="3498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latin typeface="Cambria" panose="02040503050406030204" pitchFamily="18" charset="0"/>
                <a:ea typeface="Cambria" panose="02040503050406030204" pitchFamily="18" charset="0"/>
              </a:rPr>
              <a:t>Trento, 03 </a:t>
            </a:r>
            <a:r>
              <a:rPr lang="it-IT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February</a:t>
            </a:r>
            <a:r>
              <a:rPr lang="it-IT" sz="1200" dirty="0">
                <a:latin typeface="Cambria" panose="02040503050406030204" pitchFamily="18" charset="0"/>
                <a:ea typeface="Cambria" panose="02040503050406030204" pitchFamily="18" charset="0"/>
              </a:rPr>
              <a:t> 2023</a:t>
            </a:r>
          </a:p>
          <a:p>
            <a:pPr algn="r"/>
            <a:r>
              <a:rPr lang="it-IT" sz="1400" b="1" i="1" dirty="0">
                <a:latin typeface="Cambria" panose="02040503050406030204" pitchFamily="18" charset="0"/>
                <a:ea typeface="Cambria" panose="02040503050406030204" pitchFamily="18" charset="0"/>
              </a:rPr>
              <a:t>Chiara Nardin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it-IT" sz="1400" b="1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Ph.D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it-IT" sz="1400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chiara.nardin@unitn.it</a:t>
            </a:r>
            <a:endParaRPr lang="it-IT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966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PSHA – </a:t>
            </a:r>
            <a:r>
              <a:rPr lang="it-IT" dirty="0" err="1">
                <a:latin typeface="+mj-lt"/>
              </a:rPr>
              <a:t>Step</a:t>
            </a:r>
            <a:r>
              <a:rPr lang="it-IT" dirty="0">
                <a:latin typeface="+mj-lt"/>
              </a:rPr>
              <a:t> 1: </a:t>
            </a:r>
            <a:r>
              <a:rPr lang="it-IT" dirty="0" err="1">
                <a:latin typeface="+mj-lt"/>
              </a:rPr>
              <a:t>Earthquake</a:t>
            </a:r>
            <a:r>
              <a:rPr lang="it-IT" dirty="0">
                <a:latin typeface="+mj-lt"/>
              </a:rPr>
              <a:t> source </a:t>
            </a:r>
            <a:r>
              <a:rPr lang="it-IT" dirty="0" err="1">
                <a:latin typeface="+mj-lt"/>
              </a:rPr>
              <a:t>characterization</a:t>
            </a:r>
            <a:endParaRPr lang="en-GB" dirty="0">
              <a:latin typeface="+mj-lt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>
          <a:xfrm>
            <a:off x="741123" y="2663825"/>
            <a:ext cx="10174527" cy="2047071"/>
          </a:xfrm>
        </p:spPr>
        <p:txBody>
          <a:bodyPr/>
          <a:lstStyle/>
          <a:p>
            <a:r>
              <a:rPr lang="it-IT" dirty="0">
                <a:latin typeface="+mj-lt"/>
              </a:rPr>
              <a:t>The </a:t>
            </a:r>
            <a:r>
              <a:rPr lang="it-IT" dirty="0" err="1">
                <a:latin typeface="+mj-lt"/>
              </a:rPr>
              <a:t>geometry</a:t>
            </a:r>
            <a:r>
              <a:rPr lang="it-IT" dirty="0">
                <a:latin typeface="+mj-lt"/>
              </a:rPr>
              <a:t> of the source </a:t>
            </a:r>
            <a:r>
              <a:rPr lang="it-IT" dirty="0" err="1">
                <a:latin typeface="+mj-lt"/>
              </a:rPr>
              <a:t>is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used</a:t>
            </a:r>
            <a:r>
              <a:rPr lang="it-IT" dirty="0">
                <a:latin typeface="+mj-lt"/>
              </a:rPr>
              <a:t> to </a:t>
            </a:r>
            <a:r>
              <a:rPr lang="it-IT" dirty="0" err="1">
                <a:latin typeface="+mj-lt"/>
              </a:rPr>
              <a:t>identify</a:t>
            </a:r>
            <a:r>
              <a:rPr lang="it-IT" dirty="0">
                <a:latin typeface="+mj-lt"/>
              </a:rPr>
              <a:t> the </a:t>
            </a:r>
            <a:r>
              <a:rPr lang="it-IT" dirty="0" err="1">
                <a:latin typeface="+mj-lt"/>
              </a:rPr>
              <a:t>probability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distribution</a:t>
            </a:r>
            <a:r>
              <a:rPr lang="it-IT" dirty="0">
                <a:latin typeface="+mj-lt"/>
              </a:rPr>
              <a:t> of source-to-site </a:t>
            </a:r>
            <a:r>
              <a:rPr lang="it-IT" dirty="0" err="1">
                <a:latin typeface="+mj-lt"/>
              </a:rPr>
              <a:t>distances</a:t>
            </a:r>
            <a:endParaRPr lang="it-IT" b="1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b="1" dirty="0">
                <a:latin typeface="+mj-lt"/>
              </a:rPr>
              <a:t>R1</a:t>
            </a:r>
            <a:r>
              <a:rPr lang="en-US" dirty="0">
                <a:latin typeface="+mj-lt"/>
              </a:rPr>
              <a:t>: </a:t>
            </a:r>
            <a:r>
              <a:rPr lang="en-US" dirty="0" err="1">
                <a:latin typeface="+mj-lt"/>
              </a:rPr>
              <a:t>hypocentral</a:t>
            </a:r>
            <a:r>
              <a:rPr lang="en-US" dirty="0">
                <a:latin typeface="+mj-lt"/>
              </a:rPr>
              <a:t> distance</a:t>
            </a:r>
          </a:p>
          <a:p>
            <a:r>
              <a:rPr lang="en-US" b="1" dirty="0">
                <a:latin typeface="+mj-lt"/>
              </a:rPr>
              <a:t>R2</a:t>
            </a:r>
            <a:r>
              <a:rPr lang="en-US" dirty="0">
                <a:latin typeface="+mj-lt"/>
              </a:rPr>
              <a:t>: epicentral distance</a:t>
            </a:r>
          </a:p>
          <a:p>
            <a:r>
              <a:rPr lang="en-US" b="1" dirty="0">
                <a:latin typeface="+mj-lt"/>
              </a:rPr>
              <a:t>R3</a:t>
            </a:r>
            <a:r>
              <a:rPr lang="en-US" dirty="0">
                <a:latin typeface="+mj-lt"/>
              </a:rPr>
              <a:t>: distance to the zone of highest energy release.</a:t>
            </a:r>
          </a:p>
          <a:p>
            <a:r>
              <a:rPr lang="en-US" b="1" dirty="0">
                <a:latin typeface="+mj-lt"/>
              </a:rPr>
              <a:t>R4</a:t>
            </a:r>
            <a:r>
              <a:rPr lang="en-US" dirty="0">
                <a:latin typeface="+mj-lt"/>
              </a:rPr>
              <a:t>: closest distance to the zone of rupture</a:t>
            </a:r>
          </a:p>
          <a:p>
            <a:r>
              <a:rPr lang="en-US" b="1" dirty="0">
                <a:latin typeface="+mj-lt"/>
              </a:rPr>
              <a:t>R5</a:t>
            </a:r>
            <a:r>
              <a:rPr lang="en-US" dirty="0">
                <a:latin typeface="+mj-lt"/>
              </a:rPr>
              <a:t>: closest distance to the surface projection of the</a:t>
            </a:r>
          </a:p>
          <a:p>
            <a:r>
              <a:rPr lang="en-US" dirty="0">
                <a:latin typeface="+mj-lt"/>
              </a:rPr>
              <a:t>fault rupture (also known as </a:t>
            </a:r>
            <a:r>
              <a:rPr lang="en-US" b="1" dirty="0">
                <a:latin typeface="+mj-lt"/>
              </a:rPr>
              <a:t>Joyner-</a:t>
            </a:r>
            <a:r>
              <a:rPr lang="en-US" b="1" dirty="0" err="1">
                <a:latin typeface="+mj-lt"/>
              </a:rPr>
              <a:t>Boore</a:t>
            </a:r>
            <a:r>
              <a:rPr lang="en-US" dirty="0">
                <a:latin typeface="+mj-lt"/>
              </a:rPr>
              <a:t> distance)</a:t>
            </a:r>
            <a:endParaRPr lang="en-GB" dirty="0">
              <a:latin typeface="+mj-lt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+mj-lt"/>
              </a:rPr>
              <a:pPr>
                <a:defRPr/>
              </a:pPr>
              <a:t>6</a:t>
            </a:fld>
            <a:endParaRPr lang="it-IT" dirty="0">
              <a:latin typeface="+mj-lt"/>
            </a:endParaRPr>
          </a:p>
        </p:txBody>
      </p:sp>
      <p:sp>
        <p:nvSpPr>
          <p:cNvPr id="16" name="Segnaposto testo 2"/>
          <p:cNvSpPr txBox="1">
            <a:spLocks/>
          </p:cNvSpPr>
          <p:nvPr/>
        </p:nvSpPr>
        <p:spPr>
          <a:xfrm rot="16200000">
            <a:off x="-307623" y="3274660"/>
            <a:ext cx="1650296" cy="428625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atin typeface="+mj-lt"/>
              </a:rPr>
              <a:t>DISTANCES</a:t>
            </a:r>
            <a:endParaRPr lang="en-GB" dirty="0">
              <a:latin typeface="+mj-l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7925FDC-52A1-4C9F-81EC-FE748D6E4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164" y="3009899"/>
            <a:ext cx="4675186" cy="3091776"/>
          </a:xfrm>
          <a:prstGeom prst="rect">
            <a:avLst/>
          </a:prstGeom>
        </p:spPr>
      </p:pic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CFC5052A-2D56-2747-B777-54149FF883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 </a:t>
            </a:r>
            <a:r>
              <a:rPr lang="it-IT" sz="1800" dirty="0">
                <a:latin typeface="+mj-lt"/>
              </a:rPr>
              <a:t>			</a:t>
            </a:r>
            <a:r>
              <a:rPr lang="it-IT" sz="1800" b="1" i="1" u="sng" dirty="0" err="1">
                <a:latin typeface="+mj-lt"/>
              </a:rPr>
              <a:t>Probabilistic</a:t>
            </a:r>
            <a:r>
              <a:rPr lang="it-IT" sz="1800" b="1" i="1" u="sng" dirty="0">
                <a:latin typeface="+mj-lt"/>
              </a:rPr>
              <a:t> </a:t>
            </a:r>
            <a:r>
              <a:rPr lang="it-IT" sz="1800" b="1" i="1" u="sng" dirty="0" err="1">
                <a:latin typeface="+mj-lt"/>
              </a:rPr>
              <a:t>Hazard</a:t>
            </a:r>
            <a:r>
              <a:rPr lang="it-IT" sz="1800" b="1" i="1" u="sng" dirty="0">
                <a:latin typeface="+mj-lt"/>
              </a:rPr>
              <a:t> Model 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15891A0-73D1-C00F-F835-F6A40415C558}"/>
              </a:ext>
            </a:extLst>
          </p:cNvPr>
          <p:cNvSpPr txBox="1"/>
          <p:nvPr/>
        </p:nvSpPr>
        <p:spPr>
          <a:xfrm>
            <a:off x="8544337" y="297001"/>
            <a:ext cx="3498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latin typeface="Cambria" panose="02040503050406030204" pitchFamily="18" charset="0"/>
                <a:ea typeface="Cambria" panose="02040503050406030204" pitchFamily="18" charset="0"/>
              </a:rPr>
              <a:t>Trento, 03 </a:t>
            </a:r>
            <a:r>
              <a:rPr lang="it-IT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February</a:t>
            </a:r>
            <a:r>
              <a:rPr lang="it-IT" sz="1200" dirty="0">
                <a:latin typeface="Cambria" panose="02040503050406030204" pitchFamily="18" charset="0"/>
                <a:ea typeface="Cambria" panose="02040503050406030204" pitchFamily="18" charset="0"/>
              </a:rPr>
              <a:t> 2023</a:t>
            </a:r>
          </a:p>
          <a:p>
            <a:pPr algn="r"/>
            <a:r>
              <a:rPr lang="it-IT" sz="1400" b="1" i="1" dirty="0">
                <a:latin typeface="Cambria" panose="02040503050406030204" pitchFamily="18" charset="0"/>
                <a:ea typeface="Cambria" panose="02040503050406030204" pitchFamily="18" charset="0"/>
              </a:rPr>
              <a:t>Chiara Nardin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it-IT" sz="1400" b="1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Ph.D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it-IT" sz="1400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chiara.nardin@unitn.it</a:t>
            </a:r>
            <a:endParaRPr lang="it-IT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110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PSHA – </a:t>
            </a:r>
            <a:r>
              <a:rPr lang="it-IT" dirty="0" err="1">
                <a:latin typeface="+mj-lt"/>
              </a:rPr>
              <a:t>Step</a:t>
            </a:r>
            <a:r>
              <a:rPr lang="it-IT" dirty="0">
                <a:latin typeface="+mj-lt"/>
              </a:rPr>
              <a:t> 1: </a:t>
            </a:r>
            <a:r>
              <a:rPr lang="it-IT" dirty="0" err="1">
                <a:latin typeface="+mj-lt"/>
              </a:rPr>
              <a:t>Earthquake</a:t>
            </a:r>
            <a:r>
              <a:rPr lang="it-IT" dirty="0">
                <a:latin typeface="+mj-lt"/>
              </a:rPr>
              <a:t> source </a:t>
            </a:r>
            <a:r>
              <a:rPr lang="it-IT" dirty="0" err="1">
                <a:latin typeface="+mj-lt"/>
              </a:rPr>
              <a:t>characterization</a:t>
            </a:r>
            <a:endParaRPr lang="en-GB" dirty="0">
              <a:latin typeface="+mj-lt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>
          <a:xfrm>
            <a:off x="741123" y="3068688"/>
            <a:ext cx="5088177" cy="1642208"/>
          </a:xfrm>
        </p:spPr>
        <p:txBody>
          <a:bodyPr/>
          <a:lstStyle/>
          <a:p>
            <a:r>
              <a:rPr lang="en-US" dirty="0">
                <a:latin typeface="+mj-lt"/>
              </a:rPr>
              <a:t>Earthquakes are equally likely to occur anywhere in the area within K km of the site.</a:t>
            </a:r>
          </a:p>
          <a:p>
            <a:endParaRPr lang="en-US" b="1" dirty="0">
              <a:latin typeface="+mj-lt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+mj-lt"/>
              </a:rPr>
              <a:pPr>
                <a:defRPr/>
              </a:pPr>
              <a:t>7</a:t>
            </a:fld>
            <a:endParaRPr lang="it-IT" dirty="0">
              <a:latin typeface="+mj-lt"/>
            </a:endParaRPr>
          </a:p>
        </p:txBody>
      </p:sp>
      <p:sp>
        <p:nvSpPr>
          <p:cNvPr id="16" name="Segnaposto testo 2"/>
          <p:cNvSpPr txBox="1">
            <a:spLocks/>
          </p:cNvSpPr>
          <p:nvPr/>
        </p:nvSpPr>
        <p:spPr>
          <a:xfrm>
            <a:off x="731838" y="2614613"/>
            <a:ext cx="1650296" cy="428625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>
                <a:latin typeface="+mj-lt"/>
              </a:rPr>
              <a:t>EXAMPLE</a:t>
            </a:r>
            <a:endParaRPr lang="en-GB" dirty="0">
              <a:latin typeface="+mj-lt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6041467-7B7A-4167-8BDB-629BBD6E9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68688"/>
            <a:ext cx="4686300" cy="328441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8134A22-5EBF-4485-94BC-3997B4589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6986" y="3838575"/>
            <a:ext cx="2975245" cy="2836862"/>
          </a:xfrm>
          <a:prstGeom prst="rect">
            <a:avLst/>
          </a:prstGeom>
        </p:spPr>
      </p:pic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A9252085-D919-65E8-E942-FA7C85E4CC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 </a:t>
            </a:r>
            <a:r>
              <a:rPr lang="it-IT" sz="1800" dirty="0">
                <a:latin typeface="+mj-lt"/>
              </a:rPr>
              <a:t>			</a:t>
            </a:r>
            <a:r>
              <a:rPr lang="it-IT" sz="1800" b="1" i="1" u="sng" dirty="0" err="1">
                <a:latin typeface="+mj-lt"/>
              </a:rPr>
              <a:t>Probabilistic</a:t>
            </a:r>
            <a:r>
              <a:rPr lang="it-IT" sz="1800" b="1" i="1" u="sng" dirty="0">
                <a:latin typeface="+mj-lt"/>
              </a:rPr>
              <a:t> </a:t>
            </a:r>
            <a:r>
              <a:rPr lang="it-IT" sz="1800" b="1" i="1" u="sng" dirty="0" err="1">
                <a:latin typeface="+mj-lt"/>
              </a:rPr>
              <a:t>Hazard</a:t>
            </a:r>
            <a:r>
              <a:rPr lang="it-IT" sz="1800" b="1" i="1" u="sng" dirty="0">
                <a:latin typeface="+mj-lt"/>
              </a:rPr>
              <a:t> Model 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D881F29-DB8D-238E-B3C1-C25BF9AE6648}"/>
              </a:ext>
            </a:extLst>
          </p:cNvPr>
          <p:cNvSpPr txBox="1"/>
          <p:nvPr/>
        </p:nvSpPr>
        <p:spPr>
          <a:xfrm>
            <a:off x="8544337" y="297001"/>
            <a:ext cx="3498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latin typeface="Cambria" panose="02040503050406030204" pitchFamily="18" charset="0"/>
                <a:ea typeface="Cambria" panose="02040503050406030204" pitchFamily="18" charset="0"/>
              </a:rPr>
              <a:t>Trento, 03 </a:t>
            </a:r>
            <a:r>
              <a:rPr lang="it-IT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February</a:t>
            </a:r>
            <a:r>
              <a:rPr lang="it-IT" sz="1200" dirty="0">
                <a:latin typeface="Cambria" panose="02040503050406030204" pitchFamily="18" charset="0"/>
                <a:ea typeface="Cambria" panose="02040503050406030204" pitchFamily="18" charset="0"/>
              </a:rPr>
              <a:t> 2023</a:t>
            </a:r>
          </a:p>
          <a:p>
            <a:pPr algn="r"/>
            <a:r>
              <a:rPr lang="it-IT" sz="1400" b="1" i="1" dirty="0">
                <a:latin typeface="Cambria" panose="02040503050406030204" pitchFamily="18" charset="0"/>
                <a:ea typeface="Cambria" panose="02040503050406030204" pitchFamily="18" charset="0"/>
              </a:rPr>
              <a:t>Chiara Nardin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it-IT" sz="1400" b="1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Ph.D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it-IT" sz="1400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chiara.nardin@unitn.it</a:t>
            </a:r>
            <a:endParaRPr lang="it-IT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52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PSHA – </a:t>
            </a:r>
            <a:r>
              <a:rPr lang="it-IT" dirty="0" err="1">
                <a:latin typeface="+mj-lt"/>
              </a:rPr>
              <a:t>Step</a:t>
            </a:r>
            <a:r>
              <a:rPr lang="it-IT" dirty="0">
                <a:latin typeface="+mj-lt"/>
              </a:rPr>
              <a:t> 2: </a:t>
            </a:r>
            <a:r>
              <a:rPr lang="it-IT" dirty="0" err="1">
                <a:latin typeface="+mj-lt"/>
              </a:rPr>
              <a:t>Earthquake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size</a:t>
            </a:r>
            <a:r>
              <a:rPr lang="it-IT" dirty="0">
                <a:latin typeface="+mj-lt"/>
              </a:rPr>
              <a:t> (</a:t>
            </a:r>
            <a:r>
              <a:rPr lang="it-IT" dirty="0" err="1">
                <a:latin typeface="+mj-lt"/>
              </a:rPr>
              <a:t>Recurrence</a:t>
            </a:r>
            <a:r>
              <a:rPr lang="it-IT" dirty="0">
                <a:latin typeface="+mj-lt"/>
              </a:rPr>
              <a:t> law)</a:t>
            </a:r>
            <a:endParaRPr lang="en-GB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testo 3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474745" cy="2047071"/>
              </a:xfrm>
            </p:spPr>
            <p:txBody>
              <a:bodyPr numCol="4"/>
              <a:lstStyle/>
              <a:p>
                <a:r>
                  <a:rPr lang="it-IT" dirty="0">
                    <a:latin typeface="+mj-lt"/>
                  </a:rPr>
                  <a:t>Goal: </a:t>
                </a:r>
                <a:r>
                  <a:rPr lang="it-IT" b="1" dirty="0">
                    <a:latin typeface="+mj-lt"/>
                  </a:rPr>
                  <a:t>to </a:t>
                </a:r>
                <a:r>
                  <a:rPr lang="it-IT" b="1" dirty="0" err="1">
                    <a:latin typeface="+mj-lt"/>
                  </a:rPr>
                  <a:t>define</a:t>
                </a:r>
                <a:r>
                  <a:rPr lang="it-IT" b="1" dirty="0">
                    <a:latin typeface="+mj-lt"/>
                  </a:rPr>
                  <a:t> </a:t>
                </a:r>
                <a:r>
                  <a:rPr lang="it-IT" b="1" dirty="0" err="1">
                    <a:latin typeface="+mj-lt"/>
                  </a:rPr>
                  <a:t>distribution</a:t>
                </a:r>
                <a:r>
                  <a:rPr lang="it-IT" b="1" dirty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it-IT" dirty="0">
                  <a:latin typeface="+mj-lt"/>
                </a:endParaRPr>
              </a:p>
              <a:p>
                <a:r>
                  <a:rPr lang="en-GB" i="1" dirty="0">
                    <a:latin typeface="+mj-lt"/>
                  </a:rPr>
                  <a:t>the chance of an earthquake of a given size occurring anywhere inside the source during a specified period of time</a:t>
                </a:r>
              </a:p>
              <a:p>
                <a:endParaRPr lang="it-IT" i="1" dirty="0">
                  <a:latin typeface="+mj-lt"/>
                </a:endParaRPr>
              </a:p>
              <a:p>
                <a:r>
                  <a:rPr lang="en-GB" dirty="0">
                    <a:latin typeface="+mj-lt"/>
                  </a:rPr>
                  <a:t>The Gutenberg-Richter law (G-R law) expresses the relationship between the magnitude and rate of cumulative number of earthquakes in any given region:</a:t>
                </a:r>
              </a:p>
              <a:p>
                <a:endParaRPr lang="en-GB" sz="6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it-IT" dirty="0">
                  <a:latin typeface="+mj-lt"/>
                </a:endParaRPr>
              </a:p>
              <a:p>
                <a:endParaRPr lang="en-GB" sz="600" dirty="0">
                  <a:latin typeface="+mj-lt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+mj-lt"/>
                  </a:rPr>
                  <a:t>logarithm base 10 of the mean annual rate of exceedance of magnitude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+mj-lt"/>
                  </a:rPr>
                  <a:t>overall rate of earthquakes of the source and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>
                    <a:latin typeface="+mj-lt"/>
                  </a:rPr>
                  <a:t> relative ratio of small vs large magnitudes</a:t>
                </a:r>
              </a:p>
              <a:p>
                <a:endParaRPr lang="en-GB" dirty="0">
                  <a:latin typeface="+mj-lt"/>
                </a:endParaRPr>
              </a:p>
              <a:p>
                <a:endParaRPr lang="it-IT" dirty="0">
                  <a:latin typeface="+mj-lt"/>
                </a:endParaRPr>
              </a:p>
              <a:p>
                <a:endParaRPr lang="en-GB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Segnaposto tes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474745" cy="2047071"/>
              </a:xfrm>
              <a:blipFill>
                <a:blip r:embed="rId2"/>
                <a:stretch>
                  <a:fillRect l="-524" t="-1190" r="-873" b="-660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+mj-lt"/>
              </a:rPr>
              <a:pPr>
                <a:defRPr/>
              </a:pPr>
              <a:t>8</a:t>
            </a:fld>
            <a:endParaRPr lang="it-IT" dirty="0">
              <a:latin typeface="+mj-lt"/>
            </a:endParaRPr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B80B5FAC-B33E-29AA-9784-FF8EEB12CE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 </a:t>
            </a:r>
            <a:r>
              <a:rPr lang="it-IT" sz="1800" dirty="0">
                <a:latin typeface="+mj-lt"/>
              </a:rPr>
              <a:t>			</a:t>
            </a:r>
            <a:r>
              <a:rPr lang="it-IT" sz="1800" b="1" i="1" u="sng" dirty="0" err="1">
                <a:latin typeface="+mj-lt"/>
              </a:rPr>
              <a:t>Probabilistic</a:t>
            </a:r>
            <a:r>
              <a:rPr lang="it-IT" sz="1800" b="1" i="1" u="sng" dirty="0">
                <a:latin typeface="+mj-lt"/>
              </a:rPr>
              <a:t> </a:t>
            </a:r>
            <a:r>
              <a:rPr lang="it-IT" sz="1800" b="1" i="1" u="sng" dirty="0" err="1">
                <a:latin typeface="+mj-lt"/>
              </a:rPr>
              <a:t>Hazard</a:t>
            </a:r>
            <a:r>
              <a:rPr lang="it-IT" sz="1800" b="1" i="1" u="sng" dirty="0">
                <a:latin typeface="+mj-lt"/>
              </a:rPr>
              <a:t> Model 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2C7001A-0C43-0562-D773-43B3B301B0FB}"/>
              </a:ext>
            </a:extLst>
          </p:cNvPr>
          <p:cNvSpPr txBox="1"/>
          <p:nvPr/>
        </p:nvSpPr>
        <p:spPr>
          <a:xfrm>
            <a:off x="8544337" y="297001"/>
            <a:ext cx="3498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latin typeface="Cambria" panose="02040503050406030204" pitchFamily="18" charset="0"/>
                <a:ea typeface="Cambria" panose="02040503050406030204" pitchFamily="18" charset="0"/>
              </a:rPr>
              <a:t>Trento, 03 </a:t>
            </a:r>
            <a:r>
              <a:rPr lang="it-IT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February</a:t>
            </a:r>
            <a:r>
              <a:rPr lang="it-IT" sz="1200" dirty="0">
                <a:latin typeface="Cambria" panose="02040503050406030204" pitchFamily="18" charset="0"/>
                <a:ea typeface="Cambria" panose="02040503050406030204" pitchFamily="18" charset="0"/>
              </a:rPr>
              <a:t> 2023</a:t>
            </a:r>
          </a:p>
          <a:p>
            <a:pPr algn="r"/>
            <a:r>
              <a:rPr lang="it-IT" sz="1400" b="1" i="1" dirty="0">
                <a:latin typeface="Cambria" panose="02040503050406030204" pitchFamily="18" charset="0"/>
                <a:ea typeface="Cambria" panose="02040503050406030204" pitchFamily="18" charset="0"/>
              </a:rPr>
              <a:t>Chiara Nardin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it-IT" sz="1400" b="1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Ph.D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it-IT" sz="1400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chiara.nardin@unitn.it</a:t>
            </a:r>
            <a:endParaRPr lang="it-IT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575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PSHA – </a:t>
            </a:r>
            <a:r>
              <a:rPr lang="it-IT" dirty="0" err="1">
                <a:latin typeface="+mj-lt"/>
              </a:rPr>
              <a:t>Step</a:t>
            </a:r>
            <a:r>
              <a:rPr lang="it-IT" dirty="0">
                <a:latin typeface="+mj-lt"/>
              </a:rPr>
              <a:t> 2: </a:t>
            </a:r>
            <a:r>
              <a:rPr lang="it-IT" dirty="0" err="1">
                <a:latin typeface="+mj-lt"/>
              </a:rPr>
              <a:t>Earthquake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size</a:t>
            </a:r>
            <a:r>
              <a:rPr lang="it-IT" dirty="0">
                <a:latin typeface="+mj-lt"/>
              </a:rPr>
              <a:t> (</a:t>
            </a:r>
            <a:r>
              <a:rPr lang="it-IT" dirty="0" err="1">
                <a:latin typeface="+mj-lt"/>
              </a:rPr>
              <a:t>Recurrence</a:t>
            </a:r>
            <a:r>
              <a:rPr lang="it-IT" dirty="0">
                <a:latin typeface="+mj-lt"/>
              </a:rPr>
              <a:t> law)</a:t>
            </a:r>
            <a:endParaRPr lang="en-GB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testo 3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474745" cy="2047071"/>
              </a:xfrm>
            </p:spPr>
            <p:txBody>
              <a:bodyPr numCol="1"/>
              <a:lstStyle/>
              <a:p>
                <a:r>
                  <a:rPr lang="it-IT" b="1" dirty="0">
                    <a:latin typeface="+mj-lt"/>
                  </a:rPr>
                  <a:t>Bounded G-R </a:t>
                </a:r>
                <a:r>
                  <a:rPr lang="it-IT" b="1" dirty="0" err="1">
                    <a:latin typeface="+mj-lt"/>
                  </a:rPr>
                  <a:t>law</a:t>
                </a:r>
                <a:endParaRPr lang="it-IT" b="1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Truncated exponential distribution:</a:t>
                </a:r>
              </a:p>
              <a:p>
                <a:r>
                  <a:rPr lang="en-US" dirty="0">
                    <a:latin typeface="+mj-lt"/>
                  </a:rPr>
                  <a:t>•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: not all the earthquakes can produce damages to the structures and a threshold on the magnitude is thus fixed. It is usually set at values from about 4.0 to 5.0.</a:t>
                </a:r>
              </a:p>
              <a:p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•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+mj-lt"/>
                  </a:rPr>
                  <a:t>: magnitude scale saturates and seismic zones in question cannot generate magnitudes above this value. Estimation based on geologic evidence, geophysical data, analogies to similar tectonic regimes, or other methods.</a:t>
                </a:r>
                <a:endParaRPr lang="en-GB" dirty="0">
                  <a:latin typeface="+mj-lt"/>
                </a:endParaRPr>
              </a:p>
              <a:p>
                <a:endParaRPr lang="it-IT" dirty="0">
                  <a:latin typeface="+mj-lt"/>
                </a:endParaRPr>
              </a:p>
              <a:p>
                <a:endParaRPr lang="en-GB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Segnaposto tes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474745" cy="2047071"/>
              </a:xfrm>
              <a:blipFill>
                <a:blip r:embed="rId2"/>
                <a:stretch>
                  <a:fillRect l="-524" t="-3274" r="-116" b="-303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+mj-lt"/>
              </a:rPr>
              <a:pPr>
                <a:defRPr/>
              </a:pPr>
              <a:t>9</a:t>
            </a:fld>
            <a:endParaRPr lang="it-IT" dirty="0">
              <a:latin typeface="+mj-lt"/>
            </a:endParaRPr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620DEAA4-2DEC-A0C7-B70E-1931B6EA6C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 </a:t>
            </a:r>
            <a:r>
              <a:rPr lang="it-IT" sz="1800" dirty="0">
                <a:latin typeface="+mj-lt"/>
              </a:rPr>
              <a:t>			</a:t>
            </a:r>
            <a:r>
              <a:rPr lang="it-IT" sz="1800" b="1" i="1" u="sng" dirty="0" err="1">
                <a:latin typeface="+mj-lt"/>
              </a:rPr>
              <a:t>Probabilistic</a:t>
            </a:r>
            <a:r>
              <a:rPr lang="it-IT" sz="1800" b="1" i="1" u="sng" dirty="0">
                <a:latin typeface="+mj-lt"/>
              </a:rPr>
              <a:t> </a:t>
            </a:r>
            <a:r>
              <a:rPr lang="it-IT" sz="1800" b="1" i="1" u="sng" dirty="0" err="1">
                <a:latin typeface="+mj-lt"/>
              </a:rPr>
              <a:t>Hazard</a:t>
            </a:r>
            <a:r>
              <a:rPr lang="it-IT" sz="1800" b="1" i="1" u="sng" dirty="0">
                <a:latin typeface="+mj-lt"/>
              </a:rPr>
              <a:t> Model 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87A579D-2A2D-D2EA-1855-4EBF06BAFAB1}"/>
              </a:ext>
            </a:extLst>
          </p:cNvPr>
          <p:cNvSpPr txBox="1"/>
          <p:nvPr/>
        </p:nvSpPr>
        <p:spPr>
          <a:xfrm>
            <a:off x="8544337" y="297001"/>
            <a:ext cx="3498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latin typeface="Cambria" panose="02040503050406030204" pitchFamily="18" charset="0"/>
                <a:ea typeface="Cambria" panose="02040503050406030204" pitchFamily="18" charset="0"/>
              </a:rPr>
              <a:t>Trento, 03 </a:t>
            </a:r>
            <a:r>
              <a:rPr lang="it-IT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February</a:t>
            </a:r>
            <a:r>
              <a:rPr lang="it-IT" sz="1200" dirty="0">
                <a:latin typeface="Cambria" panose="02040503050406030204" pitchFamily="18" charset="0"/>
                <a:ea typeface="Cambria" panose="02040503050406030204" pitchFamily="18" charset="0"/>
              </a:rPr>
              <a:t> 2023</a:t>
            </a:r>
          </a:p>
          <a:p>
            <a:pPr algn="r"/>
            <a:r>
              <a:rPr lang="it-IT" sz="1400" b="1" i="1" dirty="0">
                <a:latin typeface="Cambria" panose="02040503050406030204" pitchFamily="18" charset="0"/>
                <a:ea typeface="Cambria" panose="02040503050406030204" pitchFamily="18" charset="0"/>
              </a:rPr>
              <a:t>Chiara Nardin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it-IT" sz="1400" b="1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it-IT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Ph.D</a:t>
            </a:r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it-IT" sz="1400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algn="r"/>
            <a:r>
              <a:rPr lang="it-IT" sz="1400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chiara.nardin@unitn.it</a:t>
            </a:r>
            <a:endParaRPr lang="it-IT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049039"/>
      </p:ext>
    </p:extLst>
  </p:cSld>
  <p:clrMapOvr>
    <a:masterClrMapping/>
  </p:clrMapOvr>
</p:sld>
</file>

<file path=ppt/theme/theme1.xml><?xml version="1.0" encoding="utf-8"?>
<a:theme xmlns:a="http://schemas.openxmlformats.org/drawingml/2006/main" name="modello_presentazione_standard_Ateneo_italian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2" id="{8CE99D9B-CAD2-44CC-9902-79AD77CEE7EC}" vid="{3029B4D8-372F-4AAF-83C1-AA0CD29DED5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8725</TotalTime>
  <Words>2140</Words>
  <Application>Microsoft Office PowerPoint</Application>
  <PresentationFormat>Widescreen</PresentationFormat>
  <Paragraphs>252</Paragraphs>
  <Slides>21</Slides>
  <Notes>4</Notes>
  <HiddenSlides>2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</vt:lpstr>
      <vt:lpstr>Cambria Math</vt:lpstr>
      <vt:lpstr>Wingdings</vt:lpstr>
      <vt:lpstr>modello_presentazione_standard_Ateneo_italiano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Chiara Nardin</dc:creator>
  <cp:lastModifiedBy>Nardin, Chiara</cp:lastModifiedBy>
  <cp:revision>226</cp:revision>
  <dcterms:created xsi:type="dcterms:W3CDTF">2019-12-12T13:08:37Z</dcterms:created>
  <dcterms:modified xsi:type="dcterms:W3CDTF">2023-02-02T15:42:06Z</dcterms:modified>
</cp:coreProperties>
</file>