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9" r:id="rId2"/>
    <p:sldId id="354" r:id="rId3"/>
    <p:sldId id="355" r:id="rId4"/>
    <p:sldId id="356" r:id="rId5"/>
    <p:sldId id="353" r:id="rId6"/>
    <p:sldId id="357" r:id="rId7"/>
    <p:sldId id="358" r:id="rId8"/>
    <p:sldId id="359" r:id="rId9"/>
    <p:sldId id="283" r:id="rId10"/>
    <p:sldId id="329" r:id="rId11"/>
    <p:sldId id="340" r:id="rId12"/>
    <p:sldId id="330" r:id="rId13"/>
    <p:sldId id="334" r:id="rId14"/>
    <p:sldId id="335" r:id="rId15"/>
    <p:sldId id="336" r:id="rId16"/>
    <p:sldId id="341" r:id="rId17"/>
    <p:sldId id="35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262" r:id="rId26"/>
    <p:sldId id="349" r:id="rId27"/>
    <p:sldId id="35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1E1EACC2-BCA1-46CE-B9AF-43E48928F493}">
          <p14:sldIdLst/>
        </p14:section>
        <p14:section name="Fragility" id="{66C3B6C4-2D50-4E5B-AF5B-7302595A9AA6}">
          <p14:sldIdLst>
            <p14:sldId id="319"/>
            <p14:sldId id="354"/>
            <p14:sldId id="355"/>
            <p14:sldId id="356"/>
            <p14:sldId id="353"/>
            <p14:sldId id="357"/>
            <p14:sldId id="358"/>
            <p14:sldId id="359"/>
            <p14:sldId id="283"/>
            <p14:sldId id="329"/>
            <p14:sldId id="340"/>
            <p14:sldId id="330"/>
            <p14:sldId id="334"/>
            <p14:sldId id="335"/>
            <p14:sldId id="336"/>
            <p14:sldId id="341"/>
            <p14:sldId id="351"/>
            <p14:sldId id="342"/>
            <p14:sldId id="343"/>
            <p14:sldId id="344"/>
            <p14:sldId id="345"/>
            <p14:sldId id="346"/>
            <p14:sldId id="347"/>
            <p14:sldId id="348"/>
            <p14:sldId id="262"/>
            <p14:sldId id="349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92131" autoAdjust="0"/>
  </p:normalViewPr>
  <p:slideViewPr>
    <p:cSldViewPr snapToGrid="0">
      <p:cViewPr>
        <p:scale>
          <a:sx n="75" d="100"/>
          <a:sy n="75" d="100"/>
        </p:scale>
        <p:origin x="5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4D6A0-7975-4FED-B69A-0EB8185E038A}" type="doc">
      <dgm:prSet loTypeId="urn:microsoft.com/office/officeart/2005/8/layout/hProcess7" loCatId="list" qsTypeId="urn:microsoft.com/office/officeart/2005/8/quickstyle/simple3" qsCatId="simple" csTypeId="urn:microsoft.com/office/officeart/2005/8/colors/accent2_2" csCatId="accent2" phldr="1"/>
      <dgm:spPr/>
    </dgm:pt>
    <dgm:pt modelId="{998C37F0-19C2-40A5-8183-1FA85361BB4A}">
      <dgm:prSet phldrT="[Testo]" custT="1"/>
      <dgm:spPr/>
      <dgm:t>
        <a:bodyPr/>
        <a:lstStyle/>
        <a:p>
          <a:pPr algn="ctr"/>
          <a:r>
            <a:rPr lang="it-IT" sz="1500" dirty="0" err="1">
              <a:latin typeface="+mj-lt"/>
            </a:rPr>
            <a:t>Hazard</a:t>
          </a:r>
          <a:r>
            <a:rPr lang="it-IT" sz="15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r>
            <a:rPr lang="it-IT" sz="1500" i="1" dirty="0" err="1">
              <a:latin typeface="+mj-lt"/>
            </a:rPr>
            <a:t>intensity</a:t>
          </a:r>
          <a:r>
            <a:rPr lang="it-IT" sz="1500" i="1" dirty="0">
              <a:latin typeface="+mj-lt"/>
            </a:rPr>
            <a:t> </a:t>
          </a:r>
          <a:r>
            <a:rPr lang="it-IT" sz="1500" i="1" dirty="0" err="1">
              <a:latin typeface="+mj-lt"/>
            </a:rPr>
            <a:t>measure</a:t>
          </a:r>
          <a:endParaRPr lang="it-IT" sz="1500" i="1" dirty="0">
            <a:latin typeface="+mj-lt"/>
          </a:endParaRPr>
        </a:p>
        <a:p>
          <a:pPr algn="ctr"/>
          <a:endParaRPr lang="en-GB" sz="1500" dirty="0">
            <a:latin typeface="+mj-lt"/>
          </a:endParaRPr>
        </a:p>
      </dgm:t>
    </dgm:pt>
    <dgm:pt modelId="{9733B2B7-6087-4BE2-9EDD-3505FE35CFBD}" type="parTrans" cxnId="{ED677FA1-77FC-40EA-B80B-206AAD1E6C12}">
      <dgm:prSet/>
      <dgm:spPr/>
      <dgm:t>
        <a:bodyPr/>
        <a:lstStyle/>
        <a:p>
          <a:endParaRPr lang="en-GB"/>
        </a:p>
      </dgm:t>
    </dgm:pt>
    <dgm:pt modelId="{D6EAD0B9-2976-40D4-8EDF-1B5056BADAE5}" type="sibTrans" cxnId="{ED677FA1-77FC-40EA-B80B-206AAD1E6C12}">
      <dgm:prSet/>
      <dgm:spPr/>
      <dgm:t>
        <a:bodyPr/>
        <a:lstStyle/>
        <a:p>
          <a:endParaRPr lang="en-GB"/>
        </a:p>
      </dgm:t>
    </dgm:pt>
    <dgm:pt modelId="{B342B1CE-28A4-42BD-A725-1306DEF15692}">
      <dgm:prSet phldrT="[Testo]" custT="1"/>
      <dgm:spPr/>
      <dgm:t>
        <a:bodyPr/>
        <a:lstStyle/>
        <a:p>
          <a:pPr algn="ctr"/>
          <a:r>
            <a:rPr lang="it-IT" sz="1400" dirty="0" err="1">
              <a:latin typeface="+mj-lt"/>
            </a:rPr>
            <a:t>Loss</a:t>
          </a:r>
          <a:r>
            <a:rPr lang="it-IT" sz="14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r>
            <a:rPr lang="it-IT" sz="1500" i="1" dirty="0" err="1">
              <a:latin typeface="+mj-lt"/>
            </a:rPr>
            <a:t>decision</a:t>
          </a:r>
          <a:r>
            <a:rPr lang="it-IT" sz="1500" i="1" dirty="0">
              <a:latin typeface="+mj-lt"/>
            </a:rPr>
            <a:t> </a:t>
          </a:r>
          <a:r>
            <a:rPr lang="it-IT" sz="1500" i="1" dirty="0" err="1">
              <a:latin typeface="+mj-lt"/>
            </a:rPr>
            <a:t>variable</a:t>
          </a:r>
          <a:endParaRPr lang="en-GB" sz="1500" i="1" dirty="0">
            <a:latin typeface="+mj-lt"/>
          </a:endParaRPr>
        </a:p>
      </dgm:t>
    </dgm:pt>
    <dgm:pt modelId="{B43B5008-2EA2-44AE-AA78-DCB823FEE5B9}" type="parTrans" cxnId="{F153C02D-4E52-4D4C-B623-F61AF5764A70}">
      <dgm:prSet/>
      <dgm:spPr/>
      <dgm:t>
        <a:bodyPr/>
        <a:lstStyle/>
        <a:p>
          <a:endParaRPr lang="en-GB"/>
        </a:p>
      </dgm:t>
    </dgm:pt>
    <dgm:pt modelId="{D4BECFD4-A8D2-4EC2-88EA-1633B36DF75F}" type="sibTrans" cxnId="{F153C02D-4E52-4D4C-B623-F61AF5764A70}">
      <dgm:prSet/>
      <dgm:spPr/>
      <dgm:t>
        <a:bodyPr/>
        <a:lstStyle/>
        <a:p>
          <a:endParaRPr lang="en-GB"/>
        </a:p>
      </dgm:t>
    </dgm:pt>
    <dgm:pt modelId="{A38B0FF6-C4DB-4E6B-B8A8-39B6FF527BD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it-IT" sz="1200" b="1" dirty="0">
              <a:latin typeface="+mj-lt"/>
            </a:rPr>
            <a:t>HAZARD</a:t>
          </a:r>
          <a:endParaRPr lang="en-GB" sz="1200" b="1" dirty="0">
            <a:latin typeface="+mj-lt"/>
          </a:endParaRPr>
        </a:p>
      </dgm:t>
    </dgm:pt>
    <dgm:pt modelId="{66F3F624-F788-4534-86C3-F1EB645F2412}" type="parTrans" cxnId="{11D74057-371E-4726-9B10-D679D4E0B834}">
      <dgm:prSet/>
      <dgm:spPr/>
      <dgm:t>
        <a:bodyPr/>
        <a:lstStyle/>
        <a:p>
          <a:endParaRPr lang="en-GB"/>
        </a:p>
      </dgm:t>
    </dgm:pt>
    <dgm:pt modelId="{FDFF3C09-5882-42B4-A738-365E2E3A7F5F}" type="sibTrans" cxnId="{11D74057-371E-4726-9B10-D679D4E0B834}">
      <dgm:prSet/>
      <dgm:spPr/>
      <dgm:t>
        <a:bodyPr/>
        <a:lstStyle/>
        <a:p>
          <a:endParaRPr lang="en-GB"/>
        </a:p>
      </dgm:t>
    </dgm:pt>
    <dgm:pt modelId="{91372FC7-96EB-4B22-B013-C61890526E2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 w="57150">
          <a:solidFill>
            <a:srgbClr val="A01625"/>
          </a:solidFill>
        </a:ln>
      </dgm:spPr>
      <dgm:t>
        <a:bodyPr/>
        <a:lstStyle/>
        <a:p>
          <a:r>
            <a:rPr lang="it-IT" sz="1400" b="1" dirty="0">
              <a:latin typeface="+mj-lt"/>
            </a:rPr>
            <a:t>VULNERABILITY</a:t>
          </a:r>
          <a:endParaRPr lang="en-GB" sz="1400" b="1" dirty="0">
            <a:latin typeface="+mj-lt"/>
          </a:endParaRPr>
        </a:p>
      </dgm:t>
    </dgm:pt>
    <dgm:pt modelId="{FE2C5B33-0810-4978-B9E9-4B449FFD9939}" type="parTrans" cxnId="{B9B9CA06-771E-4EB5-A865-163046CB3A41}">
      <dgm:prSet/>
      <dgm:spPr/>
      <dgm:t>
        <a:bodyPr/>
        <a:lstStyle/>
        <a:p>
          <a:endParaRPr lang="en-GB"/>
        </a:p>
      </dgm:t>
    </dgm:pt>
    <dgm:pt modelId="{C0D10B0A-D6A7-4EF8-8E94-2F2A8BDB1689}" type="sibTrans" cxnId="{B9B9CA06-771E-4EB5-A865-163046CB3A41}">
      <dgm:prSet/>
      <dgm:spPr/>
      <dgm:t>
        <a:bodyPr/>
        <a:lstStyle/>
        <a:p>
          <a:endParaRPr lang="en-GB"/>
        </a:p>
      </dgm:t>
    </dgm:pt>
    <dgm:pt modelId="{B2AFEF38-D861-419A-BA05-A67BC4F8BC98}">
      <dgm:prSet custT="1"/>
      <dgm:spPr/>
      <dgm:t>
        <a:bodyPr/>
        <a:lstStyle/>
        <a:p>
          <a:pPr algn="ctr"/>
          <a:r>
            <a:rPr lang="it-IT" sz="1500" dirty="0" err="1">
              <a:latin typeface="+mj-lt"/>
            </a:rPr>
            <a:t>Damage</a:t>
          </a:r>
          <a:r>
            <a:rPr lang="it-IT" sz="15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300" dirty="0">
            <a:latin typeface="+mj-lt"/>
          </a:endParaRPr>
        </a:p>
        <a:p>
          <a:pPr algn="ctr"/>
          <a:r>
            <a:rPr lang="it-IT" sz="1500" i="1" dirty="0" err="1">
              <a:latin typeface="+mj-lt"/>
            </a:rPr>
            <a:t>damage</a:t>
          </a:r>
          <a:r>
            <a:rPr lang="it-IT" sz="1500" i="1" dirty="0">
              <a:latin typeface="+mj-lt"/>
            </a:rPr>
            <a:t> </a:t>
          </a:r>
          <a:r>
            <a:rPr lang="it-IT" sz="1500" i="1" dirty="0" err="1">
              <a:latin typeface="+mj-lt"/>
            </a:rPr>
            <a:t>measure</a:t>
          </a:r>
          <a:endParaRPr lang="en-GB" sz="1500" i="1" dirty="0">
            <a:latin typeface="+mj-lt"/>
          </a:endParaRPr>
        </a:p>
      </dgm:t>
    </dgm:pt>
    <dgm:pt modelId="{A2D91669-C8A7-4CD8-9DD4-69455E941F93}" type="parTrans" cxnId="{B6D2E482-3C63-4413-9E98-AD927619EE68}">
      <dgm:prSet/>
      <dgm:spPr/>
      <dgm:t>
        <a:bodyPr/>
        <a:lstStyle/>
        <a:p>
          <a:endParaRPr lang="en-GB"/>
        </a:p>
      </dgm:t>
    </dgm:pt>
    <dgm:pt modelId="{187AEFE4-C4A6-4419-8F04-7E92643F2345}" type="sibTrans" cxnId="{B6D2E482-3C63-4413-9E98-AD927619EE68}">
      <dgm:prSet/>
      <dgm:spPr/>
      <dgm:t>
        <a:bodyPr/>
        <a:lstStyle/>
        <a:p>
          <a:endParaRPr lang="en-GB"/>
        </a:p>
      </dgm:t>
    </dgm:pt>
    <dgm:pt modelId="{91CB4FFE-BF74-4312-B39F-9DF680D2011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it-IT" sz="1200" b="1" dirty="0">
              <a:latin typeface="+mj-lt"/>
            </a:rPr>
            <a:t>DECISION MAKING</a:t>
          </a:r>
          <a:endParaRPr lang="en-GB" sz="1200" b="1" dirty="0">
            <a:latin typeface="+mj-lt"/>
          </a:endParaRPr>
        </a:p>
      </dgm:t>
    </dgm:pt>
    <dgm:pt modelId="{28957C8E-0842-471C-9A56-7A407377E970}" type="parTrans" cxnId="{C52FF87D-4A59-460E-A649-E3831B197C8E}">
      <dgm:prSet/>
      <dgm:spPr/>
      <dgm:t>
        <a:bodyPr/>
        <a:lstStyle/>
        <a:p>
          <a:endParaRPr lang="en-GB"/>
        </a:p>
      </dgm:t>
    </dgm:pt>
    <dgm:pt modelId="{B8DCA2CC-9E30-43FE-A67F-BA38E63DCC54}" type="sibTrans" cxnId="{C52FF87D-4A59-460E-A649-E3831B197C8E}">
      <dgm:prSet/>
      <dgm:spPr/>
      <dgm:t>
        <a:bodyPr/>
        <a:lstStyle/>
        <a:p>
          <a:endParaRPr lang="en-GB"/>
        </a:p>
      </dgm:t>
    </dgm:pt>
    <dgm:pt modelId="{4B56580F-D0A4-42CA-B33F-2E4C7885372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 w="57150">
          <a:solidFill>
            <a:srgbClr val="A01625"/>
          </a:solidFill>
        </a:ln>
      </dgm:spPr>
      <dgm:t>
        <a:bodyPr/>
        <a:lstStyle/>
        <a:p>
          <a:r>
            <a:rPr lang="it-IT" sz="1400" b="1" dirty="0">
              <a:latin typeface="+mj-lt"/>
            </a:rPr>
            <a:t>VULNERABILITY</a:t>
          </a:r>
          <a:endParaRPr lang="en-GB" sz="1400" b="1" dirty="0">
            <a:latin typeface="+mj-lt"/>
          </a:endParaRPr>
        </a:p>
      </dgm:t>
    </dgm:pt>
    <dgm:pt modelId="{27DA8398-245A-47C4-B2D0-0287DC9A5F33}" type="parTrans" cxnId="{B5E48249-0109-46FA-8925-C744D6B8D521}">
      <dgm:prSet/>
      <dgm:spPr/>
      <dgm:t>
        <a:bodyPr/>
        <a:lstStyle/>
        <a:p>
          <a:endParaRPr lang="en-GB"/>
        </a:p>
      </dgm:t>
    </dgm:pt>
    <dgm:pt modelId="{649FCF27-1B46-410A-ACDC-3CBCECA3C62B}" type="sibTrans" cxnId="{B5E48249-0109-46FA-8925-C744D6B8D521}">
      <dgm:prSet/>
      <dgm:spPr/>
      <dgm:t>
        <a:bodyPr/>
        <a:lstStyle/>
        <a:p>
          <a:endParaRPr lang="en-GB"/>
        </a:p>
      </dgm:t>
    </dgm:pt>
    <dgm:pt modelId="{29FCEC4F-0D71-4B26-BF5C-1A6A7A921E82}">
      <dgm:prSet custT="1"/>
      <dgm:spPr/>
      <dgm:t>
        <a:bodyPr/>
        <a:lstStyle/>
        <a:p>
          <a:pPr algn="ctr"/>
          <a:r>
            <a:rPr lang="it-IT" sz="1500" dirty="0" err="1">
              <a:latin typeface="+mj-lt"/>
            </a:rPr>
            <a:t>Vulnerability</a:t>
          </a:r>
          <a:r>
            <a:rPr lang="it-IT" sz="15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200" dirty="0">
            <a:latin typeface="+mj-lt"/>
          </a:endParaRPr>
        </a:p>
        <a:p>
          <a:pPr algn="ctr"/>
          <a:endParaRPr lang="it-IT" sz="1400" dirty="0">
            <a:latin typeface="+mj-lt"/>
          </a:endParaRPr>
        </a:p>
        <a:p>
          <a:pPr algn="ctr"/>
          <a:endParaRPr lang="it-IT" sz="1400" dirty="0">
            <a:latin typeface="+mj-lt"/>
          </a:endParaRPr>
        </a:p>
        <a:p>
          <a:pPr algn="ctr"/>
          <a:endParaRPr lang="it-IT" sz="1000" dirty="0">
            <a:latin typeface="+mj-lt"/>
          </a:endParaRPr>
        </a:p>
        <a:p>
          <a:pPr algn="ctr"/>
          <a:r>
            <a:rPr lang="it-IT" sz="1400" i="1" dirty="0" err="1">
              <a:latin typeface="+mj-lt"/>
            </a:rPr>
            <a:t>engineering</a:t>
          </a:r>
          <a:r>
            <a:rPr lang="it-IT" sz="1400" i="1" dirty="0">
              <a:latin typeface="+mj-lt"/>
            </a:rPr>
            <a:t> </a:t>
          </a:r>
          <a:r>
            <a:rPr lang="it-IT" sz="1400" i="1" dirty="0" err="1">
              <a:latin typeface="+mj-lt"/>
            </a:rPr>
            <a:t>demand</a:t>
          </a:r>
          <a:r>
            <a:rPr lang="it-IT" sz="1400" i="1" dirty="0">
              <a:latin typeface="+mj-lt"/>
            </a:rPr>
            <a:t> par.</a:t>
          </a:r>
          <a:endParaRPr lang="en-GB" sz="1400" i="1" dirty="0">
            <a:latin typeface="+mj-lt"/>
          </a:endParaRPr>
        </a:p>
      </dgm:t>
    </dgm:pt>
    <dgm:pt modelId="{FDB498C7-B895-449E-9C35-FD4AD5E25279}" type="parTrans" cxnId="{A2AA1F98-0AFF-4E3E-BE3D-C79D0E236B13}">
      <dgm:prSet/>
      <dgm:spPr/>
      <dgm:t>
        <a:bodyPr/>
        <a:lstStyle/>
        <a:p>
          <a:endParaRPr lang="en-GB"/>
        </a:p>
      </dgm:t>
    </dgm:pt>
    <dgm:pt modelId="{22E306CB-DA78-40DA-9702-6F1970F2CEDD}" type="sibTrans" cxnId="{A2AA1F98-0AFF-4E3E-BE3D-C79D0E236B13}">
      <dgm:prSet/>
      <dgm:spPr/>
      <dgm:t>
        <a:bodyPr/>
        <a:lstStyle/>
        <a:p>
          <a:endParaRPr lang="en-GB"/>
        </a:p>
      </dgm:t>
    </dgm:pt>
    <dgm:pt modelId="{CCDEE120-23C3-44CC-B46C-954001926234}" type="pres">
      <dgm:prSet presAssocID="{7D44D6A0-7975-4FED-B69A-0EB8185E038A}" presName="Name0" presStyleCnt="0">
        <dgm:presLayoutVars>
          <dgm:dir/>
          <dgm:animLvl val="lvl"/>
          <dgm:resizeHandles val="exact"/>
        </dgm:presLayoutVars>
      </dgm:prSet>
      <dgm:spPr/>
    </dgm:pt>
    <dgm:pt modelId="{CB0CB1EB-D750-4F78-958A-596B6084BFA4}" type="pres">
      <dgm:prSet presAssocID="{A38B0FF6-C4DB-4E6B-B8A8-39B6FF527BDE}" presName="compositeNode" presStyleCnt="0">
        <dgm:presLayoutVars>
          <dgm:bulletEnabled val="1"/>
        </dgm:presLayoutVars>
      </dgm:prSet>
      <dgm:spPr/>
    </dgm:pt>
    <dgm:pt modelId="{86B2CCDC-15FE-4F87-9AD7-A364C99E0710}" type="pres">
      <dgm:prSet presAssocID="{A38B0FF6-C4DB-4E6B-B8A8-39B6FF527BDE}" presName="bgRect" presStyleLbl="node1" presStyleIdx="0" presStyleCnt="4" custScaleX="133100" custScaleY="133100"/>
      <dgm:spPr/>
    </dgm:pt>
    <dgm:pt modelId="{5D795F5F-E8EF-438C-B62A-3E2072E6BB67}" type="pres">
      <dgm:prSet presAssocID="{A38B0FF6-C4DB-4E6B-B8A8-39B6FF527BDE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1624C416-ECD0-48BB-BE5D-DA61E1BC514F}" type="pres">
      <dgm:prSet presAssocID="{A38B0FF6-C4DB-4E6B-B8A8-39B6FF527BDE}" presName="childNode" presStyleLbl="node1" presStyleIdx="0" presStyleCnt="4">
        <dgm:presLayoutVars>
          <dgm:bulletEnabled val="1"/>
        </dgm:presLayoutVars>
      </dgm:prSet>
      <dgm:spPr/>
    </dgm:pt>
    <dgm:pt modelId="{33C463EB-F866-447B-9067-DC24BCB68FF1}" type="pres">
      <dgm:prSet presAssocID="{FDFF3C09-5882-42B4-A738-365E2E3A7F5F}" presName="hSp" presStyleCnt="0"/>
      <dgm:spPr/>
    </dgm:pt>
    <dgm:pt modelId="{2CE932E2-891B-4C33-9209-9660F7289B7B}" type="pres">
      <dgm:prSet presAssocID="{FDFF3C09-5882-42B4-A738-365E2E3A7F5F}" presName="vProcSp" presStyleCnt="0"/>
      <dgm:spPr/>
    </dgm:pt>
    <dgm:pt modelId="{1CD79B3D-077A-42EB-A63D-3A9CD78D2A24}" type="pres">
      <dgm:prSet presAssocID="{FDFF3C09-5882-42B4-A738-365E2E3A7F5F}" presName="vSp1" presStyleCnt="0"/>
      <dgm:spPr/>
    </dgm:pt>
    <dgm:pt modelId="{24190709-F953-4D2A-92A0-390E4CCF5C34}" type="pres">
      <dgm:prSet presAssocID="{FDFF3C09-5882-42B4-A738-365E2E3A7F5F}" presName="simulatedConn" presStyleLbl="solidFgAcc1" presStyleIdx="0" presStyleCnt="3"/>
      <dgm:spPr/>
    </dgm:pt>
    <dgm:pt modelId="{900A74EB-FE2D-4EF3-ABBC-4C9653981DEC}" type="pres">
      <dgm:prSet presAssocID="{FDFF3C09-5882-42B4-A738-365E2E3A7F5F}" presName="vSp2" presStyleCnt="0"/>
      <dgm:spPr/>
    </dgm:pt>
    <dgm:pt modelId="{5D6C79D5-20AF-4A37-ACD9-ACF06BF2D793}" type="pres">
      <dgm:prSet presAssocID="{FDFF3C09-5882-42B4-A738-365E2E3A7F5F}" presName="sibTrans" presStyleCnt="0"/>
      <dgm:spPr/>
    </dgm:pt>
    <dgm:pt modelId="{0BEB77FC-E9A5-43EC-A948-BE6663CF7DF4}" type="pres">
      <dgm:prSet presAssocID="{4B56580F-D0A4-42CA-B33F-2E4C78853725}" presName="compositeNode" presStyleCnt="0">
        <dgm:presLayoutVars>
          <dgm:bulletEnabled val="1"/>
        </dgm:presLayoutVars>
      </dgm:prSet>
      <dgm:spPr/>
    </dgm:pt>
    <dgm:pt modelId="{E37B6B4E-6DA6-40B3-B14C-186A4FB77ACE}" type="pres">
      <dgm:prSet presAssocID="{4B56580F-D0A4-42CA-B33F-2E4C78853725}" presName="bgRect" presStyleLbl="node1" presStyleIdx="1" presStyleCnt="4" custScaleX="133100" custScaleY="133100"/>
      <dgm:spPr/>
    </dgm:pt>
    <dgm:pt modelId="{1B9E1CB5-B01F-4A9C-9627-BFA966999BFA}" type="pres">
      <dgm:prSet presAssocID="{4B56580F-D0A4-42CA-B33F-2E4C78853725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94B15768-D213-4B5C-B457-320787035C7D}" type="pres">
      <dgm:prSet presAssocID="{4B56580F-D0A4-42CA-B33F-2E4C78853725}" presName="childNode" presStyleLbl="node1" presStyleIdx="1" presStyleCnt="4">
        <dgm:presLayoutVars>
          <dgm:bulletEnabled val="1"/>
        </dgm:presLayoutVars>
      </dgm:prSet>
      <dgm:spPr/>
    </dgm:pt>
    <dgm:pt modelId="{A1705834-34E4-49CC-A9EF-19432D297DA1}" type="pres">
      <dgm:prSet presAssocID="{649FCF27-1B46-410A-ACDC-3CBCECA3C62B}" presName="hSp" presStyleCnt="0"/>
      <dgm:spPr/>
    </dgm:pt>
    <dgm:pt modelId="{2663BB63-9E41-408D-94CC-78BDC115DE3F}" type="pres">
      <dgm:prSet presAssocID="{649FCF27-1B46-410A-ACDC-3CBCECA3C62B}" presName="vProcSp" presStyleCnt="0"/>
      <dgm:spPr/>
    </dgm:pt>
    <dgm:pt modelId="{FF887673-C31E-4538-B43E-3A48AB13B340}" type="pres">
      <dgm:prSet presAssocID="{649FCF27-1B46-410A-ACDC-3CBCECA3C62B}" presName="vSp1" presStyleCnt="0"/>
      <dgm:spPr/>
    </dgm:pt>
    <dgm:pt modelId="{D7F2BD0D-780A-4BA5-A735-5B7637A86217}" type="pres">
      <dgm:prSet presAssocID="{649FCF27-1B46-410A-ACDC-3CBCECA3C62B}" presName="simulatedConn" presStyleLbl="solidFgAcc1" presStyleIdx="1" presStyleCnt="3"/>
      <dgm:spPr/>
    </dgm:pt>
    <dgm:pt modelId="{E400C2F9-1E6A-4521-A3B0-08FDD81B1B26}" type="pres">
      <dgm:prSet presAssocID="{649FCF27-1B46-410A-ACDC-3CBCECA3C62B}" presName="vSp2" presStyleCnt="0"/>
      <dgm:spPr/>
    </dgm:pt>
    <dgm:pt modelId="{4689D89F-8E0F-46AB-BD78-E4416E692C2F}" type="pres">
      <dgm:prSet presAssocID="{649FCF27-1B46-410A-ACDC-3CBCECA3C62B}" presName="sibTrans" presStyleCnt="0"/>
      <dgm:spPr/>
    </dgm:pt>
    <dgm:pt modelId="{6ECBACE5-F60E-479F-9B6F-BC8882E02E81}" type="pres">
      <dgm:prSet presAssocID="{91372FC7-96EB-4B22-B013-C61890526E29}" presName="compositeNode" presStyleCnt="0">
        <dgm:presLayoutVars>
          <dgm:bulletEnabled val="1"/>
        </dgm:presLayoutVars>
      </dgm:prSet>
      <dgm:spPr/>
    </dgm:pt>
    <dgm:pt modelId="{3A5B50DF-58F3-4817-82D4-61210119F5C9}" type="pres">
      <dgm:prSet presAssocID="{91372FC7-96EB-4B22-B013-C61890526E29}" presName="bgRect" presStyleLbl="node1" presStyleIdx="2" presStyleCnt="4" custScaleX="133100" custScaleY="133100"/>
      <dgm:spPr/>
    </dgm:pt>
    <dgm:pt modelId="{79D142A8-6A10-4A81-B419-7DF4B3221AAA}" type="pres">
      <dgm:prSet presAssocID="{91372FC7-96EB-4B22-B013-C61890526E29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898BF0E3-5DAC-4E93-9F1E-168733F5CAAF}" type="pres">
      <dgm:prSet presAssocID="{91372FC7-96EB-4B22-B013-C61890526E29}" presName="childNode" presStyleLbl="node1" presStyleIdx="2" presStyleCnt="4">
        <dgm:presLayoutVars>
          <dgm:bulletEnabled val="1"/>
        </dgm:presLayoutVars>
      </dgm:prSet>
      <dgm:spPr/>
    </dgm:pt>
    <dgm:pt modelId="{311A2888-9F2D-42B2-BCFF-1ADA9985601F}" type="pres">
      <dgm:prSet presAssocID="{C0D10B0A-D6A7-4EF8-8E94-2F2A8BDB1689}" presName="hSp" presStyleCnt="0"/>
      <dgm:spPr/>
    </dgm:pt>
    <dgm:pt modelId="{B05FD41F-8498-4944-BB27-205533498131}" type="pres">
      <dgm:prSet presAssocID="{C0D10B0A-D6A7-4EF8-8E94-2F2A8BDB1689}" presName="vProcSp" presStyleCnt="0"/>
      <dgm:spPr/>
    </dgm:pt>
    <dgm:pt modelId="{8773879B-2DF8-413A-9D3A-BF19981A7F1B}" type="pres">
      <dgm:prSet presAssocID="{C0D10B0A-D6A7-4EF8-8E94-2F2A8BDB1689}" presName="vSp1" presStyleCnt="0"/>
      <dgm:spPr/>
    </dgm:pt>
    <dgm:pt modelId="{EB26B2FC-5AC8-484F-98FF-3EABD85B75F4}" type="pres">
      <dgm:prSet presAssocID="{C0D10B0A-D6A7-4EF8-8E94-2F2A8BDB1689}" presName="simulatedConn" presStyleLbl="solidFgAcc1" presStyleIdx="2" presStyleCnt="3"/>
      <dgm:spPr/>
    </dgm:pt>
    <dgm:pt modelId="{F880F6E7-126B-472D-838D-A23741517B61}" type="pres">
      <dgm:prSet presAssocID="{C0D10B0A-D6A7-4EF8-8E94-2F2A8BDB1689}" presName="vSp2" presStyleCnt="0"/>
      <dgm:spPr/>
    </dgm:pt>
    <dgm:pt modelId="{4B286D2C-6304-4E4B-ADBB-F23941136935}" type="pres">
      <dgm:prSet presAssocID="{C0D10B0A-D6A7-4EF8-8E94-2F2A8BDB1689}" presName="sibTrans" presStyleCnt="0"/>
      <dgm:spPr/>
    </dgm:pt>
    <dgm:pt modelId="{A223AA5F-13D4-45D2-9A7E-97DD79DA4C2F}" type="pres">
      <dgm:prSet presAssocID="{91CB4FFE-BF74-4312-B39F-9DF680D20119}" presName="compositeNode" presStyleCnt="0">
        <dgm:presLayoutVars>
          <dgm:bulletEnabled val="1"/>
        </dgm:presLayoutVars>
      </dgm:prSet>
      <dgm:spPr/>
    </dgm:pt>
    <dgm:pt modelId="{009D73A3-6F85-4363-B247-3A37A50BAA69}" type="pres">
      <dgm:prSet presAssocID="{91CB4FFE-BF74-4312-B39F-9DF680D20119}" presName="bgRect" presStyleLbl="node1" presStyleIdx="3" presStyleCnt="4" custScaleX="133100" custScaleY="133100"/>
      <dgm:spPr/>
    </dgm:pt>
    <dgm:pt modelId="{0EF7AFB0-6FB8-482F-8E8B-539BEF31F95D}" type="pres">
      <dgm:prSet presAssocID="{91CB4FFE-BF74-4312-B39F-9DF680D20119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2347665F-673A-4616-A2BA-6CF87D243D99}" type="pres">
      <dgm:prSet presAssocID="{91CB4FFE-BF74-4312-B39F-9DF680D20119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C4AD5C03-EE82-4752-92AF-1AD32E0B60D8}" type="presOf" srcId="{91372FC7-96EB-4B22-B013-C61890526E29}" destId="{79D142A8-6A10-4A81-B419-7DF4B3221AAA}" srcOrd="1" destOrd="0" presId="urn:microsoft.com/office/officeart/2005/8/layout/hProcess7"/>
    <dgm:cxn modelId="{B9B9CA06-771E-4EB5-A865-163046CB3A41}" srcId="{7D44D6A0-7975-4FED-B69A-0EB8185E038A}" destId="{91372FC7-96EB-4B22-B013-C61890526E29}" srcOrd="2" destOrd="0" parTransId="{FE2C5B33-0810-4978-B9E9-4B449FFD9939}" sibTransId="{C0D10B0A-D6A7-4EF8-8E94-2F2A8BDB1689}"/>
    <dgm:cxn modelId="{B9711E27-17C6-4A5C-B51B-8AC41C3F904E}" type="presOf" srcId="{B342B1CE-28A4-42BD-A725-1306DEF15692}" destId="{2347665F-673A-4616-A2BA-6CF87D243D99}" srcOrd="0" destOrd="0" presId="urn:microsoft.com/office/officeart/2005/8/layout/hProcess7"/>
    <dgm:cxn modelId="{F153C02D-4E52-4D4C-B623-F61AF5764A70}" srcId="{91CB4FFE-BF74-4312-B39F-9DF680D20119}" destId="{B342B1CE-28A4-42BD-A725-1306DEF15692}" srcOrd="0" destOrd="0" parTransId="{B43B5008-2EA2-44AE-AA78-DCB823FEE5B9}" sibTransId="{D4BECFD4-A8D2-4EC2-88EA-1633B36DF75F}"/>
    <dgm:cxn modelId="{283AE441-D5FF-4183-9D62-7EB20F5B8A3F}" type="presOf" srcId="{4B56580F-D0A4-42CA-B33F-2E4C78853725}" destId="{E37B6B4E-6DA6-40B3-B14C-186A4FB77ACE}" srcOrd="0" destOrd="0" presId="urn:microsoft.com/office/officeart/2005/8/layout/hProcess7"/>
    <dgm:cxn modelId="{B5E48249-0109-46FA-8925-C744D6B8D521}" srcId="{7D44D6A0-7975-4FED-B69A-0EB8185E038A}" destId="{4B56580F-D0A4-42CA-B33F-2E4C78853725}" srcOrd="1" destOrd="0" parTransId="{27DA8398-245A-47C4-B2D0-0287DC9A5F33}" sibTransId="{649FCF27-1B46-410A-ACDC-3CBCECA3C62B}"/>
    <dgm:cxn modelId="{199A9F72-2A20-4EF7-9E3B-10041D6E1CE3}" type="presOf" srcId="{4B56580F-D0A4-42CA-B33F-2E4C78853725}" destId="{1B9E1CB5-B01F-4A9C-9627-BFA966999BFA}" srcOrd="1" destOrd="0" presId="urn:microsoft.com/office/officeart/2005/8/layout/hProcess7"/>
    <dgm:cxn modelId="{9B672A53-536A-4F83-B9ED-5C3338883481}" type="presOf" srcId="{B2AFEF38-D861-419A-BA05-A67BC4F8BC98}" destId="{898BF0E3-5DAC-4E93-9F1E-168733F5CAAF}" srcOrd="0" destOrd="0" presId="urn:microsoft.com/office/officeart/2005/8/layout/hProcess7"/>
    <dgm:cxn modelId="{11D74057-371E-4726-9B10-D679D4E0B834}" srcId="{7D44D6A0-7975-4FED-B69A-0EB8185E038A}" destId="{A38B0FF6-C4DB-4E6B-B8A8-39B6FF527BDE}" srcOrd="0" destOrd="0" parTransId="{66F3F624-F788-4534-86C3-F1EB645F2412}" sibTransId="{FDFF3C09-5882-42B4-A738-365E2E3A7F5F}"/>
    <dgm:cxn modelId="{C52FF87D-4A59-460E-A649-E3831B197C8E}" srcId="{7D44D6A0-7975-4FED-B69A-0EB8185E038A}" destId="{91CB4FFE-BF74-4312-B39F-9DF680D20119}" srcOrd="3" destOrd="0" parTransId="{28957C8E-0842-471C-9A56-7A407377E970}" sibTransId="{B8DCA2CC-9E30-43FE-A67F-BA38E63DCC54}"/>
    <dgm:cxn modelId="{B6D2E482-3C63-4413-9E98-AD927619EE68}" srcId="{91372FC7-96EB-4B22-B013-C61890526E29}" destId="{B2AFEF38-D861-419A-BA05-A67BC4F8BC98}" srcOrd="0" destOrd="0" parTransId="{A2D91669-C8A7-4CD8-9DD4-69455E941F93}" sibTransId="{187AEFE4-C4A6-4419-8F04-7E92643F2345}"/>
    <dgm:cxn modelId="{95A7168A-C22A-4FBD-B9C6-D62E60E04755}" type="presOf" srcId="{A38B0FF6-C4DB-4E6B-B8A8-39B6FF527BDE}" destId="{5D795F5F-E8EF-438C-B62A-3E2072E6BB67}" srcOrd="1" destOrd="0" presId="urn:microsoft.com/office/officeart/2005/8/layout/hProcess7"/>
    <dgm:cxn modelId="{A2AA1F98-0AFF-4E3E-BE3D-C79D0E236B13}" srcId="{4B56580F-D0A4-42CA-B33F-2E4C78853725}" destId="{29FCEC4F-0D71-4B26-BF5C-1A6A7A921E82}" srcOrd="0" destOrd="0" parTransId="{FDB498C7-B895-449E-9C35-FD4AD5E25279}" sibTransId="{22E306CB-DA78-40DA-9702-6F1970F2CEDD}"/>
    <dgm:cxn modelId="{ED677FA1-77FC-40EA-B80B-206AAD1E6C12}" srcId="{A38B0FF6-C4DB-4E6B-B8A8-39B6FF527BDE}" destId="{998C37F0-19C2-40A5-8183-1FA85361BB4A}" srcOrd="0" destOrd="0" parTransId="{9733B2B7-6087-4BE2-9EDD-3505FE35CFBD}" sibTransId="{D6EAD0B9-2976-40D4-8EDF-1B5056BADAE5}"/>
    <dgm:cxn modelId="{7F2781AB-B857-4A87-9577-7F726795A810}" type="presOf" srcId="{91372FC7-96EB-4B22-B013-C61890526E29}" destId="{3A5B50DF-58F3-4817-82D4-61210119F5C9}" srcOrd="0" destOrd="0" presId="urn:microsoft.com/office/officeart/2005/8/layout/hProcess7"/>
    <dgm:cxn modelId="{C970A5BD-18D9-47A1-828A-7EBC57055F1F}" type="presOf" srcId="{29FCEC4F-0D71-4B26-BF5C-1A6A7A921E82}" destId="{94B15768-D213-4B5C-B457-320787035C7D}" srcOrd="0" destOrd="0" presId="urn:microsoft.com/office/officeart/2005/8/layout/hProcess7"/>
    <dgm:cxn modelId="{C3BE47D9-6EEA-4C8D-A9F5-4726E4BAE0A3}" type="presOf" srcId="{7D44D6A0-7975-4FED-B69A-0EB8185E038A}" destId="{CCDEE120-23C3-44CC-B46C-954001926234}" srcOrd="0" destOrd="0" presId="urn:microsoft.com/office/officeart/2005/8/layout/hProcess7"/>
    <dgm:cxn modelId="{B01EC4E9-AB90-49BB-B9D0-78AD31E5DE5D}" type="presOf" srcId="{91CB4FFE-BF74-4312-B39F-9DF680D20119}" destId="{009D73A3-6F85-4363-B247-3A37A50BAA69}" srcOrd="0" destOrd="0" presId="urn:microsoft.com/office/officeart/2005/8/layout/hProcess7"/>
    <dgm:cxn modelId="{BB4B5FF0-7EC5-4DD5-9CDB-7C4BCCD34EDE}" type="presOf" srcId="{91CB4FFE-BF74-4312-B39F-9DF680D20119}" destId="{0EF7AFB0-6FB8-482F-8E8B-539BEF31F95D}" srcOrd="1" destOrd="0" presId="urn:microsoft.com/office/officeart/2005/8/layout/hProcess7"/>
    <dgm:cxn modelId="{868101F1-BEFD-4BB1-B16C-461D90CAD710}" type="presOf" srcId="{998C37F0-19C2-40A5-8183-1FA85361BB4A}" destId="{1624C416-ECD0-48BB-BE5D-DA61E1BC514F}" srcOrd="0" destOrd="0" presId="urn:microsoft.com/office/officeart/2005/8/layout/hProcess7"/>
    <dgm:cxn modelId="{1CA9D6F8-3FF4-41F4-A3B6-8662959AC50D}" type="presOf" srcId="{A38B0FF6-C4DB-4E6B-B8A8-39B6FF527BDE}" destId="{86B2CCDC-15FE-4F87-9AD7-A364C99E0710}" srcOrd="0" destOrd="0" presId="urn:microsoft.com/office/officeart/2005/8/layout/hProcess7"/>
    <dgm:cxn modelId="{F58D5369-9625-4F80-B4CF-28C8C08E5DA4}" type="presParOf" srcId="{CCDEE120-23C3-44CC-B46C-954001926234}" destId="{CB0CB1EB-D750-4F78-958A-596B6084BFA4}" srcOrd="0" destOrd="0" presId="urn:microsoft.com/office/officeart/2005/8/layout/hProcess7"/>
    <dgm:cxn modelId="{796F0CDB-82FC-4D6E-8DFC-6E4D492362E5}" type="presParOf" srcId="{CB0CB1EB-D750-4F78-958A-596B6084BFA4}" destId="{86B2CCDC-15FE-4F87-9AD7-A364C99E0710}" srcOrd="0" destOrd="0" presId="urn:microsoft.com/office/officeart/2005/8/layout/hProcess7"/>
    <dgm:cxn modelId="{1CBC9E3D-9F9C-4CA4-81FD-6AC83B47FB7D}" type="presParOf" srcId="{CB0CB1EB-D750-4F78-958A-596B6084BFA4}" destId="{5D795F5F-E8EF-438C-B62A-3E2072E6BB67}" srcOrd="1" destOrd="0" presId="urn:microsoft.com/office/officeart/2005/8/layout/hProcess7"/>
    <dgm:cxn modelId="{B3009350-380D-4214-9B32-845188094FED}" type="presParOf" srcId="{CB0CB1EB-D750-4F78-958A-596B6084BFA4}" destId="{1624C416-ECD0-48BB-BE5D-DA61E1BC514F}" srcOrd="2" destOrd="0" presId="urn:microsoft.com/office/officeart/2005/8/layout/hProcess7"/>
    <dgm:cxn modelId="{4C0CAF68-B44E-4B66-B5CE-706A207CC367}" type="presParOf" srcId="{CCDEE120-23C3-44CC-B46C-954001926234}" destId="{33C463EB-F866-447B-9067-DC24BCB68FF1}" srcOrd="1" destOrd="0" presId="urn:microsoft.com/office/officeart/2005/8/layout/hProcess7"/>
    <dgm:cxn modelId="{A936A981-34B1-4678-812E-9AD97EE02AEC}" type="presParOf" srcId="{CCDEE120-23C3-44CC-B46C-954001926234}" destId="{2CE932E2-891B-4C33-9209-9660F7289B7B}" srcOrd="2" destOrd="0" presId="urn:microsoft.com/office/officeart/2005/8/layout/hProcess7"/>
    <dgm:cxn modelId="{3751F217-788E-4F2B-84F0-6BB454C64E43}" type="presParOf" srcId="{2CE932E2-891B-4C33-9209-9660F7289B7B}" destId="{1CD79B3D-077A-42EB-A63D-3A9CD78D2A24}" srcOrd="0" destOrd="0" presId="urn:microsoft.com/office/officeart/2005/8/layout/hProcess7"/>
    <dgm:cxn modelId="{2CDE72F0-FCDF-4AB2-A69F-3E751D55E2CF}" type="presParOf" srcId="{2CE932E2-891B-4C33-9209-9660F7289B7B}" destId="{24190709-F953-4D2A-92A0-390E4CCF5C34}" srcOrd="1" destOrd="0" presId="urn:microsoft.com/office/officeart/2005/8/layout/hProcess7"/>
    <dgm:cxn modelId="{7FDCAA4C-8A29-459A-8DFA-E69F1F55843A}" type="presParOf" srcId="{2CE932E2-891B-4C33-9209-9660F7289B7B}" destId="{900A74EB-FE2D-4EF3-ABBC-4C9653981DEC}" srcOrd="2" destOrd="0" presId="urn:microsoft.com/office/officeart/2005/8/layout/hProcess7"/>
    <dgm:cxn modelId="{492FAEC1-A5DE-452D-BE00-043CCC39A927}" type="presParOf" srcId="{CCDEE120-23C3-44CC-B46C-954001926234}" destId="{5D6C79D5-20AF-4A37-ACD9-ACF06BF2D793}" srcOrd="3" destOrd="0" presId="urn:microsoft.com/office/officeart/2005/8/layout/hProcess7"/>
    <dgm:cxn modelId="{CF2AB250-F93E-426B-8733-7A6E6E455913}" type="presParOf" srcId="{CCDEE120-23C3-44CC-B46C-954001926234}" destId="{0BEB77FC-E9A5-43EC-A948-BE6663CF7DF4}" srcOrd="4" destOrd="0" presId="urn:microsoft.com/office/officeart/2005/8/layout/hProcess7"/>
    <dgm:cxn modelId="{BA6461A4-3DC0-4F26-97AA-12D656BE3677}" type="presParOf" srcId="{0BEB77FC-E9A5-43EC-A948-BE6663CF7DF4}" destId="{E37B6B4E-6DA6-40B3-B14C-186A4FB77ACE}" srcOrd="0" destOrd="0" presId="urn:microsoft.com/office/officeart/2005/8/layout/hProcess7"/>
    <dgm:cxn modelId="{F665F732-09AC-4B1E-ADD4-0D3568DDC402}" type="presParOf" srcId="{0BEB77FC-E9A5-43EC-A948-BE6663CF7DF4}" destId="{1B9E1CB5-B01F-4A9C-9627-BFA966999BFA}" srcOrd="1" destOrd="0" presId="urn:microsoft.com/office/officeart/2005/8/layout/hProcess7"/>
    <dgm:cxn modelId="{597FB15F-5CA4-45D2-BB17-DFC62852C0ED}" type="presParOf" srcId="{0BEB77FC-E9A5-43EC-A948-BE6663CF7DF4}" destId="{94B15768-D213-4B5C-B457-320787035C7D}" srcOrd="2" destOrd="0" presId="urn:microsoft.com/office/officeart/2005/8/layout/hProcess7"/>
    <dgm:cxn modelId="{B925DD7E-88E7-454D-A8FB-AEFECBBD451D}" type="presParOf" srcId="{CCDEE120-23C3-44CC-B46C-954001926234}" destId="{A1705834-34E4-49CC-A9EF-19432D297DA1}" srcOrd="5" destOrd="0" presId="urn:microsoft.com/office/officeart/2005/8/layout/hProcess7"/>
    <dgm:cxn modelId="{A2CEB4EE-9490-44C0-9512-60267D9AE5EC}" type="presParOf" srcId="{CCDEE120-23C3-44CC-B46C-954001926234}" destId="{2663BB63-9E41-408D-94CC-78BDC115DE3F}" srcOrd="6" destOrd="0" presId="urn:microsoft.com/office/officeart/2005/8/layout/hProcess7"/>
    <dgm:cxn modelId="{9AB64CCF-61E7-4DD9-A908-BC42F1D6DC10}" type="presParOf" srcId="{2663BB63-9E41-408D-94CC-78BDC115DE3F}" destId="{FF887673-C31E-4538-B43E-3A48AB13B340}" srcOrd="0" destOrd="0" presId="urn:microsoft.com/office/officeart/2005/8/layout/hProcess7"/>
    <dgm:cxn modelId="{18932935-AD84-46AA-A974-46EFE5440834}" type="presParOf" srcId="{2663BB63-9E41-408D-94CC-78BDC115DE3F}" destId="{D7F2BD0D-780A-4BA5-A735-5B7637A86217}" srcOrd="1" destOrd="0" presId="urn:microsoft.com/office/officeart/2005/8/layout/hProcess7"/>
    <dgm:cxn modelId="{1FFC9373-9543-4818-9E1F-3ED85FB40BA8}" type="presParOf" srcId="{2663BB63-9E41-408D-94CC-78BDC115DE3F}" destId="{E400C2F9-1E6A-4521-A3B0-08FDD81B1B26}" srcOrd="2" destOrd="0" presId="urn:microsoft.com/office/officeart/2005/8/layout/hProcess7"/>
    <dgm:cxn modelId="{E8D579F5-22F7-49C8-B646-C1995E6676A4}" type="presParOf" srcId="{CCDEE120-23C3-44CC-B46C-954001926234}" destId="{4689D89F-8E0F-46AB-BD78-E4416E692C2F}" srcOrd="7" destOrd="0" presId="urn:microsoft.com/office/officeart/2005/8/layout/hProcess7"/>
    <dgm:cxn modelId="{E21B3852-6B39-4DA1-813A-149014656F77}" type="presParOf" srcId="{CCDEE120-23C3-44CC-B46C-954001926234}" destId="{6ECBACE5-F60E-479F-9B6F-BC8882E02E81}" srcOrd="8" destOrd="0" presId="urn:microsoft.com/office/officeart/2005/8/layout/hProcess7"/>
    <dgm:cxn modelId="{FEB848EC-5C02-4D50-8482-F6AF0844A31C}" type="presParOf" srcId="{6ECBACE5-F60E-479F-9B6F-BC8882E02E81}" destId="{3A5B50DF-58F3-4817-82D4-61210119F5C9}" srcOrd="0" destOrd="0" presId="urn:microsoft.com/office/officeart/2005/8/layout/hProcess7"/>
    <dgm:cxn modelId="{456C563B-3078-40C5-9BD2-EEE54D30B51B}" type="presParOf" srcId="{6ECBACE5-F60E-479F-9B6F-BC8882E02E81}" destId="{79D142A8-6A10-4A81-B419-7DF4B3221AAA}" srcOrd="1" destOrd="0" presId="urn:microsoft.com/office/officeart/2005/8/layout/hProcess7"/>
    <dgm:cxn modelId="{F22197B2-06C7-4C5B-AFE0-9D7D64A1718C}" type="presParOf" srcId="{6ECBACE5-F60E-479F-9B6F-BC8882E02E81}" destId="{898BF0E3-5DAC-4E93-9F1E-168733F5CAAF}" srcOrd="2" destOrd="0" presId="urn:microsoft.com/office/officeart/2005/8/layout/hProcess7"/>
    <dgm:cxn modelId="{0E164B88-288E-4655-8238-9ADA7E362D2B}" type="presParOf" srcId="{CCDEE120-23C3-44CC-B46C-954001926234}" destId="{311A2888-9F2D-42B2-BCFF-1ADA9985601F}" srcOrd="9" destOrd="0" presId="urn:microsoft.com/office/officeart/2005/8/layout/hProcess7"/>
    <dgm:cxn modelId="{4059A53D-CC15-4C5B-8664-3940CBD02309}" type="presParOf" srcId="{CCDEE120-23C3-44CC-B46C-954001926234}" destId="{B05FD41F-8498-4944-BB27-205533498131}" srcOrd="10" destOrd="0" presId="urn:microsoft.com/office/officeart/2005/8/layout/hProcess7"/>
    <dgm:cxn modelId="{F4F6DE62-53EA-4512-BEB3-0BB440821981}" type="presParOf" srcId="{B05FD41F-8498-4944-BB27-205533498131}" destId="{8773879B-2DF8-413A-9D3A-BF19981A7F1B}" srcOrd="0" destOrd="0" presId="urn:microsoft.com/office/officeart/2005/8/layout/hProcess7"/>
    <dgm:cxn modelId="{10486A3A-DEDA-4A34-9E08-EB65ED488771}" type="presParOf" srcId="{B05FD41F-8498-4944-BB27-205533498131}" destId="{EB26B2FC-5AC8-484F-98FF-3EABD85B75F4}" srcOrd="1" destOrd="0" presId="urn:microsoft.com/office/officeart/2005/8/layout/hProcess7"/>
    <dgm:cxn modelId="{78873B6E-4E70-491F-BE88-82FC3E311DAD}" type="presParOf" srcId="{B05FD41F-8498-4944-BB27-205533498131}" destId="{F880F6E7-126B-472D-838D-A23741517B61}" srcOrd="2" destOrd="0" presId="urn:microsoft.com/office/officeart/2005/8/layout/hProcess7"/>
    <dgm:cxn modelId="{A793DA2B-CADC-4442-B057-EC57E285C392}" type="presParOf" srcId="{CCDEE120-23C3-44CC-B46C-954001926234}" destId="{4B286D2C-6304-4E4B-ADBB-F23941136935}" srcOrd="11" destOrd="0" presId="urn:microsoft.com/office/officeart/2005/8/layout/hProcess7"/>
    <dgm:cxn modelId="{1869E914-AF8F-496C-B8FF-10B3981E21E3}" type="presParOf" srcId="{CCDEE120-23C3-44CC-B46C-954001926234}" destId="{A223AA5F-13D4-45D2-9A7E-97DD79DA4C2F}" srcOrd="12" destOrd="0" presId="urn:microsoft.com/office/officeart/2005/8/layout/hProcess7"/>
    <dgm:cxn modelId="{42F83566-65D1-47AE-83A1-B0A5C8F97EB1}" type="presParOf" srcId="{A223AA5F-13D4-45D2-9A7E-97DD79DA4C2F}" destId="{009D73A3-6F85-4363-B247-3A37A50BAA69}" srcOrd="0" destOrd="0" presId="urn:microsoft.com/office/officeart/2005/8/layout/hProcess7"/>
    <dgm:cxn modelId="{DE072B1E-2A08-449B-8CB9-2BEDE383B9D4}" type="presParOf" srcId="{A223AA5F-13D4-45D2-9A7E-97DD79DA4C2F}" destId="{0EF7AFB0-6FB8-482F-8E8B-539BEF31F95D}" srcOrd="1" destOrd="0" presId="urn:microsoft.com/office/officeart/2005/8/layout/hProcess7"/>
    <dgm:cxn modelId="{6FEA79B4-0606-4D12-B112-8F32C6B4BE53}" type="presParOf" srcId="{A223AA5F-13D4-45D2-9A7E-97DD79DA4C2F}" destId="{2347665F-673A-4616-A2BA-6CF87D243D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44D6A0-7975-4FED-B69A-0EB8185E038A}" type="doc">
      <dgm:prSet loTypeId="urn:microsoft.com/office/officeart/2005/8/layout/hProcess7" loCatId="list" qsTypeId="urn:microsoft.com/office/officeart/2005/8/quickstyle/simple3" qsCatId="simple" csTypeId="urn:microsoft.com/office/officeart/2005/8/colors/accent2_2" csCatId="accent2" phldr="1"/>
      <dgm:spPr/>
    </dgm:pt>
    <dgm:pt modelId="{998C37F0-19C2-40A5-8183-1FA85361BB4A}">
      <dgm:prSet phldrT="[Testo]" custT="1"/>
      <dgm:spPr/>
      <dgm:t>
        <a:bodyPr/>
        <a:lstStyle/>
        <a:p>
          <a:pPr algn="ctr"/>
          <a:r>
            <a:rPr lang="it-IT" sz="1500" dirty="0" err="1">
              <a:latin typeface="+mj-lt"/>
            </a:rPr>
            <a:t>Hazard</a:t>
          </a:r>
          <a:r>
            <a:rPr lang="it-IT" sz="15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r>
            <a:rPr lang="it-IT" sz="1500" i="1" dirty="0" err="1">
              <a:latin typeface="+mj-lt"/>
            </a:rPr>
            <a:t>intensity</a:t>
          </a:r>
          <a:r>
            <a:rPr lang="it-IT" sz="1500" i="1" dirty="0">
              <a:latin typeface="+mj-lt"/>
            </a:rPr>
            <a:t> </a:t>
          </a:r>
          <a:r>
            <a:rPr lang="it-IT" sz="1500" i="1" dirty="0" err="1">
              <a:latin typeface="+mj-lt"/>
            </a:rPr>
            <a:t>measure</a:t>
          </a:r>
          <a:endParaRPr lang="it-IT" sz="1500" i="1" dirty="0">
            <a:latin typeface="+mj-lt"/>
          </a:endParaRPr>
        </a:p>
        <a:p>
          <a:pPr algn="ctr"/>
          <a:endParaRPr lang="en-GB" sz="1500" dirty="0">
            <a:latin typeface="+mj-lt"/>
          </a:endParaRPr>
        </a:p>
      </dgm:t>
    </dgm:pt>
    <dgm:pt modelId="{9733B2B7-6087-4BE2-9EDD-3505FE35CFBD}" type="parTrans" cxnId="{ED677FA1-77FC-40EA-B80B-206AAD1E6C12}">
      <dgm:prSet/>
      <dgm:spPr/>
      <dgm:t>
        <a:bodyPr/>
        <a:lstStyle/>
        <a:p>
          <a:endParaRPr lang="en-GB"/>
        </a:p>
      </dgm:t>
    </dgm:pt>
    <dgm:pt modelId="{D6EAD0B9-2976-40D4-8EDF-1B5056BADAE5}" type="sibTrans" cxnId="{ED677FA1-77FC-40EA-B80B-206AAD1E6C12}">
      <dgm:prSet/>
      <dgm:spPr/>
      <dgm:t>
        <a:bodyPr/>
        <a:lstStyle/>
        <a:p>
          <a:endParaRPr lang="en-GB"/>
        </a:p>
      </dgm:t>
    </dgm:pt>
    <dgm:pt modelId="{B342B1CE-28A4-42BD-A725-1306DEF15692}">
      <dgm:prSet phldrT="[Testo]" custT="1"/>
      <dgm:spPr/>
      <dgm:t>
        <a:bodyPr/>
        <a:lstStyle/>
        <a:p>
          <a:pPr algn="ctr"/>
          <a:r>
            <a:rPr lang="it-IT" sz="1400" dirty="0" err="1">
              <a:latin typeface="+mj-lt"/>
            </a:rPr>
            <a:t>Loss</a:t>
          </a:r>
          <a:r>
            <a:rPr lang="it-IT" sz="14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r>
            <a:rPr lang="it-IT" sz="1500" i="1" dirty="0" err="1">
              <a:latin typeface="+mj-lt"/>
            </a:rPr>
            <a:t>decision</a:t>
          </a:r>
          <a:r>
            <a:rPr lang="it-IT" sz="1500" i="1" dirty="0">
              <a:latin typeface="+mj-lt"/>
            </a:rPr>
            <a:t> </a:t>
          </a:r>
          <a:r>
            <a:rPr lang="it-IT" sz="1500" i="1" dirty="0" err="1">
              <a:latin typeface="+mj-lt"/>
            </a:rPr>
            <a:t>variable</a:t>
          </a:r>
          <a:endParaRPr lang="en-GB" sz="1500" i="1" dirty="0">
            <a:latin typeface="+mj-lt"/>
          </a:endParaRPr>
        </a:p>
      </dgm:t>
    </dgm:pt>
    <dgm:pt modelId="{B43B5008-2EA2-44AE-AA78-DCB823FEE5B9}" type="parTrans" cxnId="{F153C02D-4E52-4D4C-B623-F61AF5764A70}">
      <dgm:prSet/>
      <dgm:spPr/>
      <dgm:t>
        <a:bodyPr/>
        <a:lstStyle/>
        <a:p>
          <a:endParaRPr lang="en-GB"/>
        </a:p>
      </dgm:t>
    </dgm:pt>
    <dgm:pt modelId="{D4BECFD4-A8D2-4EC2-88EA-1633B36DF75F}" type="sibTrans" cxnId="{F153C02D-4E52-4D4C-B623-F61AF5764A70}">
      <dgm:prSet/>
      <dgm:spPr/>
      <dgm:t>
        <a:bodyPr/>
        <a:lstStyle/>
        <a:p>
          <a:endParaRPr lang="en-GB"/>
        </a:p>
      </dgm:t>
    </dgm:pt>
    <dgm:pt modelId="{A38B0FF6-C4DB-4E6B-B8A8-39B6FF527BD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it-IT" sz="1200" b="1" dirty="0">
              <a:latin typeface="+mj-lt"/>
            </a:rPr>
            <a:t>HAZARD</a:t>
          </a:r>
          <a:endParaRPr lang="en-GB" sz="1200" b="1" dirty="0">
            <a:latin typeface="+mj-lt"/>
          </a:endParaRPr>
        </a:p>
      </dgm:t>
    </dgm:pt>
    <dgm:pt modelId="{66F3F624-F788-4534-86C3-F1EB645F2412}" type="parTrans" cxnId="{11D74057-371E-4726-9B10-D679D4E0B834}">
      <dgm:prSet/>
      <dgm:spPr/>
      <dgm:t>
        <a:bodyPr/>
        <a:lstStyle/>
        <a:p>
          <a:endParaRPr lang="en-GB"/>
        </a:p>
      </dgm:t>
    </dgm:pt>
    <dgm:pt modelId="{FDFF3C09-5882-42B4-A738-365E2E3A7F5F}" type="sibTrans" cxnId="{11D74057-371E-4726-9B10-D679D4E0B834}">
      <dgm:prSet/>
      <dgm:spPr/>
      <dgm:t>
        <a:bodyPr/>
        <a:lstStyle/>
        <a:p>
          <a:endParaRPr lang="en-GB"/>
        </a:p>
      </dgm:t>
    </dgm:pt>
    <dgm:pt modelId="{91372FC7-96EB-4B22-B013-C61890526E2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 w="57150">
          <a:solidFill>
            <a:srgbClr val="A01625"/>
          </a:solidFill>
        </a:ln>
      </dgm:spPr>
      <dgm:t>
        <a:bodyPr/>
        <a:lstStyle/>
        <a:p>
          <a:r>
            <a:rPr lang="it-IT" sz="1400" b="1" dirty="0">
              <a:latin typeface="+mj-lt"/>
            </a:rPr>
            <a:t>VULNERABILITY</a:t>
          </a:r>
          <a:endParaRPr lang="en-GB" sz="1400" b="1" dirty="0">
            <a:latin typeface="+mj-lt"/>
          </a:endParaRPr>
        </a:p>
      </dgm:t>
    </dgm:pt>
    <dgm:pt modelId="{FE2C5B33-0810-4978-B9E9-4B449FFD9939}" type="parTrans" cxnId="{B9B9CA06-771E-4EB5-A865-163046CB3A41}">
      <dgm:prSet/>
      <dgm:spPr/>
      <dgm:t>
        <a:bodyPr/>
        <a:lstStyle/>
        <a:p>
          <a:endParaRPr lang="en-GB"/>
        </a:p>
      </dgm:t>
    </dgm:pt>
    <dgm:pt modelId="{C0D10B0A-D6A7-4EF8-8E94-2F2A8BDB1689}" type="sibTrans" cxnId="{B9B9CA06-771E-4EB5-A865-163046CB3A41}">
      <dgm:prSet/>
      <dgm:spPr/>
      <dgm:t>
        <a:bodyPr/>
        <a:lstStyle/>
        <a:p>
          <a:endParaRPr lang="en-GB"/>
        </a:p>
      </dgm:t>
    </dgm:pt>
    <dgm:pt modelId="{B2AFEF38-D861-419A-BA05-A67BC4F8BC98}">
      <dgm:prSet custT="1"/>
      <dgm:spPr/>
      <dgm:t>
        <a:bodyPr/>
        <a:lstStyle/>
        <a:p>
          <a:pPr algn="ctr"/>
          <a:r>
            <a:rPr lang="it-IT" sz="1500" dirty="0" err="1">
              <a:latin typeface="+mj-lt"/>
            </a:rPr>
            <a:t>Damage</a:t>
          </a:r>
          <a:r>
            <a:rPr lang="it-IT" sz="15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1500" dirty="0">
            <a:latin typeface="+mj-lt"/>
          </a:endParaRPr>
        </a:p>
        <a:p>
          <a:pPr algn="ctr"/>
          <a:endParaRPr lang="it-IT" sz="300" dirty="0">
            <a:latin typeface="+mj-lt"/>
          </a:endParaRPr>
        </a:p>
        <a:p>
          <a:pPr algn="ctr"/>
          <a:r>
            <a:rPr lang="it-IT" sz="1500" i="1" dirty="0" err="1">
              <a:latin typeface="+mj-lt"/>
            </a:rPr>
            <a:t>damage</a:t>
          </a:r>
          <a:r>
            <a:rPr lang="it-IT" sz="1500" i="1" dirty="0">
              <a:latin typeface="+mj-lt"/>
            </a:rPr>
            <a:t> </a:t>
          </a:r>
          <a:r>
            <a:rPr lang="it-IT" sz="1500" i="1" dirty="0" err="1">
              <a:latin typeface="+mj-lt"/>
            </a:rPr>
            <a:t>measure</a:t>
          </a:r>
          <a:endParaRPr lang="en-GB" sz="1500" i="1" dirty="0">
            <a:latin typeface="+mj-lt"/>
          </a:endParaRPr>
        </a:p>
      </dgm:t>
    </dgm:pt>
    <dgm:pt modelId="{A2D91669-C8A7-4CD8-9DD4-69455E941F93}" type="parTrans" cxnId="{B6D2E482-3C63-4413-9E98-AD927619EE68}">
      <dgm:prSet/>
      <dgm:spPr/>
      <dgm:t>
        <a:bodyPr/>
        <a:lstStyle/>
        <a:p>
          <a:endParaRPr lang="en-GB"/>
        </a:p>
      </dgm:t>
    </dgm:pt>
    <dgm:pt modelId="{187AEFE4-C4A6-4419-8F04-7E92643F2345}" type="sibTrans" cxnId="{B6D2E482-3C63-4413-9E98-AD927619EE68}">
      <dgm:prSet/>
      <dgm:spPr/>
      <dgm:t>
        <a:bodyPr/>
        <a:lstStyle/>
        <a:p>
          <a:endParaRPr lang="en-GB"/>
        </a:p>
      </dgm:t>
    </dgm:pt>
    <dgm:pt modelId="{91CB4FFE-BF74-4312-B39F-9DF680D2011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it-IT" sz="1200" b="1" dirty="0">
              <a:latin typeface="+mj-lt"/>
            </a:rPr>
            <a:t>DECISION MAKING</a:t>
          </a:r>
          <a:endParaRPr lang="en-GB" sz="1200" b="1" dirty="0">
            <a:latin typeface="+mj-lt"/>
          </a:endParaRPr>
        </a:p>
      </dgm:t>
    </dgm:pt>
    <dgm:pt modelId="{28957C8E-0842-471C-9A56-7A407377E970}" type="parTrans" cxnId="{C52FF87D-4A59-460E-A649-E3831B197C8E}">
      <dgm:prSet/>
      <dgm:spPr/>
      <dgm:t>
        <a:bodyPr/>
        <a:lstStyle/>
        <a:p>
          <a:endParaRPr lang="en-GB"/>
        </a:p>
      </dgm:t>
    </dgm:pt>
    <dgm:pt modelId="{B8DCA2CC-9E30-43FE-A67F-BA38E63DCC54}" type="sibTrans" cxnId="{C52FF87D-4A59-460E-A649-E3831B197C8E}">
      <dgm:prSet/>
      <dgm:spPr/>
      <dgm:t>
        <a:bodyPr/>
        <a:lstStyle/>
        <a:p>
          <a:endParaRPr lang="en-GB"/>
        </a:p>
      </dgm:t>
    </dgm:pt>
    <dgm:pt modelId="{4B56580F-D0A4-42CA-B33F-2E4C7885372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 w="57150">
          <a:solidFill>
            <a:srgbClr val="A01625"/>
          </a:solidFill>
        </a:ln>
      </dgm:spPr>
      <dgm:t>
        <a:bodyPr/>
        <a:lstStyle/>
        <a:p>
          <a:r>
            <a:rPr lang="it-IT" sz="1400" b="1" dirty="0">
              <a:latin typeface="+mj-lt"/>
            </a:rPr>
            <a:t>VULNERABILITY</a:t>
          </a:r>
          <a:endParaRPr lang="en-GB" sz="1400" b="1" dirty="0">
            <a:latin typeface="+mj-lt"/>
          </a:endParaRPr>
        </a:p>
      </dgm:t>
    </dgm:pt>
    <dgm:pt modelId="{27DA8398-245A-47C4-B2D0-0287DC9A5F33}" type="parTrans" cxnId="{B5E48249-0109-46FA-8925-C744D6B8D521}">
      <dgm:prSet/>
      <dgm:spPr/>
      <dgm:t>
        <a:bodyPr/>
        <a:lstStyle/>
        <a:p>
          <a:endParaRPr lang="en-GB"/>
        </a:p>
      </dgm:t>
    </dgm:pt>
    <dgm:pt modelId="{649FCF27-1B46-410A-ACDC-3CBCECA3C62B}" type="sibTrans" cxnId="{B5E48249-0109-46FA-8925-C744D6B8D521}">
      <dgm:prSet/>
      <dgm:spPr/>
      <dgm:t>
        <a:bodyPr/>
        <a:lstStyle/>
        <a:p>
          <a:endParaRPr lang="en-GB"/>
        </a:p>
      </dgm:t>
    </dgm:pt>
    <dgm:pt modelId="{29FCEC4F-0D71-4B26-BF5C-1A6A7A921E82}">
      <dgm:prSet custT="1"/>
      <dgm:spPr/>
      <dgm:t>
        <a:bodyPr/>
        <a:lstStyle/>
        <a:p>
          <a:pPr algn="ctr"/>
          <a:r>
            <a:rPr lang="it-IT" sz="1500" dirty="0" err="1">
              <a:latin typeface="+mj-lt"/>
            </a:rPr>
            <a:t>Vulnerability</a:t>
          </a:r>
          <a:r>
            <a:rPr lang="it-IT" sz="1500" dirty="0">
              <a:latin typeface="+mj-lt"/>
            </a:rPr>
            <a:t> </a:t>
          </a:r>
          <a:r>
            <a:rPr lang="it-IT" sz="1500" dirty="0" err="1">
              <a:latin typeface="+mj-lt"/>
            </a:rPr>
            <a:t>analysis</a:t>
          </a:r>
          <a:endParaRPr lang="it-IT" sz="1500" dirty="0">
            <a:latin typeface="+mj-lt"/>
          </a:endParaRPr>
        </a:p>
        <a:p>
          <a:pPr algn="ctr"/>
          <a:endParaRPr lang="it-IT" sz="1200" dirty="0">
            <a:latin typeface="+mj-lt"/>
          </a:endParaRPr>
        </a:p>
        <a:p>
          <a:pPr algn="ctr"/>
          <a:endParaRPr lang="it-IT" sz="1400" dirty="0">
            <a:latin typeface="+mj-lt"/>
          </a:endParaRPr>
        </a:p>
        <a:p>
          <a:pPr algn="ctr"/>
          <a:endParaRPr lang="it-IT" sz="1400" dirty="0">
            <a:latin typeface="+mj-lt"/>
          </a:endParaRPr>
        </a:p>
        <a:p>
          <a:pPr algn="ctr"/>
          <a:endParaRPr lang="it-IT" sz="1000" dirty="0">
            <a:latin typeface="+mj-lt"/>
          </a:endParaRPr>
        </a:p>
        <a:p>
          <a:pPr algn="ctr"/>
          <a:r>
            <a:rPr lang="it-IT" sz="1400" i="1" dirty="0" err="1">
              <a:latin typeface="+mj-lt"/>
            </a:rPr>
            <a:t>engineering</a:t>
          </a:r>
          <a:r>
            <a:rPr lang="it-IT" sz="1400" i="1" dirty="0">
              <a:latin typeface="+mj-lt"/>
            </a:rPr>
            <a:t> </a:t>
          </a:r>
          <a:r>
            <a:rPr lang="it-IT" sz="1400" i="1" dirty="0" err="1">
              <a:latin typeface="+mj-lt"/>
            </a:rPr>
            <a:t>demand</a:t>
          </a:r>
          <a:r>
            <a:rPr lang="it-IT" sz="1400" i="1" dirty="0">
              <a:latin typeface="+mj-lt"/>
            </a:rPr>
            <a:t> par.</a:t>
          </a:r>
          <a:endParaRPr lang="en-GB" sz="1400" i="1" dirty="0">
            <a:latin typeface="+mj-lt"/>
          </a:endParaRPr>
        </a:p>
      </dgm:t>
    </dgm:pt>
    <dgm:pt modelId="{FDB498C7-B895-449E-9C35-FD4AD5E25279}" type="parTrans" cxnId="{A2AA1F98-0AFF-4E3E-BE3D-C79D0E236B13}">
      <dgm:prSet/>
      <dgm:spPr/>
      <dgm:t>
        <a:bodyPr/>
        <a:lstStyle/>
        <a:p>
          <a:endParaRPr lang="en-GB"/>
        </a:p>
      </dgm:t>
    </dgm:pt>
    <dgm:pt modelId="{22E306CB-DA78-40DA-9702-6F1970F2CEDD}" type="sibTrans" cxnId="{A2AA1F98-0AFF-4E3E-BE3D-C79D0E236B13}">
      <dgm:prSet/>
      <dgm:spPr/>
      <dgm:t>
        <a:bodyPr/>
        <a:lstStyle/>
        <a:p>
          <a:endParaRPr lang="en-GB"/>
        </a:p>
      </dgm:t>
    </dgm:pt>
    <dgm:pt modelId="{CCDEE120-23C3-44CC-B46C-954001926234}" type="pres">
      <dgm:prSet presAssocID="{7D44D6A0-7975-4FED-B69A-0EB8185E038A}" presName="Name0" presStyleCnt="0">
        <dgm:presLayoutVars>
          <dgm:dir/>
          <dgm:animLvl val="lvl"/>
          <dgm:resizeHandles val="exact"/>
        </dgm:presLayoutVars>
      </dgm:prSet>
      <dgm:spPr/>
    </dgm:pt>
    <dgm:pt modelId="{CB0CB1EB-D750-4F78-958A-596B6084BFA4}" type="pres">
      <dgm:prSet presAssocID="{A38B0FF6-C4DB-4E6B-B8A8-39B6FF527BDE}" presName="compositeNode" presStyleCnt="0">
        <dgm:presLayoutVars>
          <dgm:bulletEnabled val="1"/>
        </dgm:presLayoutVars>
      </dgm:prSet>
      <dgm:spPr/>
    </dgm:pt>
    <dgm:pt modelId="{86B2CCDC-15FE-4F87-9AD7-A364C99E0710}" type="pres">
      <dgm:prSet presAssocID="{A38B0FF6-C4DB-4E6B-B8A8-39B6FF527BDE}" presName="bgRect" presStyleLbl="node1" presStyleIdx="0" presStyleCnt="4" custScaleX="133100" custScaleY="133100"/>
      <dgm:spPr/>
    </dgm:pt>
    <dgm:pt modelId="{5D795F5F-E8EF-438C-B62A-3E2072E6BB67}" type="pres">
      <dgm:prSet presAssocID="{A38B0FF6-C4DB-4E6B-B8A8-39B6FF527BDE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1624C416-ECD0-48BB-BE5D-DA61E1BC514F}" type="pres">
      <dgm:prSet presAssocID="{A38B0FF6-C4DB-4E6B-B8A8-39B6FF527BDE}" presName="childNode" presStyleLbl="node1" presStyleIdx="0" presStyleCnt="4">
        <dgm:presLayoutVars>
          <dgm:bulletEnabled val="1"/>
        </dgm:presLayoutVars>
      </dgm:prSet>
      <dgm:spPr/>
    </dgm:pt>
    <dgm:pt modelId="{33C463EB-F866-447B-9067-DC24BCB68FF1}" type="pres">
      <dgm:prSet presAssocID="{FDFF3C09-5882-42B4-A738-365E2E3A7F5F}" presName="hSp" presStyleCnt="0"/>
      <dgm:spPr/>
    </dgm:pt>
    <dgm:pt modelId="{2CE932E2-891B-4C33-9209-9660F7289B7B}" type="pres">
      <dgm:prSet presAssocID="{FDFF3C09-5882-42B4-A738-365E2E3A7F5F}" presName="vProcSp" presStyleCnt="0"/>
      <dgm:spPr/>
    </dgm:pt>
    <dgm:pt modelId="{1CD79B3D-077A-42EB-A63D-3A9CD78D2A24}" type="pres">
      <dgm:prSet presAssocID="{FDFF3C09-5882-42B4-A738-365E2E3A7F5F}" presName="vSp1" presStyleCnt="0"/>
      <dgm:spPr/>
    </dgm:pt>
    <dgm:pt modelId="{24190709-F953-4D2A-92A0-390E4CCF5C34}" type="pres">
      <dgm:prSet presAssocID="{FDFF3C09-5882-42B4-A738-365E2E3A7F5F}" presName="simulatedConn" presStyleLbl="solidFgAcc1" presStyleIdx="0" presStyleCnt="3"/>
      <dgm:spPr/>
    </dgm:pt>
    <dgm:pt modelId="{900A74EB-FE2D-4EF3-ABBC-4C9653981DEC}" type="pres">
      <dgm:prSet presAssocID="{FDFF3C09-5882-42B4-A738-365E2E3A7F5F}" presName="vSp2" presStyleCnt="0"/>
      <dgm:spPr/>
    </dgm:pt>
    <dgm:pt modelId="{5D6C79D5-20AF-4A37-ACD9-ACF06BF2D793}" type="pres">
      <dgm:prSet presAssocID="{FDFF3C09-5882-42B4-A738-365E2E3A7F5F}" presName="sibTrans" presStyleCnt="0"/>
      <dgm:spPr/>
    </dgm:pt>
    <dgm:pt modelId="{0BEB77FC-E9A5-43EC-A948-BE6663CF7DF4}" type="pres">
      <dgm:prSet presAssocID="{4B56580F-D0A4-42CA-B33F-2E4C78853725}" presName="compositeNode" presStyleCnt="0">
        <dgm:presLayoutVars>
          <dgm:bulletEnabled val="1"/>
        </dgm:presLayoutVars>
      </dgm:prSet>
      <dgm:spPr/>
    </dgm:pt>
    <dgm:pt modelId="{E37B6B4E-6DA6-40B3-B14C-186A4FB77ACE}" type="pres">
      <dgm:prSet presAssocID="{4B56580F-D0A4-42CA-B33F-2E4C78853725}" presName="bgRect" presStyleLbl="node1" presStyleIdx="1" presStyleCnt="4" custScaleX="133100" custScaleY="133100"/>
      <dgm:spPr/>
    </dgm:pt>
    <dgm:pt modelId="{1B9E1CB5-B01F-4A9C-9627-BFA966999BFA}" type="pres">
      <dgm:prSet presAssocID="{4B56580F-D0A4-42CA-B33F-2E4C78853725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94B15768-D213-4B5C-B457-320787035C7D}" type="pres">
      <dgm:prSet presAssocID="{4B56580F-D0A4-42CA-B33F-2E4C78853725}" presName="childNode" presStyleLbl="node1" presStyleIdx="1" presStyleCnt="4">
        <dgm:presLayoutVars>
          <dgm:bulletEnabled val="1"/>
        </dgm:presLayoutVars>
      </dgm:prSet>
      <dgm:spPr/>
    </dgm:pt>
    <dgm:pt modelId="{A1705834-34E4-49CC-A9EF-19432D297DA1}" type="pres">
      <dgm:prSet presAssocID="{649FCF27-1B46-410A-ACDC-3CBCECA3C62B}" presName="hSp" presStyleCnt="0"/>
      <dgm:spPr/>
    </dgm:pt>
    <dgm:pt modelId="{2663BB63-9E41-408D-94CC-78BDC115DE3F}" type="pres">
      <dgm:prSet presAssocID="{649FCF27-1B46-410A-ACDC-3CBCECA3C62B}" presName="vProcSp" presStyleCnt="0"/>
      <dgm:spPr/>
    </dgm:pt>
    <dgm:pt modelId="{FF887673-C31E-4538-B43E-3A48AB13B340}" type="pres">
      <dgm:prSet presAssocID="{649FCF27-1B46-410A-ACDC-3CBCECA3C62B}" presName="vSp1" presStyleCnt="0"/>
      <dgm:spPr/>
    </dgm:pt>
    <dgm:pt modelId="{D7F2BD0D-780A-4BA5-A735-5B7637A86217}" type="pres">
      <dgm:prSet presAssocID="{649FCF27-1B46-410A-ACDC-3CBCECA3C62B}" presName="simulatedConn" presStyleLbl="solidFgAcc1" presStyleIdx="1" presStyleCnt="3"/>
      <dgm:spPr/>
    </dgm:pt>
    <dgm:pt modelId="{E400C2F9-1E6A-4521-A3B0-08FDD81B1B26}" type="pres">
      <dgm:prSet presAssocID="{649FCF27-1B46-410A-ACDC-3CBCECA3C62B}" presName="vSp2" presStyleCnt="0"/>
      <dgm:spPr/>
    </dgm:pt>
    <dgm:pt modelId="{4689D89F-8E0F-46AB-BD78-E4416E692C2F}" type="pres">
      <dgm:prSet presAssocID="{649FCF27-1B46-410A-ACDC-3CBCECA3C62B}" presName="sibTrans" presStyleCnt="0"/>
      <dgm:spPr/>
    </dgm:pt>
    <dgm:pt modelId="{6ECBACE5-F60E-479F-9B6F-BC8882E02E81}" type="pres">
      <dgm:prSet presAssocID="{91372FC7-96EB-4B22-B013-C61890526E29}" presName="compositeNode" presStyleCnt="0">
        <dgm:presLayoutVars>
          <dgm:bulletEnabled val="1"/>
        </dgm:presLayoutVars>
      </dgm:prSet>
      <dgm:spPr/>
    </dgm:pt>
    <dgm:pt modelId="{3A5B50DF-58F3-4817-82D4-61210119F5C9}" type="pres">
      <dgm:prSet presAssocID="{91372FC7-96EB-4B22-B013-C61890526E29}" presName="bgRect" presStyleLbl="node1" presStyleIdx="2" presStyleCnt="4" custScaleX="133100" custScaleY="133100"/>
      <dgm:spPr/>
    </dgm:pt>
    <dgm:pt modelId="{79D142A8-6A10-4A81-B419-7DF4B3221AAA}" type="pres">
      <dgm:prSet presAssocID="{91372FC7-96EB-4B22-B013-C61890526E29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898BF0E3-5DAC-4E93-9F1E-168733F5CAAF}" type="pres">
      <dgm:prSet presAssocID="{91372FC7-96EB-4B22-B013-C61890526E29}" presName="childNode" presStyleLbl="node1" presStyleIdx="2" presStyleCnt="4">
        <dgm:presLayoutVars>
          <dgm:bulletEnabled val="1"/>
        </dgm:presLayoutVars>
      </dgm:prSet>
      <dgm:spPr/>
    </dgm:pt>
    <dgm:pt modelId="{311A2888-9F2D-42B2-BCFF-1ADA9985601F}" type="pres">
      <dgm:prSet presAssocID="{C0D10B0A-D6A7-4EF8-8E94-2F2A8BDB1689}" presName="hSp" presStyleCnt="0"/>
      <dgm:spPr/>
    </dgm:pt>
    <dgm:pt modelId="{B05FD41F-8498-4944-BB27-205533498131}" type="pres">
      <dgm:prSet presAssocID="{C0D10B0A-D6A7-4EF8-8E94-2F2A8BDB1689}" presName="vProcSp" presStyleCnt="0"/>
      <dgm:spPr/>
    </dgm:pt>
    <dgm:pt modelId="{8773879B-2DF8-413A-9D3A-BF19981A7F1B}" type="pres">
      <dgm:prSet presAssocID="{C0D10B0A-D6A7-4EF8-8E94-2F2A8BDB1689}" presName="vSp1" presStyleCnt="0"/>
      <dgm:spPr/>
    </dgm:pt>
    <dgm:pt modelId="{EB26B2FC-5AC8-484F-98FF-3EABD85B75F4}" type="pres">
      <dgm:prSet presAssocID="{C0D10B0A-D6A7-4EF8-8E94-2F2A8BDB1689}" presName="simulatedConn" presStyleLbl="solidFgAcc1" presStyleIdx="2" presStyleCnt="3"/>
      <dgm:spPr/>
    </dgm:pt>
    <dgm:pt modelId="{F880F6E7-126B-472D-838D-A23741517B61}" type="pres">
      <dgm:prSet presAssocID="{C0D10B0A-D6A7-4EF8-8E94-2F2A8BDB1689}" presName="vSp2" presStyleCnt="0"/>
      <dgm:spPr/>
    </dgm:pt>
    <dgm:pt modelId="{4B286D2C-6304-4E4B-ADBB-F23941136935}" type="pres">
      <dgm:prSet presAssocID="{C0D10B0A-D6A7-4EF8-8E94-2F2A8BDB1689}" presName="sibTrans" presStyleCnt="0"/>
      <dgm:spPr/>
    </dgm:pt>
    <dgm:pt modelId="{A223AA5F-13D4-45D2-9A7E-97DD79DA4C2F}" type="pres">
      <dgm:prSet presAssocID="{91CB4FFE-BF74-4312-B39F-9DF680D20119}" presName="compositeNode" presStyleCnt="0">
        <dgm:presLayoutVars>
          <dgm:bulletEnabled val="1"/>
        </dgm:presLayoutVars>
      </dgm:prSet>
      <dgm:spPr/>
    </dgm:pt>
    <dgm:pt modelId="{009D73A3-6F85-4363-B247-3A37A50BAA69}" type="pres">
      <dgm:prSet presAssocID="{91CB4FFE-BF74-4312-B39F-9DF680D20119}" presName="bgRect" presStyleLbl="node1" presStyleIdx="3" presStyleCnt="4" custScaleX="133100" custScaleY="133100"/>
      <dgm:spPr/>
    </dgm:pt>
    <dgm:pt modelId="{0EF7AFB0-6FB8-482F-8E8B-539BEF31F95D}" type="pres">
      <dgm:prSet presAssocID="{91CB4FFE-BF74-4312-B39F-9DF680D20119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2347665F-673A-4616-A2BA-6CF87D243D99}" type="pres">
      <dgm:prSet presAssocID="{91CB4FFE-BF74-4312-B39F-9DF680D20119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C4AD5C03-EE82-4752-92AF-1AD32E0B60D8}" type="presOf" srcId="{91372FC7-96EB-4B22-B013-C61890526E29}" destId="{79D142A8-6A10-4A81-B419-7DF4B3221AAA}" srcOrd="1" destOrd="0" presId="urn:microsoft.com/office/officeart/2005/8/layout/hProcess7"/>
    <dgm:cxn modelId="{B9B9CA06-771E-4EB5-A865-163046CB3A41}" srcId="{7D44D6A0-7975-4FED-B69A-0EB8185E038A}" destId="{91372FC7-96EB-4B22-B013-C61890526E29}" srcOrd="2" destOrd="0" parTransId="{FE2C5B33-0810-4978-B9E9-4B449FFD9939}" sibTransId="{C0D10B0A-D6A7-4EF8-8E94-2F2A8BDB1689}"/>
    <dgm:cxn modelId="{B9711E27-17C6-4A5C-B51B-8AC41C3F904E}" type="presOf" srcId="{B342B1CE-28A4-42BD-A725-1306DEF15692}" destId="{2347665F-673A-4616-A2BA-6CF87D243D99}" srcOrd="0" destOrd="0" presId="urn:microsoft.com/office/officeart/2005/8/layout/hProcess7"/>
    <dgm:cxn modelId="{F153C02D-4E52-4D4C-B623-F61AF5764A70}" srcId="{91CB4FFE-BF74-4312-B39F-9DF680D20119}" destId="{B342B1CE-28A4-42BD-A725-1306DEF15692}" srcOrd="0" destOrd="0" parTransId="{B43B5008-2EA2-44AE-AA78-DCB823FEE5B9}" sibTransId="{D4BECFD4-A8D2-4EC2-88EA-1633B36DF75F}"/>
    <dgm:cxn modelId="{283AE441-D5FF-4183-9D62-7EB20F5B8A3F}" type="presOf" srcId="{4B56580F-D0A4-42CA-B33F-2E4C78853725}" destId="{E37B6B4E-6DA6-40B3-B14C-186A4FB77ACE}" srcOrd="0" destOrd="0" presId="urn:microsoft.com/office/officeart/2005/8/layout/hProcess7"/>
    <dgm:cxn modelId="{B5E48249-0109-46FA-8925-C744D6B8D521}" srcId="{7D44D6A0-7975-4FED-B69A-0EB8185E038A}" destId="{4B56580F-D0A4-42CA-B33F-2E4C78853725}" srcOrd="1" destOrd="0" parTransId="{27DA8398-245A-47C4-B2D0-0287DC9A5F33}" sibTransId="{649FCF27-1B46-410A-ACDC-3CBCECA3C62B}"/>
    <dgm:cxn modelId="{199A9F72-2A20-4EF7-9E3B-10041D6E1CE3}" type="presOf" srcId="{4B56580F-D0A4-42CA-B33F-2E4C78853725}" destId="{1B9E1CB5-B01F-4A9C-9627-BFA966999BFA}" srcOrd="1" destOrd="0" presId="urn:microsoft.com/office/officeart/2005/8/layout/hProcess7"/>
    <dgm:cxn modelId="{9B672A53-536A-4F83-B9ED-5C3338883481}" type="presOf" srcId="{B2AFEF38-D861-419A-BA05-A67BC4F8BC98}" destId="{898BF0E3-5DAC-4E93-9F1E-168733F5CAAF}" srcOrd="0" destOrd="0" presId="urn:microsoft.com/office/officeart/2005/8/layout/hProcess7"/>
    <dgm:cxn modelId="{11D74057-371E-4726-9B10-D679D4E0B834}" srcId="{7D44D6A0-7975-4FED-B69A-0EB8185E038A}" destId="{A38B0FF6-C4DB-4E6B-B8A8-39B6FF527BDE}" srcOrd="0" destOrd="0" parTransId="{66F3F624-F788-4534-86C3-F1EB645F2412}" sibTransId="{FDFF3C09-5882-42B4-A738-365E2E3A7F5F}"/>
    <dgm:cxn modelId="{C52FF87D-4A59-460E-A649-E3831B197C8E}" srcId="{7D44D6A0-7975-4FED-B69A-0EB8185E038A}" destId="{91CB4FFE-BF74-4312-B39F-9DF680D20119}" srcOrd="3" destOrd="0" parTransId="{28957C8E-0842-471C-9A56-7A407377E970}" sibTransId="{B8DCA2CC-9E30-43FE-A67F-BA38E63DCC54}"/>
    <dgm:cxn modelId="{B6D2E482-3C63-4413-9E98-AD927619EE68}" srcId="{91372FC7-96EB-4B22-B013-C61890526E29}" destId="{B2AFEF38-D861-419A-BA05-A67BC4F8BC98}" srcOrd="0" destOrd="0" parTransId="{A2D91669-C8A7-4CD8-9DD4-69455E941F93}" sibTransId="{187AEFE4-C4A6-4419-8F04-7E92643F2345}"/>
    <dgm:cxn modelId="{95A7168A-C22A-4FBD-B9C6-D62E60E04755}" type="presOf" srcId="{A38B0FF6-C4DB-4E6B-B8A8-39B6FF527BDE}" destId="{5D795F5F-E8EF-438C-B62A-3E2072E6BB67}" srcOrd="1" destOrd="0" presId="urn:microsoft.com/office/officeart/2005/8/layout/hProcess7"/>
    <dgm:cxn modelId="{A2AA1F98-0AFF-4E3E-BE3D-C79D0E236B13}" srcId="{4B56580F-D0A4-42CA-B33F-2E4C78853725}" destId="{29FCEC4F-0D71-4B26-BF5C-1A6A7A921E82}" srcOrd="0" destOrd="0" parTransId="{FDB498C7-B895-449E-9C35-FD4AD5E25279}" sibTransId="{22E306CB-DA78-40DA-9702-6F1970F2CEDD}"/>
    <dgm:cxn modelId="{ED677FA1-77FC-40EA-B80B-206AAD1E6C12}" srcId="{A38B0FF6-C4DB-4E6B-B8A8-39B6FF527BDE}" destId="{998C37F0-19C2-40A5-8183-1FA85361BB4A}" srcOrd="0" destOrd="0" parTransId="{9733B2B7-6087-4BE2-9EDD-3505FE35CFBD}" sibTransId="{D6EAD0B9-2976-40D4-8EDF-1B5056BADAE5}"/>
    <dgm:cxn modelId="{7F2781AB-B857-4A87-9577-7F726795A810}" type="presOf" srcId="{91372FC7-96EB-4B22-B013-C61890526E29}" destId="{3A5B50DF-58F3-4817-82D4-61210119F5C9}" srcOrd="0" destOrd="0" presId="urn:microsoft.com/office/officeart/2005/8/layout/hProcess7"/>
    <dgm:cxn modelId="{C970A5BD-18D9-47A1-828A-7EBC57055F1F}" type="presOf" srcId="{29FCEC4F-0D71-4B26-BF5C-1A6A7A921E82}" destId="{94B15768-D213-4B5C-B457-320787035C7D}" srcOrd="0" destOrd="0" presId="urn:microsoft.com/office/officeart/2005/8/layout/hProcess7"/>
    <dgm:cxn modelId="{C3BE47D9-6EEA-4C8D-A9F5-4726E4BAE0A3}" type="presOf" srcId="{7D44D6A0-7975-4FED-B69A-0EB8185E038A}" destId="{CCDEE120-23C3-44CC-B46C-954001926234}" srcOrd="0" destOrd="0" presId="urn:microsoft.com/office/officeart/2005/8/layout/hProcess7"/>
    <dgm:cxn modelId="{B01EC4E9-AB90-49BB-B9D0-78AD31E5DE5D}" type="presOf" srcId="{91CB4FFE-BF74-4312-B39F-9DF680D20119}" destId="{009D73A3-6F85-4363-B247-3A37A50BAA69}" srcOrd="0" destOrd="0" presId="urn:microsoft.com/office/officeart/2005/8/layout/hProcess7"/>
    <dgm:cxn modelId="{BB4B5FF0-7EC5-4DD5-9CDB-7C4BCCD34EDE}" type="presOf" srcId="{91CB4FFE-BF74-4312-B39F-9DF680D20119}" destId="{0EF7AFB0-6FB8-482F-8E8B-539BEF31F95D}" srcOrd="1" destOrd="0" presId="urn:microsoft.com/office/officeart/2005/8/layout/hProcess7"/>
    <dgm:cxn modelId="{868101F1-BEFD-4BB1-B16C-461D90CAD710}" type="presOf" srcId="{998C37F0-19C2-40A5-8183-1FA85361BB4A}" destId="{1624C416-ECD0-48BB-BE5D-DA61E1BC514F}" srcOrd="0" destOrd="0" presId="urn:microsoft.com/office/officeart/2005/8/layout/hProcess7"/>
    <dgm:cxn modelId="{1CA9D6F8-3FF4-41F4-A3B6-8662959AC50D}" type="presOf" srcId="{A38B0FF6-C4DB-4E6B-B8A8-39B6FF527BDE}" destId="{86B2CCDC-15FE-4F87-9AD7-A364C99E0710}" srcOrd="0" destOrd="0" presId="urn:microsoft.com/office/officeart/2005/8/layout/hProcess7"/>
    <dgm:cxn modelId="{F58D5369-9625-4F80-B4CF-28C8C08E5DA4}" type="presParOf" srcId="{CCDEE120-23C3-44CC-B46C-954001926234}" destId="{CB0CB1EB-D750-4F78-958A-596B6084BFA4}" srcOrd="0" destOrd="0" presId="urn:microsoft.com/office/officeart/2005/8/layout/hProcess7"/>
    <dgm:cxn modelId="{796F0CDB-82FC-4D6E-8DFC-6E4D492362E5}" type="presParOf" srcId="{CB0CB1EB-D750-4F78-958A-596B6084BFA4}" destId="{86B2CCDC-15FE-4F87-9AD7-A364C99E0710}" srcOrd="0" destOrd="0" presId="urn:microsoft.com/office/officeart/2005/8/layout/hProcess7"/>
    <dgm:cxn modelId="{1CBC9E3D-9F9C-4CA4-81FD-6AC83B47FB7D}" type="presParOf" srcId="{CB0CB1EB-D750-4F78-958A-596B6084BFA4}" destId="{5D795F5F-E8EF-438C-B62A-3E2072E6BB67}" srcOrd="1" destOrd="0" presId="urn:microsoft.com/office/officeart/2005/8/layout/hProcess7"/>
    <dgm:cxn modelId="{B3009350-380D-4214-9B32-845188094FED}" type="presParOf" srcId="{CB0CB1EB-D750-4F78-958A-596B6084BFA4}" destId="{1624C416-ECD0-48BB-BE5D-DA61E1BC514F}" srcOrd="2" destOrd="0" presId="urn:microsoft.com/office/officeart/2005/8/layout/hProcess7"/>
    <dgm:cxn modelId="{4C0CAF68-B44E-4B66-B5CE-706A207CC367}" type="presParOf" srcId="{CCDEE120-23C3-44CC-B46C-954001926234}" destId="{33C463EB-F866-447B-9067-DC24BCB68FF1}" srcOrd="1" destOrd="0" presId="urn:microsoft.com/office/officeart/2005/8/layout/hProcess7"/>
    <dgm:cxn modelId="{A936A981-34B1-4678-812E-9AD97EE02AEC}" type="presParOf" srcId="{CCDEE120-23C3-44CC-B46C-954001926234}" destId="{2CE932E2-891B-4C33-9209-9660F7289B7B}" srcOrd="2" destOrd="0" presId="urn:microsoft.com/office/officeart/2005/8/layout/hProcess7"/>
    <dgm:cxn modelId="{3751F217-788E-4F2B-84F0-6BB454C64E43}" type="presParOf" srcId="{2CE932E2-891B-4C33-9209-9660F7289B7B}" destId="{1CD79B3D-077A-42EB-A63D-3A9CD78D2A24}" srcOrd="0" destOrd="0" presId="urn:microsoft.com/office/officeart/2005/8/layout/hProcess7"/>
    <dgm:cxn modelId="{2CDE72F0-FCDF-4AB2-A69F-3E751D55E2CF}" type="presParOf" srcId="{2CE932E2-891B-4C33-9209-9660F7289B7B}" destId="{24190709-F953-4D2A-92A0-390E4CCF5C34}" srcOrd="1" destOrd="0" presId="urn:microsoft.com/office/officeart/2005/8/layout/hProcess7"/>
    <dgm:cxn modelId="{7FDCAA4C-8A29-459A-8DFA-E69F1F55843A}" type="presParOf" srcId="{2CE932E2-891B-4C33-9209-9660F7289B7B}" destId="{900A74EB-FE2D-4EF3-ABBC-4C9653981DEC}" srcOrd="2" destOrd="0" presId="urn:microsoft.com/office/officeart/2005/8/layout/hProcess7"/>
    <dgm:cxn modelId="{492FAEC1-A5DE-452D-BE00-043CCC39A927}" type="presParOf" srcId="{CCDEE120-23C3-44CC-B46C-954001926234}" destId="{5D6C79D5-20AF-4A37-ACD9-ACF06BF2D793}" srcOrd="3" destOrd="0" presId="urn:microsoft.com/office/officeart/2005/8/layout/hProcess7"/>
    <dgm:cxn modelId="{CF2AB250-F93E-426B-8733-7A6E6E455913}" type="presParOf" srcId="{CCDEE120-23C3-44CC-B46C-954001926234}" destId="{0BEB77FC-E9A5-43EC-A948-BE6663CF7DF4}" srcOrd="4" destOrd="0" presId="urn:microsoft.com/office/officeart/2005/8/layout/hProcess7"/>
    <dgm:cxn modelId="{BA6461A4-3DC0-4F26-97AA-12D656BE3677}" type="presParOf" srcId="{0BEB77FC-E9A5-43EC-A948-BE6663CF7DF4}" destId="{E37B6B4E-6DA6-40B3-B14C-186A4FB77ACE}" srcOrd="0" destOrd="0" presId="urn:microsoft.com/office/officeart/2005/8/layout/hProcess7"/>
    <dgm:cxn modelId="{F665F732-09AC-4B1E-ADD4-0D3568DDC402}" type="presParOf" srcId="{0BEB77FC-E9A5-43EC-A948-BE6663CF7DF4}" destId="{1B9E1CB5-B01F-4A9C-9627-BFA966999BFA}" srcOrd="1" destOrd="0" presId="urn:microsoft.com/office/officeart/2005/8/layout/hProcess7"/>
    <dgm:cxn modelId="{597FB15F-5CA4-45D2-BB17-DFC62852C0ED}" type="presParOf" srcId="{0BEB77FC-E9A5-43EC-A948-BE6663CF7DF4}" destId="{94B15768-D213-4B5C-B457-320787035C7D}" srcOrd="2" destOrd="0" presId="urn:microsoft.com/office/officeart/2005/8/layout/hProcess7"/>
    <dgm:cxn modelId="{B925DD7E-88E7-454D-A8FB-AEFECBBD451D}" type="presParOf" srcId="{CCDEE120-23C3-44CC-B46C-954001926234}" destId="{A1705834-34E4-49CC-A9EF-19432D297DA1}" srcOrd="5" destOrd="0" presId="urn:microsoft.com/office/officeart/2005/8/layout/hProcess7"/>
    <dgm:cxn modelId="{A2CEB4EE-9490-44C0-9512-60267D9AE5EC}" type="presParOf" srcId="{CCDEE120-23C3-44CC-B46C-954001926234}" destId="{2663BB63-9E41-408D-94CC-78BDC115DE3F}" srcOrd="6" destOrd="0" presId="urn:microsoft.com/office/officeart/2005/8/layout/hProcess7"/>
    <dgm:cxn modelId="{9AB64CCF-61E7-4DD9-A908-BC42F1D6DC10}" type="presParOf" srcId="{2663BB63-9E41-408D-94CC-78BDC115DE3F}" destId="{FF887673-C31E-4538-B43E-3A48AB13B340}" srcOrd="0" destOrd="0" presId="urn:microsoft.com/office/officeart/2005/8/layout/hProcess7"/>
    <dgm:cxn modelId="{18932935-AD84-46AA-A974-46EFE5440834}" type="presParOf" srcId="{2663BB63-9E41-408D-94CC-78BDC115DE3F}" destId="{D7F2BD0D-780A-4BA5-A735-5B7637A86217}" srcOrd="1" destOrd="0" presId="urn:microsoft.com/office/officeart/2005/8/layout/hProcess7"/>
    <dgm:cxn modelId="{1FFC9373-9543-4818-9E1F-3ED85FB40BA8}" type="presParOf" srcId="{2663BB63-9E41-408D-94CC-78BDC115DE3F}" destId="{E400C2F9-1E6A-4521-A3B0-08FDD81B1B26}" srcOrd="2" destOrd="0" presId="urn:microsoft.com/office/officeart/2005/8/layout/hProcess7"/>
    <dgm:cxn modelId="{E8D579F5-22F7-49C8-B646-C1995E6676A4}" type="presParOf" srcId="{CCDEE120-23C3-44CC-B46C-954001926234}" destId="{4689D89F-8E0F-46AB-BD78-E4416E692C2F}" srcOrd="7" destOrd="0" presId="urn:microsoft.com/office/officeart/2005/8/layout/hProcess7"/>
    <dgm:cxn modelId="{E21B3852-6B39-4DA1-813A-149014656F77}" type="presParOf" srcId="{CCDEE120-23C3-44CC-B46C-954001926234}" destId="{6ECBACE5-F60E-479F-9B6F-BC8882E02E81}" srcOrd="8" destOrd="0" presId="urn:microsoft.com/office/officeart/2005/8/layout/hProcess7"/>
    <dgm:cxn modelId="{FEB848EC-5C02-4D50-8482-F6AF0844A31C}" type="presParOf" srcId="{6ECBACE5-F60E-479F-9B6F-BC8882E02E81}" destId="{3A5B50DF-58F3-4817-82D4-61210119F5C9}" srcOrd="0" destOrd="0" presId="urn:microsoft.com/office/officeart/2005/8/layout/hProcess7"/>
    <dgm:cxn modelId="{456C563B-3078-40C5-9BD2-EEE54D30B51B}" type="presParOf" srcId="{6ECBACE5-F60E-479F-9B6F-BC8882E02E81}" destId="{79D142A8-6A10-4A81-B419-7DF4B3221AAA}" srcOrd="1" destOrd="0" presId="urn:microsoft.com/office/officeart/2005/8/layout/hProcess7"/>
    <dgm:cxn modelId="{F22197B2-06C7-4C5B-AFE0-9D7D64A1718C}" type="presParOf" srcId="{6ECBACE5-F60E-479F-9B6F-BC8882E02E81}" destId="{898BF0E3-5DAC-4E93-9F1E-168733F5CAAF}" srcOrd="2" destOrd="0" presId="urn:microsoft.com/office/officeart/2005/8/layout/hProcess7"/>
    <dgm:cxn modelId="{0E164B88-288E-4655-8238-9ADA7E362D2B}" type="presParOf" srcId="{CCDEE120-23C3-44CC-B46C-954001926234}" destId="{311A2888-9F2D-42B2-BCFF-1ADA9985601F}" srcOrd="9" destOrd="0" presId="urn:microsoft.com/office/officeart/2005/8/layout/hProcess7"/>
    <dgm:cxn modelId="{4059A53D-CC15-4C5B-8664-3940CBD02309}" type="presParOf" srcId="{CCDEE120-23C3-44CC-B46C-954001926234}" destId="{B05FD41F-8498-4944-BB27-205533498131}" srcOrd="10" destOrd="0" presId="urn:microsoft.com/office/officeart/2005/8/layout/hProcess7"/>
    <dgm:cxn modelId="{F4F6DE62-53EA-4512-BEB3-0BB440821981}" type="presParOf" srcId="{B05FD41F-8498-4944-BB27-205533498131}" destId="{8773879B-2DF8-413A-9D3A-BF19981A7F1B}" srcOrd="0" destOrd="0" presId="urn:microsoft.com/office/officeart/2005/8/layout/hProcess7"/>
    <dgm:cxn modelId="{10486A3A-DEDA-4A34-9E08-EB65ED488771}" type="presParOf" srcId="{B05FD41F-8498-4944-BB27-205533498131}" destId="{EB26B2FC-5AC8-484F-98FF-3EABD85B75F4}" srcOrd="1" destOrd="0" presId="urn:microsoft.com/office/officeart/2005/8/layout/hProcess7"/>
    <dgm:cxn modelId="{78873B6E-4E70-491F-BE88-82FC3E311DAD}" type="presParOf" srcId="{B05FD41F-8498-4944-BB27-205533498131}" destId="{F880F6E7-126B-472D-838D-A23741517B61}" srcOrd="2" destOrd="0" presId="urn:microsoft.com/office/officeart/2005/8/layout/hProcess7"/>
    <dgm:cxn modelId="{A793DA2B-CADC-4442-B057-EC57E285C392}" type="presParOf" srcId="{CCDEE120-23C3-44CC-B46C-954001926234}" destId="{4B286D2C-6304-4E4B-ADBB-F23941136935}" srcOrd="11" destOrd="0" presId="urn:microsoft.com/office/officeart/2005/8/layout/hProcess7"/>
    <dgm:cxn modelId="{1869E914-AF8F-496C-B8FF-10B3981E21E3}" type="presParOf" srcId="{CCDEE120-23C3-44CC-B46C-954001926234}" destId="{A223AA5F-13D4-45D2-9A7E-97DD79DA4C2F}" srcOrd="12" destOrd="0" presId="urn:microsoft.com/office/officeart/2005/8/layout/hProcess7"/>
    <dgm:cxn modelId="{42F83566-65D1-47AE-83A1-B0A5C8F97EB1}" type="presParOf" srcId="{A223AA5F-13D4-45D2-9A7E-97DD79DA4C2F}" destId="{009D73A3-6F85-4363-B247-3A37A50BAA69}" srcOrd="0" destOrd="0" presId="urn:microsoft.com/office/officeart/2005/8/layout/hProcess7"/>
    <dgm:cxn modelId="{DE072B1E-2A08-449B-8CB9-2BEDE383B9D4}" type="presParOf" srcId="{A223AA5F-13D4-45D2-9A7E-97DD79DA4C2F}" destId="{0EF7AFB0-6FB8-482F-8E8B-539BEF31F95D}" srcOrd="1" destOrd="0" presId="urn:microsoft.com/office/officeart/2005/8/layout/hProcess7"/>
    <dgm:cxn modelId="{6FEA79B4-0606-4D12-B112-8F32C6B4BE53}" type="presParOf" srcId="{A223AA5F-13D4-45D2-9A7E-97DD79DA4C2F}" destId="{2347665F-673A-4616-A2BA-6CF87D243D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2CCDC-15FE-4F87-9AD7-A364C99E0710}">
      <dsp:nvSpPr>
        <dsp:cNvPr id="0" name=""/>
        <dsp:cNvSpPr/>
      </dsp:nvSpPr>
      <dsp:spPr>
        <a:xfrm>
          <a:off x="2053" y="752248"/>
          <a:ext cx="1626710" cy="1952052"/>
        </a:xfrm>
        <a:prstGeom prst="roundRect">
          <a:avLst>
            <a:gd name="adj" fmla="val 5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+mj-lt"/>
            </a:rPr>
            <a:t>HAZARD</a:t>
          </a:r>
          <a:endParaRPr lang="en-GB" sz="1200" b="1" kern="1200" dirty="0">
            <a:latin typeface="+mj-lt"/>
          </a:endParaRPr>
        </a:p>
      </dsp:txBody>
      <dsp:txXfrm rot="16200000">
        <a:off x="-635616" y="1389919"/>
        <a:ext cx="1600682" cy="325342"/>
      </dsp:txXfrm>
    </dsp:sp>
    <dsp:sp modelId="{1624C416-ECD0-48BB-BE5D-DA61E1BC514F}">
      <dsp:nvSpPr>
        <dsp:cNvPr id="0" name=""/>
        <dsp:cNvSpPr/>
      </dsp:nvSpPr>
      <dsp:spPr>
        <a:xfrm>
          <a:off x="298066" y="752248"/>
          <a:ext cx="1211899" cy="195205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latin typeface="+mj-lt"/>
            </a:rPr>
            <a:t>Hazard</a:t>
          </a:r>
          <a:r>
            <a:rPr lang="it-IT" sz="1500" kern="1200" dirty="0">
              <a:latin typeface="+mj-lt"/>
            </a:rPr>
            <a:t> </a:t>
          </a:r>
          <a:r>
            <a:rPr lang="it-IT" sz="1500" kern="1200" dirty="0" err="1">
              <a:latin typeface="+mj-lt"/>
            </a:rPr>
            <a:t>analysis</a:t>
          </a: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i="1" kern="1200" dirty="0" err="1">
              <a:latin typeface="+mj-lt"/>
            </a:rPr>
            <a:t>intensity</a:t>
          </a:r>
          <a:r>
            <a:rPr lang="it-IT" sz="1500" i="1" kern="1200" dirty="0">
              <a:latin typeface="+mj-lt"/>
            </a:rPr>
            <a:t> </a:t>
          </a:r>
          <a:r>
            <a:rPr lang="it-IT" sz="1500" i="1" kern="1200" dirty="0" err="1">
              <a:latin typeface="+mj-lt"/>
            </a:rPr>
            <a:t>measure</a:t>
          </a:r>
          <a:endParaRPr lang="it-IT" sz="1500" i="1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latin typeface="+mj-lt"/>
          </a:endParaRPr>
        </a:p>
      </dsp:txBody>
      <dsp:txXfrm>
        <a:off x="298066" y="752248"/>
        <a:ext cx="1211899" cy="1952052"/>
      </dsp:txXfrm>
    </dsp:sp>
    <dsp:sp modelId="{E37B6B4E-6DA6-40B3-B14C-186A4FB77ACE}">
      <dsp:nvSpPr>
        <dsp:cNvPr id="0" name=""/>
        <dsp:cNvSpPr/>
      </dsp:nvSpPr>
      <dsp:spPr>
        <a:xfrm>
          <a:off x="1671539" y="752248"/>
          <a:ext cx="1626710" cy="1952052"/>
        </a:xfrm>
        <a:prstGeom prst="roundRect">
          <a:avLst>
            <a:gd name="adj" fmla="val 5000"/>
          </a:avLst>
        </a:prstGeom>
        <a:noFill/>
        <a:ln w="57150" cap="flat" cmpd="sng" algn="ctr">
          <a:solidFill>
            <a:srgbClr val="A0162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+mj-lt"/>
            </a:rPr>
            <a:t>VULNERABILITY</a:t>
          </a:r>
          <a:endParaRPr lang="en-GB" sz="1400" b="1" kern="1200" dirty="0">
            <a:latin typeface="+mj-lt"/>
          </a:endParaRPr>
        </a:p>
      </dsp:txBody>
      <dsp:txXfrm rot="16200000">
        <a:off x="1033869" y="1389919"/>
        <a:ext cx="1600682" cy="325342"/>
      </dsp:txXfrm>
    </dsp:sp>
    <dsp:sp modelId="{24190709-F953-4D2A-92A0-390E4CCF5C34}">
      <dsp:nvSpPr>
        <dsp:cNvPr id="0" name=""/>
        <dsp:cNvSpPr/>
      </dsp:nvSpPr>
      <dsp:spPr>
        <a:xfrm rot="5400000">
          <a:off x="1569820" y="1918609"/>
          <a:ext cx="215661" cy="183325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4B15768-D213-4B5C-B457-320787035C7D}">
      <dsp:nvSpPr>
        <dsp:cNvPr id="0" name=""/>
        <dsp:cNvSpPr/>
      </dsp:nvSpPr>
      <dsp:spPr>
        <a:xfrm>
          <a:off x="1967552" y="752248"/>
          <a:ext cx="1211899" cy="195205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latin typeface="+mj-lt"/>
            </a:rPr>
            <a:t>Vulnerability</a:t>
          </a:r>
          <a:r>
            <a:rPr lang="it-IT" sz="1500" kern="1200" dirty="0">
              <a:latin typeface="+mj-lt"/>
            </a:rPr>
            <a:t> </a:t>
          </a:r>
          <a:r>
            <a:rPr lang="it-IT" sz="1500" kern="1200" dirty="0" err="1">
              <a:latin typeface="+mj-lt"/>
            </a:rPr>
            <a:t>analysis</a:t>
          </a: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0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 dirty="0" err="1">
              <a:latin typeface="+mj-lt"/>
            </a:rPr>
            <a:t>engineering</a:t>
          </a:r>
          <a:r>
            <a:rPr lang="it-IT" sz="1400" i="1" kern="1200" dirty="0">
              <a:latin typeface="+mj-lt"/>
            </a:rPr>
            <a:t> </a:t>
          </a:r>
          <a:r>
            <a:rPr lang="it-IT" sz="1400" i="1" kern="1200" dirty="0" err="1">
              <a:latin typeface="+mj-lt"/>
            </a:rPr>
            <a:t>demand</a:t>
          </a:r>
          <a:r>
            <a:rPr lang="it-IT" sz="1400" i="1" kern="1200" dirty="0">
              <a:latin typeface="+mj-lt"/>
            </a:rPr>
            <a:t> par.</a:t>
          </a:r>
          <a:endParaRPr lang="en-GB" sz="1400" i="1" kern="1200" dirty="0">
            <a:latin typeface="+mj-lt"/>
          </a:endParaRPr>
        </a:p>
      </dsp:txBody>
      <dsp:txXfrm>
        <a:off x="1967552" y="752248"/>
        <a:ext cx="1211899" cy="1952052"/>
      </dsp:txXfrm>
    </dsp:sp>
    <dsp:sp modelId="{3A5B50DF-58F3-4817-82D4-61210119F5C9}">
      <dsp:nvSpPr>
        <dsp:cNvPr id="0" name=""/>
        <dsp:cNvSpPr/>
      </dsp:nvSpPr>
      <dsp:spPr>
        <a:xfrm>
          <a:off x="3341025" y="752248"/>
          <a:ext cx="1626710" cy="1952052"/>
        </a:xfrm>
        <a:prstGeom prst="roundRect">
          <a:avLst>
            <a:gd name="adj" fmla="val 5000"/>
          </a:avLst>
        </a:prstGeom>
        <a:noFill/>
        <a:ln w="57150" cap="flat" cmpd="sng" algn="ctr">
          <a:solidFill>
            <a:srgbClr val="A0162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latin typeface="+mj-lt"/>
            </a:rPr>
            <a:t>VULNERABILITY</a:t>
          </a:r>
          <a:endParaRPr lang="en-GB" sz="1400" b="1" kern="1200" dirty="0">
            <a:latin typeface="+mj-lt"/>
          </a:endParaRPr>
        </a:p>
      </dsp:txBody>
      <dsp:txXfrm rot="16200000">
        <a:off x="2703355" y="1389919"/>
        <a:ext cx="1600682" cy="325342"/>
      </dsp:txXfrm>
    </dsp:sp>
    <dsp:sp modelId="{D7F2BD0D-780A-4BA5-A735-5B7637A86217}">
      <dsp:nvSpPr>
        <dsp:cNvPr id="0" name=""/>
        <dsp:cNvSpPr/>
      </dsp:nvSpPr>
      <dsp:spPr>
        <a:xfrm rot="5400000">
          <a:off x="3239306" y="1918609"/>
          <a:ext cx="215661" cy="183325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98BF0E3-5DAC-4E93-9F1E-168733F5CAAF}">
      <dsp:nvSpPr>
        <dsp:cNvPr id="0" name=""/>
        <dsp:cNvSpPr/>
      </dsp:nvSpPr>
      <dsp:spPr>
        <a:xfrm>
          <a:off x="3637038" y="752248"/>
          <a:ext cx="1211899" cy="195205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latin typeface="+mj-lt"/>
            </a:rPr>
            <a:t>Damage</a:t>
          </a:r>
          <a:r>
            <a:rPr lang="it-IT" sz="1500" kern="1200" dirty="0">
              <a:latin typeface="+mj-lt"/>
            </a:rPr>
            <a:t> </a:t>
          </a:r>
          <a:r>
            <a:rPr lang="it-IT" sz="1500" kern="1200" dirty="0" err="1">
              <a:latin typeface="+mj-lt"/>
            </a:rPr>
            <a:t>analysis</a:t>
          </a: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00" kern="1200" dirty="0">
            <a:latin typeface="+mj-lt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i="1" kern="1200" dirty="0" err="1">
              <a:latin typeface="+mj-lt"/>
            </a:rPr>
            <a:t>damage</a:t>
          </a:r>
          <a:r>
            <a:rPr lang="it-IT" sz="1500" i="1" kern="1200" dirty="0">
              <a:latin typeface="+mj-lt"/>
            </a:rPr>
            <a:t> </a:t>
          </a:r>
          <a:r>
            <a:rPr lang="it-IT" sz="1500" i="1" kern="1200" dirty="0" err="1">
              <a:latin typeface="+mj-lt"/>
            </a:rPr>
            <a:t>measure</a:t>
          </a:r>
          <a:endParaRPr lang="en-GB" sz="1500" i="1" kern="1200" dirty="0">
            <a:latin typeface="+mj-lt"/>
          </a:endParaRPr>
        </a:p>
      </dsp:txBody>
      <dsp:txXfrm>
        <a:off x="3637038" y="752248"/>
        <a:ext cx="1211899" cy="1952052"/>
      </dsp:txXfrm>
    </dsp:sp>
    <dsp:sp modelId="{009D73A3-6F85-4363-B247-3A37A50BAA69}">
      <dsp:nvSpPr>
        <dsp:cNvPr id="0" name=""/>
        <dsp:cNvSpPr/>
      </dsp:nvSpPr>
      <dsp:spPr>
        <a:xfrm>
          <a:off x="5010512" y="752248"/>
          <a:ext cx="1626710" cy="1952052"/>
        </a:xfrm>
        <a:prstGeom prst="roundRect">
          <a:avLst>
            <a:gd name="adj" fmla="val 5000"/>
          </a:avLst>
        </a:pr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+mj-lt"/>
            </a:rPr>
            <a:t>DECISION MAKING</a:t>
          </a:r>
          <a:endParaRPr lang="en-GB" sz="1200" b="1" kern="1200" dirty="0">
            <a:latin typeface="+mj-lt"/>
          </a:endParaRPr>
        </a:p>
      </dsp:txBody>
      <dsp:txXfrm rot="16200000">
        <a:off x="4372841" y="1389919"/>
        <a:ext cx="1600682" cy="325342"/>
      </dsp:txXfrm>
    </dsp:sp>
    <dsp:sp modelId="{EB26B2FC-5AC8-484F-98FF-3EABD85B75F4}">
      <dsp:nvSpPr>
        <dsp:cNvPr id="0" name=""/>
        <dsp:cNvSpPr/>
      </dsp:nvSpPr>
      <dsp:spPr>
        <a:xfrm rot="5400000">
          <a:off x="4908792" y="1918609"/>
          <a:ext cx="215661" cy="183325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347665F-673A-4616-A2BA-6CF87D243D99}">
      <dsp:nvSpPr>
        <dsp:cNvPr id="0" name=""/>
        <dsp:cNvSpPr/>
      </dsp:nvSpPr>
      <dsp:spPr>
        <a:xfrm>
          <a:off x="5306525" y="752248"/>
          <a:ext cx="1211899" cy="195205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latin typeface="+mj-lt"/>
            </a:rPr>
            <a:t>Loss</a:t>
          </a:r>
          <a:r>
            <a:rPr lang="it-IT" sz="1400" kern="1200" dirty="0">
              <a:latin typeface="+mj-lt"/>
            </a:rPr>
            <a:t> </a:t>
          </a:r>
          <a:r>
            <a:rPr lang="it-IT" sz="1500" kern="1200" dirty="0" err="1">
              <a:latin typeface="+mj-lt"/>
            </a:rPr>
            <a:t>analysis</a:t>
          </a:r>
          <a:endParaRPr lang="it-IT" sz="1500" kern="1200" dirty="0">
            <a:latin typeface="+mj-lt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 dirty="0">
            <a:latin typeface="+mj-lt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i="1" kern="1200" dirty="0" err="1">
              <a:latin typeface="+mj-lt"/>
            </a:rPr>
            <a:t>decision</a:t>
          </a:r>
          <a:r>
            <a:rPr lang="it-IT" sz="1500" i="1" kern="1200" dirty="0">
              <a:latin typeface="+mj-lt"/>
            </a:rPr>
            <a:t> </a:t>
          </a:r>
          <a:r>
            <a:rPr lang="it-IT" sz="1500" i="1" kern="1200" dirty="0" err="1">
              <a:latin typeface="+mj-lt"/>
            </a:rPr>
            <a:t>variable</a:t>
          </a:r>
          <a:endParaRPr lang="en-GB" sz="1500" i="1" kern="1200" dirty="0">
            <a:latin typeface="+mj-lt"/>
          </a:endParaRPr>
        </a:p>
      </dsp:txBody>
      <dsp:txXfrm>
        <a:off x="5306525" y="752248"/>
        <a:ext cx="1211899" cy="1952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AED2-BFE5-43BB-84B4-CE76BD575BFD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92D1E-AEC4-4875-84EB-D7A8F7C18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08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5FBCB0-EF78-43C7-B847-76736E9D1B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75C225-DF58-45B4-8282-C30FB83B82BC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03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271B4A-FF79-4557-B80E-AE9FF6D7D1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8C31E4B-FCF2-4E33-BA6A-A974C56D8C79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01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BCCC99-3D1F-48E6-8CE8-A9051A0CA52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4A51A-78C2-46C7-8AA2-B291F17BB987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68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C061A-8594-4CA7-9114-3D2646AB1A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C7FF9C-F417-43DE-821B-03FEBA1E9CDA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450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F97B0-9C64-4EE4-A8CE-98F4D75A7A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6451D3D-F5EE-4AFC-ACDA-32E8AC71066B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6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609F89-B370-4A02-A7FD-E6BF4392E0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671A25-2096-49BE-92EC-4D16F9076641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450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6E210C-FEAB-45C6-A0E3-A1BA1DAA2D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DEAF31-0B79-454C-A7CF-E16CEF87BFB6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9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275556-556A-49DF-ADC9-574D5B552C2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5C4B2F5-9B49-47FC-8CF2-B0742961DDB0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78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962B28-E55B-4ED4-ADAA-F27D6BE1F7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696FA49-0491-4F21-BA87-33B0386D37D5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30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B027D-FC51-491B-A98C-5568FA078E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C2AC61-60F9-406A-AE63-CF94B8EC5906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5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A2219A-196D-4E68-93E2-66A42016AA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34C4CF-CD6A-4D08-A371-0F8FF89EB141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33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3C653E-37B8-48FD-8159-3CFC4F8DED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BD204D-8D4C-43B7-AEA5-404F41D68281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69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8FE12-72F2-48C2-ABD6-8A24DDAEB5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489DBEA-01C0-4BFE-97DA-BFBA86254D76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63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4FEEAA-6472-4BE4-914D-6C9067DBE7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A532F-F34B-46A4-AC65-34B2BCEE7085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53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6B0DD-2AA1-43F1-9DEB-E94840BE7B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7FBD42-780F-4C60-9CA7-4CD103B57000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69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A20FD2-8318-40A1-BEFA-6A97D3DD68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C68E2D7-928E-4B7F-8015-A327C0BC959B}" type="datetime1">
              <a:rPr lang="it-IT" smtClean="0"/>
              <a:t>02/02/2023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9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4717F-9A68-4098-B6B7-4E7D0D825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02478B-0B06-4F98-80A0-4E4B41BCD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95FB4-6C71-4CEA-A7BB-6D98A85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61F871-B183-454F-99AE-5BDA7ED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E16AA4-804A-4C6E-A88A-CCA15398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59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81E73-1E20-4377-A43E-340AB1C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3D57C9-3A97-42C0-9D59-543A46D4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7EECB-41FA-4F62-9FFD-C7B9E18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63044-1543-4B01-9C55-EBF24B3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2639-3873-4F89-A575-2C21E083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9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6655E7-BC65-457E-A844-6437C7BE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A42A5-150F-41AB-B85E-B898D592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69F4E-D268-4369-86B2-1FC4BB88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00E30-0FA0-4ADB-A96E-898005F6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53F799-4143-488A-974E-17F9B72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71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68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3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70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5B79C-7B5C-4CC4-B2EB-C0ED943E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CFB21D-1371-49FC-B5C5-42000E52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838517-3B45-46CF-8066-5E65D44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5CAB-AE02-49A1-BEAA-B7A2DB4D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52071-3E2C-4D82-ACB1-B3BAE6B8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07286-E6CE-4A68-8213-837DBB1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68C504-E344-4155-A1C1-C8556C19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990A4D-02B2-4A0A-8060-1596A7D1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3BD68-ADA6-4014-AF02-B8CF3E9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9FBD9F-F064-402C-B11D-10B20AE4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1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42B51-FF73-4CE1-85DB-00DCB82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C6215-2447-4EF4-87F2-6ACCC5CDD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BC23E6-6BF7-4731-8F7E-0AFA3B52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A596A-B802-462A-803D-DC745CCE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1748FC-273E-4067-B092-5D2BFA7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44A30-F80B-45FD-865E-F64FDE5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3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CF7A9-8E88-4702-B6BF-6CD50E16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B2E22-9A17-4C00-8F48-8A9346D8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B958F9-9EA7-4EF0-9692-118F4B18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30E5FF-C7BD-448E-8396-8A80FC41B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9AFD80-B2EC-4DC1-8BB1-C9BC223E4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A81D24-AA16-49E9-A3F0-B82526D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5EC670-8508-4916-87C2-FBAEF91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797493-33C6-4CA1-865A-69DF9FC4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4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B6-68B7-4B9F-A6B2-FF064F00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CA91F9-41C2-418E-8F50-F133140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36AF3-63CA-47A2-BE3D-FCE173A1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C5501-CBC7-4446-87E2-3D8A560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4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F0AD47-91A5-4427-80B9-48AF163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38D36-D5DD-4C80-94B7-893027A6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D8D220-B3C3-4EE3-80DA-2D547E7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8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51F32-22AD-4D34-AA7E-F284FFFE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741EC-0D84-4947-950C-E563B1F8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0C1FAC-D320-443E-A684-2002AB08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4A3D2-0C99-4975-B706-B03CDB7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4F9C2A-5CAC-4752-BE71-CCD563B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51748C-80BF-4306-A960-4961734C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63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EB4ED-CE29-4DCE-9DBC-3EF2D449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10519-ED49-4929-B8F5-3C6CA24A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08FA21-1249-43B7-86B0-C3AE7ACF8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CC356-52CA-480B-AE35-E597F5D0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8C4F7F-7F8E-40D2-BDA5-E6CF26C6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EEE555-3F3D-4BD2-BF3E-6C6D7D0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5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11FF58-F19C-4674-A3FE-00F559D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05DB01-1484-4093-A1E2-FCE70190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9EEF8-E2CE-4378-A93C-8E2306BBD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B62F-0088-41EE-915E-794C0092144B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3D60C6-7192-42EF-B12E-1B672C6E4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513D00-D8B1-487D-9444-38FAD4A1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0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Nardin/Lecture/tree/2021/ISP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chiara.nardin@unitn.it?subject=SPIF%20Presentation%20-%20Ph.D.%20Candidate%20Nard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chiara.nardin@unitn.it?subject=SPIF%20Presentation%20-%20Ph.D.%20Candidate%20Nardin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chiara.nardin@unitn.it?subject=SPIF%20Presentation%20-%20Ph.D.%20Candidate%20Nardi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hyperlink" Target="mailto:chiara.nardin@unitn.it?subject=SPIF%20Presentation%20-%20Ph.D.%20Candidate%20Nardi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chiara.nardin@unitn.it?subject=SPIF%20Presentation%20-%20Ph.D.%20Candidate%20Nardin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chiara.nardin@unitn.it?subject=SPIF%20Presentation%20-%20Ph.D.%20Candidate%20Nardin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/Lecture/tree/2021/IS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chiara.nardin@unitn.it?subject=SPIF%20Presentation%20-%20Ph.D.%20Candidate%20Nardi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chiara.nardin@unitn.it?subject=SPIF%20Presentation%20-%20Ph.D.%20Candidate%20Nardin" TargetMode="Externa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12" Type="http://schemas.openxmlformats.org/officeDocument/2006/relationships/image" Target="../media/image20.png"/><Relationship Id="rId2" Type="http://schemas.openxmlformats.org/officeDocument/2006/relationships/diagramData" Target="../diagrams/data1.xml"/><Relationship Id="rId16" Type="http://schemas.openxmlformats.org/officeDocument/2006/relationships/hyperlink" Target="mailto:chiara.nardin@unitn.it?subject=SPIF%20Presentation%20-%20Ph.D.%20Candidate%20Nardin" TargetMode="Externa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23.png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chiara.nardin@unitn.it?subject=SPIF%20Presentation%20-%20Ph.D.%20Candidate%20Nardi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chiara.nardin@unitn.it?subject=SPIF%20Presentation%20-%20Ph.D.%20Candidate%20Nardin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chiara.nardin@unitn.it?subject=SPIF%20Presentation%20-%20Ph.D.%20Candidate%20Nardi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10" Type="http://schemas.openxmlformats.org/officeDocument/2006/relationships/hyperlink" Target="mailto:chiara.nardin@unitn.it?subject=SPIF%20Presentation%20-%20Ph.D.%20Candidate%20Nardin" TargetMode="Externa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9" Type="http://schemas.openxmlformats.org/officeDocument/2006/relationships/hyperlink" Target="mailto:chiara.nardin@unitn.it?subject=SPIF%20Presentation%20-%20Ph.D.%20Candidate%20Nard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hiara.nardin@unitn.it?subject=SPIF%20Presentation%20-%20Ph.D.%20Candidate%20Nardi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chiara.nardin@unitn.it?subject=SPIF%20Presentation%20-%20Ph.D.%20Candidate%20Nardin" TargetMode="Externa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chiara.nardin@unitn.it?subject=SPIF%20Presentation%20-%20Ph.D.%20Candidate%20Nardi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chiara.nardin@unitn.it?subject=SPIF%20Presentation%20-%20Ph.D.%20Candidate%20Nardin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a13nn/ISPS.gi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Lecture #4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Adobe Caslon Pro"/>
              </a:rPr>
              <a:t>Fragility analysis</a:t>
            </a:r>
            <a:endParaRPr lang="it-IT" i="1" dirty="0">
              <a:latin typeface="Adobe Caslon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82770-66EA-4421-9562-682964F229B9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FE888E99-4093-4BD2-8650-625672CE0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415308"/>
            <a:ext cx="8769926" cy="974658"/>
          </a:xfrm>
        </p:spPr>
        <p:txBody>
          <a:bodyPr>
            <a:normAutofit/>
          </a:bodyPr>
          <a:lstStyle/>
          <a:p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D4AB22-A3A8-4577-AC3D-5C7E01508019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71" y="1967240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Goal: to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it-IT" dirty="0" err="1">
                <a:latin typeface="Adobe Caslon Pro"/>
              </a:rPr>
              <a:t>Given</a:t>
            </a:r>
            <a:r>
              <a:rPr lang="it-IT" dirty="0">
                <a:latin typeface="Adobe Caslon Pro"/>
              </a:rPr>
              <a:t> the </a:t>
            </a:r>
            <a:r>
              <a:rPr lang="it-IT" dirty="0" err="1">
                <a:latin typeface="Adobe Caslon Pro"/>
              </a:rPr>
              <a:t>provided</a:t>
            </a:r>
            <a:r>
              <a:rPr lang="it-IT" dirty="0">
                <a:latin typeface="Adobe Caslon Pro"/>
              </a:rPr>
              <a:t> set of ground </a:t>
            </a:r>
            <a:r>
              <a:rPr lang="it-IT" dirty="0" err="1">
                <a:latin typeface="Adobe Caslon Pro"/>
              </a:rPr>
              <a:t>motions</a:t>
            </a:r>
            <a:r>
              <a:rPr lang="it-IT" dirty="0">
                <a:latin typeface="Adobe Caslon Pro"/>
              </a:rPr>
              <a:t>,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a </a:t>
            </a:r>
            <a:r>
              <a:rPr lang="it-IT" dirty="0" err="1">
                <a:latin typeface="Adobe Caslon Pro"/>
              </a:rPr>
              <a:t>classical</a:t>
            </a:r>
            <a:r>
              <a:rPr lang="it-IT" dirty="0">
                <a:latin typeface="Adobe Caslon Pro"/>
              </a:rPr>
              <a:t> and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incremental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dynamic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</a:t>
            </a:r>
            <a:r>
              <a:rPr lang="it-IT" i="1" dirty="0">
                <a:latin typeface="Adobe Caslon Pro"/>
              </a:rPr>
              <a:t>IDA</a:t>
            </a:r>
            <a:r>
              <a:rPr lang="it-IT" dirty="0">
                <a:latin typeface="Adobe Caslon Pro"/>
              </a:rPr>
              <a:t>) and </a:t>
            </a:r>
            <a:r>
              <a:rPr lang="it-IT" dirty="0" err="1">
                <a:latin typeface="Adobe Caslon Pro"/>
              </a:rPr>
              <a:t>determine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curves</a:t>
            </a:r>
            <a:r>
              <a:rPr lang="it-IT" dirty="0">
                <a:latin typeface="Adobe Caslon Pro"/>
              </a:rPr>
              <a:t> for: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moment </a:t>
            </a:r>
            <a:r>
              <a:rPr lang="it-IT" dirty="0" err="1">
                <a:latin typeface="Adobe Caslon Pro"/>
              </a:rPr>
              <a:t>resistant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MRF</a:t>
            </a:r>
            <a:r>
              <a:rPr lang="it-IT" dirty="0">
                <a:latin typeface="Adobe Caslon Pro"/>
              </a:rPr>
              <a:t>);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</a:t>
            </a:r>
            <a:r>
              <a:rPr lang="it-IT" dirty="0" err="1">
                <a:latin typeface="Adobe Caslon Pro"/>
              </a:rPr>
              <a:t>braced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BF</a:t>
            </a:r>
            <a:r>
              <a:rPr lang="it-IT" dirty="0">
                <a:latin typeface="Adobe Caslon Pro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GB" dirty="0">
                <a:latin typeface="Adobe Caslon Pro"/>
              </a:rPr>
              <a:t>by considering both 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Linear elastic behaviour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Adobe Caslon Pro"/>
              </a:rPr>
              <a:t>Bouc</a:t>
            </a:r>
            <a:r>
              <a:rPr lang="en-GB" dirty="0">
                <a:latin typeface="Adobe Caslon Pro"/>
              </a:rPr>
              <a:t> – Wen model for hysteresis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10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76F82212-56FD-44E3-9D1C-F3DF9540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B8EFCF-9E3D-6F12-73BB-1ED65305C425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4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99072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Main</a:t>
            </a:r>
            <a:r>
              <a:rPr lang="it-IT" dirty="0">
                <a:latin typeface="Adobe Caslon Pro"/>
              </a:rPr>
              <a:t> steps: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the </a:t>
            </a:r>
            <a:r>
              <a:rPr lang="it-IT" dirty="0" err="1">
                <a:latin typeface="Adobe Caslon Pro"/>
              </a:rPr>
              <a:t>numerical</a:t>
            </a:r>
            <a:r>
              <a:rPr lang="it-IT" dirty="0">
                <a:latin typeface="Adobe Caslon Pro"/>
              </a:rPr>
              <a:t> model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(IDA,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IDA, cloud, MSA …)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Collecting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results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pairs</a:t>
            </a:r>
            <a:r>
              <a:rPr lang="it-IT" dirty="0">
                <a:latin typeface="Adobe Caslon Pro"/>
              </a:rPr>
              <a:t> and computing </a:t>
            </a:r>
            <a:r>
              <a:rPr lang="it-IT" dirty="0" err="1">
                <a:latin typeface="Adobe Caslon Pro"/>
              </a:rPr>
              <a:t>fragility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11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8A2671-6A9F-41DD-8D38-00C8D18C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875" y="4749881"/>
            <a:ext cx="4371418" cy="18838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84" y="2108119"/>
            <a:ext cx="3139309" cy="269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A3D06B5-D238-468F-94D4-2C307D769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7779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9F394D-4427-5B9E-27BF-1DD4F84C9976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5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8234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F5BE5197-8618-4DB5-BA15-EA31125F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8" y="2573805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D9F661-2562-4B40-AFB2-CF39621757C1}"/>
              </a:ext>
            </a:extLst>
          </p:cNvPr>
          <p:cNvGrpSpPr>
            <a:grpSpLocks/>
          </p:cNvGrpSpPr>
          <p:nvPr/>
        </p:nvGrpSpPr>
        <p:grpSpPr bwMode="auto">
          <a:xfrm>
            <a:off x="4898802" y="2324227"/>
            <a:ext cx="4238780" cy="2076724"/>
            <a:chOff x="7108763" y="996825"/>
            <a:chExt cx="4298201" cy="2412596"/>
          </a:xfrm>
        </p:grpSpPr>
        <p:pic>
          <p:nvPicPr>
            <p:cNvPr id="24" name="Immagine 5">
              <a:extLst>
                <a:ext uri="{FF2B5EF4-FFF2-40B4-BE49-F238E27FC236}">
                  <a16:creationId xmlns:a16="http://schemas.microsoft.com/office/drawing/2014/main" id="{426ABC9A-D7BB-4628-8A5E-724B07AD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996825"/>
              <a:ext cx="3657927" cy="241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asellaDiTesto 38">
              <a:extLst>
                <a:ext uri="{FF2B5EF4-FFF2-40B4-BE49-F238E27FC236}">
                  <a16:creationId xmlns:a16="http://schemas.microsoft.com/office/drawing/2014/main" id="{2E1A7DEE-2791-4846-8C94-972140B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1105644"/>
              <a:ext cx="1853871" cy="339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2.79 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6BF9DCAB-6E4A-4BB4-A219-5B4AFF45B1E2}"/>
              </a:ext>
            </a:extLst>
          </p:cNvPr>
          <p:cNvGrpSpPr>
            <a:grpSpLocks/>
          </p:cNvGrpSpPr>
          <p:nvPr/>
        </p:nvGrpSpPr>
        <p:grpSpPr bwMode="auto">
          <a:xfrm>
            <a:off x="7215401" y="4589149"/>
            <a:ext cx="4224686" cy="2086288"/>
            <a:chOff x="7108763" y="3463682"/>
            <a:chExt cx="4283331" cy="2423748"/>
          </a:xfrm>
        </p:grpSpPr>
        <p:pic>
          <p:nvPicPr>
            <p:cNvPr id="27" name="Immagine 4">
              <a:extLst>
                <a:ext uri="{FF2B5EF4-FFF2-40B4-BE49-F238E27FC236}">
                  <a16:creationId xmlns:a16="http://schemas.microsoft.com/office/drawing/2014/main" id="{98BBA10F-48D1-4A12-BB5F-B1A2D1CE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3463682"/>
              <a:ext cx="3643057" cy="242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CasellaDiTesto 39">
              <a:extLst>
                <a:ext uri="{FF2B5EF4-FFF2-40B4-BE49-F238E27FC236}">
                  <a16:creationId xmlns:a16="http://schemas.microsoft.com/office/drawing/2014/main" id="{574CBC8F-1890-4CDD-ACC4-A5FD94073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3610174"/>
              <a:ext cx="1853871" cy="33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0.46 s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4D55CA9-691B-45C4-801B-192C388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582" y="2112189"/>
            <a:ext cx="2835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200" baseline="30000" dirty="0">
                <a:latin typeface="Adobe Caslon Pro"/>
              </a:rPr>
              <a:t>[1]</a:t>
            </a:r>
            <a:r>
              <a:rPr lang="en-US" altLang="it-IT" sz="1200" dirty="0">
                <a:latin typeface="Adobe Caslon Pro"/>
              </a:rPr>
              <a:t>BURSI, PUCINOTTI, TONDINI, ZANON, Tests and model calibration of high strength steel tubular beam-to-column and column-base composite joints for moment-resisting structures, Earthquake Engineering and Structural Dynamics, (2015).</a:t>
            </a:r>
            <a:endParaRPr lang="it-IT" altLang="it-IT" sz="1200" i="1" dirty="0">
              <a:latin typeface="Adobe Caslon Pro"/>
            </a:endParaRPr>
          </a:p>
        </p:txBody>
      </p:sp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12</a:t>
            </a:fld>
            <a:endParaRPr lang="it-IT" dirty="0">
              <a:latin typeface="Adobe Caslon Pro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0FBBE0-9669-4699-83C0-8FB1EA53D5EE}"/>
              </a:ext>
            </a:extLst>
          </p:cNvPr>
          <p:cNvSpPr txBox="1"/>
          <p:nvPr/>
        </p:nvSpPr>
        <p:spPr>
          <a:xfrm>
            <a:off x="360583" y="6152217"/>
            <a:ext cx="262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sp>
        <p:nvSpPr>
          <p:cNvPr id="32" name="Segnaposto testo 1">
            <a:extLst>
              <a:ext uri="{FF2B5EF4-FFF2-40B4-BE49-F238E27FC236}">
                <a16:creationId xmlns:a16="http://schemas.microsoft.com/office/drawing/2014/main" id="{ADEE0B6B-B862-4E45-8EB9-DC2913761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</p:spPr>
        <p:txBody>
          <a:bodyPr/>
          <a:lstStyle/>
          <a:p>
            <a:r>
              <a:rPr lang="it-IT" dirty="0">
                <a:latin typeface="Adobe Caslon Pro"/>
              </a:rPr>
              <a:t>Step 1: the case study ATTEL</a:t>
            </a:r>
            <a:r>
              <a:rPr lang="it-IT" baseline="30000" dirty="0">
                <a:latin typeface="Adobe Caslon Pro"/>
              </a:rPr>
              <a:t>(1)</a:t>
            </a:r>
            <a:endParaRPr lang="en-GB" baseline="30000" dirty="0">
              <a:latin typeface="Adobe Caslon Pro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DA0892C-5518-40B4-8BAA-1EE69835D315}"/>
              </a:ext>
            </a:extLst>
          </p:cNvPr>
          <p:cNvSpPr txBox="1"/>
          <p:nvPr/>
        </p:nvSpPr>
        <p:spPr>
          <a:xfrm>
            <a:off x="4898802" y="6152217"/>
            <a:ext cx="287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/>
              </a:rPr>
              <a:t>Main</a:t>
            </a:r>
            <a:r>
              <a:rPr lang="it-IT" altLang="it-IT" sz="1400" i="1" dirty="0">
                <a:latin typeface="Adobe Caslon Pro"/>
              </a:rPr>
              <a:t> </a:t>
            </a:r>
            <a:r>
              <a:rPr lang="it-IT" altLang="it-IT" sz="1400" i="1" dirty="0" err="1">
                <a:latin typeface="Adobe Caslon Pro"/>
              </a:rPr>
              <a:t>sections</a:t>
            </a:r>
            <a:r>
              <a:rPr lang="it-IT" altLang="it-IT" sz="1400" i="1" dirty="0">
                <a:latin typeface="Adobe Caslon Pro"/>
              </a:rPr>
              <a:t> of the moment </a:t>
            </a:r>
            <a:r>
              <a:rPr lang="it-IT" altLang="it-IT" sz="1400" i="1" dirty="0" err="1">
                <a:latin typeface="Adobe Caslon Pro"/>
              </a:rPr>
              <a:t>resistent</a:t>
            </a:r>
            <a:r>
              <a:rPr lang="it-IT" altLang="it-IT" sz="1400" i="1" dirty="0">
                <a:latin typeface="Adobe Caslon Pro"/>
              </a:rPr>
              <a:t> frame and the </a:t>
            </a:r>
            <a:r>
              <a:rPr lang="it-IT" altLang="it-IT" sz="1400" i="1" dirty="0" err="1">
                <a:latin typeface="Adobe Caslon Pro"/>
              </a:rPr>
              <a:t>braced</a:t>
            </a:r>
            <a:r>
              <a:rPr lang="it-IT" altLang="it-IT" sz="1400" i="1" dirty="0">
                <a:latin typeface="Adobe Caslon Pro"/>
              </a:rPr>
              <a:t> one.</a:t>
            </a:r>
          </a:p>
        </p:txBody>
      </p: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8C96A449-6642-4C3B-9090-F7D9D039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C757DC-A9E9-249A-4DFA-50B3CDF0C1A4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6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25630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asellaDiTesto 24">
            <a:extLst>
              <a:ext uri="{FF2B5EF4-FFF2-40B4-BE49-F238E27FC236}">
                <a16:creationId xmlns:a16="http://schemas.microsoft.com/office/drawing/2014/main" id="{FEDE66A9-CE3F-4DAA-B7B4-31451F87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349" y="1973317"/>
            <a:ext cx="8628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Designed according to EC8 and modelled in OS:</a:t>
            </a:r>
            <a:endParaRPr lang="it-IT" altLang="it-IT" sz="1600" i="1" dirty="0">
              <a:latin typeface="Adobe Caslon Pro"/>
            </a:endParaRPr>
          </a:p>
        </p:txBody>
      </p:sp>
      <p:pic>
        <p:nvPicPr>
          <p:cNvPr id="91" name="Immagine 2">
            <a:extLst>
              <a:ext uri="{FF2B5EF4-FFF2-40B4-BE49-F238E27FC236}">
                <a16:creationId xmlns:a16="http://schemas.microsoft.com/office/drawing/2014/main" id="{8DEEDA13-1531-400A-B3DC-7E8C2FD67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2" y="2036023"/>
            <a:ext cx="589438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uppo 91">
            <a:extLst>
              <a:ext uri="{FF2B5EF4-FFF2-40B4-BE49-F238E27FC236}">
                <a16:creationId xmlns:a16="http://schemas.microsoft.com/office/drawing/2014/main" id="{FCD9A42A-5D8A-4036-A221-AB70D7FDCDCD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2440836"/>
            <a:ext cx="3546475" cy="1077913"/>
            <a:chOff x="7839604" y="1842067"/>
            <a:chExt cx="3545980" cy="1057757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E13C996-1ADC-409D-8811-6B1A9A557AC3}"/>
                </a:ext>
              </a:extLst>
            </p:cNvPr>
            <p:cNvSpPr txBox="1"/>
            <p:nvPr/>
          </p:nvSpPr>
          <p:spPr>
            <a:xfrm>
              <a:off x="7839604" y="1842067"/>
              <a:ext cx="3545980" cy="10577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beam and column elements with linear elastic behavior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94" name="Immagine 3">
              <a:extLst>
                <a:ext uri="{FF2B5EF4-FFF2-40B4-BE49-F238E27FC236}">
                  <a16:creationId xmlns:a16="http://schemas.microsoft.com/office/drawing/2014/main" id="{2C747746-C9F4-4CA4-843E-66DED1FB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t="-8653" r="62994" b="-2"/>
            <a:stretch>
              <a:fillRect/>
            </a:stretch>
          </p:blipFill>
          <p:spPr bwMode="auto">
            <a:xfrm>
              <a:off x="8770386" y="2437507"/>
              <a:ext cx="1731791" cy="32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EEB6DBA3-6C1C-4320-A190-B7176C0DC7A6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2199536"/>
            <a:ext cx="5330825" cy="3503612"/>
            <a:chOff x="1735662" y="2012092"/>
            <a:chExt cx="5330913" cy="3504181"/>
          </a:xfrm>
        </p:grpSpPr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49ECFCDE-2FE3-4C69-8941-CE2BE25C0BE3}"/>
                </a:ext>
              </a:extLst>
            </p:cNvPr>
            <p:cNvSpPr/>
            <p:nvPr/>
          </p:nvSpPr>
          <p:spPr>
            <a:xfrm flipH="1" flipV="1">
              <a:off x="2076980" y="4903398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7" name="Rettangolo 96">
              <a:extLst>
                <a:ext uri="{FF2B5EF4-FFF2-40B4-BE49-F238E27FC236}">
                  <a16:creationId xmlns:a16="http://schemas.microsoft.com/office/drawing/2014/main" id="{B0895EBB-5AEC-4E3C-A52E-AA172A98C777}"/>
                </a:ext>
              </a:extLst>
            </p:cNvPr>
            <p:cNvSpPr/>
            <p:nvPr/>
          </p:nvSpPr>
          <p:spPr>
            <a:xfrm flipH="1" flipV="1">
              <a:off x="2076980" y="4180969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DA248FA9-8AB9-43B6-B99A-5A4412B92410}"/>
                </a:ext>
              </a:extLst>
            </p:cNvPr>
            <p:cNvSpPr/>
            <p:nvPr/>
          </p:nvSpPr>
          <p:spPr>
            <a:xfrm flipH="1" flipV="1">
              <a:off x="2076980" y="3464890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9" name="Rettangolo 98">
              <a:extLst>
                <a:ext uri="{FF2B5EF4-FFF2-40B4-BE49-F238E27FC236}">
                  <a16:creationId xmlns:a16="http://schemas.microsoft.com/office/drawing/2014/main" id="{EF9357B1-CFC4-4570-A86C-CF4B9125BB8C}"/>
                </a:ext>
              </a:extLst>
            </p:cNvPr>
            <p:cNvSpPr/>
            <p:nvPr/>
          </p:nvSpPr>
          <p:spPr>
            <a:xfrm flipH="1" flipV="1">
              <a:off x="2076980" y="2734521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0" name="Rettangolo 99">
              <a:extLst>
                <a:ext uri="{FF2B5EF4-FFF2-40B4-BE49-F238E27FC236}">
                  <a16:creationId xmlns:a16="http://schemas.microsoft.com/office/drawing/2014/main" id="{12C29F18-3102-4E66-A8B5-91450199DDC0}"/>
                </a:ext>
              </a:extLst>
            </p:cNvPr>
            <p:cNvSpPr/>
            <p:nvPr/>
          </p:nvSpPr>
          <p:spPr>
            <a:xfrm flipH="1" flipV="1">
              <a:off x="2076980" y="2012092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7F8EC622-FD74-4641-BA0F-FAD231807C8A}"/>
                </a:ext>
              </a:extLst>
            </p:cNvPr>
            <p:cNvSpPr/>
            <p:nvPr/>
          </p:nvSpPr>
          <p:spPr>
            <a:xfrm rot="16200000" flipH="1" flipV="1">
              <a:off x="43897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4D4B6564-4EB4-40D8-A3C3-6650020EFFAF}"/>
                </a:ext>
              </a:extLst>
            </p:cNvPr>
            <p:cNvSpPr/>
            <p:nvPr/>
          </p:nvSpPr>
          <p:spPr>
            <a:xfrm rot="16200000" flipH="1" flipV="1">
              <a:off x="1347256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3" name="Rettangolo 102">
              <a:extLst>
                <a:ext uri="{FF2B5EF4-FFF2-40B4-BE49-F238E27FC236}">
                  <a16:creationId xmlns:a16="http://schemas.microsoft.com/office/drawing/2014/main" id="{7CCCA591-D513-4DDA-8285-02D5C69C587F}"/>
                </a:ext>
              </a:extLst>
            </p:cNvPr>
            <p:cNvSpPr/>
            <p:nvPr/>
          </p:nvSpPr>
          <p:spPr>
            <a:xfrm rot="16200000" flipH="1" flipV="1">
              <a:off x="2645059" y="3704650"/>
              <a:ext cx="3504181" cy="119065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id="{EBE707BD-4D11-420C-B020-545DAE00C16B}"/>
                </a:ext>
              </a:extLst>
            </p:cNvPr>
            <p:cNvSpPr/>
            <p:nvPr/>
          </p:nvSpPr>
          <p:spPr>
            <a:xfrm rot="16200000" flipH="1" flipV="1">
              <a:off x="395079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A2B38F2C-3349-4EA9-9908-50C74B331CBC}"/>
                </a:ext>
              </a:extLst>
            </p:cNvPr>
            <p:cNvSpPr/>
            <p:nvPr/>
          </p:nvSpPr>
          <p:spPr>
            <a:xfrm rot="16200000" flipH="1" flipV="1">
              <a:off x="525415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4F92E25E-262A-4DCB-8129-9897880BC3BC}"/>
                </a:ext>
              </a:extLst>
            </p:cNvPr>
            <p:cNvSpPr/>
            <p:nvPr/>
          </p:nvSpPr>
          <p:spPr>
            <a:xfrm flipH="1" flipV="1">
              <a:off x="3408915" y="4904987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7" name="Rettangolo 106">
              <a:extLst>
                <a:ext uri="{FF2B5EF4-FFF2-40B4-BE49-F238E27FC236}">
                  <a16:creationId xmlns:a16="http://schemas.microsoft.com/office/drawing/2014/main" id="{E2FDC2E6-ED9C-4E68-B6BC-069D5D5EC172}"/>
                </a:ext>
              </a:extLst>
            </p:cNvPr>
            <p:cNvSpPr/>
            <p:nvPr/>
          </p:nvSpPr>
          <p:spPr>
            <a:xfrm flipH="1" flipV="1">
              <a:off x="3408915" y="4182556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8" name="Rettangolo 107">
              <a:extLst>
                <a:ext uri="{FF2B5EF4-FFF2-40B4-BE49-F238E27FC236}">
                  <a16:creationId xmlns:a16="http://schemas.microsoft.com/office/drawing/2014/main" id="{E6B990D0-FE29-4A7B-8688-CA8BF96C1E1B}"/>
                </a:ext>
              </a:extLst>
            </p:cNvPr>
            <p:cNvSpPr/>
            <p:nvPr/>
          </p:nvSpPr>
          <p:spPr>
            <a:xfrm flipH="1" flipV="1">
              <a:off x="3408915" y="3466478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9" name="Rettangolo 108">
              <a:extLst>
                <a:ext uri="{FF2B5EF4-FFF2-40B4-BE49-F238E27FC236}">
                  <a16:creationId xmlns:a16="http://schemas.microsoft.com/office/drawing/2014/main" id="{A9A3B754-302A-4AE9-A17F-8915F9334A1D}"/>
                </a:ext>
              </a:extLst>
            </p:cNvPr>
            <p:cNvSpPr/>
            <p:nvPr/>
          </p:nvSpPr>
          <p:spPr>
            <a:xfrm flipH="1" flipV="1">
              <a:off x="3408915" y="2736110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CAB66D6E-6481-445D-9869-DB35E0CF44A7}"/>
                </a:ext>
              </a:extLst>
            </p:cNvPr>
            <p:cNvSpPr/>
            <p:nvPr/>
          </p:nvSpPr>
          <p:spPr>
            <a:xfrm flipH="1" flipV="1">
              <a:off x="3408915" y="2013679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62BA2D86-5DD6-4D67-94BC-4610082F7787}"/>
                </a:ext>
              </a:extLst>
            </p:cNvPr>
            <p:cNvSpPr/>
            <p:nvPr/>
          </p:nvSpPr>
          <p:spPr>
            <a:xfrm flipH="1" flipV="1">
              <a:off x="4658297" y="4904987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84308C54-0F92-46EC-BB0A-2B57E45F4569}"/>
                </a:ext>
              </a:extLst>
            </p:cNvPr>
            <p:cNvSpPr/>
            <p:nvPr/>
          </p:nvSpPr>
          <p:spPr>
            <a:xfrm flipH="1" flipV="1">
              <a:off x="4658297" y="4182556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3" name="Rettangolo 112">
              <a:extLst>
                <a:ext uri="{FF2B5EF4-FFF2-40B4-BE49-F238E27FC236}">
                  <a16:creationId xmlns:a16="http://schemas.microsoft.com/office/drawing/2014/main" id="{075EAE8D-3953-480B-A2B5-4A49AA43C43C}"/>
                </a:ext>
              </a:extLst>
            </p:cNvPr>
            <p:cNvSpPr/>
            <p:nvPr/>
          </p:nvSpPr>
          <p:spPr>
            <a:xfrm flipH="1" flipV="1">
              <a:off x="4658297" y="3466478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FCDF3389-3F85-431D-B163-3D42B79576EC}"/>
                </a:ext>
              </a:extLst>
            </p:cNvPr>
            <p:cNvSpPr/>
            <p:nvPr/>
          </p:nvSpPr>
          <p:spPr>
            <a:xfrm flipH="1" flipV="1">
              <a:off x="4658297" y="2736110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5" name="Rettangolo 114">
              <a:extLst>
                <a:ext uri="{FF2B5EF4-FFF2-40B4-BE49-F238E27FC236}">
                  <a16:creationId xmlns:a16="http://schemas.microsoft.com/office/drawing/2014/main" id="{5FBEA870-0163-4E4E-8CF8-71DED5BBA9CD}"/>
                </a:ext>
              </a:extLst>
            </p:cNvPr>
            <p:cNvSpPr/>
            <p:nvPr/>
          </p:nvSpPr>
          <p:spPr>
            <a:xfrm flipH="1" flipV="1">
              <a:off x="4658297" y="2013679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6" name="Rettangolo 115">
              <a:extLst>
                <a:ext uri="{FF2B5EF4-FFF2-40B4-BE49-F238E27FC236}">
                  <a16:creationId xmlns:a16="http://schemas.microsoft.com/office/drawing/2014/main" id="{827B0A2C-17EF-4E5F-A663-F8CBDB080279}"/>
                </a:ext>
              </a:extLst>
            </p:cNvPr>
            <p:cNvSpPr/>
            <p:nvPr/>
          </p:nvSpPr>
          <p:spPr>
            <a:xfrm flipH="1" flipV="1">
              <a:off x="5980707" y="4904987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7" name="Rettangolo 116">
              <a:extLst>
                <a:ext uri="{FF2B5EF4-FFF2-40B4-BE49-F238E27FC236}">
                  <a16:creationId xmlns:a16="http://schemas.microsoft.com/office/drawing/2014/main" id="{13BE566C-D263-4EAF-8871-3E17107D5B13}"/>
                </a:ext>
              </a:extLst>
            </p:cNvPr>
            <p:cNvSpPr/>
            <p:nvPr/>
          </p:nvSpPr>
          <p:spPr>
            <a:xfrm flipH="1" flipV="1">
              <a:off x="5980707" y="4182556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BF5B3630-6D21-404B-9C70-62D6ED2E4866}"/>
                </a:ext>
              </a:extLst>
            </p:cNvPr>
            <p:cNvSpPr/>
            <p:nvPr/>
          </p:nvSpPr>
          <p:spPr>
            <a:xfrm flipH="1" flipV="1">
              <a:off x="5980707" y="3466478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9" name="Rettangolo 118">
              <a:extLst>
                <a:ext uri="{FF2B5EF4-FFF2-40B4-BE49-F238E27FC236}">
                  <a16:creationId xmlns:a16="http://schemas.microsoft.com/office/drawing/2014/main" id="{00D29E16-DBE3-4B0B-86E1-3DFB84531A9F}"/>
                </a:ext>
              </a:extLst>
            </p:cNvPr>
            <p:cNvSpPr/>
            <p:nvPr/>
          </p:nvSpPr>
          <p:spPr>
            <a:xfrm flipH="1" flipV="1">
              <a:off x="5980707" y="2736110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0" name="Rettangolo 119">
              <a:extLst>
                <a:ext uri="{FF2B5EF4-FFF2-40B4-BE49-F238E27FC236}">
                  <a16:creationId xmlns:a16="http://schemas.microsoft.com/office/drawing/2014/main" id="{4767EC72-01C4-4112-8D2E-546F432DEEC8}"/>
                </a:ext>
              </a:extLst>
            </p:cNvPr>
            <p:cNvSpPr/>
            <p:nvPr/>
          </p:nvSpPr>
          <p:spPr>
            <a:xfrm flipH="1" flipV="1">
              <a:off x="5980707" y="2013679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pic>
        <p:nvPicPr>
          <p:cNvPr id="121" name="Immagine 120">
            <a:extLst>
              <a:ext uri="{FF2B5EF4-FFF2-40B4-BE49-F238E27FC236}">
                <a16:creationId xmlns:a16="http://schemas.microsoft.com/office/drawing/2014/main" id="{CE4790E0-54BB-4F59-82AE-ADAA20067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2" y="6298461"/>
            <a:ext cx="8905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22DF68CC-040D-4A4E-A305-0E441B6C8A45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5807923"/>
            <a:ext cx="9482137" cy="1023938"/>
            <a:chOff x="1735664" y="5623367"/>
            <a:chExt cx="9482280" cy="1022840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365C22A5-6B52-4A09-BB32-46D4600B0573}"/>
                </a:ext>
              </a:extLst>
            </p:cNvPr>
            <p:cNvSpPr/>
            <p:nvPr/>
          </p:nvSpPr>
          <p:spPr>
            <a:xfrm>
              <a:off x="1735664" y="5962728"/>
              <a:ext cx="9482280" cy="683479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4" name="Freccia a destra con strisce 77">
              <a:extLst>
                <a:ext uri="{FF2B5EF4-FFF2-40B4-BE49-F238E27FC236}">
                  <a16:creationId xmlns:a16="http://schemas.microsoft.com/office/drawing/2014/main" id="{B8B9B9E1-F4FC-4043-99BE-22378DBB1F7A}"/>
                </a:ext>
              </a:extLst>
            </p:cNvPr>
            <p:cNvSpPr/>
            <p:nvPr/>
          </p:nvSpPr>
          <p:spPr>
            <a:xfrm rot="15356296">
              <a:off x="2195539" y="5823902"/>
              <a:ext cx="528071" cy="12700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996B4091-B65B-44F5-A45B-4E8DA3E7EE20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3664799"/>
            <a:ext cx="3546475" cy="1174750"/>
            <a:chOff x="7839604" y="3065279"/>
            <a:chExt cx="3545980" cy="1174386"/>
          </a:xfrm>
        </p:grpSpPr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12AD1736-1B57-46F3-BB28-E934DFC33DE1}"/>
                </a:ext>
              </a:extLst>
            </p:cNvPr>
            <p:cNvSpPr txBox="1"/>
            <p:nvPr/>
          </p:nvSpPr>
          <p:spPr>
            <a:xfrm>
              <a:off x="7839604" y="3065279"/>
              <a:ext cx="3545980" cy="584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mechanical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grpSp>
          <p:nvGrpSpPr>
            <p:cNvPr id="127" name="Gruppo 15">
              <a:extLst>
                <a:ext uri="{FF2B5EF4-FFF2-40B4-BE49-F238E27FC236}">
                  <a16:creationId xmlns:a16="http://schemas.microsoft.com/office/drawing/2014/main" id="{D7858CD1-7BD1-4775-B2C0-689DD3FD5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938" y="3451752"/>
              <a:ext cx="2386872" cy="787913"/>
              <a:chOff x="8465938" y="3451752"/>
              <a:chExt cx="2386872" cy="787913"/>
            </a:xfrm>
          </p:grpSpPr>
          <p:pic>
            <p:nvPicPr>
              <p:cNvPr id="128" name="Immagine 12">
                <a:extLst>
                  <a:ext uri="{FF2B5EF4-FFF2-40B4-BE49-F238E27FC236}">
                    <a16:creationId xmlns:a16="http://schemas.microsoft.com/office/drawing/2014/main" id="{2A78101F-8FC6-428D-BDD5-28A9C629D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0445" r="72411" b="-2"/>
              <a:stretch>
                <a:fillRect/>
              </a:stretch>
            </p:blipFill>
            <p:spPr bwMode="auto">
              <a:xfrm>
                <a:off x="8465938" y="3451752"/>
                <a:ext cx="2334250" cy="3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Immagine 82">
                <a:extLst>
                  <a:ext uri="{FF2B5EF4-FFF2-40B4-BE49-F238E27FC236}">
                    <a16:creationId xmlns:a16="http://schemas.microsoft.com/office/drawing/2014/main" id="{5FA68AD8-14BC-4341-ABD1-EBF814D1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23" r="68336" b="-2"/>
              <a:stretch>
                <a:fillRect/>
              </a:stretch>
            </p:blipFill>
            <p:spPr bwMode="auto">
              <a:xfrm>
                <a:off x="8532528" y="3731136"/>
                <a:ext cx="2320282" cy="29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" name="Immagine 14">
                <a:extLst>
                  <a:ext uri="{FF2B5EF4-FFF2-40B4-BE49-F238E27FC236}">
                    <a16:creationId xmlns:a16="http://schemas.microsoft.com/office/drawing/2014/main" id="{B6F0BF52-7675-4ACD-B07C-7572F1A4D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8249" r="49585"/>
              <a:stretch>
                <a:fillRect/>
              </a:stretch>
            </p:blipFill>
            <p:spPr bwMode="auto">
              <a:xfrm>
                <a:off x="8472034" y="3981379"/>
                <a:ext cx="2244960" cy="258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31" name="Immagine 130">
            <a:extLst>
              <a:ext uri="{FF2B5EF4-FFF2-40B4-BE49-F238E27FC236}">
                <a16:creationId xmlns:a16="http://schemas.microsoft.com/office/drawing/2014/main" id="{C0792B01-EEFD-457A-B6EC-1F26A035F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7" y="6284173"/>
            <a:ext cx="662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A1822FC5-7432-43A2-9A6C-8DFA4A8390C2}"/>
              </a:ext>
            </a:extLst>
          </p:cNvPr>
          <p:cNvGrpSpPr>
            <a:grpSpLocks/>
          </p:cNvGrpSpPr>
          <p:nvPr/>
        </p:nvGrpSpPr>
        <p:grpSpPr bwMode="auto">
          <a:xfrm>
            <a:off x="7469113" y="5007824"/>
            <a:ext cx="3546475" cy="736600"/>
            <a:chOff x="7879270" y="4407694"/>
            <a:chExt cx="3545980" cy="736665"/>
          </a:xfrm>
        </p:grpSpPr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D732D5CA-B3AC-4FA3-BF26-DEAA0D85238B}"/>
                </a:ext>
              </a:extLst>
            </p:cNvPr>
            <p:cNvSpPr txBox="1"/>
            <p:nvPr/>
          </p:nvSpPr>
          <p:spPr>
            <a:xfrm>
              <a:off x="7879270" y="4407694"/>
              <a:ext cx="3545980" cy="5858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geometric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134" name="Immagine 18">
              <a:extLst>
                <a:ext uri="{FF2B5EF4-FFF2-40B4-BE49-F238E27FC236}">
                  <a16:creationId xmlns:a16="http://schemas.microsoft.com/office/drawing/2014/main" id="{745EC513-76E5-490D-BF64-7E0F2407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858" y="4849035"/>
              <a:ext cx="2595096" cy="29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uppo 134">
            <a:extLst>
              <a:ext uri="{FF2B5EF4-FFF2-40B4-BE49-F238E27FC236}">
                <a16:creationId xmlns:a16="http://schemas.microsoft.com/office/drawing/2014/main" id="{7E263167-7C25-4413-8211-4B7B3D53307E}"/>
              </a:ext>
            </a:extLst>
          </p:cNvPr>
          <p:cNvGrpSpPr>
            <a:grpSpLocks/>
          </p:cNvGrpSpPr>
          <p:nvPr/>
        </p:nvGrpSpPr>
        <p:grpSpPr bwMode="auto">
          <a:xfrm>
            <a:off x="733350" y="1993161"/>
            <a:ext cx="5673725" cy="4008437"/>
            <a:chOff x="1502892" y="1807871"/>
            <a:chExt cx="5674250" cy="4008998"/>
          </a:xfrm>
        </p:grpSpPr>
        <p:sp>
          <p:nvSpPr>
            <p:cNvPr id="136" name="Rettangolo 135">
              <a:extLst>
                <a:ext uri="{FF2B5EF4-FFF2-40B4-BE49-F238E27FC236}">
                  <a16:creationId xmlns:a16="http://schemas.microsoft.com/office/drawing/2014/main" id="{89E660E4-7A01-4462-8896-61E667B645D9}"/>
                </a:ext>
              </a:extLst>
            </p:cNvPr>
            <p:cNvSpPr/>
            <p:nvPr/>
          </p:nvSpPr>
          <p:spPr>
            <a:xfrm flipH="1" flipV="1">
              <a:off x="1839473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B78E29FD-CEBE-4F3D-BF2A-0912D259DDE7}"/>
                </a:ext>
              </a:extLst>
            </p:cNvPr>
            <p:cNvSpPr/>
            <p:nvPr/>
          </p:nvSpPr>
          <p:spPr>
            <a:xfrm flipH="1" flipV="1">
              <a:off x="2785711" y="18078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8" name="Rettangolo 137">
              <a:extLst>
                <a:ext uri="{FF2B5EF4-FFF2-40B4-BE49-F238E27FC236}">
                  <a16:creationId xmlns:a16="http://schemas.microsoft.com/office/drawing/2014/main" id="{4C9722E5-8AE4-4E54-BD02-DBBF2E036655}"/>
                </a:ext>
              </a:extLst>
            </p:cNvPr>
            <p:cNvSpPr/>
            <p:nvPr/>
          </p:nvSpPr>
          <p:spPr>
            <a:xfrm flipH="1" flipV="1">
              <a:off x="4060591" y="182851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EF0962F2-E52C-487D-A029-C8C90912F2BC}"/>
                </a:ext>
              </a:extLst>
            </p:cNvPr>
            <p:cNvSpPr/>
            <p:nvPr/>
          </p:nvSpPr>
          <p:spPr>
            <a:xfrm flipH="1" flipV="1">
              <a:off x="5391039" y="182851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23C653EF-788F-4488-8003-5BFAEA572ACB}"/>
                </a:ext>
              </a:extLst>
            </p:cNvPr>
            <p:cNvSpPr/>
            <p:nvPr/>
          </p:nvSpPr>
          <p:spPr>
            <a:xfrm flipH="1" flipV="1">
              <a:off x="6702435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1" name="Rettangolo 140">
              <a:extLst>
                <a:ext uri="{FF2B5EF4-FFF2-40B4-BE49-F238E27FC236}">
                  <a16:creationId xmlns:a16="http://schemas.microsoft.com/office/drawing/2014/main" id="{3502E42F-20E5-4BBB-8242-81F39D984CAB}"/>
                </a:ext>
              </a:extLst>
            </p:cNvPr>
            <p:cNvSpPr/>
            <p:nvPr/>
          </p:nvSpPr>
          <p:spPr>
            <a:xfrm flipH="1" flipV="1">
              <a:off x="1839473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D14226EE-882E-460B-8ECF-AB90F708D39B}"/>
                </a:ext>
              </a:extLst>
            </p:cNvPr>
            <p:cNvSpPr/>
            <p:nvPr/>
          </p:nvSpPr>
          <p:spPr>
            <a:xfrm flipH="1" flipV="1">
              <a:off x="2785711" y="2498530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CA291405-4BE3-47F9-BB0C-30AB93844EBB}"/>
                </a:ext>
              </a:extLst>
            </p:cNvPr>
            <p:cNvSpPr/>
            <p:nvPr/>
          </p:nvSpPr>
          <p:spPr>
            <a:xfrm flipH="1" flipV="1">
              <a:off x="4060591" y="25191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4" name="Rettangolo 143">
              <a:extLst>
                <a:ext uri="{FF2B5EF4-FFF2-40B4-BE49-F238E27FC236}">
                  <a16:creationId xmlns:a16="http://schemas.microsoft.com/office/drawing/2014/main" id="{0EC99E2C-0951-4D9D-9319-2D0131FAF9FE}"/>
                </a:ext>
              </a:extLst>
            </p:cNvPr>
            <p:cNvSpPr/>
            <p:nvPr/>
          </p:nvSpPr>
          <p:spPr>
            <a:xfrm flipH="1" flipV="1">
              <a:off x="5391039" y="251917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5" name="Rettangolo 144">
              <a:extLst>
                <a:ext uri="{FF2B5EF4-FFF2-40B4-BE49-F238E27FC236}">
                  <a16:creationId xmlns:a16="http://schemas.microsoft.com/office/drawing/2014/main" id="{BC906541-1A82-496D-B53C-0E5CCA97833B}"/>
                </a:ext>
              </a:extLst>
            </p:cNvPr>
            <p:cNvSpPr/>
            <p:nvPr/>
          </p:nvSpPr>
          <p:spPr>
            <a:xfrm flipH="1" flipV="1">
              <a:off x="6702435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6" name="Rettangolo 145">
              <a:extLst>
                <a:ext uri="{FF2B5EF4-FFF2-40B4-BE49-F238E27FC236}">
                  <a16:creationId xmlns:a16="http://schemas.microsoft.com/office/drawing/2014/main" id="{DFC870F6-F157-4B99-A481-B2D202E5EB77}"/>
                </a:ext>
              </a:extLst>
            </p:cNvPr>
            <p:cNvSpPr/>
            <p:nvPr/>
          </p:nvSpPr>
          <p:spPr>
            <a:xfrm flipH="1" flipV="1">
              <a:off x="1839473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7" name="Rettangolo 146">
              <a:extLst>
                <a:ext uri="{FF2B5EF4-FFF2-40B4-BE49-F238E27FC236}">
                  <a16:creationId xmlns:a16="http://schemas.microsoft.com/office/drawing/2014/main" id="{66895BAD-DEB8-47D7-901C-E06627D5ADE4}"/>
                </a:ext>
              </a:extLst>
            </p:cNvPr>
            <p:cNvSpPr/>
            <p:nvPr/>
          </p:nvSpPr>
          <p:spPr>
            <a:xfrm flipH="1" flipV="1">
              <a:off x="2785711" y="321776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8" name="Rettangolo 147">
              <a:extLst>
                <a:ext uri="{FF2B5EF4-FFF2-40B4-BE49-F238E27FC236}">
                  <a16:creationId xmlns:a16="http://schemas.microsoft.com/office/drawing/2014/main" id="{CC598A8C-E44D-4C1B-9C61-2BC6050D3150}"/>
                </a:ext>
              </a:extLst>
            </p:cNvPr>
            <p:cNvSpPr/>
            <p:nvPr/>
          </p:nvSpPr>
          <p:spPr>
            <a:xfrm flipH="1" flipV="1">
              <a:off x="4060591" y="323840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A8EE0B37-5995-4142-841D-A8FB84E608AA}"/>
                </a:ext>
              </a:extLst>
            </p:cNvPr>
            <p:cNvSpPr/>
            <p:nvPr/>
          </p:nvSpPr>
          <p:spPr>
            <a:xfrm flipH="1" flipV="1">
              <a:off x="5391039" y="323840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AF4EAE7E-4FE8-4451-AF25-13F1127950E8}"/>
                </a:ext>
              </a:extLst>
            </p:cNvPr>
            <p:cNvSpPr/>
            <p:nvPr/>
          </p:nvSpPr>
          <p:spPr>
            <a:xfrm flipH="1" flipV="1">
              <a:off x="6702435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A8B1655F-7A83-4EE9-B096-A702A3204533}"/>
                </a:ext>
              </a:extLst>
            </p:cNvPr>
            <p:cNvSpPr/>
            <p:nvPr/>
          </p:nvSpPr>
          <p:spPr>
            <a:xfrm flipH="1" flipV="1">
              <a:off x="1839473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2" name="Rettangolo 151">
              <a:extLst>
                <a:ext uri="{FF2B5EF4-FFF2-40B4-BE49-F238E27FC236}">
                  <a16:creationId xmlns:a16="http://schemas.microsoft.com/office/drawing/2014/main" id="{9D5F1CFE-7009-4F67-B954-C264E9A74DC6}"/>
                </a:ext>
              </a:extLst>
            </p:cNvPr>
            <p:cNvSpPr/>
            <p:nvPr/>
          </p:nvSpPr>
          <p:spPr>
            <a:xfrm flipH="1" flipV="1">
              <a:off x="2785711" y="396082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3" name="Rettangolo 152">
              <a:extLst>
                <a:ext uri="{FF2B5EF4-FFF2-40B4-BE49-F238E27FC236}">
                  <a16:creationId xmlns:a16="http://schemas.microsoft.com/office/drawing/2014/main" id="{F7860581-785A-4FF3-9691-AAA6925D149F}"/>
                </a:ext>
              </a:extLst>
            </p:cNvPr>
            <p:cNvSpPr/>
            <p:nvPr/>
          </p:nvSpPr>
          <p:spPr>
            <a:xfrm flipH="1" flipV="1">
              <a:off x="4060591" y="398146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D636FEAC-562A-445C-B83B-3C1E3C09CBF4}"/>
                </a:ext>
              </a:extLst>
            </p:cNvPr>
            <p:cNvSpPr/>
            <p:nvPr/>
          </p:nvSpPr>
          <p:spPr>
            <a:xfrm flipH="1" flipV="1">
              <a:off x="5391039" y="3981462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9E8B54E2-5ED0-4A7A-88B8-D6F2D83A4F0A}"/>
                </a:ext>
              </a:extLst>
            </p:cNvPr>
            <p:cNvSpPr/>
            <p:nvPr/>
          </p:nvSpPr>
          <p:spPr>
            <a:xfrm flipH="1" flipV="1">
              <a:off x="6702435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6" name="Rettangolo 155">
              <a:extLst>
                <a:ext uri="{FF2B5EF4-FFF2-40B4-BE49-F238E27FC236}">
                  <a16:creationId xmlns:a16="http://schemas.microsoft.com/office/drawing/2014/main" id="{52EBB72F-77D7-4DC4-903C-FE3D42E0BAC9}"/>
                </a:ext>
              </a:extLst>
            </p:cNvPr>
            <p:cNvSpPr/>
            <p:nvPr/>
          </p:nvSpPr>
          <p:spPr>
            <a:xfrm flipH="1" flipV="1">
              <a:off x="1839473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7" name="Rettangolo 156">
              <a:extLst>
                <a:ext uri="{FF2B5EF4-FFF2-40B4-BE49-F238E27FC236}">
                  <a16:creationId xmlns:a16="http://schemas.microsoft.com/office/drawing/2014/main" id="{D3AC4A78-5C67-49DD-A9B1-D2F66BA9A84D}"/>
                </a:ext>
              </a:extLst>
            </p:cNvPr>
            <p:cNvSpPr/>
            <p:nvPr/>
          </p:nvSpPr>
          <p:spPr>
            <a:xfrm flipH="1" flipV="1">
              <a:off x="2785711" y="468164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8" name="Rettangolo 157">
              <a:extLst>
                <a:ext uri="{FF2B5EF4-FFF2-40B4-BE49-F238E27FC236}">
                  <a16:creationId xmlns:a16="http://schemas.microsoft.com/office/drawing/2014/main" id="{07826B04-A1A7-42AA-BC2D-98FA208F2B33}"/>
                </a:ext>
              </a:extLst>
            </p:cNvPr>
            <p:cNvSpPr/>
            <p:nvPr/>
          </p:nvSpPr>
          <p:spPr>
            <a:xfrm flipH="1" flipV="1">
              <a:off x="4060591" y="470228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9" name="Rettangolo 158">
              <a:extLst>
                <a:ext uri="{FF2B5EF4-FFF2-40B4-BE49-F238E27FC236}">
                  <a16:creationId xmlns:a16="http://schemas.microsoft.com/office/drawing/2014/main" id="{B18B6B2C-5BDC-4D57-9E9B-F8C44281BDF3}"/>
                </a:ext>
              </a:extLst>
            </p:cNvPr>
            <p:cNvSpPr/>
            <p:nvPr/>
          </p:nvSpPr>
          <p:spPr>
            <a:xfrm flipH="1" flipV="1">
              <a:off x="5391039" y="470228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0" name="Rettangolo 159">
              <a:extLst>
                <a:ext uri="{FF2B5EF4-FFF2-40B4-BE49-F238E27FC236}">
                  <a16:creationId xmlns:a16="http://schemas.microsoft.com/office/drawing/2014/main" id="{E24A926E-F198-488B-8FB0-677CFEB99FE9}"/>
                </a:ext>
              </a:extLst>
            </p:cNvPr>
            <p:cNvSpPr/>
            <p:nvPr/>
          </p:nvSpPr>
          <p:spPr>
            <a:xfrm flipH="1" flipV="1">
              <a:off x="6702435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1" name="Rettangolo 160">
              <a:extLst>
                <a:ext uri="{FF2B5EF4-FFF2-40B4-BE49-F238E27FC236}">
                  <a16:creationId xmlns:a16="http://schemas.microsoft.com/office/drawing/2014/main" id="{E3B7798E-8CE7-4AB3-9502-60C5E10FFC43}"/>
                </a:ext>
              </a:extLst>
            </p:cNvPr>
            <p:cNvSpPr/>
            <p:nvPr/>
          </p:nvSpPr>
          <p:spPr>
            <a:xfrm rot="5400000" flipH="1" flipV="1">
              <a:off x="1601319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EB9BF2C2-9873-434D-A2DE-9187CD23AEE8}"/>
                </a:ext>
              </a:extLst>
            </p:cNvPr>
            <p:cNvSpPr/>
            <p:nvPr/>
          </p:nvSpPr>
          <p:spPr>
            <a:xfrm rot="5400000" flipH="1" flipV="1">
              <a:off x="2880962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3" name="Rettangolo 162">
              <a:extLst>
                <a:ext uri="{FF2B5EF4-FFF2-40B4-BE49-F238E27FC236}">
                  <a16:creationId xmlns:a16="http://schemas.microsoft.com/office/drawing/2014/main" id="{528080E0-887A-4BB8-9B24-991CBE740490}"/>
                </a:ext>
              </a:extLst>
            </p:cNvPr>
            <p:cNvSpPr/>
            <p:nvPr/>
          </p:nvSpPr>
          <p:spPr>
            <a:xfrm rot="5400000" flipH="1" flipV="1">
              <a:off x="4159017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id="{7C3F7FDE-5B5F-4564-A24A-ABD997919904}"/>
                </a:ext>
              </a:extLst>
            </p:cNvPr>
            <p:cNvSpPr/>
            <p:nvPr/>
          </p:nvSpPr>
          <p:spPr>
            <a:xfrm rot="5400000" flipH="1" flipV="1">
              <a:off x="5484703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5" name="Rettangolo 164">
              <a:extLst>
                <a:ext uri="{FF2B5EF4-FFF2-40B4-BE49-F238E27FC236}">
                  <a16:creationId xmlns:a16="http://schemas.microsoft.com/office/drawing/2014/main" id="{0D9CF0BE-262A-48B0-90EC-A5707A642CDE}"/>
                </a:ext>
              </a:extLst>
            </p:cNvPr>
            <p:cNvSpPr/>
            <p:nvPr/>
          </p:nvSpPr>
          <p:spPr>
            <a:xfrm rot="5400000" flipH="1" flipV="1">
              <a:off x="6764346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C5393B8C-B2DC-4E0F-8ADC-012940BB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12" y="6223848"/>
            <a:ext cx="496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>
                <a:latin typeface="Adobe Caslon Pro"/>
              </a:rPr>
              <a:t>Model of the </a:t>
            </a:r>
            <a:r>
              <a:rPr lang="it-IT" altLang="it-IT" sz="1400" i="1" dirty="0" err="1">
                <a:latin typeface="Adobe Caslon Pro"/>
              </a:rPr>
              <a:t>structure</a:t>
            </a:r>
            <a:r>
              <a:rPr lang="it-IT" altLang="it-IT" sz="1400" i="1" dirty="0">
                <a:latin typeface="Adobe Caslon Pro"/>
              </a:rPr>
              <a:t> in </a:t>
            </a:r>
            <a:r>
              <a:rPr lang="it-IT" altLang="it-IT" sz="1400" i="1" dirty="0" err="1">
                <a:latin typeface="Adobe Caslon Pro"/>
              </a:rPr>
              <a:t>OpenSees</a:t>
            </a:r>
            <a:r>
              <a:rPr lang="it-IT" altLang="it-IT" sz="1400" i="1" dirty="0">
                <a:latin typeface="Adobe Caslon Pro"/>
              </a:rPr>
              <a:t>.</a:t>
            </a:r>
          </a:p>
        </p:txBody>
      </p: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FEFAF101-6D24-43FA-9127-A1903A825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12215" r="2171"/>
          <a:stretch>
            <a:fillRect/>
          </a:stretch>
        </p:blipFill>
        <p:spPr bwMode="auto">
          <a:xfrm>
            <a:off x="6767438" y="4901461"/>
            <a:ext cx="4641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3BE778-6F1B-4244-8AC3-BDC5FDF4D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13</a:t>
            </a:fld>
            <a:endParaRPr lang="it-IT" dirty="0"/>
          </a:p>
        </p:txBody>
      </p:sp>
      <p:graphicFrame>
        <p:nvGraphicFramePr>
          <p:cNvPr id="83" name="Tabella 6">
            <a:extLst>
              <a:ext uri="{FF2B5EF4-FFF2-40B4-BE49-F238E27FC236}">
                <a16:creationId xmlns:a16="http://schemas.microsoft.com/office/drawing/2014/main" id="{F14853A2-FCD7-42F8-9D4F-57CFBC0D2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5EBD6E-F07B-069E-071B-065A905F5142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10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2401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14</a:t>
            </a:fld>
            <a:endParaRPr lang="it-IT" dirty="0">
              <a:latin typeface="Adobe Caslon Pro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C5EC9C5-8C1A-4856-BE6A-9CC07D14D3BC}"/>
              </a:ext>
            </a:extLst>
          </p:cNvPr>
          <p:cNvSpPr txBox="1"/>
          <p:nvPr/>
        </p:nvSpPr>
        <p:spPr>
          <a:xfrm>
            <a:off x="4732885" y="1800859"/>
            <a:ext cx="51784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9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computational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burden</a:t>
            </a:r>
            <a:endParaRPr lang="it-IT" sz="16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7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required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simulation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times</a:t>
            </a:r>
            <a:endParaRPr lang="it-IT" sz="1000" dirty="0">
              <a:latin typeface="Adobe Caslon Pro"/>
            </a:endParaRPr>
          </a:p>
        </p:txBody>
      </p:sp>
      <p:pic>
        <p:nvPicPr>
          <p:cNvPr id="34" name="Immagine 6">
            <a:extLst>
              <a:ext uri="{FF2B5EF4-FFF2-40B4-BE49-F238E27FC236}">
                <a16:creationId xmlns:a16="http://schemas.microsoft.com/office/drawing/2014/main" id="{9E5E02F1-F529-41E0-A7F1-E354303D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3" y="2579586"/>
            <a:ext cx="7366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uppo 2">
            <a:extLst>
              <a:ext uri="{FF2B5EF4-FFF2-40B4-BE49-F238E27FC236}">
                <a16:creationId xmlns:a16="http://schemas.microsoft.com/office/drawing/2014/main" id="{87FA094D-9C54-470A-ADAD-97707913CF8A}"/>
              </a:ext>
            </a:extLst>
          </p:cNvPr>
          <p:cNvGrpSpPr>
            <a:grpSpLocks/>
          </p:cNvGrpSpPr>
          <p:nvPr/>
        </p:nvGrpSpPr>
        <p:grpSpPr bwMode="auto">
          <a:xfrm>
            <a:off x="1537991" y="6302273"/>
            <a:ext cx="9565322" cy="338554"/>
            <a:chOff x="2027114" y="1052292"/>
            <a:chExt cx="8440355" cy="252782"/>
          </a:xfrm>
        </p:grpSpPr>
        <p:sp>
          <p:nvSpPr>
            <p:cNvPr id="36" name="CasellaDiTesto 24">
              <a:extLst>
                <a:ext uri="{FF2B5EF4-FFF2-40B4-BE49-F238E27FC236}">
                  <a16:creationId xmlns:a16="http://schemas.microsoft.com/office/drawing/2014/main" id="{4E7EB025-6B1D-466C-9219-8CB72D67E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114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>
                  <a:latin typeface="Adobe Caslon Pro"/>
                </a:rPr>
                <a:t>high fidelity model in </a:t>
              </a:r>
              <a:r>
                <a:rPr lang="it-IT" altLang="it-IT" sz="1600" i="1" dirty="0" err="1">
                  <a:latin typeface="Adobe Caslon Pro"/>
                </a:rPr>
                <a:t>OpenSees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OS</a:t>
              </a:r>
              <a:r>
                <a:rPr lang="it-IT" altLang="it-IT" sz="1600" dirty="0">
                  <a:latin typeface="Adobe Caslon Pro"/>
                </a:rPr>
                <a:t> </a:t>
              </a:r>
            </a:p>
          </p:txBody>
        </p:sp>
        <p:sp>
          <p:nvSpPr>
            <p:cNvPr id="37" name="Freccia a destra con strisce 39">
              <a:extLst>
                <a:ext uri="{FF2B5EF4-FFF2-40B4-BE49-F238E27FC236}">
                  <a16:creationId xmlns:a16="http://schemas.microsoft.com/office/drawing/2014/main" id="{F1B9D577-D5EA-4E41-BD08-FEC21080AFD1}"/>
                </a:ext>
              </a:extLst>
            </p:cNvPr>
            <p:cNvSpPr/>
            <p:nvPr/>
          </p:nvSpPr>
          <p:spPr>
            <a:xfrm>
              <a:off x="5983765" y="1102156"/>
              <a:ext cx="527054" cy="12548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38" name="CasellaDiTesto 43">
              <a:extLst>
                <a:ext uri="{FF2B5EF4-FFF2-40B4-BE49-F238E27FC236}">
                  <a16:creationId xmlns:a16="http://schemas.microsoft.com/office/drawing/2014/main" id="{3E4B3B59-4A76-4EC2-8485-78D84849B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685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 err="1">
                  <a:latin typeface="Adobe Caslon Pro"/>
                </a:rPr>
                <a:t>simplified</a:t>
              </a:r>
              <a:r>
                <a:rPr lang="it-IT" altLang="it-IT" sz="1600" dirty="0">
                  <a:latin typeface="Adobe Caslon Pro"/>
                </a:rPr>
                <a:t> model MDOF in </a:t>
              </a:r>
              <a:r>
                <a:rPr lang="it-IT" altLang="it-IT" sz="1600" i="1" dirty="0">
                  <a:latin typeface="Adobe Caslon Pro"/>
                </a:rPr>
                <a:t>MATLAB</a:t>
              </a:r>
              <a:r>
                <a:rPr lang="it-IT" altLang="it-IT" sz="1600" baseline="30000" dirty="0">
                  <a:latin typeface="Adobe Caslon Pro"/>
                </a:rPr>
                <a:t> ®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ML </a:t>
              </a:r>
            </a:p>
          </p:txBody>
        </p:sp>
      </p:grpSp>
      <p:sp>
        <p:nvSpPr>
          <p:cNvPr id="39" name="CasellaDiTesto 47">
            <a:extLst>
              <a:ext uri="{FF2B5EF4-FFF2-40B4-BE49-F238E27FC236}">
                <a16:creationId xmlns:a16="http://schemas.microsoft.com/office/drawing/2014/main" id="{2CC1F17C-856D-42A9-8C86-9FF253E4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497" y="1945480"/>
            <a:ext cx="2676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High number of analysis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for seismic simulations</a:t>
            </a:r>
            <a:endParaRPr lang="it-IT" altLang="it-IT" sz="1000" dirty="0">
              <a:latin typeface="Adobe Caslon Pro"/>
            </a:endParaRPr>
          </a:p>
        </p:txBody>
      </p:sp>
      <p:sp>
        <p:nvSpPr>
          <p:cNvPr id="40" name="Freccia a destra con strisce 50">
            <a:extLst>
              <a:ext uri="{FF2B5EF4-FFF2-40B4-BE49-F238E27FC236}">
                <a16:creationId xmlns:a16="http://schemas.microsoft.com/office/drawing/2014/main" id="{70578605-DEC8-4A20-9DFB-DF997D2DFD94}"/>
              </a:ext>
            </a:extLst>
          </p:cNvPr>
          <p:cNvSpPr/>
          <p:nvPr/>
        </p:nvSpPr>
        <p:spPr>
          <a:xfrm>
            <a:off x="3801022" y="2175162"/>
            <a:ext cx="527050" cy="125413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pSp>
        <p:nvGrpSpPr>
          <p:cNvPr id="41" name="Gruppo 3">
            <a:extLst>
              <a:ext uri="{FF2B5EF4-FFF2-40B4-BE49-F238E27FC236}">
                <a16:creationId xmlns:a16="http://schemas.microsoft.com/office/drawing/2014/main" id="{F3803C6E-CB25-4427-8268-A89FDDCB27CB}"/>
              </a:ext>
            </a:extLst>
          </p:cNvPr>
          <p:cNvGrpSpPr>
            <a:grpSpLocks/>
          </p:cNvGrpSpPr>
          <p:nvPr/>
        </p:nvGrpSpPr>
        <p:grpSpPr bwMode="auto">
          <a:xfrm>
            <a:off x="8592503" y="2655786"/>
            <a:ext cx="2552700" cy="2428875"/>
            <a:chOff x="9103454" y="2254004"/>
            <a:chExt cx="2551691" cy="2428411"/>
          </a:xfrm>
        </p:grpSpPr>
        <p:sp>
          <p:nvSpPr>
            <p:cNvPr id="42" name="CasellaDiTesto 51">
              <a:extLst>
                <a:ext uri="{FF2B5EF4-FFF2-40B4-BE49-F238E27FC236}">
                  <a16:creationId xmlns:a16="http://schemas.microsoft.com/office/drawing/2014/main" id="{EBFB8B92-88F8-479B-8915-901AFFC0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3454" y="2254004"/>
              <a:ext cx="25098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>
                  <a:latin typeface="Adobe Caslon Pro"/>
                </a:rPr>
                <a:t>Calibration oriented to correspondence of:</a:t>
              </a:r>
              <a:endParaRPr lang="it-IT" altLang="it-IT" sz="1600" i="1">
                <a:latin typeface="Adobe Caslon Pro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E428D07-B285-4CFE-8416-EE1CF1E528AE}"/>
                </a:ext>
              </a:extLst>
            </p:cNvPr>
            <p:cNvSpPr txBox="1"/>
            <p:nvPr/>
          </p:nvSpPr>
          <p:spPr>
            <a:xfrm>
              <a:off x="9136778" y="3036492"/>
              <a:ext cx="2518367" cy="164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9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main</a:t>
              </a:r>
              <a:r>
                <a:rPr lang="it-IT" sz="1600" dirty="0">
                  <a:latin typeface="Adobe Caslon Pro"/>
                </a:rPr>
                <a:t> </a:t>
              </a:r>
              <a:r>
                <a:rPr lang="it-IT" sz="1600" dirty="0" err="1">
                  <a:latin typeface="Adobe Caslon Pro"/>
                </a:rPr>
                <a:t>periods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7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modes</a:t>
              </a:r>
              <a:r>
                <a:rPr lang="it-IT" sz="1600" dirty="0">
                  <a:latin typeface="Adobe Caslon Pro"/>
                </a:rPr>
                <a:t> of </a:t>
              </a:r>
              <a:r>
                <a:rPr lang="it-IT" sz="1600" dirty="0" err="1">
                  <a:latin typeface="Adobe Caslon Pro"/>
                </a:rPr>
                <a:t>vibrating</a:t>
              </a: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>
                  <a:latin typeface="Adobe Caslon Pro"/>
                </a:rPr>
                <a:t>dissipative </a:t>
              </a:r>
              <a:r>
                <a:rPr lang="it-IT" sz="1600" dirty="0" err="1">
                  <a:latin typeface="Adobe Caslon Pro"/>
                </a:rPr>
                <a:t>behavior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</p:txBody>
        </p:sp>
      </p:grp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32553603-1D11-4814-9A88-A2965CA6E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04A039-4BA6-5B18-BCB7-CE82EC1B45D3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4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73464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52">
            <a:extLst>
              <a:ext uri="{FF2B5EF4-FFF2-40B4-BE49-F238E27FC236}">
                <a16:creationId xmlns:a16="http://schemas.microsoft.com/office/drawing/2014/main" id="{5F4CFA00-D3ED-4C47-A012-FD18B90CF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28" y="6311579"/>
            <a:ext cx="42116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Hysteretic model of </a:t>
            </a:r>
            <a:r>
              <a:rPr lang="en-US" altLang="it-IT" sz="1400" i="1" dirty="0" err="1">
                <a:latin typeface="Adobe Caslon Pro" pitchFamily="18" charset="0"/>
              </a:rPr>
              <a:t>Bouc</a:t>
            </a:r>
            <a:r>
              <a:rPr lang="en-US" altLang="it-IT" sz="1400" i="1" dirty="0">
                <a:latin typeface="Adobe Caslon Pro" pitchFamily="18" charset="0"/>
              </a:rPr>
              <a:t> Wen.</a:t>
            </a:r>
            <a:endParaRPr lang="it-IT" altLang="it-IT" sz="1400" i="1" dirty="0">
              <a:latin typeface="Adobe Caslon Pro" pitchFamily="18" charset="0"/>
            </a:endParaRPr>
          </a:p>
        </p:txBody>
      </p:sp>
      <p:sp>
        <p:nvSpPr>
          <p:cNvPr id="21" name="CasellaDiTesto 23">
            <a:extLst>
              <a:ext uri="{FF2B5EF4-FFF2-40B4-BE49-F238E27FC236}">
                <a16:creationId xmlns:a16="http://schemas.microsoft.com/office/drawing/2014/main" id="{10E4B8CB-228E-42AD-BA34-7659A6AD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50" y="6437746"/>
            <a:ext cx="5180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>
                <a:latin typeface="Adobe Caslon Pro" pitchFamily="18" charset="0"/>
              </a:rPr>
              <a:t>Formulation of the problem and examples of hysteretic cycles.</a:t>
            </a:r>
            <a:endParaRPr lang="it-IT" altLang="it-IT" sz="1400" i="1">
              <a:latin typeface="Adobe Caslon Pro" pitchFamily="18" charset="0"/>
            </a:endParaRPr>
          </a:p>
        </p:txBody>
      </p:sp>
      <p:pic>
        <p:nvPicPr>
          <p:cNvPr id="23" name="Immagine 6">
            <a:extLst>
              <a:ext uri="{FF2B5EF4-FFF2-40B4-BE49-F238E27FC236}">
                <a16:creationId xmlns:a16="http://schemas.microsoft.com/office/drawing/2014/main" id="{CE0B7566-EB67-4239-B082-F4A814D3F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32" y="4471688"/>
            <a:ext cx="2709025" cy="15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magine 3">
            <a:extLst>
              <a:ext uri="{FF2B5EF4-FFF2-40B4-BE49-F238E27FC236}">
                <a16:creationId xmlns:a16="http://schemas.microsoft.com/office/drawing/2014/main" id="{C55C987E-C892-47E5-8715-4739531CF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04" y="1803084"/>
            <a:ext cx="3574782" cy="272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magine 5">
            <a:extLst>
              <a:ext uri="{FF2B5EF4-FFF2-40B4-BE49-F238E27FC236}">
                <a16:creationId xmlns:a16="http://schemas.microsoft.com/office/drawing/2014/main" id="{F32F2852-2F46-4A16-B4F2-8E4C5257A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3" y="2558733"/>
            <a:ext cx="262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magine 7">
            <a:extLst>
              <a:ext uri="{FF2B5EF4-FFF2-40B4-BE49-F238E27FC236}">
                <a16:creationId xmlns:a16="http://schemas.microsoft.com/office/drawing/2014/main" id="{FE69B2DB-3FD8-4040-A624-421A2BC77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96" y="3115656"/>
            <a:ext cx="51657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magine 8">
            <a:extLst>
              <a:ext uri="{FF2B5EF4-FFF2-40B4-BE49-F238E27FC236}">
                <a16:creationId xmlns:a16="http://schemas.microsoft.com/office/drawing/2014/main" id="{A5DF4952-90EE-4A13-BA63-BD52E8138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24" y="3587663"/>
            <a:ext cx="34829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magine 9">
            <a:extLst>
              <a:ext uri="{FF2B5EF4-FFF2-40B4-BE49-F238E27FC236}">
                <a16:creationId xmlns:a16="http://schemas.microsoft.com/office/drawing/2014/main" id="{6845D35A-68BC-4244-82B8-074404EF60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50" y="4286683"/>
            <a:ext cx="50784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sellaDiTesto 49">
            <a:extLst>
              <a:ext uri="{FF2B5EF4-FFF2-40B4-BE49-F238E27FC236}">
                <a16:creationId xmlns:a16="http://schemas.microsoft.com/office/drawing/2014/main" id="{0192EE9D-E825-4F67-9AD4-A6FDBC70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31" y="1953895"/>
            <a:ext cx="40528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500" b="1">
                <a:latin typeface="Adobe Caslon Pro" pitchFamily="18" charset="0"/>
              </a:rPr>
              <a:t>Hysteretic model of Bouc Wen</a:t>
            </a:r>
            <a:endParaRPr lang="it-IT" altLang="it-IT" sz="1500" b="1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91E7349-7CF5-4E6C-9F04-B0EC9EA6B9FB}"/>
              </a:ext>
            </a:extLst>
          </p:cNvPr>
          <p:cNvSpPr/>
          <p:nvPr/>
        </p:nvSpPr>
        <p:spPr>
          <a:xfrm>
            <a:off x="6266131" y="1803083"/>
            <a:ext cx="5592762" cy="631825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64E9269-0FDD-4D65-8D43-B9C057B530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15</a:t>
            </a:fld>
            <a:endParaRPr lang="it-IT" dirty="0"/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2F710B14-2E44-48B6-A04E-19ACE6FFB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99C93C-7DEA-8987-E341-6F88F11B3B58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9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9030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0143 0.1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magine 10">
            <a:extLst>
              <a:ext uri="{FF2B5EF4-FFF2-40B4-BE49-F238E27FC236}">
                <a16:creationId xmlns:a16="http://schemas.microsoft.com/office/drawing/2014/main" id="{13ED0B13-3B08-4B23-BA34-9AE7046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3" r="16850" b="4516"/>
          <a:stretch/>
        </p:blipFill>
        <p:spPr bwMode="auto">
          <a:xfrm>
            <a:off x="6998601" y="4890812"/>
            <a:ext cx="4713730" cy="19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16</a:t>
            </a:fld>
            <a:endParaRPr lang="it-IT" dirty="0">
              <a:latin typeface="Adobe Caslon Pro"/>
            </a:endParaRPr>
          </a:p>
        </p:txBody>
      </p:sp>
      <p:pic>
        <p:nvPicPr>
          <p:cNvPr id="21" name="Immagine 10">
            <a:extLst>
              <a:ext uri="{FF2B5EF4-FFF2-40B4-BE49-F238E27FC236}">
                <a16:creationId xmlns:a16="http://schemas.microsoft.com/office/drawing/2014/main" id="{4473924C-ADC5-4E89-9717-AC97ADE35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3" r="16850" b="35567"/>
          <a:stretch/>
        </p:blipFill>
        <p:spPr bwMode="auto">
          <a:xfrm>
            <a:off x="6998602" y="3541516"/>
            <a:ext cx="4713730" cy="18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sellaDiTesto 45">
            <a:extLst>
              <a:ext uri="{FF2B5EF4-FFF2-40B4-BE49-F238E27FC236}">
                <a16:creationId xmlns:a16="http://schemas.microsoft.com/office/drawing/2014/main" id="{152B3B26-2B2B-4234-B394-FA5E5BAF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24" y="3772927"/>
            <a:ext cx="186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main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features</a:t>
            </a:r>
          </a:p>
        </p:txBody>
      </p:sp>
      <p:sp>
        <p:nvSpPr>
          <p:cNvPr id="24" name="CasellaDiTesto 48">
            <a:extLst>
              <a:ext uri="{FF2B5EF4-FFF2-40B4-BE49-F238E27FC236}">
                <a16:creationId xmlns:a16="http://schemas.microsoft.com/office/drawing/2014/main" id="{F9DA88BA-569C-4802-AC9A-597145F5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99" y="2660883"/>
            <a:ext cx="300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Adobe Caslon Pro" pitchFamily="18" charset="0"/>
              </a:rPr>
              <a:t>Dataset NGA-WEST 2</a:t>
            </a:r>
            <a:endParaRPr lang="it-IT" altLang="it-IT" sz="1600" i="1" u="sng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asellaDiTesto 53">
            <a:extLst>
              <a:ext uri="{FF2B5EF4-FFF2-40B4-BE49-F238E27FC236}">
                <a16:creationId xmlns:a16="http://schemas.microsoft.com/office/drawing/2014/main" id="{64586D49-37F7-46A5-BD84-3739C3A3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824" y="3399865"/>
            <a:ext cx="2330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crustal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earthquakes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w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R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rup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10 km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V</a:t>
            </a:r>
            <a:r>
              <a:rPr lang="it-IT" altLang="it-IT" sz="1600" baseline="-25000" dirty="0">
                <a:latin typeface="Adobe Caslon Pro" pitchFamily="18" charset="0"/>
                <a:sym typeface="Wingdings" panose="05000000000000000000" pitchFamily="2" charset="2"/>
              </a:rPr>
              <a:t>s30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600 m/s</a:t>
            </a:r>
          </a:p>
        </p:txBody>
      </p:sp>
      <p:grpSp>
        <p:nvGrpSpPr>
          <p:cNvPr id="26" name="Gruppo 54">
            <a:extLst>
              <a:ext uri="{FF2B5EF4-FFF2-40B4-BE49-F238E27FC236}">
                <a16:creationId xmlns:a16="http://schemas.microsoft.com/office/drawing/2014/main" id="{00144922-DEDF-4DA6-8BC0-1D5366F1A42A}"/>
              </a:ext>
            </a:extLst>
          </p:cNvPr>
          <p:cNvGrpSpPr>
            <a:grpSpLocks/>
          </p:cNvGrpSpPr>
          <p:nvPr/>
        </p:nvGrpSpPr>
        <p:grpSpPr bwMode="auto">
          <a:xfrm>
            <a:off x="1725499" y="3518927"/>
            <a:ext cx="258762" cy="887413"/>
            <a:chOff x="3788558" y="1776667"/>
            <a:chExt cx="289490" cy="651149"/>
          </a:xfrm>
        </p:grpSpPr>
        <p:cxnSp>
          <p:nvCxnSpPr>
            <p:cNvPr id="32" name="Connettore 1 57">
              <a:extLst>
                <a:ext uri="{FF2B5EF4-FFF2-40B4-BE49-F238E27FC236}">
                  <a16:creationId xmlns:a16="http://schemas.microsoft.com/office/drawing/2014/main" id="{E7EEC697-7772-4A6B-A522-B16E3A95D76F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58">
              <a:extLst>
                <a:ext uri="{FF2B5EF4-FFF2-40B4-BE49-F238E27FC236}">
                  <a16:creationId xmlns:a16="http://schemas.microsoft.com/office/drawing/2014/main" id="{0086F60E-6CEC-4DDF-9D17-5680A49E1B65}"/>
                </a:ext>
              </a:extLst>
            </p:cNvPr>
            <p:cNvCxnSpPr/>
            <p:nvPr/>
          </p:nvCxnSpPr>
          <p:spPr>
            <a:xfrm>
              <a:off x="3788558" y="2085351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68">
              <a:extLst>
                <a:ext uri="{FF2B5EF4-FFF2-40B4-BE49-F238E27FC236}">
                  <a16:creationId xmlns:a16="http://schemas.microsoft.com/office/drawing/2014/main" id="{8435D15E-B5FB-4AB6-B982-AA58FB51A8D5}"/>
                </a:ext>
              </a:extLst>
            </p:cNvPr>
            <p:cNvCxnSpPr/>
            <p:nvPr/>
          </p:nvCxnSpPr>
          <p:spPr>
            <a:xfrm>
              <a:off x="3971487" y="2420827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69">
              <a:extLst>
                <a:ext uri="{FF2B5EF4-FFF2-40B4-BE49-F238E27FC236}">
                  <a16:creationId xmlns:a16="http://schemas.microsoft.com/office/drawing/2014/main" id="{D29AED66-F817-4229-9E65-27D88B3CF95C}"/>
                </a:ext>
              </a:extLst>
            </p:cNvPr>
            <p:cNvCxnSpPr/>
            <p:nvPr/>
          </p:nvCxnSpPr>
          <p:spPr>
            <a:xfrm>
              <a:off x="3971487" y="1784821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ccia a destra con strisce 55">
            <a:extLst>
              <a:ext uri="{FF2B5EF4-FFF2-40B4-BE49-F238E27FC236}">
                <a16:creationId xmlns:a16="http://schemas.microsoft.com/office/drawing/2014/main" id="{01051DF5-C62C-44BB-8E44-1B6CB2BC42A5}"/>
              </a:ext>
            </a:extLst>
          </p:cNvPr>
          <p:cNvSpPr/>
          <p:nvPr/>
        </p:nvSpPr>
        <p:spPr>
          <a:xfrm>
            <a:off x="3339986" y="2721208"/>
            <a:ext cx="528638" cy="125412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0" name="CasellaDiTesto 56">
            <a:extLst>
              <a:ext uri="{FF2B5EF4-FFF2-40B4-BE49-F238E27FC236}">
                <a16:creationId xmlns:a16="http://schemas.microsoft.com/office/drawing/2014/main" id="{57326C3A-A819-4CB7-852D-68A34C97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336" y="2660883"/>
            <a:ext cx="2768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206 ground motions</a:t>
            </a:r>
          </a:p>
        </p:txBody>
      </p:sp>
      <p:sp>
        <p:nvSpPr>
          <p:cNvPr id="41" name="CasellaDiTesto 70">
            <a:extLst>
              <a:ext uri="{FF2B5EF4-FFF2-40B4-BE49-F238E27FC236}">
                <a16:creationId xmlns:a16="http://schemas.microsoft.com/office/drawing/2014/main" id="{26DDC158-A050-436C-9461-B5F5183D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10" y="3645927"/>
            <a:ext cx="1474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fault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mechanism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42" name="CasellaDiTesto 71">
            <a:extLst>
              <a:ext uri="{FF2B5EF4-FFF2-40B4-BE49-F238E27FC236}">
                <a16:creationId xmlns:a16="http://schemas.microsoft.com/office/drawing/2014/main" id="{17162A86-6361-4BB5-A464-6FB7DA6A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46" y="3570286"/>
            <a:ext cx="279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reverse</a:t>
            </a:r>
            <a:r>
              <a:rPr lang="it-IT" altLang="it-IT" sz="160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20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strike slip SS</a:t>
            </a:r>
          </a:p>
        </p:txBody>
      </p:sp>
      <p:grpSp>
        <p:nvGrpSpPr>
          <p:cNvPr id="43" name="Gruppo 40">
            <a:extLst>
              <a:ext uri="{FF2B5EF4-FFF2-40B4-BE49-F238E27FC236}">
                <a16:creationId xmlns:a16="http://schemas.microsoft.com/office/drawing/2014/main" id="{8F17FBCA-FF72-437E-9325-23B04419F091}"/>
              </a:ext>
            </a:extLst>
          </p:cNvPr>
          <p:cNvGrpSpPr>
            <a:grpSpLocks/>
          </p:cNvGrpSpPr>
          <p:nvPr/>
        </p:nvGrpSpPr>
        <p:grpSpPr bwMode="auto">
          <a:xfrm>
            <a:off x="5461421" y="3555999"/>
            <a:ext cx="258762" cy="885825"/>
            <a:chOff x="3788558" y="1776667"/>
            <a:chExt cx="289490" cy="651149"/>
          </a:xfrm>
        </p:grpSpPr>
        <p:cxnSp>
          <p:nvCxnSpPr>
            <p:cNvPr id="44" name="Connettore 1 41">
              <a:extLst>
                <a:ext uri="{FF2B5EF4-FFF2-40B4-BE49-F238E27FC236}">
                  <a16:creationId xmlns:a16="http://schemas.microsoft.com/office/drawing/2014/main" id="{DD0E8F76-C63D-4FE5-B082-F76B807FD43C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AEACFB97-CC40-42DE-AEFB-CFAC9AC14FC8}"/>
                </a:ext>
              </a:extLst>
            </p:cNvPr>
            <p:cNvCxnSpPr/>
            <p:nvPr/>
          </p:nvCxnSpPr>
          <p:spPr>
            <a:xfrm>
              <a:off x="3788558" y="2084737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7">
              <a:extLst>
                <a:ext uri="{FF2B5EF4-FFF2-40B4-BE49-F238E27FC236}">
                  <a16:creationId xmlns:a16="http://schemas.microsoft.com/office/drawing/2014/main" id="{CF6D7F12-003A-476C-ACEA-C822BD3B88D3}"/>
                </a:ext>
              </a:extLst>
            </p:cNvPr>
            <p:cNvCxnSpPr/>
            <p:nvPr/>
          </p:nvCxnSpPr>
          <p:spPr>
            <a:xfrm>
              <a:off x="3971487" y="2420814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5D131674-0AEC-4E94-9A47-44FDDEC89A7F}"/>
                </a:ext>
              </a:extLst>
            </p:cNvPr>
            <p:cNvCxnSpPr/>
            <p:nvPr/>
          </p:nvCxnSpPr>
          <p:spPr>
            <a:xfrm>
              <a:off x="3971487" y="1784835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3CDD594F-2EE3-4338-B3A2-4CC9A00C5FC9}"/>
              </a:ext>
            </a:extLst>
          </p:cNvPr>
          <p:cNvGrpSpPr>
            <a:grpSpLocks/>
          </p:cNvGrpSpPr>
          <p:nvPr/>
        </p:nvGrpSpPr>
        <p:grpSpPr bwMode="auto">
          <a:xfrm>
            <a:off x="1921191" y="4593783"/>
            <a:ext cx="4697412" cy="1398588"/>
            <a:chOff x="1814302" y="4350145"/>
            <a:chExt cx="4698086" cy="1398666"/>
          </a:xfrm>
        </p:grpSpPr>
        <p:pic>
          <p:nvPicPr>
            <p:cNvPr id="49" name="Immagine 1">
              <a:extLst>
                <a:ext uri="{FF2B5EF4-FFF2-40B4-BE49-F238E27FC236}">
                  <a16:creationId xmlns:a16="http://schemas.microsoft.com/office/drawing/2014/main" id="{0DE63EC3-307A-40AF-9357-E1BE7FB7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132" y="4350145"/>
              <a:ext cx="2325256" cy="138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Immagine 2">
              <a:extLst>
                <a:ext uri="{FF2B5EF4-FFF2-40B4-BE49-F238E27FC236}">
                  <a16:creationId xmlns:a16="http://schemas.microsoft.com/office/drawing/2014/main" id="{823D0576-9613-4646-9482-3AABC2CA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302" y="4430967"/>
              <a:ext cx="2216106" cy="131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F2A243C-3884-4842-8DC0-F4D2FD374C39}"/>
              </a:ext>
            </a:extLst>
          </p:cNvPr>
          <p:cNvGrpSpPr>
            <a:grpSpLocks/>
          </p:cNvGrpSpPr>
          <p:nvPr/>
        </p:nvGrpSpPr>
        <p:grpSpPr bwMode="auto">
          <a:xfrm>
            <a:off x="985518" y="4660340"/>
            <a:ext cx="6039110" cy="1592083"/>
            <a:chOff x="1582743" y="4429511"/>
            <a:chExt cx="7132205" cy="1591266"/>
          </a:xfrm>
        </p:grpSpPr>
        <p:sp>
          <p:nvSpPr>
            <p:cNvPr id="52" name="CasellaDiTesto 46">
              <a:extLst>
                <a:ext uri="{FF2B5EF4-FFF2-40B4-BE49-F238E27FC236}">
                  <a16:creationId xmlns:a16="http://schemas.microsoft.com/office/drawing/2014/main" id="{0DE75087-16A4-4931-BF67-532CE5FA5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487" y="4966642"/>
              <a:ext cx="2389836" cy="102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</a:rPr>
                <a:t>PGA [</a:t>
              </a:r>
              <a:r>
                <a:rPr lang="it-IT" altLang="it-IT" sz="1600" i="1" dirty="0">
                  <a:latin typeface="Adobe Caslon Pro" pitchFamily="18" charset="0"/>
                </a:rPr>
                <a:t>g</a:t>
              </a:r>
              <a:r>
                <a:rPr lang="it-IT" altLang="it-IT" sz="1600" dirty="0">
                  <a:latin typeface="Adobe Caslon Pro" pitchFamily="18" charset="0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PGV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PGD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8E9B02C6-08FA-4884-B966-171F88621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743" y="4429511"/>
              <a:ext cx="2767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IMs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</a:t>
              </a: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investigated</a:t>
              </a:r>
              <a:endParaRPr lang="it-IT" altLang="it-IT" sz="1600" dirty="0">
                <a:latin typeface="Adobe Caslon Pro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4" name="CasellaDiTesto 59">
              <a:extLst>
                <a:ext uri="{FF2B5EF4-FFF2-40B4-BE49-F238E27FC236}">
                  <a16:creationId xmlns:a16="http://schemas.microsoft.com/office/drawing/2014/main" id="{DB725CEC-51BD-498A-94AE-092CC0F69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338" y="4966642"/>
              <a:ext cx="2389835" cy="105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Sa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 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Sd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8" name="CasellaDiTesto 59">
              <a:extLst>
                <a:ext uri="{FF2B5EF4-FFF2-40B4-BE49-F238E27FC236}">
                  <a16:creationId xmlns:a16="http://schemas.microsoft.com/office/drawing/2014/main" id="{6A987346-E9B8-49DF-A19B-625F7120D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208" y="4881542"/>
              <a:ext cx="2505740" cy="70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PSa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6345FC-344E-496F-86EB-8A721539A2D8}"/>
              </a:ext>
            </a:extLst>
          </p:cNvPr>
          <p:cNvSpPr/>
          <p:nvPr/>
        </p:nvSpPr>
        <p:spPr>
          <a:xfrm>
            <a:off x="898411" y="2525945"/>
            <a:ext cx="5270500" cy="633413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pic>
        <p:nvPicPr>
          <p:cNvPr id="56" name="Immagine 10">
            <a:extLst>
              <a:ext uri="{FF2B5EF4-FFF2-40B4-BE49-F238E27FC236}">
                <a16:creationId xmlns:a16="http://schemas.microsoft.com/office/drawing/2014/main" id="{B1005F31-A18C-48FA-97C0-1E7565A4F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r="17309" b="65209"/>
          <a:stretch/>
        </p:blipFill>
        <p:spPr bwMode="auto">
          <a:xfrm>
            <a:off x="7024628" y="1732259"/>
            <a:ext cx="4687704" cy="18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500C8637-1A0F-4341-8396-A6273CF7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79190E-2D47-5FBA-E6E4-4801B45C770C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6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8127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209 0.29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9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17</a:t>
            </a:fld>
            <a:endParaRPr lang="it-IT" dirty="0">
              <a:latin typeface="Adobe Caslon Pro"/>
            </a:endParaRPr>
          </a:p>
        </p:txBody>
      </p:sp>
      <p:sp>
        <p:nvSpPr>
          <p:cNvPr id="20" name="CasellaDiTesto 20">
            <a:extLst>
              <a:ext uri="{FF2B5EF4-FFF2-40B4-BE49-F238E27FC236}">
                <a16:creationId xmlns:a16="http://schemas.microsoft.com/office/drawing/2014/main" id="{DD863667-7EEA-4BEA-98B1-A5FFB3BC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2" y="6232220"/>
            <a:ext cx="74862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Acceleration, velocity and displacement response spectra with mean value,</a:t>
            </a:r>
            <a:r>
              <a:rPr lang="it-IT" altLang="it-IT" sz="1400" i="1" dirty="0">
                <a:latin typeface="Adobe Caslon Pro" pitchFamily="18" charset="0"/>
              </a:rPr>
              <a:t> 10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and 90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quantile.</a:t>
            </a:r>
          </a:p>
        </p:txBody>
      </p:sp>
      <p:pic>
        <p:nvPicPr>
          <p:cNvPr id="22" name="Immagine 3">
            <a:extLst>
              <a:ext uri="{FF2B5EF4-FFF2-40B4-BE49-F238E27FC236}">
                <a16:creationId xmlns:a16="http://schemas.microsoft.com/office/drawing/2014/main" id="{17C36659-4FD6-4675-B0B3-FA93C00D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b="751"/>
          <a:stretch>
            <a:fillRect/>
          </a:stretch>
        </p:blipFill>
        <p:spPr bwMode="auto">
          <a:xfrm>
            <a:off x="234159" y="2801359"/>
            <a:ext cx="6989008" cy="32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uppo 1">
            <a:extLst>
              <a:ext uri="{FF2B5EF4-FFF2-40B4-BE49-F238E27FC236}">
                <a16:creationId xmlns:a16="http://schemas.microsoft.com/office/drawing/2014/main" id="{82EDE74C-3D71-42F8-971A-623A36813E69}"/>
              </a:ext>
            </a:extLst>
          </p:cNvPr>
          <p:cNvGrpSpPr>
            <a:grpSpLocks/>
          </p:cNvGrpSpPr>
          <p:nvPr/>
        </p:nvGrpSpPr>
        <p:grpSpPr bwMode="auto">
          <a:xfrm>
            <a:off x="7473810" y="2968566"/>
            <a:ext cx="4078428" cy="2857183"/>
            <a:chOff x="7341870" y="3231300"/>
            <a:chExt cx="4078328" cy="2856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8" name="Immagine 38">
              <a:extLst>
                <a:ext uri="{FF2B5EF4-FFF2-40B4-BE49-F238E27FC236}">
                  <a16:creationId xmlns:a16="http://schemas.microsoft.com/office/drawing/2014/main" id="{9EC32CDE-B473-4FB5-AB5C-1BA81894E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15" t="42935"/>
            <a:stretch/>
          </p:blipFill>
          <p:spPr bwMode="auto">
            <a:xfrm>
              <a:off x="7341870" y="3231300"/>
              <a:ext cx="4078328" cy="28526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Immagine 41">
              <a:extLst>
                <a:ext uri="{FF2B5EF4-FFF2-40B4-BE49-F238E27FC236}">
                  <a16:creationId xmlns:a16="http://schemas.microsoft.com/office/drawing/2014/main" id="{DAA373E3-0627-4D51-84E2-76207088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02" t="63193" r="8180" b="349"/>
            <a:stretch>
              <a:fillRect/>
            </a:stretch>
          </p:blipFill>
          <p:spPr bwMode="auto">
            <a:xfrm>
              <a:off x="10030788" y="3949531"/>
              <a:ext cx="1373245" cy="21115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Immagine 42">
              <a:extLst>
                <a:ext uri="{FF2B5EF4-FFF2-40B4-BE49-F238E27FC236}">
                  <a16:creationId xmlns:a16="http://schemas.microsoft.com/office/drawing/2014/main" id="{EE7E877B-9A9C-4D11-9C62-FC043489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2" t="87334" r="20644" b="291"/>
            <a:stretch>
              <a:fillRect/>
            </a:stretch>
          </p:blipFill>
          <p:spPr bwMode="auto">
            <a:xfrm>
              <a:off x="7341870" y="5356913"/>
              <a:ext cx="2688918" cy="73118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5838DC8C-D632-4E97-B288-F9D538A2F8BD}"/>
              </a:ext>
            </a:extLst>
          </p:cNvPr>
          <p:cNvSpPr/>
          <p:nvPr/>
        </p:nvSpPr>
        <p:spPr>
          <a:xfrm>
            <a:off x="10162794" y="4313930"/>
            <a:ext cx="1389444" cy="77639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5" name="CasellaDiTesto 20">
            <a:extLst>
              <a:ext uri="{FF2B5EF4-FFF2-40B4-BE49-F238E27FC236}">
                <a16:creationId xmlns:a16="http://schemas.microsoft.com/office/drawing/2014/main" id="{38936F04-3DA0-4D14-A6E5-D2B6A8B7F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859" y="6252411"/>
            <a:ext cx="40784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 pitchFamily="18" charset="0"/>
              </a:rPr>
              <a:t>Scatter</a:t>
            </a:r>
            <a:r>
              <a:rPr lang="it-IT" altLang="it-IT" sz="1400" i="1" dirty="0">
                <a:latin typeface="Adobe Caslon Pro" pitchFamily="18" charset="0"/>
              </a:rPr>
              <a:t> plot for </a:t>
            </a:r>
            <a:r>
              <a:rPr lang="it-IT" altLang="it-IT" sz="1400" i="1" dirty="0" err="1">
                <a:latin typeface="Adobe Caslon Pro" pitchFamily="18" charset="0"/>
              </a:rPr>
              <a:t>correlation</a:t>
            </a:r>
            <a:r>
              <a:rPr lang="it-IT" altLang="it-IT" sz="1400" i="1" dirty="0">
                <a:latin typeface="Adobe Caslon Pro" pitchFamily="18" charset="0"/>
              </a:rPr>
              <a:t>.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4D81BD86-6C40-4D86-8A2E-698476E1E61E}"/>
              </a:ext>
            </a:extLst>
          </p:cNvPr>
          <p:cNvSpPr txBox="1">
            <a:spLocks/>
          </p:cNvSpPr>
          <p:nvPr/>
        </p:nvSpPr>
        <p:spPr>
          <a:xfrm>
            <a:off x="6096000" y="1843255"/>
            <a:ext cx="5971650" cy="117002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Data exploration of recorded gms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Scatter plot and statistic tools to evaluate proper </a:t>
            </a:r>
            <a:r>
              <a:rPr lang="it-IT" i="1">
                <a:latin typeface="Adobe Caslon Pro"/>
              </a:rPr>
              <a:t>IM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endParaRPr lang="en-GB" dirty="0">
              <a:latin typeface="Adobe Caslon Pro"/>
            </a:endParaRPr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FACC1AE7-0BC7-45A0-B445-BF6E84FAE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E0A585-FE28-BA2C-3A84-F4609B5C8308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6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07751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18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900184" y="2651959"/>
            <a:ext cx="7665401" cy="367021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>
                <a:latin typeface="Adobe Caslon Pro"/>
              </a:rPr>
              <a:t>Codes: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 Ground motions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Ground_motions = load('accelrot_cellarray.mat');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NN = [1, 2, 3, 4, 5, 6, 7, 8, 9, 10, 11, 12, 13, 14, 16, 17, 19, 21, 23, 24,...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25, 26, 28, 29, 30, 31, 32, 33, 34, 36, 37]; % number ID of the SS ground motions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DT = [0.01 , 0.01 , 0.005, 0.005, 0.005, 0.005, 0.02 , 0.02, 0.02,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0.01 , 0.01 , 0.02 , 0.02 , 0.02 , 0.02 , 0.02 , 0.02, 0.01, 0.01,...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0.005, 0.005, 0.005, 0.005, 0.02 , 0.005, 0.005, 0.01, 0.01, 0.01,...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0.005, 0.005, 0.02 , 0.005, 0.01 , 0.01]; % integration time step </a:t>
            </a:r>
            <a:endParaRPr lang="en-GB" sz="1600" i="1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>
              <a:latin typeface="Adobe Caslon Pro"/>
            </a:endParaRP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FF4D958-4D33-4756-A623-8488FBB1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CA4BE4-1065-4C6E-A06D-8330271AC08E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A25B8D-E012-C18C-93F3-7789D220172E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4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7624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19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26">
            <a:extLst>
              <a:ext uri="{FF2B5EF4-FFF2-40B4-BE49-F238E27FC236}">
                <a16:creationId xmlns:a16="http://schemas.microsoft.com/office/drawing/2014/main" id="{DBDD9EC7-82F7-4E5A-A7DE-EE95966B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55" y="3402665"/>
            <a:ext cx="1039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 err="1">
                <a:latin typeface="Adobe Caslon Pro"/>
              </a:rPr>
              <a:t>Document</a:t>
            </a:r>
            <a:r>
              <a:rPr lang="it-IT" altLang="it-IT" sz="1400" dirty="0">
                <a:latin typeface="Adobe Caslon Pro"/>
              </a:rPr>
              <a:t> </a:t>
            </a:r>
            <a:r>
              <a:rPr lang="it-IT" altLang="it-IT" sz="1400" i="1" dirty="0">
                <a:latin typeface="Adobe Caslon Pro"/>
              </a:rPr>
              <a:t>FEMA 356 </a:t>
            </a:r>
            <a:r>
              <a:rPr lang="it-IT" altLang="it-IT" sz="1400" dirty="0">
                <a:latin typeface="Adobe Caslon Pro"/>
              </a:rPr>
              <a:t>- </a:t>
            </a:r>
            <a:r>
              <a:rPr lang="en-US" altLang="it-IT" sz="1400" i="1" dirty="0" err="1">
                <a:latin typeface="Adobe Caslon Pro"/>
              </a:rPr>
              <a:t>Prestandard</a:t>
            </a:r>
            <a:r>
              <a:rPr lang="en-US" altLang="it-IT" sz="1400" i="1" dirty="0">
                <a:latin typeface="Adobe Caslon Pro"/>
              </a:rPr>
              <a:t> and Commentary for the Seismic Rehabilitation of Buildings; Table C1-3 - Structural Performance Levels and Damage.</a:t>
            </a:r>
            <a:endParaRPr lang="it-IT" altLang="it-IT" sz="1400" i="1" dirty="0">
              <a:latin typeface="Adobe Caslon Pro"/>
            </a:endParaRPr>
          </a:p>
        </p:txBody>
      </p:sp>
      <p:grpSp>
        <p:nvGrpSpPr>
          <p:cNvPr id="20" name="Gruppo 9">
            <a:extLst>
              <a:ext uri="{FF2B5EF4-FFF2-40B4-BE49-F238E27FC236}">
                <a16:creationId xmlns:a16="http://schemas.microsoft.com/office/drawing/2014/main" id="{CA3CFAD9-07F8-45D8-80A0-88C019FDB749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2508093"/>
            <a:ext cx="10572750" cy="931626"/>
            <a:chOff x="1365070" y="1229840"/>
            <a:chExt cx="10572571" cy="932576"/>
          </a:xfrm>
        </p:grpSpPr>
        <p:pic>
          <p:nvPicPr>
            <p:cNvPr id="21" name="Immagine 2">
              <a:extLst>
                <a:ext uri="{FF2B5EF4-FFF2-40B4-BE49-F238E27FC236}">
                  <a16:creationId xmlns:a16="http://schemas.microsoft.com/office/drawing/2014/main" id="{90FBD609-F468-45B3-9062-02B7373D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070" y="1232253"/>
              <a:ext cx="5238919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magine 8">
              <a:extLst>
                <a:ext uri="{FF2B5EF4-FFF2-40B4-BE49-F238E27FC236}">
                  <a16:creationId xmlns:a16="http://schemas.microsoft.com/office/drawing/2014/main" id="{5D979ADF-6557-4715-BC2D-D37E2590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709" y="1229840"/>
              <a:ext cx="5310932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257E74D-5363-4883-A51B-E2A4B32856A5}"/>
                </a:ext>
              </a:extLst>
            </p:cNvPr>
            <p:cNvSpPr txBox="1"/>
            <p:nvPr/>
          </p:nvSpPr>
          <p:spPr>
            <a:xfrm>
              <a:off x="1365070" y="1229840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MRF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3D1CB9F-3BEA-46A8-9B18-6C611015D12B}"/>
                </a:ext>
              </a:extLst>
            </p:cNvPr>
            <p:cNvSpPr txBox="1"/>
            <p:nvPr/>
          </p:nvSpPr>
          <p:spPr>
            <a:xfrm>
              <a:off x="6623638" y="1240235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BF</a:t>
              </a: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CF3A307-E4AD-4566-956A-A879DECB1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990" y="4173988"/>
            <a:ext cx="8606925" cy="2566335"/>
          </a:xfrm>
          <a:prstGeom prst="rect">
            <a:avLst/>
          </a:prstGeom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222F01FB-9478-4D39-A1EA-7BDD999725DF}"/>
              </a:ext>
            </a:extLst>
          </p:cNvPr>
          <p:cNvSpPr/>
          <p:nvPr/>
        </p:nvSpPr>
        <p:spPr bwMode="auto">
          <a:xfrm>
            <a:off x="306872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07C17CB-A45D-403D-8D80-B1545D98C14E}"/>
              </a:ext>
            </a:extLst>
          </p:cNvPr>
          <p:cNvSpPr/>
          <p:nvPr/>
        </p:nvSpPr>
        <p:spPr bwMode="auto">
          <a:xfrm>
            <a:off x="407686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A7BC307-4CCE-40A4-BEB2-A2663CBD0259}"/>
              </a:ext>
            </a:extLst>
          </p:cNvPr>
          <p:cNvSpPr/>
          <p:nvPr/>
        </p:nvSpPr>
        <p:spPr bwMode="auto">
          <a:xfrm>
            <a:off x="5014239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C354184-2568-4CB4-8095-ACEC4AE7286F}"/>
              </a:ext>
            </a:extLst>
          </p:cNvPr>
          <p:cNvSpPr/>
          <p:nvPr/>
        </p:nvSpPr>
        <p:spPr bwMode="auto">
          <a:xfrm>
            <a:off x="6458450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699EFDE2-43D9-4D64-BA36-E6600369D89D}"/>
              </a:ext>
            </a:extLst>
          </p:cNvPr>
          <p:cNvSpPr/>
          <p:nvPr/>
        </p:nvSpPr>
        <p:spPr bwMode="auto">
          <a:xfrm>
            <a:off x="815743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C842569A-7625-4FF3-9B6A-C83891DA17E6}"/>
              </a:ext>
            </a:extLst>
          </p:cNvPr>
          <p:cNvSpPr/>
          <p:nvPr/>
        </p:nvSpPr>
        <p:spPr bwMode="auto">
          <a:xfrm>
            <a:off x="916557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aphicFrame>
        <p:nvGraphicFramePr>
          <p:cNvPr id="19" name="Tabella 6">
            <a:extLst>
              <a:ext uri="{FF2B5EF4-FFF2-40B4-BE49-F238E27FC236}">
                <a16:creationId xmlns:a16="http://schemas.microsoft.com/office/drawing/2014/main" id="{761CCC60-AC27-48CC-A669-FB32B75C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E23D74-39A6-2308-A6C4-552F7A42084C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6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17442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7727940B-841A-8871-6B8C-75454EFCC2A4}"/>
              </a:ext>
            </a:extLst>
          </p:cNvPr>
          <p:cNvSpPr txBox="1">
            <a:spLocks/>
          </p:cNvSpPr>
          <p:nvPr/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Adobe Caslon Pro"/>
              </a:rPr>
              <a:t>Fragility Analysis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D2498BD3-3B00-0F72-D584-9427E92E6757}"/>
              </a:ext>
            </a:extLst>
          </p:cNvPr>
          <p:cNvSpPr txBox="1">
            <a:spLocks/>
          </p:cNvSpPr>
          <p:nvPr/>
        </p:nvSpPr>
        <p:spPr>
          <a:xfrm>
            <a:off x="741123" y="2481263"/>
            <a:ext cx="10576165" cy="407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latin typeface="Adobe Caslon Pro"/>
              </a:rPr>
              <a:t>Fragility (or Vulnerability) Analysis is the second step of the PBEE-PEER framework</a:t>
            </a:r>
            <a:endParaRPr lang="it-IT">
              <a:latin typeface="Adobe Caslon Pro"/>
            </a:endParaRPr>
          </a:p>
          <a:p>
            <a:endParaRPr lang="it-IT">
              <a:latin typeface="Adobe Caslon Pro"/>
            </a:endParaRPr>
          </a:p>
          <a:p>
            <a:endParaRPr lang="it-IT">
              <a:latin typeface="Adobe Caslon Pro"/>
            </a:endParaRPr>
          </a:p>
          <a:p>
            <a:endParaRPr lang="it-IT">
              <a:latin typeface="Adobe Caslon Pro"/>
            </a:endParaRPr>
          </a:p>
          <a:p>
            <a:endParaRPr lang="it-IT">
              <a:latin typeface="Adobe Caslon Pro"/>
            </a:endParaRPr>
          </a:p>
          <a:p>
            <a:endParaRPr lang="it-IT" sz="800">
              <a:latin typeface="Adobe Caslon Pro"/>
            </a:endParaRPr>
          </a:p>
          <a:p>
            <a:endParaRPr lang="it-IT">
              <a:latin typeface="Adobe Caslon Pro"/>
            </a:endParaRPr>
          </a:p>
          <a:p>
            <a:endParaRPr lang="it-IT" sz="500">
              <a:latin typeface="Adobe Caslon Pro"/>
            </a:endParaRPr>
          </a:p>
          <a:p>
            <a:r>
              <a:rPr lang="it-IT" i="1">
                <a:latin typeface="Adobe Caslon Pro"/>
              </a:rPr>
              <a:t>Useful definitions:</a:t>
            </a:r>
          </a:p>
          <a:p>
            <a:r>
              <a:rPr lang="en-GB" b="1" i="1">
                <a:latin typeface="Adobe Caslon Pro"/>
              </a:rPr>
              <a:t>seismic fragility function</a:t>
            </a:r>
            <a:r>
              <a:rPr lang="en-GB">
                <a:latin typeface="Adobe Caslon Pro"/>
              </a:rPr>
              <a:t> := the conditional probability of an event (e.g. a defined limit/damage state) given the observation of an intensity measure which describe the seismic event.</a:t>
            </a:r>
            <a:endParaRPr lang="en-GB" dirty="0">
              <a:latin typeface="Adobe Caslon Pro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8BDBFD5-3555-380C-B7C1-1123CD50EF1E}"/>
              </a:ext>
            </a:extLst>
          </p:cNvPr>
          <p:cNvGrpSpPr/>
          <p:nvPr/>
        </p:nvGrpSpPr>
        <p:grpSpPr>
          <a:xfrm>
            <a:off x="2932987" y="2458113"/>
            <a:ext cx="6639276" cy="3456550"/>
            <a:chOff x="2932987" y="2458113"/>
            <a:chExt cx="6639276" cy="34565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Diagramma 4">
                  <a:extLst>
                    <a:ext uri="{FF2B5EF4-FFF2-40B4-BE49-F238E27FC236}">
                      <a16:creationId xmlns:a16="http://schemas.microsoft.com/office/drawing/2014/main" id="{9DF56938-1551-CF0B-91E2-C880E8A6B9BB}"/>
                    </a:ext>
                  </a:extLst>
                </p:cNvPr>
                <p:cNvGraphicFramePr/>
                <p:nvPr/>
              </p:nvGraphicFramePr>
              <p:xfrm>
                <a:off x="2932987" y="2458113"/>
                <a:ext cx="6639276" cy="345655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7" name="Diagramma 6"/>
                <p:cNvGraphicFramePr/>
                <p:nvPr>
                  <p:extLst>
                    <p:ext uri="{D42A27DB-BD31-4B8C-83A1-F6EECF244321}">
                      <p14:modId xmlns:p14="http://schemas.microsoft.com/office/powerpoint/2010/main" val="3144833672"/>
                    </p:ext>
                  </p:extLst>
                </p:nvPr>
              </p:nvGraphicFramePr>
              <p:xfrm>
                <a:off x="2932987" y="2458113"/>
                <a:ext cx="6639276" cy="345655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0DD32B7B-AED1-4811-F21D-A971014A7A40}"/>
                    </a:ext>
                  </a:extLst>
                </p:cNvPr>
                <p:cNvSpPr txBox="1"/>
                <p:nvPr/>
              </p:nvSpPr>
              <p:spPr>
                <a:xfrm>
                  <a:off x="3148316" y="3757205"/>
                  <a:ext cx="1243354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8" name="CasellaDiTes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316" y="3757205"/>
                  <a:ext cx="1243354" cy="1384995"/>
                </a:xfrm>
                <a:prstGeom prst="rect">
                  <a:avLst/>
                </a:prstGeom>
                <a:blipFill>
                  <a:blip r:embed="rId12"/>
                  <a:stretch>
                    <a:fillRect l="-1961" t="-439" r="-392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58D3EF-38B7-A47C-7B7F-C6A18C79051E}"/>
                    </a:ext>
                  </a:extLst>
                </p:cNvPr>
                <p:cNvSpPr txBox="1"/>
                <p:nvPr/>
              </p:nvSpPr>
              <p:spPr>
                <a:xfrm>
                  <a:off x="4890306" y="3701118"/>
                  <a:ext cx="1247201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𝐸𝐷𝑃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CasellaDiTes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06" y="3701118"/>
                  <a:ext cx="1247201" cy="1107996"/>
                </a:xfrm>
                <a:prstGeom prst="rect">
                  <a:avLst/>
                </a:prstGeom>
                <a:blipFill>
                  <a:blip r:embed="rId13"/>
                  <a:stretch>
                    <a:fillRect l="-1951" t="-549" r="-390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93A87A29-1573-40B4-AE2E-1F7CAFF64710}"/>
                    </a:ext>
                  </a:extLst>
                </p:cNvPr>
                <p:cNvSpPr txBox="1"/>
                <p:nvPr/>
              </p:nvSpPr>
              <p:spPr>
                <a:xfrm>
                  <a:off x="6568411" y="3701117"/>
                  <a:ext cx="1321772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10" name="CasellaDiTes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411" y="3701117"/>
                  <a:ext cx="1321772" cy="1384995"/>
                </a:xfrm>
                <a:prstGeom prst="rect">
                  <a:avLst/>
                </a:prstGeom>
                <a:blipFill>
                  <a:blip r:embed="rId14"/>
                  <a:stretch>
                    <a:fillRect l="-1843" t="-441" r="-36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D7A4583-EE0B-2031-FB2A-06256E278646}"/>
                    </a:ext>
                  </a:extLst>
                </p:cNvPr>
                <p:cNvSpPr txBox="1"/>
                <p:nvPr/>
              </p:nvSpPr>
              <p:spPr>
                <a:xfrm>
                  <a:off x="8231907" y="3701117"/>
                  <a:ext cx="1183144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𝐷𝑉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𝐷𝑉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11" name="CasellaDiTes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907" y="3701117"/>
                  <a:ext cx="1183144" cy="1384995"/>
                </a:xfrm>
                <a:prstGeom prst="rect">
                  <a:avLst/>
                </a:prstGeom>
                <a:blipFill>
                  <a:blip r:embed="rId15"/>
                  <a:stretch>
                    <a:fillRect l="-2062" t="-441" r="-412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ttore 4 18">
              <a:extLst>
                <a:ext uri="{FF2B5EF4-FFF2-40B4-BE49-F238E27FC236}">
                  <a16:creationId xmlns:a16="http://schemas.microsoft.com/office/drawing/2014/main" id="{5B1D3411-CD5B-31D9-3743-45B0458B1F09}"/>
                </a:ext>
              </a:extLst>
            </p:cNvPr>
            <p:cNvCxnSpPr/>
            <p:nvPr/>
          </p:nvCxnSpPr>
          <p:spPr>
            <a:xfrm flipH="1">
              <a:off x="2932987" y="4475756"/>
              <a:ext cx="6639276" cy="12700"/>
            </a:xfrm>
            <a:prstGeom prst="bentConnector5">
              <a:avLst>
                <a:gd name="adj1" fmla="val -3443"/>
                <a:gd name="adj2" fmla="val -11113055"/>
                <a:gd name="adj3" fmla="val 103443"/>
              </a:avLst>
            </a:prstGeom>
            <a:ln w="41275">
              <a:solidFill>
                <a:srgbClr val="A016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ACD7D1-D35D-E3DD-2950-1673A036E75B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16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90246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20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83559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2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MDOF Properties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Choose between the structural system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MDOF_properties_BW_MRF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8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MDOF_properties_BW_BF</a:t>
            </a:r>
            <a:endParaRPr lang="en-US" sz="18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and  between linear or hysteretic </a:t>
            </a:r>
            <a:r>
              <a:rPr lang="en-US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behaviour</a:t>
            </a:r>
            <a:endParaRPr lang="en-US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</a:rPr>
              <a:t>%% Structural </a:t>
            </a:r>
            <a:r>
              <a:rPr lang="en-US" dirty="0" err="1">
                <a:latin typeface="Adobe Caslon Pro"/>
              </a:rPr>
              <a:t>behaviour</a:t>
            </a:r>
            <a:endParaRPr lang="en-US" dirty="0">
              <a:latin typeface="Adobe Caslon Pro"/>
            </a:endParaRPr>
          </a:p>
          <a:p>
            <a:r>
              <a:rPr lang="it-IT" dirty="0" err="1">
                <a:latin typeface="Adobe Caslon Pro"/>
              </a:rPr>
              <a:t>System_type</a:t>
            </a:r>
            <a:r>
              <a:rPr lang="it-IT" dirty="0">
                <a:latin typeface="Adobe Caslon Pro"/>
              </a:rPr>
              <a:t> = ‘le’; % ‘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’</a:t>
            </a:r>
          </a:p>
          <a:p>
            <a:r>
              <a:rPr lang="it-IT" dirty="0">
                <a:latin typeface="Adobe Caslon Pro"/>
              </a:rPr>
              <a:t>% 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 = </a:t>
            </a:r>
            <a:r>
              <a:rPr lang="it-IT" dirty="0" err="1">
                <a:latin typeface="Adobe Caslon Pro"/>
              </a:rPr>
              <a:t>bouc-wen</a:t>
            </a:r>
            <a:endParaRPr lang="it-IT" dirty="0">
              <a:latin typeface="Adobe Caslon Pro"/>
            </a:endParaRPr>
          </a:p>
          <a:p>
            <a:r>
              <a:rPr lang="it-IT" dirty="0">
                <a:latin typeface="Adobe Caslon Pro"/>
              </a:rPr>
              <a:t>% le = linear </a:t>
            </a:r>
            <a:r>
              <a:rPr lang="it-IT" dirty="0" err="1">
                <a:latin typeface="Adobe Caslon Pro"/>
              </a:rPr>
              <a:t>elastic</a:t>
            </a:r>
            <a:endParaRPr lang="en-GB" dirty="0">
              <a:latin typeface="Adobe Caslon Pro"/>
            </a:endParaRPr>
          </a:p>
          <a:p>
            <a:r>
              <a:rPr lang="en-GB" i="1" dirty="0">
                <a:latin typeface="Adobe Caslon Pro"/>
              </a:rPr>
              <a:t>…</a:t>
            </a:r>
          </a:p>
          <a:p>
            <a:r>
              <a:rPr lang="en-GB" dirty="0">
                <a:latin typeface="Adobe Caslon Pro"/>
              </a:rPr>
              <a:t>%% Limit States</a:t>
            </a:r>
          </a:p>
          <a:p>
            <a:r>
              <a:rPr lang="en-GB" dirty="0">
                <a:latin typeface="Adobe Caslon Pro"/>
              </a:rPr>
              <a:t>LS = [0.50 0.75 1 2 3]*4/100;</a:t>
            </a:r>
          </a:p>
          <a:p>
            <a:r>
              <a:rPr lang="en-GB" dirty="0">
                <a:latin typeface="Adobe Caslon Pro"/>
              </a:rPr>
              <a:t>for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1:numel(LS)</a:t>
            </a:r>
          </a:p>
          <a:p>
            <a:r>
              <a:rPr lang="en-GB" dirty="0" err="1">
                <a:latin typeface="Adobe Caslon Pro"/>
              </a:rPr>
              <a:t>ls_val</a:t>
            </a:r>
            <a:r>
              <a:rPr lang="en-GB" dirty="0">
                <a:latin typeface="Adobe Caslon Pro"/>
              </a:rPr>
              <a:t> = LS(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)</a:t>
            </a:r>
          </a:p>
          <a:p>
            <a:r>
              <a:rPr lang="en-GB" dirty="0" err="1">
                <a:latin typeface="Adobe Caslon Pro"/>
              </a:rPr>
              <a:t>Main_IDA_o_t</a:t>
            </a:r>
            <a:endParaRPr lang="en-GB" dirty="0">
              <a:latin typeface="Adobe Caslon Pro"/>
            </a:endParaRPr>
          </a:p>
          <a:p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+ 1;</a:t>
            </a:r>
          </a:p>
          <a:p>
            <a:r>
              <a:rPr lang="en-GB" dirty="0">
                <a:latin typeface="Adobe Caslon Pro"/>
              </a:rPr>
              <a:t>end</a:t>
            </a: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8D22377-70B1-4554-A57B-52F4CEA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46AED7-C9A0-930C-3C51-832436D5F9F3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66711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4: </a:t>
            </a: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21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Initial condition        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Mat.dFe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=zeros(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Mat.NDOF,numel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));    %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Preallocation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for the load for the time series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*scale;                       % Scaled ground motion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'*g;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Computation response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ResponceMDF_Bw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(Mat);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max(abs(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HistVarBw.eps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(1,:)));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; %store the EDP for each time history analysis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SCALE(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scale; %store the scale factor for each time history analysis</a:t>
            </a:r>
            <a:r>
              <a:rPr lang="en-GB" i="1" dirty="0">
                <a:latin typeface="Adobe Caslon Pro"/>
              </a:rPr>
              <a:t>…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A397785-78A3-4C9A-BAAC-EA669754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905878-4132-66F7-214A-6E4D18AB7A0D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16453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22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Untruncated IDA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parmhat,parmci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lognfit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,0.01);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(2);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Truncated IDA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2.2;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% take only the results with IM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sum(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&gt;=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   % number of analyses reached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without collapsing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Maximum likelihood fit, using equation (1) and (2) of previously slides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truncated_ida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endParaRPr lang="en-GB" i="1" dirty="0">
              <a:latin typeface="Adobe Caslon Pr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5DAAE12-4818-4E3E-85FF-6E839A26BA39}"/>
              </a:ext>
            </a:extLst>
          </p:cNvPr>
          <p:cNvGrpSpPr/>
          <p:nvPr/>
        </p:nvGrpSpPr>
        <p:grpSpPr>
          <a:xfrm>
            <a:off x="5277555" y="2631436"/>
            <a:ext cx="6828839" cy="1430976"/>
            <a:chOff x="5277555" y="2631436"/>
            <a:chExt cx="6828839" cy="143097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309A98D9-673A-435A-9C07-7CF6EB8EDC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78" r="20013"/>
            <a:stretch/>
          </p:blipFill>
          <p:spPr>
            <a:xfrm>
              <a:off x="5277555" y="3238885"/>
              <a:ext cx="5852351" cy="7143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AC70104-A7C5-471B-8934-316F45E4E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2862" r="13036"/>
            <a:stretch/>
          </p:blipFill>
          <p:spPr>
            <a:xfrm>
              <a:off x="5363519" y="2631436"/>
              <a:ext cx="6361636" cy="60744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07AE9AA-C8C5-458E-8365-475F78FB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5844" y="2795587"/>
              <a:ext cx="590550" cy="1266825"/>
            </a:xfrm>
            <a:prstGeom prst="rect">
              <a:avLst/>
            </a:prstGeom>
          </p:spPr>
        </p:pic>
      </p:grpSp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F9FCAA5B-F2F8-4E86-AB40-D53817B85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21B37A-B677-5B80-2B96-A84D949A517F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5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63505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23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E3589B7-A71C-49F9-AB7F-D43A8838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14960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1EC737-A0FF-C440-6C38-E7901DEDC33E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4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658267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24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2536AE-767B-466D-8161-7B001EE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0" b="1786"/>
          <a:stretch/>
        </p:blipFill>
        <p:spPr>
          <a:xfrm>
            <a:off x="606515" y="2798544"/>
            <a:ext cx="8276232" cy="3523764"/>
          </a:xfrm>
          <a:prstGeom prst="rect">
            <a:avLst/>
          </a:prstGeom>
        </p:spPr>
      </p:pic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246BF77-3A07-4793-9F53-692B48CC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747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486AB9-A4B8-D533-9919-C81E04075945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5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59616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Baker J. W. (2008). </a:t>
            </a:r>
            <a:r>
              <a:rPr lang="en-GB" i="1" dirty="0">
                <a:latin typeface="Adobe Caslon Pro"/>
              </a:rPr>
              <a:t>An Introduction to Probabilistic Seismic Hazard Analysis (PSHA)</a:t>
            </a:r>
            <a:r>
              <a:rPr lang="en-GB" dirty="0">
                <a:latin typeface="Adobe Caslon Pro"/>
              </a:rPr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Kramer, S.L. (1996) </a:t>
            </a:r>
            <a:r>
              <a:rPr lang="en-GB" i="1" dirty="0">
                <a:latin typeface="Adobe Caslon Pro"/>
              </a:rPr>
              <a:t>Geotechnical earthquake engineering</a:t>
            </a:r>
            <a:r>
              <a:rPr lang="en-GB" dirty="0">
                <a:latin typeface="Adobe Caslon Pro"/>
              </a:rPr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Wells, D.L. and Coppersmith, K.J. (1994) </a:t>
            </a:r>
            <a:r>
              <a:rPr lang="en-GB" i="1" dirty="0">
                <a:latin typeface="Adobe Caslon Pro"/>
              </a:rPr>
              <a:t>New empirical relationships among magnitude, rupture length, rupture width, rupture area, and surface displacement.</a:t>
            </a:r>
            <a:r>
              <a:rPr lang="en-GB" dirty="0">
                <a:latin typeface="Adobe Caslon Pro"/>
              </a:rPr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Cornell, C.A. (1968). </a:t>
            </a:r>
            <a:r>
              <a:rPr lang="en-GB" i="1" dirty="0">
                <a:latin typeface="Adobe Caslon Pro"/>
              </a:rPr>
              <a:t>Engineering seismic risk analysis</a:t>
            </a:r>
            <a:r>
              <a:rPr lang="en-GB" dirty="0">
                <a:latin typeface="Adobe Caslon Pro"/>
              </a:rPr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Stucchi M., Meletti C., Montaldo V., </a:t>
            </a:r>
            <a:r>
              <a:rPr lang="it-IT" dirty="0" err="1">
                <a:latin typeface="Adobe Caslon Pro"/>
              </a:rPr>
              <a:t>Akinci</a:t>
            </a:r>
            <a:r>
              <a:rPr lang="it-IT" dirty="0">
                <a:latin typeface="Adobe Caslon Pro"/>
              </a:rPr>
              <a:t> A., Faccioli E., Gasperini P., </a:t>
            </a:r>
            <a:r>
              <a:rPr lang="it-IT" dirty="0" err="1">
                <a:latin typeface="Adobe Caslon Pro"/>
              </a:rPr>
              <a:t>Malagnini</a:t>
            </a:r>
            <a:r>
              <a:rPr lang="it-IT" dirty="0">
                <a:latin typeface="Adobe Caslon Pro"/>
              </a:rPr>
              <a:t> L., Valensise G. (2004). </a:t>
            </a:r>
            <a:r>
              <a:rPr lang="it-IT" i="1" dirty="0">
                <a:latin typeface="Adobe Caslon Pro"/>
              </a:rPr>
              <a:t>Pericolosità sismica di riferimento per il territorio nazionale MPS04.</a:t>
            </a:r>
            <a:r>
              <a:rPr lang="it-IT" dirty="0">
                <a:latin typeface="Adobe Caslon Pro"/>
              </a:rPr>
              <a:t> Istituto Nazionale di Geofisica e Vulcanologia (INGV). https://doi.org/10.13127/sh/mps04/ag</a:t>
            </a:r>
            <a:r>
              <a:rPr lang="en-GB" dirty="0">
                <a:latin typeface="Adobe Caslon Pro"/>
              </a:rPr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  <a:hlinkClick r:id="rId2"/>
              </a:rPr>
              <a:t>http://zonesismiche.mi.ingv.it/</a:t>
            </a:r>
            <a:r>
              <a:rPr lang="en-GB" dirty="0">
                <a:latin typeface="Adobe Caslon Pro"/>
              </a:rPr>
              <a:t> </a:t>
            </a:r>
            <a:r>
              <a:rPr lang="en-GB" dirty="0">
                <a:latin typeface="Adobe Caslon Pro"/>
                <a:sym typeface="Wingdings" panose="05000000000000000000" pitchFamily="2" charset="2"/>
              </a:rPr>
              <a:t> Italian database </a:t>
            </a:r>
            <a:endParaRPr lang="it-IT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25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13A0BB5-C74E-4154-B45A-609F6E35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36306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3B0673-42EB-6D2B-F155-D23E5548F75E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dobe Caslon Pro"/>
              </a:rPr>
              <a:t>Mackie, K &amp; </a:t>
            </a:r>
            <a:r>
              <a:rPr lang="en-US" dirty="0" err="1">
                <a:latin typeface="Adobe Caslon Pro"/>
              </a:rPr>
              <a:t>Stojadinovic</a:t>
            </a:r>
            <a:r>
              <a:rPr lang="en-US" dirty="0">
                <a:latin typeface="Adobe Caslon Pro"/>
              </a:rPr>
              <a:t>, </a:t>
            </a:r>
            <a:r>
              <a:rPr lang="en-US" dirty="0" err="1">
                <a:latin typeface="Adobe Caslon Pro"/>
              </a:rPr>
              <a:t>Bozidar</a:t>
            </a:r>
            <a:r>
              <a:rPr lang="en-US" dirty="0">
                <a:latin typeface="Adobe Caslon Pro"/>
              </a:rPr>
              <a:t>. (2003). </a:t>
            </a:r>
            <a:r>
              <a:rPr lang="en-US" i="1" dirty="0">
                <a:latin typeface="Adobe Caslon Pro"/>
              </a:rPr>
              <a:t>Seismic Demands for Performance-Based Design of Bridges.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t-IT" sz="1800" dirty="0" err="1">
                <a:latin typeface="Adobe Caslon Pro"/>
              </a:rPr>
              <a:t>Bursi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Pucinotti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Tondini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Zanon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i="1" dirty="0">
                <a:latin typeface="Adobe Caslon Pro"/>
              </a:rPr>
              <a:t>Tests and model calibration of high strength steel tubular beam-to-column and column-base composite joints for moment-resisting structures</a:t>
            </a:r>
            <a:r>
              <a:rPr lang="en-US" altLang="it-IT" sz="1800" dirty="0">
                <a:latin typeface="Adobe Caslon Pro"/>
              </a:rPr>
              <a:t>, Earthquake Engineering and Structural Dynamics, (2015).</a:t>
            </a:r>
            <a:endParaRPr lang="it-IT" altLang="it-IT" sz="1800" i="1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Charalampakis</a:t>
            </a:r>
            <a:r>
              <a:rPr lang="en-US" dirty="0">
                <a:latin typeface="Adobe Caslon Pro"/>
              </a:rPr>
              <a:t>, A. &amp; </a:t>
            </a:r>
            <a:r>
              <a:rPr lang="en-US" dirty="0" err="1">
                <a:latin typeface="Adobe Caslon Pro"/>
              </a:rPr>
              <a:t>Koumousis,V</a:t>
            </a:r>
            <a:r>
              <a:rPr lang="en-US" dirty="0">
                <a:latin typeface="Adobe Caslon Pro"/>
              </a:rPr>
              <a:t>. (2010). </a:t>
            </a:r>
            <a:r>
              <a:rPr lang="en-US" i="1" dirty="0">
                <a:latin typeface="Adobe Caslon Pro"/>
              </a:rPr>
              <a:t>Parameters of </a:t>
            </a:r>
            <a:r>
              <a:rPr lang="en-US" i="1" dirty="0" err="1">
                <a:latin typeface="Adobe Caslon Pro"/>
              </a:rPr>
              <a:t>Bouc</a:t>
            </a:r>
            <a:r>
              <a:rPr lang="en-US" i="1" dirty="0">
                <a:latin typeface="Adobe Caslon Pro"/>
              </a:rPr>
              <a:t>–Wen Model Revisited</a:t>
            </a:r>
            <a:r>
              <a:rPr lang="en-US" dirty="0">
                <a:latin typeface="Adobe Caslon Pro"/>
              </a:rPr>
              <a:t>, Applied Mechanics.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Haukaas</a:t>
            </a:r>
            <a:r>
              <a:rPr lang="en-US" dirty="0">
                <a:latin typeface="Adobe Caslon Pro"/>
              </a:rPr>
              <a:t>, T. &amp; Der </a:t>
            </a:r>
            <a:r>
              <a:rPr lang="en-US" dirty="0" err="1">
                <a:latin typeface="Adobe Caslon Pro"/>
              </a:rPr>
              <a:t>Kiureghian</a:t>
            </a:r>
            <a:r>
              <a:rPr lang="en-US" dirty="0">
                <a:latin typeface="Adobe Caslon Pro"/>
              </a:rPr>
              <a:t>, A. (2004). </a:t>
            </a:r>
            <a:r>
              <a:rPr lang="en-US" i="1" dirty="0">
                <a:latin typeface="Adobe Caslon Pro"/>
              </a:rPr>
              <a:t>Finite Element Reliability and Sensitivity Methods for Performance-Based Earthquake Engineering</a:t>
            </a:r>
            <a:r>
              <a:rPr lang="en-US" dirty="0">
                <a:latin typeface="Adobe Caslon Pro"/>
              </a:rPr>
              <a:t>, tech. rep., PEER - Pacific Earthquake Engineering Research Center.</a:t>
            </a:r>
            <a:endParaRPr lang="en-GB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26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1F9BA3-6394-436D-A384-955355776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7080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DA0F64-8681-ACCD-9957-5AA5AEFCB439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2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21830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Thanks for the attention!</a:t>
            </a:r>
            <a:endParaRPr lang="it-IT" dirty="0">
              <a:latin typeface="Adobe Caslon Pro"/>
            </a:endParaRP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888D58EA-359B-4CF9-B2B2-96CEE3076F9D}"/>
              </a:ext>
            </a:extLst>
          </p:cNvPr>
          <p:cNvSpPr txBox="1">
            <a:spLocks/>
          </p:cNvSpPr>
          <p:nvPr/>
        </p:nvSpPr>
        <p:spPr>
          <a:xfrm>
            <a:off x="0" y="5415308"/>
            <a:ext cx="8769926" cy="97465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marL="72231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A55671-9ED6-4DE1-AAD7-CCD6442AB958}"/>
              </a:ext>
            </a:extLst>
          </p:cNvPr>
          <p:cNvSpPr txBox="1"/>
          <p:nvPr/>
        </p:nvSpPr>
        <p:spPr>
          <a:xfrm>
            <a:off x="8544337" y="6418159"/>
            <a:ext cx="34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7ACFC2-073B-1A25-3F5C-05A0F0FDFE65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4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8528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3">
                <a:extLst>
                  <a:ext uri="{FF2B5EF4-FFF2-40B4-BE49-F238E27FC236}">
                    <a16:creationId xmlns:a16="http://schemas.microsoft.com/office/drawing/2014/main" id="{859E66A0-E0C7-1210-5167-CC941EBE13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071" y="2481264"/>
                <a:ext cx="8123217" cy="35107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dobe Caslon Pro"/>
                  </a:rPr>
                  <a:t>The fragility curve is defined as the conditional probability of failure of a structure, or its critical components, at given values of seismic intensity measures (</a:t>
                </a:r>
                <a:r>
                  <a:rPr lang="en-US" i="1" dirty="0">
                    <a:latin typeface="Adobe Caslon Pro"/>
                  </a:rPr>
                  <a:t>IMs</a:t>
                </a:r>
                <a:r>
                  <a:rPr lang="en-US" dirty="0">
                    <a:latin typeface="Adobe Caslon Pro"/>
                  </a:rPr>
                  <a:t>).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dobe Caslon Pro"/>
                  </a:rPr>
                  <a:t>In practice, a fragility curve is calculated as the conditional probability that the damage measure (</a:t>
                </a:r>
                <a:r>
                  <a:rPr lang="en-US" i="1" dirty="0">
                    <a:latin typeface="Adobe Caslon Pro"/>
                  </a:rPr>
                  <a:t>D</a:t>
                </a:r>
                <a:r>
                  <a:rPr lang="en-US" dirty="0">
                    <a:latin typeface="Adobe Caslon Pro"/>
                  </a:rPr>
                  <a:t>) exceeds a critical threshold, for a given seismic </a:t>
                </a:r>
                <a:r>
                  <a:rPr lang="en-US" i="1" dirty="0">
                    <a:latin typeface="Adobe Caslon Pro"/>
                  </a:rPr>
                  <a:t>IM</a:t>
                </a:r>
                <a:r>
                  <a:rPr lang="en-US" dirty="0">
                    <a:latin typeface="Adobe Caslon Pro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1100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Adobe Caslon Pro"/>
                </a:endParaRPr>
              </a:p>
            </p:txBody>
          </p:sp>
        </mc:Choice>
        <mc:Fallback>
          <p:sp>
            <p:nvSpPr>
              <p:cNvPr id="2" name="Segnaposto testo 3">
                <a:extLst>
                  <a:ext uri="{FF2B5EF4-FFF2-40B4-BE49-F238E27FC236}">
                    <a16:creationId xmlns:a16="http://schemas.microsoft.com/office/drawing/2014/main" id="{859E66A0-E0C7-1210-5167-CC941EBE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71" y="2481264"/>
                <a:ext cx="8123217" cy="3510746"/>
              </a:xfrm>
              <a:prstGeom prst="rect">
                <a:avLst/>
              </a:prstGeom>
              <a:blipFill>
                <a:blip r:embed="rId2"/>
                <a:stretch>
                  <a:fillRect l="-675" t="-8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A1C564-8825-7235-06A7-D1C8DC188678}"/>
              </a:ext>
            </a:extLst>
          </p:cNvPr>
          <p:cNvSpPr txBox="1">
            <a:spLocks/>
          </p:cNvSpPr>
          <p:nvPr/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Adobe Caslon Pro"/>
              </a:rPr>
              <a:t>Fragility Analysis</a:t>
            </a:r>
            <a:endParaRPr lang="en-GB" dirty="0">
              <a:latin typeface="Adobe Caslon Pr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25E18A-8FB0-D772-2655-6B6DD24FE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0" b="6975"/>
          <a:stretch/>
        </p:blipFill>
        <p:spPr>
          <a:xfrm>
            <a:off x="4503029" y="3322111"/>
            <a:ext cx="4963702" cy="983536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0EC815B-A059-E241-8133-F40AC2134FBF}"/>
              </a:ext>
            </a:extLst>
          </p:cNvPr>
          <p:cNvCxnSpPr>
            <a:cxnSpLocks/>
          </p:cNvCxnSpPr>
          <p:nvPr/>
        </p:nvCxnSpPr>
        <p:spPr>
          <a:xfrm>
            <a:off x="6405115" y="2829268"/>
            <a:ext cx="4353106" cy="0"/>
          </a:xfrm>
          <a:prstGeom prst="line">
            <a:avLst/>
          </a:prstGeom>
          <a:ln w="57150">
            <a:solidFill>
              <a:srgbClr val="A016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CAECBE6D-A037-E133-AA72-377A0D283269}"/>
              </a:ext>
            </a:extLst>
          </p:cNvPr>
          <p:cNvSpPr/>
          <p:nvPr/>
        </p:nvSpPr>
        <p:spPr>
          <a:xfrm>
            <a:off x="7737337" y="3604032"/>
            <a:ext cx="901003" cy="585261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dobe Caslon Pro"/>
            </a:endParaRPr>
          </a:p>
        </p:txBody>
      </p:sp>
      <p:cxnSp>
        <p:nvCxnSpPr>
          <p:cNvPr id="7" name="Connettore 2 6" title="Standard Normal CDF">
            <a:extLst>
              <a:ext uri="{FF2B5EF4-FFF2-40B4-BE49-F238E27FC236}">
                <a16:creationId xmlns:a16="http://schemas.microsoft.com/office/drawing/2014/main" id="{E75B2C2E-61B1-412A-01B5-98C39C433CC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187839" y="2829268"/>
            <a:ext cx="170853" cy="774764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03E82894-9BE1-4A8B-CC18-139021753B23}"/>
              </a:ext>
            </a:extLst>
          </p:cNvPr>
          <p:cNvGrpSpPr/>
          <p:nvPr/>
        </p:nvGrpSpPr>
        <p:grpSpPr>
          <a:xfrm>
            <a:off x="460218" y="2553942"/>
            <a:ext cx="1732426" cy="2100180"/>
            <a:chOff x="1645021" y="2977429"/>
            <a:chExt cx="2055610" cy="210018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558A30B-BA8E-1E4F-907E-AD5131D91E2B}"/>
                </a:ext>
              </a:extLst>
            </p:cNvPr>
            <p:cNvGrpSpPr/>
            <p:nvPr/>
          </p:nvGrpSpPr>
          <p:grpSpPr>
            <a:xfrm>
              <a:off x="1645021" y="2977429"/>
              <a:ext cx="2055610" cy="2100180"/>
              <a:chOff x="1645021" y="2977429"/>
              <a:chExt cx="2080772" cy="2485734"/>
            </a:xfrm>
          </p:grpSpPr>
          <p:sp>
            <p:nvSpPr>
              <p:cNvPr id="11" name="Figura a mano libera: forma 10">
                <a:extLst>
                  <a:ext uri="{FF2B5EF4-FFF2-40B4-BE49-F238E27FC236}">
                    <a16:creationId xmlns:a16="http://schemas.microsoft.com/office/drawing/2014/main" id="{B2648F6E-C3CD-5E77-C34F-083607C64345}"/>
                  </a:ext>
                </a:extLst>
              </p:cNvPr>
              <p:cNvSpPr/>
              <p:nvPr/>
            </p:nvSpPr>
            <p:spPr>
              <a:xfrm rot="16200000">
                <a:off x="1465602" y="3156848"/>
                <a:ext cx="2439609" cy="2080772"/>
              </a:xfrm>
              <a:custGeom>
                <a:avLst/>
                <a:gdLst>
                  <a:gd name="connsiteX0" fmla="*/ 0 w 2080771"/>
                  <a:gd name="connsiteY0" fmla="*/ 104039 h 2439608"/>
                  <a:gd name="connsiteX1" fmla="*/ 104039 w 2080771"/>
                  <a:gd name="connsiteY1" fmla="*/ 0 h 2439608"/>
                  <a:gd name="connsiteX2" fmla="*/ 1976732 w 2080771"/>
                  <a:gd name="connsiteY2" fmla="*/ 0 h 2439608"/>
                  <a:gd name="connsiteX3" fmla="*/ 2080771 w 2080771"/>
                  <a:gd name="connsiteY3" fmla="*/ 104039 h 2439608"/>
                  <a:gd name="connsiteX4" fmla="*/ 2080771 w 2080771"/>
                  <a:gd name="connsiteY4" fmla="*/ 2335569 h 2439608"/>
                  <a:gd name="connsiteX5" fmla="*/ 1976732 w 2080771"/>
                  <a:gd name="connsiteY5" fmla="*/ 2439608 h 2439608"/>
                  <a:gd name="connsiteX6" fmla="*/ 104039 w 2080771"/>
                  <a:gd name="connsiteY6" fmla="*/ 2439608 h 2439608"/>
                  <a:gd name="connsiteX7" fmla="*/ 0 w 2080771"/>
                  <a:gd name="connsiteY7" fmla="*/ 2335569 h 2439608"/>
                  <a:gd name="connsiteX8" fmla="*/ 0 w 2080771"/>
                  <a:gd name="connsiteY8" fmla="*/ 104039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0771" h="2439608">
                    <a:moveTo>
                      <a:pt x="1992034" y="1"/>
                    </a:moveTo>
                    <a:cubicBezTo>
                      <a:pt x="2041042" y="1"/>
                      <a:pt x="2080771" y="54613"/>
                      <a:pt x="2080771" y="121981"/>
                    </a:cubicBezTo>
                    <a:lnTo>
                      <a:pt x="2080771" y="2317627"/>
                    </a:lnTo>
                    <a:cubicBezTo>
                      <a:pt x="2080771" y="2384995"/>
                      <a:pt x="2041042" y="2439607"/>
                      <a:pt x="1992034" y="2439607"/>
                    </a:cubicBezTo>
                    <a:lnTo>
                      <a:pt x="88737" y="2439607"/>
                    </a:lnTo>
                    <a:cubicBezTo>
                      <a:pt x="39729" y="2439607"/>
                      <a:pt x="0" y="2384995"/>
                      <a:pt x="0" y="2317627"/>
                    </a:cubicBezTo>
                    <a:lnTo>
                      <a:pt x="0" y="121981"/>
                    </a:lnTo>
                    <a:cubicBezTo>
                      <a:pt x="0" y="54613"/>
                      <a:pt x="39729" y="1"/>
                      <a:pt x="88737" y="1"/>
                    </a:cubicBezTo>
                    <a:lnTo>
                      <a:pt x="1992034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39130" tIns="48006" rIns="62230" bIns="1664617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12" name="Figura a mano libera: forma 11">
                <a:extLst>
                  <a:ext uri="{FF2B5EF4-FFF2-40B4-BE49-F238E27FC236}">
                    <a16:creationId xmlns:a16="http://schemas.microsoft.com/office/drawing/2014/main" id="{58A7DC01-ECBA-0F4C-1AA4-D30BDFE89B4A}"/>
                  </a:ext>
                </a:extLst>
              </p:cNvPr>
              <p:cNvSpPr/>
              <p:nvPr/>
            </p:nvSpPr>
            <p:spPr>
              <a:xfrm>
                <a:off x="2047223" y="3023555"/>
                <a:ext cx="1550174" cy="2439608"/>
              </a:xfrm>
              <a:custGeom>
                <a:avLst/>
                <a:gdLst>
                  <a:gd name="connsiteX0" fmla="*/ 0 w 1550174"/>
                  <a:gd name="connsiteY0" fmla="*/ 0 h 2439608"/>
                  <a:gd name="connsiteX1" fmla="*/ 1550174 w 1550174"/>
                  <a:gd name="connsiteY1" fmla="*/ 0 h 2439608"/>
                  <a:gd name="connsiteX2" fmla="*/ 1550174 w 1550174"/>
                  <a:gd name="connsiteY2" fmla="*/ 2439608 h 2439608"/>
                  <a:gd name="connsiteX3" fmla="*/ 0 w 1550174"/>
                  <a:gd name="connsiteY3" fmla="*/ 2439608 h 2439608"/>
                  <a:gd name="connsiteX4" fmla="*/ 0 w 1550174"/>
                  <a:gd name="connsiteY4" fmla="*/ 0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0174" h="2439608">
                    <a:moveTo>
                      <a:pt x="0" y="0"/>
                    </a:moveTo>
                    <a:lnTo>
                      <a:pt x="1550174" y="0"/>
                    </a:lnTo>
                    <a:lnTo>
                      <a:pt x="1550174" y="2439608"/>
                    </a:lnTo>
                    <a:lnTo>
                      <a:pt x="0" y="243960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Vulnerability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2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0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i="1" kern="1200" dirty="0" err="1">
                    <a:latin typeface="+mj-lt"/>
                  </a:rPr>
                  <a:t>engineering</a:t>
                </a:r>
                <a:r>
                  <a:rPr lang="it-IT" sz="1400" i="1" kern="1200" dirty="0">
                    <a:latin typeface="+mj-lt"/>
                  </a:rPr>
                  <a:t> </a:t>
                </a:r>
                <a:r>
                  <a:rPr lang="it-IT" sz="1400" i="1" kern="1200" dirty="0" err="1">
                    <a:latin typeface="+mj-lt"/>
                  </a:rPr>
                  <a:t>demand</a:t>
                </a:r>
                <a:r>
                  <a:rPr lang="it-IT" sz="1400" i="1" kern="1200" dirty="0">
                    <a:latin typeface="+mj-lt"/>
                  </a:rPr>
                  <a:t> par.</a:t>
                </a:r>
                <a:endParaRPr lang="en-GB" sz="14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E6D0A81-EB8B-877A-385E-2DD6F97A4E47}"/>
                    </a:ext>
                  </a:extLst>
                </p:cNvPr>
                <p:cNvSpPr txBox="1"/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𝐸𝐷𝑃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E7A20EB4-DE2D-4DF8-B8CA-BD712478A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blipFill>
                  <a:blip r:embed="rId8"/>
                  <a:stretch>
                    <a:fillRect l="-1951" t="-508" r="-390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7E186EA-26CC-2CF0-DA23-B38AB73D647C}"/>
              </a:ext>
            </a:extLst>
          </p:cNvPr>
          <p:cNvGrpSpPr/>
          <p:nvPr/>
        </p:nvGrpSpPr>
        <p:grpSpPr>
          <a:xfrm>
            <a:off x="1074740" y="4654122"/>
            <a:ext cx="1732425" cy="2078910"/>
            <a:chOff x="12560923" y="1013183"/>
            <a:chExt cx="1732425" cy="2078910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6D881DC-3AF3-39CF-E4EB-EBEA67599779}"/>
                </a:ext>
              </a:extLst>
            </p:cNvPr>
            <p:cNvGrpSpPr/>
            <p:nvPr/>
          </p:nvGrpSpPr>
          <p:grpSpPr>
            <a:xfrm>
              <a:off x="12560923" y="1013183"/>
              <a:ext cx="1732425" cy="2078910"/>
              <a:chOff x="13420811" y="2795247"/>
              <a:chExt cx="1732425" cy="2078910"/>
            </a:xfrm>
          </p:grpSpPr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03D2DF86-A3B5-FFCC-04D5-E7C250432698}"/>
                  </a:ext>
                </a:extLst>
              </p:cNvPr>
              <p:cNvSpPr/>
              <p:nvPr/>
            </p:nvSpPr>
            <p:spPr>
              <a:xfrm rot="16200000">
                <a:off x="13247569" y="2968489"/>
                <a:ext cx="2078910" cy="1732425"/>
              </a:xfrm>
              <a:custGeom>
                <a:avLst/>
                <a:gdLst>
                  <a:gd name="connsiteX0" fmla="*/ 0 w 1732424"/>
                  <a:gd name="connsiteY0" fmla="*/ 86621 h 2078909"/>
                  <a:gd name="connsiteX1" fmla="*/ 86621 w 1732424"/>
                  <a:gd name="connsiteY1" fmla="*/ 0 h 2078909"/>
                  <a:gd name="connsiteX2" fmla="*/ 1645803 w 1732424"/>
                  <a:gd name="connsiteY2" fmla="*/ 0 h 2078909"/>
                  <a:gd name="connsiteX3" fmla="*/ 1732424 w 1732424"/>
                  <a:gd name="connsiteY3" fmla="*/ 86621 h 2078909"/>
                  <a:gd name="connsiteX4" fmla="*/ 1732424 w 1732424"/>
                  <a:gd name="connsiteY4" fmla="*/ 1992288 h 2078909"/>
                  <a:gd name="connsiteX5" fmla="*/ 1645803 w 1732424"/>
                  <a:gd name="connsiteY5" fmla="*/ 2078909 h 2078909"/>
                  <a:gd name="connsiteX6" fmla="*/ 86621 w 1732424"/>
                  <a:gd name="connsiteY6" fmla="*/ 2078909 h 2078909"/>
                  <a:gd name="connsiteX7" fmla="*/ 0 w 1732424"/>
                  <a:gd name="connsiteY7" fmla="*/ 1992288 h 2078909"/>
                  <a:gd name="connsiteX8" fmla="*/ 0 w 1732424"/>
                  <a:gd name="connsiteY8" fmla="*/ 86621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2424" h="2078909">
                    <a:moveTo>
                      <a:pt x="1660239" y="1"/>
                    </a:moveTo>
                    <a:cubicBezTo>
                      <a:pt x="1700105" y="1"/>
                      <a:pt x="1732424" y="46539"/>
                      <a:pt x="1732424" y="103946"/>
                    </a:cubicBezTo>
                    <a:lnTo>
                      <a:pt x="1732424" y="1974963"/>
                    </a:lnTo>
                    <a:cubicBezTo>
                      <a:pt x="1732424" y="2032370"/>
                      <a:pt x="1700105" y="2078908"/>
                      <a:pt x="1660239" y="2078908"/>
                    </a:cubicBezTo>
                    <a:lnTo>
                      <a:pt x="72185" y="2078908"/>
                    </a:lnTo>
                    <a:cubicBezTo>
                      <a:pt x="32319" y="2078908"/>
                      <a:pt x="0" y="2032370"/>
                      <a:pt x="0" y="1974963"/>
                    </a:cubicBezTo>
                    <a:lnTo>
                      <a:pt x="0" y="103946"/>
                    </a:lnTo>
                    <a:cubicBezTo>
                      <a:pt x="0" y="46539"/>
                      <a:pt x="32319" y="1"/>
                      <a:pt x="72185" y="1"/>
                    </a:cubicBezTo>
                    <a:lnTo>
                      <a:pt x="1660239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374204" tIns="48006" rIns="62230" bIns="1385940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17" name="Figura a mano libera: forma 16">
                <a:extLst>
                  <a:ext uri="{FF2B5EF4-FFF2-40B4-BE49-F238E27FC236}">
                    <a16:creationId xmlns:a16="http://schemas.microsoft.com/office/drawing/2014/main" id="{DDD328A1-773B-0B39-76F2-568DD89A2896}"/>
                  </a:ext>
                </a:extLst>
              </p:cNvPr>
              <p:cNvSpPr/>
              <p:nvPr/>
            </p:nvSpPr>
            <p:spPr>
              <a:xfrm>
                <a:off x="13736062" y="2795247"/>
                <a:ext cx="1290656" cy="2078909"/>
              </a:xfrm>
              <a:custGeom>
                <a:avLst/>
                <a:gdLst>
                  <a:gd name="connsiteX0" fmla="*/ 0 w 1290656"/>
                  <a:gd name="connsiteY0" fmla="*/ 0 h 2078909"/>
                  <a:gd name="connsiteX1" fmla="*/ 1290656 w 1290656"/>
                  <a:gd name="connsiteY1" fmla="*/ 0 h 2078909"/>
                  <a:gd name="connsiteX2" fmla="*/ 1290656 w 1290656"/>
                  <a:gd name="connsiteY2" fmla="*/ 2078909 h 2078909"/>
                  <a:gd name="connsiteX3" fmla="*/ 0 w 1290656"/>
                  <a:gd name="connsiteY3" fmla="*/ 2078909 h 2078909"/>
                  <a:gd name="connsiteX4" fmla="*/ 0 w 1290656"/>
                  <a:gd name="connsiteY4" fmla="*/ 0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656" h="2078909">
                    <a:moveTo>
                      <a:pt x="0" y="0"/>
                    </a:moveTo>
                    <a:lnTo>
                      <a:pt x="1290656" y="0"/>
                    </a:lnTo>
                    <a:lnTo>
                      <a:pt x="1290656" y="2078909"/>
                    </a:lnTo>
                    <a:lnTo>
                      <a:pt x="0" y="20789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Damage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3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i="1" kern="1200" dirty="0" err="1">
                    <a:latin typeface="+mj-lt"/>
                  </a:rPr>
                  <a:t>damage</a:t>
                </a:r>
                <a:r>
                  <a:rPr lang="it-IT" sz="1500" i="1" kern="1200" dirty="0">
                    <a:latin typeface="+mj-lt"/>
                  </a:rPr>
                  <a:t> </a:t>
                </a:r>
                <a:r>
                  <a:rPr lang="it-IT" sz="1500" i="1" kern="1200" dirty="0" err="1">
                    <a:latin typeface="+mj-lt"/>
                  </a:rPr>
                  <a:t>measure</a:t>
                </a:r>
                <a:endParaRPr lang="en-GB" sz="15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3A347DB-6BF0-FF13-C340-4DC191F81D66}"/>
                    </a:ext>
                  </a:extLst>
                </p:cNvPr>
                <p:cNvSpPr txBox="1"/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78760EC-342C-4861-A0B5-8978C7DB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blipFill>
                  <a:blip r:embed="rId9"/>
                  <a:stretch>
                    <a:fillRect l="-1843" t="-881" r="-36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BEFFFB-330C-6AFB-60C0-D50812F6F92B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10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7055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60">
                <a:extLst>
                  <a:ext uri="{FF2B5EF4-FFF2-40B4-BE49-F238E27FC236}">
                    <a16:creationId xmlns:a16="http://schemas.microsoft.com/office/drawing/2014/main" id="{6D7444BE-8CD6-0154-2CCA-8F49F2F01D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7376" y="2481263"/>
              <a:ext cx="8147762" cy="4247007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4264931">
                      <a:extLst>
                        <a:ext uri="{9D8B030D-6E8A-4147-A177-3AD203B41FA5}">
                          <a16:colId xmlns:a16="http://schemas.microsoft.com/office/drawing/2014/main" val="1382741543"/>
                        </a:ext>
                      </a:extLst>
                    </a:gridCol>
                    <a:gridCol w="3882831">
                      <a:extLst>
                        <a:ext uri="{9D8B030D-6E8A-4147-A177-3AD203B41FA5}">
                          <a16:colId xmlns:a16="http://schemas.microsoft.com/office/drawing/2014/main" val="90004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latin typeface="Adobe Caslon Pro"/>
                            </a:rPr>
                            <a:t>INTENSITY MEASURE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𝑰𝑴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latin typeface="Adobe Caslon Pro"/>
                            </a:rPr>
                            <a:t>DAMAGE STATE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it-IT" sz="1600" dirty="0">
                            <a:latin typeface="Adobe Caslon Pro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83022253"/>
                      </a:ext>
                    </a:extLst>
                  </a:tr>
                  <a:tr h="51085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500"/>
                            </a:lnSpc>
                          </a:pPr>
                          <a:r>
                            <a:rPr lang="it-IT" sz="1600" dirty="0">
                              <a:latin typeface="Adobe Caslon Pro"/>
                            </a:rPr>
                            <a:t>in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terms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of: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Efficiency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variability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of an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EDP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for a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given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IM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Robustness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efficiency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between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IM-EDP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at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different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period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ranges;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Practicality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correlation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to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known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and easy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identifiable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engineering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quantities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Sufficiency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validity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of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EDP|IM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statistically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independent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from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gm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site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characteristics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Effectiveness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ability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to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evaluate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an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analytical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relation.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500"/>
                            </a:lnSpc>
                          </a:pPr>
                          <a:r>
                            <a:rPr lang="it-IT" sz="1600" dirty="0">
                              <a:latin typeface="Adobe Caslon Pro"/>
                            </a:rPr>
                            <a:t>Should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suit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the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specific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structural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problem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>
                              <a:latin typeface="Adobe Caslon Pro"/>
                              <a:sym typeface="Wingdings" panose="05000000000000000000" pitchFamily="2" charset="2"/>
                            </a:rPr>
                            <a:t> associate </a:t>
                          </a:r>
                          <a:r>
                            <a:rPr lang="it-IT" sz="1600" dirty="0" err="1">
                              <a:latin typeface="Adobe Caslon Pro"/>
                              <a:sym typeface="Wingdings" panose="05000000000000000000" pitchFamily="2" charset="2"/>
                            </a:rPr>
                            <a:t>each</a:t>
                          </a:r>
                          <a:r>
                            <a:rPr lang="it-IT" sz="1600" dirty="0">
                              <a:latin typeface="Adobe Caslon Pro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  <a:sym typeface="Wingdings" panose="05000000000000000000" pitchFamily="2" charset="2"/>
                            </a:rPr>
                            <a:t>damage</a:t>
                          </a:r>
                          <a:r>
                            <a:rPr lang="it-IT" sz="1600" dirty="0">
                              <a:latin typeface="Adobe Caslon Pro"/>
                              <a:sym typeface="Wingdings" panose="05000000000000000000" pitchFamily="2" charset="2"/>
                            </a:rPr>
                            <a:t> state to a </a:t>
                          </a:r>
                          <a:r>
                            <a:rPr lang="it-IT" sz="1600" dirty="0" err="1">
                              <a:latin typeface="Adobe Caslon Pro"/>
                              <a:sym typeface="Wingdings" panose="05000000000000000000" pitchFamily="2" charset="2"/>
                            </a:rPr>
                            <a:t>specific</a:t>
                          </a:r>
                          <a:r>
                            <a:rPr lang="it-IT" sz="1600" dirty="0">
                              <a:latin typeface="Adobe Caslon Pro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it-IT" sz="1600" i="1" dirty="0">
                              <a:latin typeface="Adobe Caslon Pro"/>
                              <a:sym typeface="Wingdings" panose="05000000000000000000" pitchFamily="2" charset="2"/>
                            </a:rPr>
                            <a:t>EDP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i="0" dirty="0" err="1">
                              <a:latin typeface="Adobe Caslon Pro"/>
                              <a:sym typeface="Wingdings" panose="05000000000000000000" pitchFamily="2" charset="2"/>
                            </a:rPr>
                            <a:t>Categorical</a:t>
                          </a:r>
                          <a:r>
                            <a:rPr lang="it-IT" sz="1600" i="0" dirty="0">
                              <a:latin typeface="Adobe Caslon Pro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it-IT" sz="1600" i="0" dirty="0" err="1">
                              <a:latin typeface="Adobe Caslon Pro"/>
                              <a:sym typeface="Wingdings" panose="05000000000000000000" pitchFamily="2" charset="2"/>
                            </a:rPr>
                            <a:t>variables</a:t>
                          </a:r>
                          <a:r>
                            <a:rPr lang="it-IT" sz="1600" i="0" dirty="0">
                              <a:latin typeface="Adobe Caslon Pro"/>
                              <a:sym typeface="Wingdings" panose="05000000000000000000" pitchFamily="2" charset="2"/>
                            </a:rPr>
                            <a:t>, i.e.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i="1" dirty="0">
                              <a:latin typeface="Adobe Caslon Pro"/>
                            </a:rPr>
                            <a:t> no </a:t>
                          </a:r>
                          <a:r>
                            <a:rPr lang="it-IT" sz="1600" i="1" dirty="0" err="1">
                              <a:latin typeface="Adobe Caslon Pro"/>
                            </a:rPr>
                            <a:t>damages</a:t>
                          </a:r>
                          <a:r>
                            <a:rPr lang="it-IT" sz="1600" i="1" baseline="0" dirty="0">
                              <a:latin typeface="Adobe Caslon Pro"/>
                            </a:rPr>
                            <a:t> –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sz="16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i="1" dirty="0">
                              <a:latin typeface="Adobe Caslon Pro"/>
                            </a:rPr>
                            <a:t> minor –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sz="16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𝑚𝑜𝑑𝑒𝑟𝑎𝑡𝑒</m:t>
                              </m:r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 − …−</m:t>
                              </m:r>
                              <m:sSub>
                                <m:sSubPr>
                                  <m:ctrlPr>
                                    <a:rPr lang="it-IT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sz="16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𝑐𝑜𝑙𝑙𝑎𝑝𝑠𝑒</m:t>
                              </m:r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it-IT" sz="1600" i="1" dirty="0">
                              <a:latin typeface="Adobe Caslon Pro"/>
                            </a:rPr>
                            <a:t>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i="0" dirty="0" err="1">
                              <a:latin typeface="Adobe Caslon Pro"/>
                            </a:rPr>
                            <a:t>Probabilistic</a:t>
                          </a:r>
                          <a:r>
                            <a:rPr lang="it-IT" sz="1600" i="0" dirty="0">
                              <a:latin typeface="Adobe Caslon Pro"/>
                            </a:rPr>
                            <a:t> or </a:t>
                          </a:r>
                          <a:r>
                            <a:rPr lang="it-IT" sz="1600" i="0" dirty="0" err="1">
                              <a:latin typeface="Adobe Caslon Pro"/>
                            </a:rPr>
                            <a:t>deterministic</a:t>
                          </a:r>
                          <a:r>
                            <a:rPr lang="it-IT" sz="1600" i="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i="0" dirty="0" err="1">
                              <a:latin typeface="Adobe Caslon Pro"/>
                            </a:rPr>
                            <a:t>relationship</a:t>
                          </a:r>
                          <a:r>
                            <a:rPr lang="it-IT" sz="1600" i="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i="0" dirty="0" err="1">
                              <a:latin typeface="Adobe Caslon Pro"/>
                            </a:rPr>
                            <a:t>between</a:t>
                          </a:r>
                          <a:r>
                            <a:rPr lang="it-IT" sz="1600" i="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EDP</a:t>
                          </a:r>
                          <a:r>
                            <a:rPr lang="it-IT" sz="1600" i="0" dirty="0">
                              <a:latin typeface="Adobe Caslon Pro"/>
                            </a:rPr>
                            <a:t> and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22011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60">
                <a:extLst>
                  <a:ext uri="{FF2B5EF4-FFF2-40B4-BE49-F238E27FC236}">
                    <a16:creationId xmlns:a16="http://schemas.microsoft.com/office/drawing/2014/main" id="{6D7444BE-8CD6-0154-2CCA-8F49F2F01D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7376" y="2481263"/>
              <a:ext cx="8147762" cy="4247007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4264931">
                      <a:extLst>
                        <a:ext uri="{9D8B030D-6E8A-4147-A177-3AD203B41FA5}">
                          <a16:colId xmlns:a16="http://schemas.microsoft.com/office/drawing/2014/main" val="1382741543"/>
                        </a:ext>
                      </a:extLst>
                    </a:gridCol>
                    <a:gridCol w="3882831">
                      <a:extLst>
                        <a:ext uri="{9D8B030D-6E8A-4147-A177-3AD203B41FA5}">
                          <a16:colId xmlns:a16="http://schemas.microsoft.com/office/drawing/2014/main" val="90004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4918" r="-91286" b="-10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9718" t="-4918" r="-157" b="-10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022253"/>
                      </a:ext>
                    </a:extLst>
                  </a:tr>
                  <a:tr h="3876167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500"/>
                            </a:lnSpc>
                          </a:pPr>
                          <a:r>
                            <a:rPr lang="it-IT" sz="1600" dirty="0">
                              <a:latin typeface="Adobe Caslon Pro"/>
                            </a:rPr>
                            <a:t>in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terms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of: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Efficiency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variability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of an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EDP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for a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given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IM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Robustness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efficiency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between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IM-EDP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at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different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period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ranges;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Practicality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correlation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to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known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and easy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identifiable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engineering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quantities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Sufficiency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validity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of </a:t>
                          </a:r>
                          <a:r>
                            <a:rPr lang="it-IT" sz="1600" i="1" dirty="0">
                              <a:latin typeface="Adobe Caslon Pro"/>
                            </a:rPr>
                            <a:t>EDP|IM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statistically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independent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from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gm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site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characteristics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;</a:t>
                          </a:r>
                        </a:p>
                        <a:p>
                          <a:pPr marL="285750" indent="-285750">
                            <a:lnSpc>
                              <a:spcPts val="25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it-IT" sz="1600" b="1" i="1" u="sng" dirty="0" err="1">
                              <a:latin typeface="Adobe Caslon Pro"/>
                            </a:rPr>
                            <a:t>Effectiveness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, i.e.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ability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to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evaluate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an </a:t>
                          </a:r>
                          <a:r>
                            <a:rPr lang="it-IT" sz="1600" dirty="0" err="1">
                              <a:latin typeface="Adobe Caslon Pro"/>
                            </a:rPr>
                            <a:t>analytical</a:t>
                          </a:r>
                          <a:r>
                            <a:rPr lang="it-IT" sz="1600" dirty="0">
                              <a:latin typeface="Adobe Caslon Pro"/>
                            </a:rPr>
                            <a:t> relation.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718" t="-10063" r="-157" b="-20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22011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0B2284-C349-C05B-99EC-A3E1DFDEEF10}"/>
              </a:ext>
            </a:extLst>
          </p:cNvPr>
          <p:cNvSpPr txBox="1">
            <a:spLocks/>
          </p:cNvSpPr>
          <p:nvPr/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Adobe Caslon Pro"/>
              </a:rPr>
              <a:t>Fragility Analysis: key aspects</a:t>
            </a:r>
            <a:endParaRPr lang="en-GB" dirty="0">
              <a:latin typeface="Adobe Caslon Pro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D16EBDC-C79F-0417-CA7C-5BA5095B0C1C}"/>
              </a:ext>
            </a:extLst>
          </p:cNvPr>
          <p:cNvGrpSpPr/>
          <p:nvPr/>
        </p:nvGrpSpPr>
        <p:grpSpPr>
          <a:xfrm>
            <a:off x="460218" y="2553942"/>
            <a:ext cx="1732426" cy="2100180"/>
            <a:chOff x="1645021" y="2977429"/>
            <a:chExt cx="2055610" cy="2100180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0E5F4EB9-90A7-83AE-69E2-54836595C9EA}"/>
                </a:ext>
              </a:extLst>
            </p:cNvPr>
            <p:cNvGrpSpPr/>
            <p:nvPr/>
          </p:nvGrpSpPr>
          <p:grpSpPr>
            <a:xfrm>
              <a:off x="1645021" y="2977429"/>
              <a:ext cx="2055610" cy="2100180"/>
              <a:chOff x="1645021" y="2977429"/>
              <a:chExt cx="2080772" cy="2485734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79F3D0BE-8B9B-3603-5EBD-E77ED6C8FE70}"/>
                  </a:ext>
                </a:extLst>
              </p:cNvPr>
              <p:cNvSpPr/>
              <p:nvPr/>
            </p:nvSpPr>
            <p:spPr>
              <a:xfrm rot="16200000">
                <a:off x="1465602" y="3156848"/>
                <a:ext cx="2439609" cy="2080772"/>
              </a:xfrm>
              <a:custGeom>
                <a:avLst/>
                <a:gdLst>
                  <a:gd name="connsiteX0" fmla="*/ 0 w 2080771"/>
                  <a:gd name="connsiteY0" fmla="*/ 104039 h 2439608"/>
                  <a:gd name="connsiteX1" fmla="*/ 104039 w 2080771"/>
                  <a:gd name="connsiteY1" fmla="*/ 0 h 2439608"/>
                  <a:gd name="connsiteX2" fmla="*/ 1976732 w 2080771"/>
                  <a:gd name="connsiteY2" fmla="*/ 0 h 2439608"/>
                  <a:gd name="connsiteX3" fmla="*/ 2080771 w 2080771"/>
                  <a:gd name="connsiteY3" fmla="*/ 104039 h 2439608"/>
                  <a:gd name="connsiteX4" fmla="*/ 2080771 w 2080771"/>
                  <a:gd name="connsiteY4" fmla="*/ 2335569 h 2439608"/>
                  <a:gd name="connsiteX5" fmla="*/ 1976732 w 2080771"/>
                  <a:gd name="connsiteY5" fmla="*/ 2439608 h 2439608"/>
                  <a:gd name="connsiteX6" fmla="*/ 104039 w 2080771"/>
                  <a:gd name="connsiteY6" fmla="*/ 2439608 h 2439608"/>
                  <a:gd name="connsiteX7" fmla="*/ 0 w 2080771"/>
                  <a:gd name="connsiteY7" fmla="*/ 2335569 h 2439608"/>
                  <a:gd name="connsiteX8" fmla="*/ 0 w 2080771"/>
                  <a:gd name="connsiteY8" fmla="*/ 104039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0771" h="2439608">
                    <a:moveTo>
                      <a:pt x="1992034" y="1"/>
                    </a:moveTo>
                    <a:cubicBezTo>
                      <a:pt x="2041042" y="1"/>
                      <a:pt x="2080771" y="54613"/>
                      <a:pt x="2080771" y="121981"/>
                    </a:cubicBezTo>
                    <a:lnTo>
                      <a:pt x="2080771" y="2317627"/>
                    </a:lnTo>
                    <a:cubicBezTo>
                      <a:pt x="2080771" y="2384995"/>
                      <a:pt x="2041042" y="2439607"/>
                      <a:pt x="1992034" y="2439607"/>
                    </a:cubicBezTo>
                    <a:lnTo>
                      <a:pt x="88737" y="2439607"/>
                    </a:lnTo>
                    <a:cubicBezTo>
                      <a:pt x="39729" y="2439607"/>
                      <a:pt x="0" y="2384995"/>
                      <a:pt x="0" y="2317627"/>
                    </a:cubicBezTo>
                    <a:lnTo>
                      <a:pt x="0" y="121981"/>
                    </a:lnTo>
                    <a:cubicBezTo>
                      <a:pt x="0" y="54613"/>
                      <a:pt x="39729" y="1"/>
                      <a:pt x="88737" y="1"/>
                    </a:cubicBezTo>
                    <a:lnTo>
                      <a:pt x="1992034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39130" tIns="48006" rIns="62230" bIns="1664617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14" name="Figura a mano libera: forma 13">
                <a:extLst>
                  <a:ext uri="{FF2B5EF4-FFF2-40B4-BE49-F238E27FC236}">
                    <a16:creationId xmlns:a16="http://schemas.microsoft.com/office/drawing/2014/main" id="{72B0BB1B-5942-A84A-076B-16474A3F5881}"/>
                  </a:ext>
                </a:extLst>
              </p:cNvPr>
              <p:cNvSpPr/>
              <p:nvPr/>
            </p:nvSpPr>
            <p:spPr>
              <a:xfrm>
                <a:off x="2047223" y="3023555"/>
                <a:ext cx="1550174" cy="2439608"/>
              </a:xfrm>
              <a:custGeom>
                <a:avLst/>
                <a:gdLst>
                  <a:gd name="connsiteX0" fmla="*/ 0 w 1550174"/>
                  <a:gd name="connsiteY0" fmla="*/ 0 h 2439608"/>
                  <a:gd name="connsiteX1" fmla="*/ 1550174 w 1550174"/>
                  <a:gd name="connsiteY1" fmla="*/ 0 h 2439608"/>
                  <a:gd name="connsiteX2" fmla="*/ 1550174 w 1550174"/>
                  <a:gd name="connsiteY2" fmla="*/ 2439608 h 2439608"/>
                  <a:gd name="connsiteX3" fmla="*/ 0 w 1550174"/>
                  <a:gd name="connsiteY3" fmla="*/ 2439608 h 2439608"/>
                  <a:gd name="connsiteX4" fmla="*/ 0 w 1550174"/>
                  <a:gd name="connsiteY4" fmla="*/ 0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0174" h="2439608">
                    <a:moveTo>
                      <a:pt x="0" y="0"/>
                    </a:moveTo>
                    <a:lnTo>
                      <a:pt x="1550174" y="0"/>
                    </a:lnTo>
                    <a:lnTo>
                      <a:pt x="1550174" y="2439608"/>
                    </a:lnTo>
                    <a:lnTo>
                      <a:pt x="0" y="243960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Vulnerability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2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0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i="1" kern="1200" dirty="0" err="1">
                    <a:latin typeface="+mj-lt"/>
                  </a:rPr>
                  <a:t>engineering</a:t>
                </a:r>
                <a:r>
                  <a:rPr lang="it-IT" sz="1400" i="1" kern="1200" dirty="0">
                    <a:latin typeface="+mj-lt"/>
                  </a:rPr>
                  <a:t> </a:t>
                </a:r>
                <a:r>
                  <a:rPr lang="it-IT" sz="1400" i="1" kern="1200" dirty="0" err="1">
                    <a:latin typeface="+mj-lt"/>
                  </a:rPr>
                  <a:t>demand</a:t>
                </a:r>
                <a:r>
                  <a:rPr lang="it-IT" sz="1400" i="1" kern="1200" dirty="0">
                    <a:latin typeface="+mj-lt"/>
                  </a:rPr>
                  <a:t> par.</a:t>
                </a:r>
                <a:endParaRPr lang="en-GB" sz="14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5E7DE90E-6CB5-0430-AAF0-C80E44F81588}"/>
                    </a:ext>
                  </a:extLst>
                </p:cNvPr>
                <p:cNvSpPr txBox="1"/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𝐸𝐷𝑃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671AB363-2434-4244-891C-900C3B709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blipFill>
                  <a:blip r:embed="rId7"/>
                  <a:stretch>
                    <a:fillRect l="-1951" t="-508" r="-390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693C9E-37F3-7355-53AD-8C159ED31FF9}"/>
              </a:ext>
            </a:extLst>
          </p:cNvPr>
          <p:cNvGrpSpPr/>
          <p:nvPr/>
        </p:nvGrpSpPr>
        <p:grpSpPr>
          <a:xfrm>
            <a:off x="1074740" y="4654122"/>
            <a:ext cx="1732425" cy="2078910"/>
            <a:chOff x="12560923" y="1013183"/>
            <a:chExt cx="1732425" cy="207891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F709B909-E597-BB4A-5B79-1C4F4C082E36}"/>
                </a:ext>
              </a:extLst>
            </p:cNvPr>
            <p:cNvGrpSpPr/>
            <p:nvPr/>
          </p:nvGrpSpPr>
          <p:grpSpPr>
            <a:xfrm>
              <a:off x="12560923" y="1013183"/>
              <a:ext cx="1732425" cy="2078910"/>
              <a:chOff x="13420811" y="2795247"/>
              <a:chExt cx="1732425" cy="2078910"/>
            </a:xfrm>
          </p:grpSpPr>
          <p:sp>
            <p:nvSpPr>
              <p:cNvPr id="18" name="Figura a mano libera: forma 17">
                <a:extLst>
                  <a:ext uri="{FF2B5EF4-FFF2-40B4-BE49-F238E27FC236}">
                    <a16:creationId xmlns:a16="http://schemas.microsoft.com/office/drawing/2014/main" id="{F3BD54EF-AB0A-FF49-D321-73B5B6BCBA23}"/>
                  </a:ext>
                </a:extLst>
              </p:cNvPr>
              <p:cNvSpPr/>
              <p:nvPr/>
            </p:nvSpPr>
            <p:spPr>
              <a:xfrm rot="16200000">
                <a:off x="13247569" y="2968489"/>
                <a:ext cx="2078910" cy="1732425"/>
              </a:xfrm>
              <a:custGeom>
                <a:avLst/>
                <a:gdLst>
                  <a:gd name="connsiteX0" fmla="*/ 0 w 1732424"/>
                  <a:gd name="connsiteY0" fmla="*/ 86621 h 2078909"/>
                  <a:gd name="connsiteX1" fmla="*/ 86621 w 1732424"/>
                  <a:gd name="connsiteY1" fmla="*/ 0 h 2078909"/>
                  <a:gd name="connsiteX2" fmla="*/ 1645803 w 1732424"/>
                  <a:gd name="connsiteY2" fmla="*/ 0 h 2078909"/>
                  <a:gd name="connsiteX3" fmla="*/ 1732424 w 1732424"/>
                  <a:gd name="connsiteY3" fmla="*/ 86621 h 2078909"/>
                  <a:gd name="connsiteX4" fmla="*/ 1732424 w 1732424"/>
                  <a:gd name="connsiteY4" fmla="*/ 1992288 h 2078909"/>
                  <a:gd name="connsiteX5" fmla="*/ 1645803 w 1732424"/>
                  <a:gd name="connsiteY5" fmla="*/ 2078909 h 2078909"/>
                  <a:gd name="connsiteX6" fmla="*/ 86621 w 1732424"/>
                  <a:gd name="connsiteY6" fmla="*/ 2078909 h 2078909"/>
                  <a:gd name="connsiteX7" fmla="*/ 0 w 1732424"/>
                  <a:gd name="connsiteY7" fmla="*/ 1992288 h 2078909"/>
                  <a:gd name="connsiteX8" fmla="*/ 0 w 1732424"/>
                  <a:gd name="connsiteY8" fmla="*/ 86621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2424" h="2078909">
                    <a:moveTo>
                      <a:pt x="1660239" y="1"/>
                    </a:moveTo>
                    <a:cubicBezTo>
                      <a:pt x="1700105" y="1"/>
                      <a:pt x="1732424" y="46539"/>
                      <a:pt x="1732424" y="103946"/>
                    </a:cubicBezTo>
                    <a:lnTo>
                      <a:pt x="1732424" y="1974963"/>
                    </a:lnTo>
                    <a:cubicBezTo>
                      <a:pt x="1732424" y="2032370"/>
                      <a:pt x="1700105" y="2078908"/>
                      <a:pt x="1660239" y="2078908"/>
                    </a:cubicBezTo>
                    <a:lnTo>
                      <a:pt x="72185" y="2078908"/>
                    </a:lnTo>
                    <a:cubicBezTo>
                      <a:pt x="32319" y="2078908"/>
                      <a:pt x="0" y="2032370"/>
                      <a:pt x="0" y="1974963"/>
                    </a:cubicBezTo>
                    <a:lnTo>
                      <a:pt x="0" y="103946"/>
                    </a:lnTo>
                    <a:cubicBezTo>
                      <a:pt x="0" y="46539"/>
                      <a:pt x="32319" y="1"/>
                      <a:pt x="72185" y="1"/>
                    </a:cubicBezTo>
                    <a:lnTo>
                      <a:pt x="1660239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374204" tIns="48006" rIns="62230" bIns="1385940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19" name="Figura a mano libera: forma 18">
                <a:extLst>
                  <a:ext uri="{FF2B5EF4-FFF2-40B4-BE49-F238E27FC236}">
                    <a16:creationId xmlns:a16="http://schemas.microsoft.com/office/drawing/2014/main" id="{0BDC7D7B-335C-84F8-B631-78E224A287C8}"/>
                  </a:ext>
                </a:extLst>
              </p:cNvPr>
              <p:cNvSpPr/>
              <p:nvPr/>
            </p:nvSpPr>
            <p:spPr>
              <a:xfrm>
                <a:off x="13736062" y="2795247"/>
                <a:ext cx="1290656" cy="2078909"/>
              </a:xfrm>
              <a:custGeom>
                <a:avLst/>
                <a:gdLst>
                  <a:gd name="connsiteX0" fmla="*/ 0 w 1290656"/>
                  <a:gd name="connsiteY0" fmla="*/ 0 h 2078909"/>
                  <a:gd name="connsiteX1" fmla="*/ 1290656 w 1290656"/>
                  <a:gd name="connsiteY1" fmla="*/ 0 h 2078909"/>
                  <a:gd name="connsiteX2" fmla="*/ 1290656 w 1290656"/>
                  <a:gd name="connsiteY2" fmla="*/ 2078909 h 2078909"/>
                  <a:gd name="connsiteX3" fmla="*/ 0 w 1290656"/>
                  <a:gd name="connsiteY3" fmla="*/ 2078909 h 2078909"/>
                  <a:gd name="connsiteX4" fmla="*/ 0 w 1290656"/>
                  <a:gd name="connsiteY4" fmla="*/ 0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656" h="2078909">
                    <a:moveTo>
                      <a:pt x="0" y="0"/>
                    </a:moveTo>
                    <a:lnTo>
                      <a:pt x="1290656" y="0"/>
                    </a:lnTo>
                    <a:lnTo>
                      <a:pt x="1290656" y="2078909"/>
                    </a:lnTo>
                    <a:lnTo>
                      <a:pt x="0" y="20789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Damage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3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i="1" kern="1200" dirty="0" err="1">
                    <a:latin typeface="+mj-lt"/>
                  </a:rPr>
                  <a:t>damage</a:t>
                </a:r>
                <a:r>
                  <a:rPr lang="it-IT" sz="1500" i="1" kern="1200" dirty="0">
                    <a:latin typeface="+mj-lt"/>
                  </a:rPr>
                  <a:t> </a:t>
                </a:r>
                <a:r>
                  <a:rPr lang="it-IT" sz="1500" i="1" kern="1200" dirty="0" err="1">
                    <a:latin typeface="+mj-lt"/>
                  </a:rPr>
                  <a:t>measure</a:t>
                </a:r>
                <a:endParaRPr lang="en-GB" sz="15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2B991D03-86E6-5DB2-433F-D8D797028640}"/>
                    </a:ext>
                  </a:extLst>
                </p:cNvPr>
                <p:cNvSpPr txBox="1"/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718DE6FD-4B50-4F34-8177-5D720A3B7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blipFill>
                  <a:blip r:embed="rId8"/>
                  <a:stretch>
                    <a:fillRect l="-1843" t="-881" r="-36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328BF71-6468-97DC-64D1-E9C3130BC7D6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9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9139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0">
            <a:extLst>
              <a:ext uri="{FF2B5EF4-FFF2-40B4-BE49-F238E27FC236}">
                <a16:creationId xmlns:a16="http://schemas.microsoft.com/office/drawing/2014/main" id="{7986E424-9099-364C-0B95-F2AF9774DD26}"/>
              </a:ext>
            </a:extLst>
          </p:cNvPr>
          <p:cNvGraphicFramePr>
            <a:graphicFrameLocks noGrp="1"/>
          </p:cNvGraphicFramePr>
          <p:nvPr/>
        </p:nvGraphicFramePr>
        <p:xfrm>
          <a:off x="741122" y="2481263"/>
          <a:ext cx="10884015" cy="41148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17008">
                  <a:extLst>
                    <a:ext uri="{9D8B030D-6E8A-4147-A177-3AD203B41FA5}">
                      <a16:colId xmlns:a16="http://schemas.microsoft.com/office/drawing/2014/main" val="1382741543"/>
                    </a:ext>
                  </a:extLst>
                </a:gridCol>
                <a:gridCol w="2655669">
                  <a:extLst>
                    <a:ext uri="{9D8B030D-6E8A-4147-A177-3AD203B41FA5}">
                      <a16:colId xmlns:a16="http://schemas.microsoft.com/office/drawing/2014/main" val="900042537"/>
                    </a:ext>
                  </a:extLst>
                </a:gridCol>
                <a:gridCol w="2655669">
                  <a:extLst>
                    <a:ext uri="{9D8B030D-6E8A-4147-A177-3AD203B41FA5}">
                      <a16:colId xmlns:a16="http://schemas.microsoft.com/office/drawing/2014/main" val="2585665796"/>
                    </a:ext>
                  </a:extLst>
                </a:gridCol>
                <a:gridCol w="2655669">
                  <a:extLst>
                    <a:ext uri="{9D8B030D-6E8A-4147-A177-3AD203B41FA5}">
                      <a16:colId xmlns:a16="http://schemas.microsoft.com/office/drawing/2014/main" val="1841418794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pPr algn="ctr"/>
                      <a:r>
                        <a:rPr lang="it-IT" i="0" dirty="0">
                          <a:latin typeface="Adobe Caslon Pro"/>
                        </a:rPr>
                        <a:t>EMPIRICAL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0" dirty="0">
                          <a:latin typeface="Adobe Caslon Pro"/>
                        </a:rPr>
                        <a:t>ANALYTICAL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0" dirty="0">
                          <a:latin typeface="Adobe Caslon Pro"/>
                        </a:rPr>
                        <a:t>EXPERT OPINION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0" dirty="0">
                          <a:latin typeface="Adobe Caslon Pro"/>
                        </a:rPr>
                        <a:t>HYBRID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83022253"/>
                  </a:ext>
                </a:extLst>
              </a:tr>
              <a:tr h="260930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by fitting a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function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to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observational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data from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past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earthquakes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or lab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tests</a:t>
                      </a: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collections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pairs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level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excitation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and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variables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damage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or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collapse</a:t>
                      </a: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by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defining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analytical structural model and analyzing its performance under different levels of the seismic hazard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, i.e. hazard as response spectrum and push-over analysis</a:t>
                      </a:r>
                    </a:p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vs</a:t>
                      </a:r>
                    </a:p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dynamic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, i.e. collection of </a:t>
                      </a:r>
                      <a:r>
                        <a:rPr lang="en-US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gms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and simulations on FEM via NLA</a:t>
                      </a: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by polling one or more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experts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of the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given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structural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asset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to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guess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or estimate the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failure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probability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for a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given</a:t>
                      </a:r>
                      <a:r>
                        <a:rPr lang="it-IT" sz="1600" i="0" kern="1200" dirty="0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 hazard </a:t>
                      </a:r>
                      <a:r>
                        <a:rPr lang="it-IT" sz="1600" i="0" kern="1200" dirty="0" err="1">
                          <a:solidFill>
                            <a:schemeClr val="tx1"/>
                          </a:solidFill>
                          <a:latin typeface="Adobe Caslon Pro"/>
                          <a:ea typeface="+mn-ea"/>
                          <a:cs typeface="+mn-cs"/>
                        </a:rPr>
                        <a:t>level</a:t>
                      </a:r>
                      <a:endParaRPr lang="it-IT" sz="1600" i="0" kern="1200" dirty="0">
                        <a:solidFill>
                          <a:schemeClr val="tx1"/>
                        </a:solidFill>
                        <a:latin typeface="Adobe Caslon Pr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i="0" dirty="0" err="1">
                          <a:latin typeface="Adobe Caslon Pro"/>
                        </a:rPr>
                        <a:t>based</a:t>
                      </a:r>
                      <a:r>
                        <a:rPr lang="it-IT" sz="1600" i="0" dirty="0">
                          <a:latin typeface="Adobe Caslon Pro"/>
                        </a:rPr>
                        <a:t> on </a:t>
                      </a:r>
                      <a:r>
                        <a:rPr lang="it-IT" sz="1600" i="0" dirty="0" err="1">
                          <a:latin typeface="Adobe Caslon Pro"/>
                        </a:rPr>
                        <a:t>combination</a:t>
                      </a:r>
                      <a:r>
                        <a:rPr lang="it-IT" sz="1600" i="0" dirty="0">
                          <a:latin typeface="Adobe Caslon Pro"/>
                        </a:rPr>
                        <a:t> of the </a:t>
                      </a:r>
                      <a:r>
                        <a:rPr lang="it-IT" sz="1600" i="0" dirty="0" err="1">
                          <a:latin typeface="Adobe Caslon Pro"/>
                        </a:rPr>
                        <a:t>different</a:t>
                      </a:r>
                      <a:r>
                        <a:rPr lang="it-IT" sz="1600" i="0" dirty="0">
                          <a:latin typeface="Adobe Caslon Pro"/>
                        </a:rPr>
                        <a:t> </a:t>
                      </a:r>
                      <a:r>
                        <a:rPr lang="it-IT" sz="1600" i="0" dirty="0" err="1">
                          <a:latin typeface="Adobe Caslon Pro"/>
                        </a:rPr>
                        <a:t>methods</a:t>
                      </a:r>
                      <a:endParaRPr lang="it-IT" sz="1600" i="0" dirty="0">
                        <a:latin typeface="Adobe Caslon Pro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201132"/>
                  </a:ext>
                </a:extLst>
              </a:tr>
            </a:tbl>
          </a:graphicData>
        </a:graphic>
      </p:graphicFrame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E097AF15-791F-C5F8-362B-55F134BEA8B7}"/>
              </a:ext>
            </a:extLst>
          </p:cNvPr>
          <p:cNvSpPr txBox="1">
            <a:spLocks/>
          </p:cNvSpPr>
          <p:nvPr/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Adobe Caslon Pro"/>
              </a:rPr>
              <a:t>Class of fragilities</a:t>
            </a:r>
            <a:endParaRPr lang="en-GB" dirty="0">
              <a:latin typeface="Adobe Caslon Pro"/>
            </a:endParaRPr>
          </a:p>
        </p:txBody>
      </p:sp>
      <p:cxnSp>
        <p:nvCxnSpPr>
          <p:cNvPr id="8" name="Connettore 2 7" title="Standard Normal CDF">
            <a:extLst>
              <a:ext uri="{FF2B5EF4-FFF2-40B4-BE49-F238E27FC236}">
                <a16:creationId xmlns:a16="http://schemas.microsoft.com/office/drawing/2014/main" id="{9B16963F-C00D-1068-085E-C074AFE06904}"/>
              </a:ext>
            </a:extLst>
          </p:cNvPr>
          <p:cNvCxnSpPr>
            <a:cxnSpLocks/>
          </p:cNvCxnSpPr>
          <p:nvPr/>
        </p:nvCxnSpPr>
        <p:spPr>
          <a:xfrm>
            <a:off x="7603744" y="3743619"/>
            <a:ext cx="0" cy="450347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 title="Standard Normal CDF">
            <a:extLst>
              <a:ext uri="{FF2B5EF4-FFF2-40B4-BE49-F238E27FC236}">
                <a16:creationId xmlns:a16="http://schemas.microsoft.com/office/drawing/2014/main" id="{5E4666DE-C716-5ADE-23D5-D3F1EA1026AF}"/>
              </a:ext>
            </a:extLst>
          </p:cNvPr>
          <p:cNvCxnSpPr>
            <a:cxnSpLocks/>
          </p:cNvCxnSpPr>
          <p:nvPr/>
        </p:nvCxnSpPr>
        <p:spPr>
          <a:xfrm>
            <a:off x="2105769" y="3912839"/>
            <a:ext cx="0" cy="450347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 title="Standard Normal CDF">
            <a:extLst>
              <a:ext uri="{FF2B5EF4-FFF2-40B4-BE49-F238E27FC236}">
                <a16:creationId xmlns:a16="http://schemas.microsoft.com/office/drawing/2014/main" id="{60057B7E-4966-AF26-B634-E01589C724B9}"/>
              </a:ext>
            </a:extLst>
          </p:cNvPr>
          <p:cNvCxnSpPr>
            <a:cxnSpLocks/>
          </p:cNvCxnSpPr>
          <p:nvPr/>
        </p:nvCxnSpPr>
        <p:spPr>
          <a:xfrm>
            <a:off x="4964716" y="4363186"/>
            <a:ext cx="0" cy="450347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E1063871-3F14-6796-7304-926155EEC3B0}"/>
              </a:ext>
            </a:extLst>
          </p:cNvPr>
          <p:cNvSpPr/>
          <p:nvPr/>
        </p:nvSpPr>
        <p:spPr>
          <a:xfrm>
            <a:off x="3588052" y="2481263"/>
            <a:ext cx="2720152" cy="4278352"/>
          </a:xfrm>
          <a:prstGeom prst="rect">
            <a:avLst/>
          </a:prstGeom>
          <a:noFill/>
          <a:ln w="5715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33AEC59-0E3D-9866-A071-12FFC0EEC8A9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2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66726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F1AACB41-8233-9F5E-9F15-54FAF2F4DC01}"/>
              </a:ext>
            </a:extLst>
          </p:cNvPr>
          <p:cNvSpPr txBox="1">
            <a:spLocks/>
          </p:cNvSpPr>
          <p:nvPr/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atin typeface="Adobe Caslon Pro"/>
              </a:rPr>
              <a:t>Analytical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functions</a:t>
            </a:r>
            <a:r>
              <a:rPr lang="it-IT" dirty="0">
                <a:latin typeface="Adobe Caslon Pro"/>
              </a:rPr>
              <a:t>: steps</a:t>
            </a:r>
            <a:endParaRPr lang="en-GB" dirty="0">
              <a:latin typeface="Adobe Caslon Pr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DF7CB52-5DF2-F515-9145-B6C064904C86}"/>
              </a:ext>
            </a:extLst>
          </p:cNvPr>
          <p:cNvGrpSpPr/>
          <p:nvPr/>
        </p:nvGrpSpPr>
        <p:grpSpPr>
          <a:xfrm>
            <a:off x="741123" y="2684463"/>
            <a:ext cx="10885854" cy="4071937"/>
            <a:chOff x="741123" y="2481263"/>
            <a:chExt cx="10885854" cy="4071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egnaposto testo 3">
                  <a:extLst>
                    <a:ext uri="{FF2B5EF4-FFF2-40B4-BE49-F238E27FC236}">
                      <a16:creationId xmlns:a16="http://schemas.microsoft.com/office/drawing/2014/main" id="{3A04A95F-EB13-5A0A-B723-748A6FB258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1123" y="2481263"/>
                  <a:ext cx="10576165" cy="4071937"/>
                </a:xfrm>
                <a:prstGeom prst="rect">
                  <a:avLst/>
                </a:prstGeom>
              </p:spPr>
              <p:txBody>
                <a:bodyPr/>
                <a:lstStyle>
                  <a:lvl1pPr marL="0" indent="0" algn="l" rtl="0" eaLnBrk="1" fontAlgn="base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685800" indent="-228600" algn="l" rtl="0" eaLnBrk="1" fontAlgn="base" hangingPunct="1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1" fontAlgn="base" hangingPunct="1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1" fontAlgn="base" hangingPunct="1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1" fontAlgn="base" hangingPunct="1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400050" indent="-400050">
                    <a:lnSpc>
                      <a:spcPct val="125000"/>
                    </a:lnSpc>
                    <a:buAutoNum type="romanLcParenR"/>
                  </a:pPr>
                  <a:r>
                    <a:rPr lang="en-GB" dirty="0">
                      <a:latin typeface="Adobe Caslon Pro"/>
                    </a:rPr>
                    <a:t>Definition of a numerical model: </a:t>
                  </a:r>
                </a:p>
                <a:p>
                  <a:pPr marL="400050" indent="-400050">
                    <a:lnSpc>
                      <a:spcPct val="125000"/>
                    </a:lnSpc>
                    <a:buAutoNum type="romanLcParenR"/>
                  </a:pPr>
                  <a:r>
                    <a:rPr lang="en-GB" dirty="0">
                      <a:latin typeface="Adobe Caslon Pro"/>
                    </a:rPr>
                    <a:t>Selection of a suitable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>
                      <a:latin typeface="Adobe Caslon Pro"/>
                    </a:rPr>
                    <a:t>given the structure</a:t>
                  </a:r>
                </a:p>
                <a:p>
                  <a:pPr marL="400050" indent="-400050">
                    <a:lnSpc>
                      <a:spcPct val="125000"/>
                    </a:lnSpc>
                    <a:buAutoNum type="romanLcParenR"/>
                  </a:pPr>
                  <a:r>
                    <a:rPr lang="en-GB" dirty="0">
                      <a:latin typeface="Adobe Caslon Pro"/>
                    </a:rPr>
                    <a:t>Selection of a suitable set of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GB" dirty="0">
                      <a:latin typeface="Adobe Caslon Pro"/>
                    </a:rPr>
                    <a:t> </a:t>
                  </a:r>
                  <a:r>
                    <a:rPr lang="en-GB" dirty="0" err="1">
                      <a:latin typeface="Adobe Caslon Pro"/>
                    </a:rPr>
                    <a:t>gms</a:t>
                  </a:r>
                  <a:r>
                    <a:rPr lang="en-GB" dirty="0">
                      <a:latin typeface="Adobe Caslon Pro"/>
                    </a:rPr>
                    <a:t> for the location</a:t>
                  </a:r>
                </a:p>
                <a:p>
                  <a:pPr marL="400050" indent="-400050">
                    <a:lnSpc>
                      <a:spcPct val="125000"/>
                    </a:lnSpc>
                    <a:buAutoNum type="romanLcParenR"/>
                  </a:pPr>
                  <a:r>
                    <a:rPr lang="en-GB" dirty="0">
                      <a:latin typeface="Adobe Caslon Pro"/>
                    </a:rPr>
                    <a:t>Selection of an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𝐸𝐷𝑃</m:t>
                      </m:r>
                    </m:oMath>
                  </a14:m>
                  <a:r>
                    <a:rPr lang="en-GB" dirty="0">
                      <a:latin typeface="Adobe Caslon Pro"/>
                    </a:rPr>
                    <a:t> of interest</a:t>
                  </a:r>
                </a:p>
                <a:p>
                  <a:pPr marL="400050" indent="-400050">
                    <a:lnSpc>
                      <a:spcPct val="125000"/>
                    </a:lnSpc>
                    <a:buAutoNum type="romanLcParenR"/>
                  </a:pPr>
                  <a:r>
                    <a:rPr lang="en-GB" dirty="0">
                      <a:latin typeface="Adobe Caslon Pro"/>
                    </a:rPr>
                    <a:t>Definition of damage limit states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GB" dirty="0">
                      <a:latin typeface="Adobe Caslon Pro"/>
                    </a:rPr>
                    <a:t> via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𝐸𝐷𝑃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>
                      <a:latin typeface="Adobe Caslon Pro"/>
                    </a:rPr>
                    <a:t>thresholds</a:t>
                  </a:r>
                </a:p>
                <a:p>
                  <a:pPr marL="400050" indent="-400050">
                    <a:lnSpc>
                      <a:spcPct val="125000"/>
                    </a:lnSpc>
                    <a:buAutoNum type="romanLcParenR"/>
                  </a:pPr>
                  <a:r>
                    <a:rPr lang="en-GB" dirty="0">
                      <a:latin typeface="Adobe Caslon Pro"/>
                    </a:rPr>
                    <a:t>Scale each gm based on the given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u="sng" dirty="0">
                      <a:latin typeface="Adobe Caslon Pro"/>
                    </a:rPr>
                    <a:t>eventually</a:t>
                  </a:r>
                  <a:r>
                    <a:rPr lang="en-GB" dirty="0">
                      <a:latin typeface="Adobe Caslon Pro"/>
                    </a:rPr>
                    <a:t> until collapse</a:t>
                  </a:r>
                </a:p>
                <a:p>
                  <a:pPr marL="400050" indent="-400050">
                    <a:lnSpc>
                      <a:spcPct val="125000"/>
                    </a:lnSpc>
                    <a:buAutoNum type="romanLcParenR"/>
                  </a:pPr>
                  <a:r>
                    <a:rPr lang="en-GB" dirty="0">
                      <a:latin typeface="Adobe Caslon Pro"/>
                    </a:rPr>
                    <a:t>Save each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𝐸𝐷𝑃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GB" dirty="0">
                      <a:latin typeface="Adobe Caslon Pro"/>
                    </a:rPr>
                    <a:t> threshold-</a:t>
                  </a:r>
                  <a14:m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GB" dirty="0">
                      <a:latin typeface="Adobe Caslon Pro"/>
                    </a:rPr>
                    <a:t> pair for each gm</a:t>
                  </a:r>
                </a:p>
              </p:txBody>
            </p:sp>
          </mc:Choice>
          <mc:Fallback xmlns="">
            <p:sp>
              <p:nvSpPr>
                <p:cNvPr id="15" name="Segnaposto testo 3">
                  <a:extLst>
                    <a:ext uri="{FF2B5EF4-FFF2-40B4-BE49-F238E27FC236}">
                      <a16:creationId xmlns:a16="http://schemas.microsoft.com/office/drawing/2014/main" id="{DC271E59-1297-49D0-9C59-55BBF15F7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23" y="2481263"/>
                  <a:ext cx="10576165" cy="4071937"/>
                </a:xfrm>
                <a:prstGeom prst="rect">
                  <a:avLst/>
                </a:prstGeom>
                <a:blipFill>
                  <a:blip r:embed="rId6"/>
                  <a:stretch>
                    <a:fillRect l="-634" t="-44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1AEF3530-DEF9-8725-75A8-76806894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9026" y="2552383"/>
              <a:ext cx="3724275" cy="342900"/>
            </a:xfrm>
            <a:prstGeom prst="rect">
              <a:avLst/>
            </a:prstGeom>
          </p:spPr>
        </p:pic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072A5793-CA7D-CD85-C6F8-FF1649D7D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5605" y="4860448"/>
              <a:ext cx="811051" cy="216693"/>
            </a:xfrm>
            <a:prstGeom prst="straightConnector1">
              <a:avLst/>
            </a:prstGeom>
            <a:ln>
              <a:solidFill>
                <a:srgbClr val="A016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F3B7EBE-3634-5496-F67C-B9EDBB49A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65605" y="5110478"/>
              <a:ext cx="811051" cy="252925"/>
            </a:xfrm>
            <a:prstGeom prst="straightConnector1">
              <a:avLst/>
            </a:prstGeom>
            <a:ln>
              <a:solidFill>
                <a:srgbClr val="A016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egnaposto testo 3">
              <a:extLst>
                <a:ext uri="{FF2B5EF4-FFF2-40B4-BE49-F238E27FC236}">
                  <a16:creationId xmlns:a16="http://schemas.microsoft.com/office/drawing/2014/main" id="{47075081-1C48-7102-6777-6D7B72211461}"/>
                </a:ext>
              </a:extLst>
            </p:cNvPr>
            <p:cNvSpPr txBox="1">
              <a:spLocks/>
            </p:cNvSpPr>
            <p:nvPr/>
          </p:nvSpPr>
          <p:spPr>
            <a:xfrm>
              <a:off x="8453301" y="4674874"/>
              <a:ext cx="3173676" cy="1008801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0050" indent="-400050">
                <a:buFont typeface="+mj-lt"/>
                <a:buAutoNum type="alphaLcParenR"/>
              </a:pPr>
              <a:r>
                <a:rPr lang="it-IT" sz="1600" i="1" dirty="0">
                  <a:latin typeface="Adobe Caslon Pro"/>
                </a:rPr>
                <a:t>Full IDA</a:t>
              </a:r>
            </a:p>
            <a:p>
              <a:pPr marL="400050" indent="-400050">
                <a:buFont typeface="+mj-lt"/>
                <a:buAutoNum type="alphaLcParenR"/>
              </a:pPr>
              <a:endParaRPr lang="it-IT" sz="400" i="1" dirty="0">
                <a:latin typeface="Adobe Caslon Pro"/>
              </a:endParaRPr>
            </a:p>
            <a:p>
              <a:pPr marL="400050" indent="-400050">
                <a:buFont typeface="+mj-lt"/>
                <a:buAutoNum type="alphaLcParenR"/>
              </a:pPr>
              <a:r>
                <a:rPr lang="it-IT" sz="1600" i="1" dirty="0" err="1">
                  <a:latin typeface="Adobe Caslon Pro"/>
                </a:rPr>
                <a:t>Truncated</a:t>
              </a:r>
              <a:r>
                <a:rPr lang="it-IT" sz="1600" i="1" dirty="0">
                  <a:latin typeface="Adobe Caslon Pro"/>
                </a:rPr>
                <a:t> IDA</a:t>
              </a:r>
              <a:endParaRPr lang="en-GB" sz="1600" i="1" dirty="0">
                <a:latin typeface="Adobe Caslon Pro"/>
              </a:endParaRPr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CFADC1-5EF0-7DA9-38FC-0BCB69F41422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8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7747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F1E8E5E-C208-DE77-7C91-25AE5429D09B}"/>
              </a:ext>
            </a:extLst>
          </p:cNvPr>
          <p:cNvSpPr txBox="1">
            <a:spLocks/>
          </p:cNvSpPr>
          <p:nvPr/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Adobe Caslon Pro"/>
              </a:rPr>
              <a:t>Computation of fragility function</a:t>
            </a:r>
            <a:endParaRPr lang="en-GB" dirty="0">
              <a:latin typeface="Adobe Caslon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60">
                <a:extLst>
                  <a:ext uri="{FF2B5EF4-FFF2-40B4-BE49-F238E27FC236}">
                    <a16:creationId xmlns:a16="http://schemas.microsoft.com/office/drawing/2014/main" id="{947B814C-A3CE-ECAA-0306-400C76CD7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81193"/>
                  </p:ext>
                </p:extLst>
              </p:nvPr>
            </p:nvGraphicFramePr>
            <p:xfrm>
              <a:off x="864554" y="2999539"/>
              <a:ext cx="10576164" cy="297506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5536074">
                      <a:extLst>
                        <a:ext uri="{9D8B030D-6E8A-4147-A177-3AD203B41FA5}">
                          <a16:colId xmlns:a16="http://schemas.microsoft.com/office/drawing/2014/main" val="1382741543"/>
                        </a:ext>
                      </a:extLst>
                    </a:gridCol>
                    <a:gridCol w="5040090">
                      <a:extLst>
                        <a:ext uri="{9D8B030D-6E8A-4147-A177-3AD203B41FA5}">
                          <a16:colId xmlns:a16="http://schemas.microsoft.com/office/drawing/2014/main" val="900042537"/>
                        </a:ext>
                      </a:extLst>
                    </a:gridCol>
                  </a:tblGrid>
                  <a:tr h="30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>
                              <a:latin typeface="Adobe Caslon Pro"/>
                            </a:rPr>
                            <a:t>FULL IDA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>
                              <a:latin typeface="Adobe Caslon Pro"/>
                            </a:rPr>
                            <a:t>TRUNCATED IDA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83022253"/>
                      </a:ext>
                    </a:extLst>
                  </a:tr>
                  <a:tr h="2609300"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it-I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</m:oMath>
                          </a14:m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damage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state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→</m:t>
                              </m:r>
                              <m:r>
                                <a:rPr lang="it-I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oMath>
                          </a14:m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results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since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 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 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 </m:t>
                              </m:r>
                            </m:oMath>
                          </a14:m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reached the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baseline="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given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baseline="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damage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state</a:t>
                          </a: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where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6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Φ</m:t>
                              </m:r>
                              <m:r>
                                <a:rPr lang="it-I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(⋅)</m:t>
                              </m:r>
                            </m:oMath>
                          </a14:m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is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the CDF of the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normal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distribution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and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it-IT" sz="16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𝐼𝑀</m:t>
                                  </m:r>
                                </m:e>
                              </m:acc>
                              <m:r>
                                <a:rPr lang="it-I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upper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limit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342900" indent="-342900" algn="l" defTabSz="914400" rtl="0" eaLnBrk="1" latinLnBrk="0" hangingPunct="1">
                            <a:buFont typeface="Arial" panose="020B0604020202020204" pitchFamily="34" charset="0"/>
                            <a:buAutoNum type="alphaLcParenR"/>
                          </a:pP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data </a:t>
                          </a:r>
                          <a:r>
                            <a:rPr lang="it-IT" sz="1600" i="0" kern="1200" baseline="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that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baseline="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causes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t-IT" sz="1600" i="0" kern="1200" baseline="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collapse</a:t>
                          </a:r>
                          <a:r>
                            <a:rPr lang="it-IT" sz="1600" i="0" kern="1200" baseline="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∈[1,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, </a:t>
                          </a:r>
                        </a:p>
                        <a:p>
                          <a:pPr marL="342900" indent="-342900" algn="l" defTabSz="914400" rtl="0" eaLnBrk="1" latinLnBrk="0" hangingPunct="1">
                            <a:buFont typeface="Arial" panose="020B0604020202020204" pitchFamily="34" charset="0"/>
                            <a:buAutoNum type="alphaLcParenR"/>
                          </a:pP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data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that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do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not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cause </a:t>
                          </a:r>
                          <a:r>
                            <a:rPr lang="it-IT" sz="1600" i="0" kern="1200" dirty="0" err="1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collapse</a:t>
                          </a: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acc>
                                <m:accPr>
                                  <m:chr m:val="̅"/>
                                  <m:ctrlP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0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+1,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lang="it-IT" sz="1600" b="0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342900" indent="-342900" algn="l" defTabSz="914400" rtl="0" eaLnBrk="1" latinLnBrk="0" hangingPunct="1">
                            <a:buFont typeface="Arial" panose="020B0604020202020204" pitchFamily="34" charset="0"/>
                            <a:buAutoNum type="alphaLcParenR"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r>
                            <a:rPr lang="it-IT" sz="1600" b="0" kern="120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</a:rPr>
                            <a:t>a) 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→</m:t>
                              </m:r>
                            </m:oMath>
                          </a14:m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br>
                            <a:rPr lang="it-IT" sz="3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</a:br>
                          <a:b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</a:br>
                          <a:r>
                            <a:rPr lang="it-IT" sz="1600" i="0" kern="1200" dirty="0">
                              <a:solidFill>
                                <a:schemeClr val="tx1"/>
                              </a:solidFill>
                              <a:latin typeface="Adobe Caslon Pro"/>
                              <a:ea typeface="+mn-ea"/>
                              <a:cs typeface="+mn-cs"/>
                            </a:rPr>
                            <a:t>b) 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→</m:t>
                              </m:r>
                            </m:oMath>
                          </a14:m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22011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60">
                <a:extLst>
                  <a:ext uri="{FF2B5EF4-FFF2-40B4-BE49-F238E27FC236}">
                    <a16:creationId xmlns:a16="http://schemas.microsoft.com/office/drawing/2014/main" id="{947B814C-A3CE-ECAA-0306-400C76CD79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81193"/>
                  </p:ext>
                </p:extLst>
              </p:nvPr>
            </p:nvGraphicFramePr>
            <p:xfrm>
              <a:off x="864554" y="2999539"/>
              <a:ext cx="10576164" cy="297506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5536074">
                      <a:extLst>
                        <a:ext uri="{9D8B030D-6E8A-4147-A177-3AD203B41FA5}">
                          <a16:colId xmlns:a16="http://schemas.microsoft.com/office/drawing/2014/main" val="1382741543"/>
                        </a:ext>
                      </a:extLst>
                    </a:gridCol>
                    <a:gridCol w="5040090">
                      <a:extLst>
                        <a:ext uri="{9D8B030D-6E8A-4147-A177-3AD203B41FA5}">
                          <a16:colId xmlns:a16="http://schemas.microsoft.com/office/drawing/2014/main" val="9000425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>
                              <a:latin typeface="Adobe Caslon Pro"/>
                            </a:rPr>
                            <a:t>FULL IDA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>
                              <a:latin typeface="Adobe Caslon Pro"/>
                            </a:rPr>
                            <a:t>TRUNCATED IDA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83022253"/>
                      </a:ext>
                    </a:extLst>
                  </a:tr>
                  <a:tr h="26093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5152" r="-91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915" t="-15152" r="-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22011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testo 3">
                <a:extLst>
                  <a:ext uri="{FF2B5EF4-FFF2-40B4-BE49-F238E27FC236}">
                    <a16:creationId xmlns:a16="http://schemas.microsoft.com/office/drawing/2014/main" id="{4614C1F8-29D9-124C-EED6-46A5300BD4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122" y="2420938"/>
                <a:ext cx="10576165" cy="4071937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1" fontAlgn="base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it-IT" dirty="0">
                    <a:latin typeface="Adobe Caslon Pro"/>
                  </a:rPr>
                  <a:t>Hp:  - assume a </a:t>
                </a:r>
                <a:r>
                  <a:rPr lang="it-IT" i="1" dirty="0" err="1">
                    <a:latin typeface="Adobe Caslon Pro"/>
                  </a:rPr>
                  <a:t>lognormal</a:t>
                </a:r>
                <a:r>
                  <a:rPr lang="it-IT" i="1" dirty="0">
                    <a:latin typeface="Adobe Caslon Pro"/>
                  </a:rPr>
                  <a:t> </a:t>
                </a:r>
                <a:r>
                  <a:rPr lang="it-IT" i="1" dirty="0" err="1">
                    <a:latin typeface="Adobe Caslon Pro"/>
                  </a:rPr>
                  <a:t>probability</a:t>
                </a:r>
                <a:r>
                  <a:rPr lang="it-IT" i="1" dirty="0">
                    <a:latin typeface="Adobe Caslon Pro"/>
                  </a:rPr>
                  <a:t> </a:t>
                </a:r>
                <a:r>
                  <a:rPr lang="it-IT" i="1" dirty="0" err="1">
                    <a:latin typeface="Adobe Caslon Pro"/>
                  </a:rPr>
                  <a:t>distribution</a:t>
                </a:r>
                <a:r>
                  <a:rPr lang="it-IT" i="1" dirty="0">
                    <a:latin typeface="Adobe Caslon Pro"/>
                  </a:rPr>
                  <a:t> </a:t>
                </a:r>
                <a:r>
                  <a:rPr lang="it-IT" dirty="0">
                    <a:latin typeface="Adobe Caslon Pro"/>
                  </a:rPr>
                  <a:t>for the random </a:t>
                </a:r>
                <a:r>
                  <a:rPr lang="it-IT" dirty="0" err="1">
                    <a:latin typeface="Adobe Caslon Pro"/>
                  </a:rPr>
                  <a:t>variable</a:t>
                </a:r>
                <a:r>
                  <a:rPr lang="it-IT" dirty="0">
                    <a:latin typeface="Adobe Caslon Pro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>
                    <a:latin typeface="Adobe Caslon Pro"/>
                  </a:rPr>
                  <a:t> associated with given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dobe Caslon Pro"/>
                </a:endParaRPr>
              </a:p>
            </p:txBody>
          </p:sp>
        </mc:Choice>
        <mc:Fallback>
          <p:sp>
            <p:nvSpPr>
              <p:cNvPr id="8" name="Segnaposto testo 3">
                <a:extLst>
                  <a:ext uri="{FF2B5EF4-FFF2-40B4-BE49-F238E27FC236}">
                    <a16:creationId xmlns:a16="http://schemas.microsoft.com/office/drawing/2014/main" id="{4614C1F8-29D9-124C-EED6-46A5300BD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2" y="2420938"/>
                <a:ext cx="10576165" cy="4071937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7CCAF610-C1B4-9A00-2452-7F74B5E5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94" y="3947599"/>
            <a:ext cx="3413572" cy="60239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97439A5-D0E0-47E8-A1D3-E5E76D65C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265" y="5014588"/>
            <a:ext cx="1871728" cy="59522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26CD94F-4085-2511-51FD-122E23294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265" y="5693302"/>
            <a:ext cx="2617550" cy="78167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D645898-3D56-7C5D-2A9A-E9BEF7FCE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418" y="4151431"/>
            <a:ext cx="2688542" cy="6647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944E56-DDCE-0E06-EC76-1CA255E76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418" y="4770026"/>
            <a:ext cx="4933946" cy="66675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CAE16CB6-DA8D-6E92-2E2B-6DB1AE478C9D}"/>
              </a:ext>
            </a:extLst>
          </p:cNvPr>
          <p:cNvSpPr/>
          <p:nvPr/>
        </p:nvSpPr>
        <p:spPr>
          <a:xfrm>
            <a:off x="6833937" y="3667225"/>
            <a:ext cx="3108960" cy="19250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1814A2D-A8EE-EBED-AE2A-91301AB652DE}"/>
              </a:ext>
            </a:extLst>
          </p:cNvPr>
          <p:cNvSpPr/>
          <p:nvPr/>
        </p:nvSpPr>
        <p:spPr>
          <a:xfrm>
            <a:off x="6912670" y="4245826"/>
            <a:ext cx="3108960" cy="524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ED26F8D-279C-EC31-5EE6-CDA3AB8C502E}"/>
              </a:ext>
            </a:extLst>
          </p:cNvPr>
          <p:cNvSpPr/>
          <p:nvPr/>
        </p:nvSpPr>
        <p:spPr>
          <a:xfrm>
            <a:off x="6833936" y="4851272"/>
            <a:ext cx="5124427" cy="52420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98226F5-9858-56D5-9C1D-86E02803531F}"/>
              </a:ext>
            </a:extLst>
          </p:cNvPr>
          <p:cNvSpPr/>
          <p:nvPr/>
        </p:nvSpPr>
        <p:spPr>
          <a:xfrm>
            <a:off x="6833937" y="3936136"/>
            <a:ext cx="4119612" cy="18020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4D1A744-141D-27A6-07B1-BF98A28CB5CB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9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62454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73D2F089-BDD7-986B-FBF9-5BF40473CDBC}"/>
              </a:ext>
            </a:extLst>
          </p:cNvPr>
          <p:cNvSpPr txBox="1">
            <a:spLocks/>
          </p:cNvSpPr>
          <p:nvPr/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latin typeface="Adobe Caslon Pro"/>
              </a:rPr>
              <a:t>Computation of fragility function</a:t>
            </a:r>
            <a:endParaRPr lang="en-GB" dirty="0">
              <a:latin typeface="Adobe Caslon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60">
                <a:extLst>
                  <a:ext uri="{FF2B5EF4-FFF2-40B4-BE49-F238E27FC236}">
                    <a16:creationId xmlns:a16="http://schemas.microsoft.com/office/drawing/2014/main" id="{D7834AB5-2274-8FD4-46BB-29086134A1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18403" y="2582382"/>
              <a:ext cx="5040090" cy="297506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5040090">
                      <a:extLst>
                        <a:ext uri="{9D8B030D-6E8A-4147-A177-3AD203B41FA5}">
                          <a16:colId xmlns:a16="http://schemas.microsoft.com/office/drawing/2014/main" val="900042537"/>
                        </a:ext>
                      </a:extLst>
                    </a:gridCol>
                  </a:tblGrid>
                  <a:tr h="301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>
                              <a:latin typeface="Adobe Caslon Pro"/>
                            </a:rPr>
                            <a:t>TRUNCATED IDA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83022253"/>
                      </a:ext>
                    </a:extLst>
                  </a:tr>
                  <a:tr h="2609300"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               </m:t>
                                </m:r>
                              </m:oMath>
                            </m:oMathPara>
                          </a14:m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it-IT" sz="16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it-IT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               </m:t>
                                </m:r>
                              </m:oMath>
                            </m:oMathPara>
                          </a14:m>
                          <a:endParaRPr lang="it-IT" sz="2000" i="0" kern="1200" dirty="0">
                            <a:solidFill>
                              <a:schemeClr val="tx1"/>
                            </a:solidFill>
                            <a:latin typeface="Adobe Caslon Pro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22011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60">
                <a:extLst>
                  <a:ext uri="{FF2B5EF4-FFF2-40B4-BE49-F238E27FC236}">
                    <a16:creationId xmlns:a16="http://schemas.microsoft.com/office/drawing/2014/main" id="{D7834AB5-2274-8FD4-46BB-29086134A1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18403" y="2582382"/>
              <a:ext cx="5040090" cy="2975060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5040090">
                      <a:extLst>
                        <a:ext uri="{9D8B030D-6E8A-4147-A177-3AD203B41FA5}">
                          <a16:colId xmlns:a16="http://schemas.microsoft.com/office/drawing/2014/main" val="9000425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i="0" dirty="0">
                              <a:latin typeface="Adobe Caslon Pro"/>
                            </a:rPr>
                            <a:t>TRUNCATED IDA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83022253"/>
                      </a:ext>
                    </a:extLst>
                  </a:tr>
                  <a:tr h="26093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5152" r="-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22011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65AD1B-D17B-68C2-9619-B7675205E477}"/>
              </a:ext>
            </a:extLst>
          </p:cNvPr>
          <p:cNvSpPr txBox="1">
            <a:spLocks/>
          </p:cNvSpPr>
          <p:nvPr/>
        </p:nvSpPr>
        <p:spPr>
          <a:xfrm>
            <a:off x="807917" y="2786063"/>
            <a:ext cx="10576165" cy="407193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it-IT" dirty="0">
                <a:latin typeface="Adobe Caslon Pro"/>
              </a:rPr>
              <a:t>The </a:t>
            </a:r>
            <a:r>
              <a:rPr lang="it-IT" dirty="0" err="1">
                <a:latin typeface="Adobe Caslon Pro"/>
              </a:rPr>
              <a:t>likelihood</a:t>
            </a:r>
            <a:r>
              <a:rPr lang="it-IT" dirty="0">
                <a:latin typeface="Adobe Caslon Pro"/>
              </a:rPr>
              <a:t> for the </a:t>
            </a:r>
            <a:r>
              <a:rPr lang="it-IT" dirty="0" err="1">
                <a:latin typeface="Adobe Caslon Pro"/>
              </a:rPr>
              <a:t>entire</a:t>
            </a:r>
            <a:r>
              <a:rPr lang="it-IT" dirty="0">
                <a:latin typeface="Adobe Caslon Pro"/>
              </a:rPr>
              <a:t> set of data</a:t>
            </a:r>
          </a:p>
          <a:p>
            <a:pPr>
              <a:lnSpc>
                <a:spcPct val="125000"/>
              </a:lnSpc>
            </a:pPr>
            <a:endParaRPr lang="it-IT" dirty="0">
              <a:latin typeface="Adobe Caslon Pro"/>
            </a:endParaRPr>
          </a:p>
          <a:p>
            <a:pPr>
              <a:lnSpc>
                <a:spcPct val="125000"/>
              </a:lnSpc>
            </a:pPr>
            <a:r>
              <a:rPr lang="it-IT" dirty="0">
                <a:latin typeface="Adobe Caslon Pro"/>
              </a:rPr>
              <a:t>And the log </a:t>
            </a:r>
            <a:r>
              <a:rPr lang="it-IT" dirty="0" err="1">
                <a:latin typeface="Adobe Caslon Pro"/>
              </a:rPr>
              <a:t>likelihood</a:t>
            </a:r>
            <a:endParaRPr lang="it-IT" dirty="0">
              <a:latin typeface="Adobe Caslon Pro"/>
            </a:endParaRPr>
          </a:p>
          <a:p>
            <a:pPr>
              <a:lnSpc>
                <a:spcPct val="125000"/>
              </a:lnSpc>
            </a:pPr>
            <a:endParaRPr lang="it-IT" dirty="0">
              <a:latin typeface="Adobe Caslon Pro"/>
            </a:endParaRPr>
          </a:p>
          <a:p>
            <a:pPr>
              <a:lnSpc>
                <a:spcPct val="125000"/>
              </a:lnSpc>
            </a:pPr>
            <a:endParaRPr lang="it-IT" sz="700" dirty="0">
              <a:latin typeface="Adobe Caslon Pro"/>
            </a:endParaRPr>
          </a:p>
          <a:p>
            <a:pPr>
              <a:lnSpc>
                <a:spcPct val="125000"/>
              </a:lnSpc>
            </a:pPr>
            <a:r>
              <a:rPr lang="it-IT" dirty="0" err="1">
                <a:latin typeface="Adobe Caslon Pro"/>
              </a:rPr>
              <a:t>Estimation</a:t>
            </a:r>
            <a:r>
              <a:rPr lang="it-IT" dirty="0">
                <a:latin typeface="Adobe Caslon Pro"/>
              </a:rPr>
              <a:t> of </a:t>
            </a:r>
            <a:r>
              <a:rPr lang="it-IT" dirty="0" err="1">
                <a:latin typeface="Adobe Caslon Pro"/>
              </a:rPr>
              <a:t>parameters</a:t>
            </a:r>
            <a:r>
              <a:rPr lang="it-IT" dirty="0">
                <a:latin typeface="Adobe Caslon Pro"/>
              </a:rPr>
              <a:t> by </a:t>
            </a:r>
            <a:r>
              <a:rPr lang="it-IT" dirty="0" err="1">
                <a:latin typeface="Adobe Caslon Pro"/>
              </a:rPr>
              <a:t>optimization</a:t>
            </a:r>
            <a:endParaRPr lang="it-IT" dirty="0">
              <a:latin typeface="Adobe Caslon Pro"/>
            </a:endParaRPr>
          </a:p>
          <a:p>
            <a:pPr>
              <a:lnSpc>
                <a:spcPct val="125000"/>
              </a:lnSpc>
            </a:pPr>
            <a:endParaRPr lang="it-IT" dirty="0">
              <a:latin typeface="Adobe Caslon Pro"/>
            </a:endParaRPr>
          </a:p>
          <a:p>
            <a:pPr>
              <a:lnSpc>
                <a:spcPct val="125000"/>
              </a:lnSpc>
            </a:pPr>
            <a:endParaRPr lang="it-IT" dirty="0">
              <a:latin typeface="Adobe Caslon Pro"/>
            </a:endParaRPr>
          </a:p>
          <a:p>
            <a:pPr>
              <a:lnSpc>
                <a:spcPct val="125000"/>
              </a:lnSpc>
            </a:pPr>
            <a:endParaRPr lang="it-IT" dirty="0">
              <a:latin typeface="Adobe Caslon Pro"/>
            </a:endParaRPr>
          </a:p>
          <a:p>
            <a:pPr>
              <a:lnSpc>
                <a:spcPct val="125000"/>
              </a:lnSpc>
            </a:pPr>
            <a:endParaRPr lang="it-IT" dirty="0">
              <a:latin typeface="Adobe Caslon Pro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2209A1-2693-2D1B-58CF-926BB822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3146101"/>
            <a:ext cx="7418652" cy="7157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25E1648-BC80-94E5-2921-02D55638D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7" y="4165965"/>
            <a:ext cx="6837363" cy="8336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C1518DB-4683-280D-59D1-D99779D07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09" y="5436473"/>
            <a:ext cx="2879776" cy="58100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EFDDF65-F844-1044-3888-FAA178B1F280}"/>
              </a:ext>
            </a:extLst>
          </p:cNvPr>
          <p:cNvSpPr/>
          <p:nvPr/>
        </p:nvSpPr>
        <p:spPr>
          <a:xfrm>
            <a:off x="4379037" y="3109415"/>
            <a:ext cx="2185392" cy="83361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0AD49EC-D8AD-11A4-5E75-B60E82EF458F}"/>
              </a:ext>
            </a:extLst>
          </p:cNvPr>
          <p:cNvSpPr/>
          <p:nvPr/>
        </p:nvSpPr>
        <p:spPr>
          <a:xfrm>
            <a:off x="6564429" y="3109416"/>
            <a:ext cx="3176337" cy="83361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5AEFC8-894A-5D02-8182-288B2040278C}"/>
              </a:ext>
            </a:extLst>
          </p:cNvPr>
          <p:cNvSpPr/>
          <p:nvPr/>
        </p:nvSpPr>
        <p:spPr>
          <a:xfrm>
            <a:off x="3104166" y="4084204"/>
            <a:ext cx="2185392" cy="83361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8F0AECE-777D-BDC6-7C3B-A7FFBBD7FF86}"/>
              </a:ext>
            </a:extLst>
          </p:cNvPr>
          <p:cNvSpPr/>
          <p:nvPr/>
        </p:nvSpPr>
        <p:spPr>
          <a:xfrm>
            <a:off x="5289558" y="4084205"/>
            <a:ext cx="3602016" cy="83361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2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E4F3C4-91A0-F385-6DB6-7EDAFA469D5C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03 </a:t>
            </a:r>
            <a:r>
              <a:rPr lang="it-IT" sz="1200" dirty="0" err="1">
                <a:latin typeface="Adobe Caslon Pro"/>
              </a:rPr>
              <a:t>February</a:t>
            </a:r>
            <a:r>
              <a:rPr lang="it-IT" sz="1200" dirty="0">
                <a:latin typeface="Adobe Caslon Pro"/>
              </a:rPr>
              <a:t> 2023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6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61842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468960"/>
            <a:ext cx="11621193" cy="671208"/>
          </a:xfrm>
        </p:spPr>
        <p:txBody>
          <a:bodyPr/>
          <a:lstStyle/>
          <a:p>
            <a:r>
              <a:rPr lang="it-IT" sz="2800" b="1" dirty="0" err="1">
                <a:latin typeface="+mj-lt"/>
              </a:rPr>
              <a:t>Lecture</a:t>
            </a:r>
            <a:r>
              <a:rPr lang="it-IT" sz="2800" b="1" dirty="0">
                <a:latin typeface="+mj-lt"/>
              </a:rPr>
              <a:t> #4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2400" dirty="0" err="1"/>
              <a:t>Fragility</a:t>
            </a:r>
            <a:r>
              <a:rPr lang="it-IT" sz="2400" dirty="0"/>
              <a:t> Analysis – </a:t>
            </a:r>
            <a:r>
              <a:rPr lang="it-IT" sz="2400" dirty="0" err="1"/>
              <a:t>MatLab</a:t>
            </a:r>
            <a:r>
              <a:rPr lang="it-IT" sz="2400" dirty="0"/>
              <a:t> Tutorial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b="1" dirty="0"/>
              <a:t>Chiara Nardin </a:t>
            </a:r>
            <a:r>
              <a:rPr lang="it-IT" dirty="0"/>
              <a:t>– </a:t>
            </a:r>
            <a:r>
              <a:rPr lang="it-IT" dirty="0" err="1"/>
              <a:t>Ph.D</a:t>
            </a:r>
            <a:r>
              <a:rPr lang="it-IT" dirty="0"/>
              <a:t>., </a:t>
            </a:r>
            <a:r>
              <a:rPr lang="it-IT" dirty="0" err="1"/>
              <a:t>M.Sc</a:t>
            </a:r>
            <a:r>
              <a:rPr lang="it-IT" dirty="0"/>
              <a:t>., Eng. in </a:t>
            </a:r>
            <a:r>
              <a:rPr lang="it-IT" dirty="0" err="1"/>
              <a:t>Civil</a:t>
            </a:r>
            <a:r>
              <a:rPr lang="it-IT" dirty="0"/>
              <a:t> </a:t>
            </a:r>
            <a:r>
              <a:rPr lang="it-IT" dirty="0" err="1"/>
              <a:t>Engineering</a:t>
            </a:r>
            <a:endParaRPr lang="it-IT" dirty="0"/>
          </a:p>
        </p:txBody>
      </p:sp>
      <p:pic>
        <p:nvPicPr>
          <p:cNvPr id="2056" name="Picture 8" descr="Analyze data, create models and more with MATLAB - UW–⁠Madison ..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0" b="12042"/>
          <a:stretch/>
        </p:blipFill>
        <p:spPr bwMode="auto">
          <a:xfrm>
            <a:off x="0" y="1481959"/>
            <a:ext cx="1219200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6292F-3501-4CC6-B584-13D1840DD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https://github.com/CNardin/ISPS.git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9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7CD2167F-B026-4B13-B6EF-084D3E341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369916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86AF8DC2-C058-4461-832A-B6F8B109A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4638502" y="1481959"/>
            <a:ext cx="2696095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9B96D3B8-1B4F-4ED9-B4EA-EFE0C64A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729857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TLAB logo on a blue background">
            <a:extLst>
              <a:ext uri="{FF2B5EF4-FFF2-40B4-BE49-F238E27FC236}">
                <a16:creationId xmlns:a16="http://schemas.microsoft.com/office/drawing/2014/main" id="{2A7FFA63-C11C-4A50-8145-D5F6ACF5F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5" t="12599" r="26159" b="10630"/>
          <a:stretch/>
        </p:blipFill>
        <p:spPr bwMode="auto">
          <a:xfrm>
            <a:off x="4821381" y="1862052"/>
            <a:ext cx="2477193" cy="1995054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uhan University of Technology">
            <a:extLst>
              <a:ext uri="{FF2B5EF4-FFF2-40B4-BE49-F238E27FC236}">
                <a16:creationId xmlns:a16="http://schemas.microsoft.com/office/drawing/2014/main" id="{B56C5971-C7C7-99D1-96A5-302651FA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285897"/>
            <a:ext cx="3457575" cy="68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9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2832</Words>
  <Application>Microsoft Office PowerPoint</Application>
  <PresentationFormat>Widescreen</PresentationFormat>
  <Paragraphs>511</Paragraphs>
  <Slides>27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Adobe Caslon Pro</vt:lpstr>
      <vt:lpstr>Arial</vt:lpstr>
      <vt:lpstr>Calibri</vt:lpstr>
      <vt:lpstr>Calibri Light</vt:lpstr>
      <vt:lpstr>Cambria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</dc:creator>
  <cp:lastModifiedBy>Nardin, Chiara</cp:lastModifiedBy>
  <cp:revision>8</cp:revision>
  <dcterms:created xsi:type="dcterms:W3CDTF">2020-12-21T14:38:23Z</dcterms:created>
  <dcterms:modified xsi:type="dcterms:W3CDTF">2023-02-02T15:42:41Z</dcterms:modified>
</cp:coreProperties>
</file>