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34"/>
  </p:notesMasterIdLst>
  <p:sldIdLst>
    <p:sldId id="256" r:id="rId2"/>
    <p:sldId id="274" r:id="rId3"/>
    <p:sldId id="268" r:id="rId4"/>
    <p:sldId id="276" r:id="rId5"/>
    <p:sldId id="277" r:id="rId6"/>
    <p:sldId id="280" r:id="rId7"/>
    <p:sldId id="278" r:id="rId8"/>
    <p:sldId id="279" r:id="rId9"/>
    <p:sldId id="281" r:id="rId10"/>
    <p:sldId id="282" r:id="rId11"/>
    <p:sldId id="262" r:id="rId12"/>
    <p:sldId id="283" r:id="rId13"/>
    <p:sldId id="284" r:id="rId14"/>
    <p:sldId id="291" r:id="rId15"/>
    <p:sldId id="289" r:id="rId16"/>
    <p:sldId id="292" r:id="rId17"/>
    <p:sldId id="285" r:id="rId18"/>
    <p:sldId id="293" r:id="rId19"/>
    <p:sldId id="296" r:id="rId20"/>
    <p:sldId id="295" r:id="rId21"/>
    <p:sldId id="286" r:id="rId22"/>
    <p:sldId id="287" r:id="rId23"/>
    <p:sldId id="298" r:id="rId24"/>
    <p:sldId id="299" r:id="rId25"/>
    <p:sldId id="300" r:id="rId26"/>
    <p:sldId id="288" r:id="rId27"/>
    <p:sldId id="302" r:id="rId28"/>
    <p:sldId id="303" r:id="rId29"/>
    <p:sldId id="305" r:id="rId30"/>
    <p:sldId id="304" r:id="rId31"/>
    <p:sldId id="306" r:id="rId32"/>
    <p:sldId id="290" r:id="rId33"/>
  </p:sldIdLst>
  <p:sldSz cx="12192000" cy="6858000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SHA" id="{396A016E-4FD7-4AC4-B8D4-B1A86CAEC0BD}">
          <p14:sldIdLst>
            <p14:sldId id="256"/>
          </p14:sldIdLst>
        </p14:section>
        <p14:section name="THEORY" id="{DB957F5C-9D42-49E7-983B-73A9B6FE7669}">
          <p14:sldIdLst>
            <p14:sldId id="274"/>
            <p14:sldId id="268"/>
            <p14:sldId id="276"/>
            <p14:sldId id="277"/>
            <p14:sldId id="280"/>
            <p14:sldId id="278"/>
            <p14:sldId id="279"/>
            <p14:sldId id="281"/>
            <p14:sldId id="282"/>
            <p14:sldId id="262"/>
          </p14:sldIdLst>
        </p14:section>
        <p14:section name="Matlab" id="{089FA11B-CB23-4AAE-9D09-6A86FAB75ADA}">
          <p14:sldIdLst>
            <p14:sldId id="283"/>
            <p14:sldId id="284"/>
            <p14:sldId id="291"/>
            <p14:sldId id="289"/>
            <p14:sldId id="292"/>
            <p14:sldId id="285"/>
            <p14:sldId id="293"/>
            <p14:sldId id="296"/>
            <p14:sldId id="295"/>
            <p14:sldId id="286"/>
            <p14:sldId id="287"/>
            <p14:sldId id="298"/>
            <p14:sldId id="299"/>
            <p14:sldId id="300"/>
            <p14:sldId id="288"/>
            <p14:sldId id="302"/>
            <p14:sldId id="303"/>
            <p14:sldId id="305"/>
            <p14:sldId id="304"/>
            <p14:sldId id="306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461" userDrawn="1">
          <p15:clr>
            <a:srgbClr val="A4A3A4"/>
          </p15:clr>
        </p15:guide>
        <p15:guide id="3" pos="71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CE0E2D"/>
    <a:srgbClr val="A016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6" autoAdjust="0"/>
    <p:restoredTop sz="92189" autoAdjust="0"/>
  </p:normalViewPr>
  <p:slideViewPr>
    <p:cSldViewPr snapToGrid="0" showGuides="1">
      <p:cViewPr>
        <p:scale>
          <a:sx n="75" d="100"/>
          <a:sy n="75" d="100"/>
        </p:scale>
        <p:origin x="1088" y="268"/>
      </p:cViewPr>
      <p:guideLst>
        <p:guide orient="horz" pos="4133"/>
        <p:guide pos="461"/>
        <p:guide pos="71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60.png"/><Relationship Id="rId1" Type="http://schemas.openxmlformats.org/officeDocument/2006/relationships/image" Target="../media/image550.png"/><Relationship Id="rId4" Type="http://schemas.openxmlformats.org/officeDocument/2006/relationships/image" Target="../media/image5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F46CDD-45BC-415A-95EE-C1F871A074AF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C67E4EB5-1E4B-4F51-80D3-4573F9CDA3C2}">
      <dgm:prSet phldrT="[Testo]" custT="1"/>
      <dgm:spPr/>
      <dgm:t>
        <a:bodyPr/>
        <a:lstStyle/>
        <a:p>
          <a:r>
            <a:rPr lang="it-IT" sz="2400" b="1" dirty="0">
              <a:solidFill>
                <a:schemeClr val="tx1"/>
              </a:solidFill>
            </a:rPr>
            <a:t>Location</a:t>
          </a:r>
          <a:endParaRPr lang="en-GB" sz="2400" b="1" dirty="0">
            <a:solidFill>
              <a:schemeClr val="tx1"/>
            </a:solidFill>
          </a:endParaRPr>
        </a:p>
      </dgm:t>
    </dgm:pt>
    <dgm:pt modelId="{D1D63F05-4608-45C6-ABBF-0A647AB8DD02}" type="parTrans" cxnId="{78B61067-31A0-4B16-BAAD-8AD4FF37E0A1}">
      <dgm:prSet/>
      <dgm:spPr/>
      <dgm:t>
        <a:bodyPr/>
        <a:lstStyle/>
        <a:p>
          <a:endParaRPr lang="en-GB"/>
        </a:p>
      </dgm:t>
    </dgm:pt>
    <dgm:pt modelId="{204487B6-09D2-4109-8E99-B3523B29B6F2}" type="sibTrans" cxnId="{78B61067-31A0-4B16-BAAD-8AD4FF37E0A1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29899AA7-7F53-4862-96FF-C0A8B0682915}">
          <dgm:prSet phldrT="[Testo]"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it-IT" sz="2400" b="0" i="1" smtClean="0">
                      <a:latin typeface="Cambria Math" panose="02040503050406030204" pitchFamily="18" charset="0"/>
                    </a:rPr>
                    <m:t>𝑃</m:t>
                  </m:r>
                  <m:r>
                    <a:rPr lang="it-IT" sz="2400" b="0" i="1" smtClean="0">
                      <a:latin typeface="Cambria Math" panose="02040503050406030204" pitchFamily="18" charset="0"/>
                    </a:rPr>
                    <m:t>=1−</m:t>
                  </m:r>
                  <m:sSup>
                    <m:sSupPr>
                      <m:ctrlPr>
                        <a:rPr lang="it-IT" sz="24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sup>
                  </m:sSup>
                </m:oMath>
              </a14:m>
              <a:r>
                <a:rPr lang="it-IT" sz="2400" dirty="0"/>
                <a:t> </a:t>
              </a:r>
              <a:r>
                <a:rPr lang="it-IT" sz="2400" dirty="0" err="1"/>
                <a:t>Poisson</a:t>
              </a:r>
              <a:r>
                <a:rPr lang="it-IT" sz="2400" dirty="0"/>
                <a:t> model</a:t>
              </a:r>
              <a:endParaRPr lang="en-GB" sz="2400" b="1" dirty="0">
                <a:solidFill>
                  <a:schemeClr val="tx1"/>
                </a:solidFill>
              </a:endParaRPr>
            </a:p>
          </dgm:t>
        </dgm:pt>
      </mc:Choice>
      <mc:Fallback xmlns="">
        <dgm:pt modelId="{29899AA7-7F53-4862-96FF-C0A8B0682915}">
          <dgm:prSet phldrT="[Testo]" custT="1"/>
          <dgm:spPr/>
          <dgm:t>
            <a:bodyPr/>
            <a:lstStyle/>
            <a:p>
              <a:r>
                <a:rPr lang="it-IT" sz="2400" b="0" i="0" smtClean="0">
                  <a:latin typeface="Cambria Math" panose="02040503050406030204" pitchFamily="18" charset="0"/>
                </a:rPr>
                <a:t>𝑃=1−𝑒^(−𝜆𝑡)</a:t>
              </a:r>
              <a:r>
                <a:rPr lang="it-IT" sz="2400" dirty="0" smtClean="0"/>
                <a:t> </a:t>
              </a:r>
              <a:r>
                <a:rPr lang="it-IT" sz="2400" dirty="0" err="1" smtClean="0"/>
                <a:t>Poisson</a:t>
              </a:r>
              <a:r>
                <a:rPr lang="it-IT" sz="2400" dirty="0" smtClean="0"/>
                <a:t> model</a:t>
              </a:r>
              <a:endParaRPr lang="en-GB" sz="2400" b="1" dirty="0">
                <a:solidFill>
                  <a:schemeClr val="tx1"/>
                </a:solidFill>
              </a:endParaRPr>
            </a:p>
          </dgm:t>
        </dgm:pt>
      </mc:Fallback>
    </mc:AlternateContent>
    <dgm:pt modelId="{1C89597D-5A01-4EC5-8A55-40354DAB26D5}" type="parTrans" cxnId="{B49640EE-AEF0-458F-89EA-BE8F4C79A98B}">
      <dgm:prSet/>
      <dgm:spPr/>
      <dgm:t>
        <a:bodyPr/>
        <a:lstStyle/>
        <a:p>
          <a:endParaRPr lang="en-GB"/>
        </a:p>
      </dgm:t>
    </dgm:pt>
    <dgm:pt modelId="{6E659AD7-0C15-43C4-9A37-4C726452A07B}" type="sibTrans" cxnId="{B49640EE-AEF0-458F-89EA-BE8F4C79A98B}">
      <dgm:prSet/>
      <dgm:spPr/>
      <dgm:t>
        <a:bodyPr/>
        <a:lstStyle/>
        <a:p>
          <a:endParaRPr lang="en-GB"/>
        </a:p>
      </dgm:t>
    </dgm:pt>
    <dgm:pt modelId="{5C6DDB42-46A5-447F-A8C8-A50AC28CBC2C}">
      <dgm:prSet phldrT="[Testo]" custT="1"/>
      <dgm:spPr/>
      <dgm:t>
        <a:bodyPr/>
        <a:lstStyle/>
        <a:p>
          <a:r>
            <a:rPr lang="it-IT" sz="2400" b="1" dirty="0" err="1">
              <a:solidFill>
                <a:schemeClr val="tx1"/>
              </a:solidFill>
            </a:rPr>
            <a:t>Size</a:t>
          </a:r>
          <a:endParaRPr lang="en-GB" sz="2400" b="1" dirty="0">
            <a:solidFill>
              <a:schemeClr val="tx1"/>
            </a:solidFill>
          </a:endParaRPr>
        </a:p>
      </dgm:t>
    </dgm:pt>
    <dgm:pt modelId="{F043C987-BE6E-4F5F-BB45-D413B2DC9559}" type="parTrans" cxnId="{B059D992-7BCC-4A51-92C2-0B8BFF450E3F}">
      <dgm:prSet/>
      <dgm:spPr/>
      <dgm:t>
        <a:bodyPr/>
        <a:lstStyle/>
        <a:p>
          <a:endParaRPr lang="en-GB"/>
        </a:p>
      </dgm:t>
    </dgm:pt>
    <dgm:pt modelId="{FE516138-331B-4CFE-932A-348FA1B8A98E}" type="sibTrans" cxnId="{B059D992-7BCC-4A51-92C2-0B8BFF450E3F}">
      <dgm:prSet/>
      <dgm:spPr/>
      <dgm:t>
        <a:bodyPr/>
        <a:lstStyle/>
        <a:p>
          <a:endParaRPr lang="en-GB"/>
        </a:p>
      </dgm:t>
    </dgm:pt>
    <dgm:pt modelId="{A606C1E8-3CB8-49E3-BA80-2054844737D4}">
      <dgm:prSet phldrT="[Testo]" custT="1"/>
      <dgm:spPr/>
      <dgm:t>
        <a:bodyPr/>
        <a:lstStyle/>
        <a:p>
          <a:r>
            <a:rPr lang="it-IT" sz="2400" b="1" dirty="0">
              <a:solidFill>
                <a:schemeClr val="tx1"/>
              </a:solidFill>
            </a:rPr>
            <a:t>Time</a:t>
          </a:r>
          <a:endParaRPr lang="en-GB" sz="2400" b="1" dirty="0">
            <a:solidFill>
              <a:schemeClr val="tx1"/>
            </a:solidFill>
          </a:endParaRPr>
        </a:p>
      </dgm:t>
    </dgm:pt>
    <dgm:pt modelId="{C366DA51-56A3-4EF1-80CF-B57472719B6F}" type="parTrans" cxnId="{0AAA4806-AEE1-4DD6-9641-1AA5E817FEBB}">
      <dgm:prSet/>
      <dgm:spPr/>
      <dgm:t>
        <a:bodyPr/>
        <a:lstStyle/>
        <a:p>
          <a:endParaRPr lang="en-GB"/>
        </a:p>
      </dgm:t>
    </dgm:pt>
    <dgm:pt modelId="{78B6F8A6-9B9C-40A7-9CE6-E658C88F1C04}" type="sibTrans" cxnId="{0AAA4806-AEE1-4DD6-9641-1AA5E817FEBB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4505BC89-2B6A-45C2-8819-3BC11EAED6E9}">
          <dgm:prSet phldrT="[Testo]"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it-IT" sz="2400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e>
                    <m: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sub>
                  </m:sSub>
                  <m:d>
                    <m:dPr>
                      <m:ctrlPr>
                        <a:rPr lang="it-IT" sz="2400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e>
                  </m:d>
                </m:oMath>
              </a14:m>
              <a:r>
                <a:rPr lang="it-IT" sz="2400" dirty="0"/>
                <a:t> source site </a:t>
              </a:r>
              <a:r>
                <a:rPr lang="it-IT" sz="2400" dirty="0" err="1"/>
                <a:t>distance</a:t>
              </a:r>
              <a:endParaRPr lang="en-GB" sz="2400" b="1" dirty="0">
                <a:solidFill>
                  <a:schemeClr val="tx1"/>
                </a:solidFill>
              </a:endParaRPr>
            </a:p>
          </dgm:t>
        </dgm:pt>
      </mc:Choice>
      <mc:Fallback xmlns="">
        <dgm:pt modelId="{4505BC89-2B6A-45C2-8819-3BC11EAED6E9}">
          <dgm:prSet phldrT="[Testo]" custT="1"/>
          <dgm:spPr/>
          <dgm:t>
            <a:bodyPr/>
            <a:lstStyle/>
            <a:p>
              <a:r>
                <a:rPr lang="it-IT" sz="2400" b="0" i="0" smtClean="0">
                  <a:latin typeface="Cambria Math" panose="02040503050406030204" pitchFamily="18" charset="0"/>
                </a:rPr>
                <a:t>𝑓_𝑅 (𝑟)</a:t>
              </a:r>
              <a:r>
                <a:rPr lang="it-IT" sz="2400" dirty="0" smtClean="0"/>
                <a:t> source site </a:t>
              </a:r>
              <a:r>
                <a:rPr lang="it-IT" sz="2400" dirty="0" err="1" smtClean="0"/>
                <a:t>distance</a:t>
              </a:r>
              <a:endParaRPr lang="en-GB" sz="2400" b="1" dirty="0">
                <a:solidFill>
                  <a:schemeClr val="tx1"/>
                </a:solidFill>
              </a:endParaRPr>
            </a:p>
          </dgm:t>
        </dgm:pt>
      </mc:Fallback>
    </mc:AlternateContent>
    <dgm:pt modelId="{4B970AF8-0B2E-4ECF-AEB1-99A4EF5CB070}" type="parTrans" cxnId="{B238743B-62A4-482F-963C-5CD8CF34237F}">
      <dgm:prSet/>
      <dgm:spPr/>
      <dgm:t>
        <a:bodyPr/>
        <a:lstStyle/>
        <a:p>
          <a:endParaRPr lang="en-GB"/>
        </a:p>
      </dgm:t>
    </dgm:pt>
    <dgm:pt modelId="{DE22F8AA-65A0-47AF-93B4-C6893A4D43A0}" type="sibTrans" cxnId="{B238743B-62A4-482F-963C-5CD8CF34237F}">
      <dgm:prSet/>
      <dgm:spPr/>
      <dgm:t>
        <a:bodyPr/>
        <a:lstStyle/>
        <a:p>
          <a:endParaRPr lang="en-GB"/>
        </a:p>
      </dgm:t>
    </dgm:pt>
    <dgm:pt modelId="{F8D4F1AD-AE85-459C-BC41-3428535A68CF}">
      <dgm:prSet phldrT="[Testo]" custT="1"/>
      <dgm:spPr/>
      <dgm:t>
        <a:bodyPr/>
        <a:lstStyle/>
        <a:p>
          <a:r>
            <a:rPr lang="it-IT" sz="2400" b="1" dirty="0">
              <a:solidFill>
                <a:schemeClr val="tx1"/>
              </a:solidFill>
            </a:rPr>
            <a:t>GMPE</a:t>
          </a:r>
          <a:endParaRPr lang="en-GB" sz="2400" b="1" dirty="0">
            <a:solidFill>
              <a:schemeClr val="tx1"/>
            </a:solidFill>
          </a:endParaRPr>
        </a:p>
      </dgm:t>
    </dgm:pt>
    <dgm:pt modelId="{3DFB7FB8-EB4A-4E8E-A4E4-2ACB4F046C75}" type="parTrans" cxnId="{EB6F3726-1283-48BB-9153-CE1D300B54E3}">
      <dgm:prSet/>
      <dgm:spPr/>
      <dgm:t>
        <a:bodyPr/>
        <a:lstStyle/>
        <a:p>
          <a:endParaRPr lang="en-GB"/>
        </a:p>
      </dgm:t>
    </dgm:pt>
    <dgm:pt modelId="{744B94E3-A6CC-4139-8B9E-46913F9918EA}" type="sibTrans" cxnId="{EB6F3726-1283-48BB-9153-CE1D300B54E3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DA668F4A-DC38-4AE3-8790-A2E7C2DA9EAE}">
          <dgm:prSet phldrT="[Testo]"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it-IT" sz="2400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e>
                    <m: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</m:sub>
                  </m:sSub>
                  <m:d>
                    <m:dPr>
                      <m:ctrlPr>
                        <a:rPr lang="it-IT" sz="2400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e>
                  </m:d>
                </m:oMath>
              </a14:m>
              <a:r>
                <a:rPr lang="it-IT" sz="2400" dirty="0"/>
                <a:t> </a:t>
              </a:r>
              <a:r>
                <a:rPr lang="it-IT" sz="2400" dirty="0" err="1"/>
                <a:t>magnitude</a:t>
              </a:r>
              <a:r>
                <a:rPr lang="it-IT" sz="2400" dirty="0"/>
                <a:t> </a:t>
              </a:r>
              <a:r>
                <a:rPr lang="it-IT" sz="2400" dirty="0" err="1"/>
                <a:t>distribution</a:t>
              </a:r>
              <a:endParaRPr lang="en-GB" sz="2400" b="1" dirty="0">
                <a:solidFill>
                  <a:schemeClr val="tx1"/>
                </a:solidFill>
              </a:endParaRPr>
            </a:p>
          </dgm:t>
        </dgm:pt>
      </mc:Choice>
      <mc:Fallback xmlns="">
        <dgm:pt modelId="{DA668F4A-DC38-4AE3-8790-A2E7C2DA9EAE}">
          <dgm:prSet phldrT="[Testo]" custT="1"/>
          <dgm:spPr/>
          <dgm:t>
            <a:bodyPr/>
            <a:lstStyle/>
            <a:p>
              <a:r>
                <a:rPr lang="it-IT" sz="2400" b="0" i="0" smtClean="0">
                  <a:latin typeface="Cambria Math" panose="02040503050406030204" pitchFamily="18" charset="0"/>
                </a:rPr>
                <a:t>𝑓_𝑀 (𝑚)</a:t>
              </a:r>
              <a:r>
                <a:rPr lang="it-IT" sz="2400" dirty="0" smtClean="0"/>
                <a:t> </a:t>
              </a:r>
              <a:r>
                <a:rPr lang="it-IT" sz="2400" dirty="0" err="1" smtClean="0"/>
                <a:t>magnitude</a:t>
              </a:r>
              <a:r>
                <a:rPr lang="it-IT" sz="2400" dirty="0" smtClean="0"/>
                <a:t> </a:t>
              </a:r>
              <a:r>
                <a:rPr lang="it-IT" sz="2400" dirty="0" err="1" smtClean="0"/>
                <a:t>distribution</a:t>
              </a:r>
              <a:endParaRPr lang="en-GB" sz="2400" b="1" dirty="0">
                <a:solidFill>
                  <a:schemeClr val="tx1"/>
                </a:solidFill>
              </a:endParaRPr>
            </a:p>
          </dgm:t>
        </dgm:pt>
      </mc:Fallback>
    </mc:AlternateContent>
    <dgm:pt modelId="{25E1C724-8EB6-4C24-B91F-8F8BAA015685}" type="parTrans" cxnId="{70052B96-3721-4509-AD1E-1469687F28F0}">
      <dgm:prSet/>
      <dgm:spPr/>
      <dgm:t>
        <a:bodyPr/>
        <a:lstStyle/>
        <a:p>
          <a:endParaRPr lang="en-GB"/>
        </a:p>
      </dgm:t>
    </dgm:pt>
    <dgm:pt modelId="{CFA2DE33-3380-4CC0-96D6-FF0138F62F19}" type="sibTrans" cxnId="{70052B96-3721-4509-AD1E-1469687F28F0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70A00B08-3B45-4F2A-B423-4EF447A213D8}">
          <dgm:prSet phldrT="[Testo]"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it-IT" sz="2400" i="1" dirty="0" smtClean="0"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endChr m:val="|"/>
                      <m:ctrlPr>
                        <a:rPr lang="it-IT" sz="2400" i="1" dirty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it-IT" sz="2400" i="1" dirty="0">
                          <a:latin typeface="Cambria Math" panose="02040503050406030204" pitchFamily="18" charset="0"/>
                        </a:rPr>
                        <m:t>𝐼𝑀</m:t>
                      </m:r>
                      <m:r>
                        <a:rPr lang="it-IT" sz="2400" i="1" dirty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it-IT" sz="2400" i="1" dirty="0">
                          <a:latin typeface="Cambria Math" panose="02040503050406030204" pitchFamily="18" charset="0"/>
                        </a:rPr>
                        <m:t>𝑖𝑚</m:t>
                      </m:r>
                      <m:r>
                        <a:rPr lang="it-IT" sz="2400" i="1" dirty="0">
                          <a:latin typeface="Cambria Math" panose="02040503050406030204" pitchFamily="18" charset="0"/>
                        </a:rPr>
                        <m:t> </m:t>
                      </m:r>
                    </m:e>
                  </m:d>
                  <m:r>
                    <a:rPr lang="it-IT" sz="2400" i="1" dirty="0">
                      <a:latin typeface="Cambria Math" panose="02040503050406030204" pitchFamily="18" charset="0"/>
                    </a:rPr>
                    <m:t>𝑀</m:t>
                  </m:r>
                  <m:r>
                    <a:rPr lang="it-IT" sz="2400" i="1" dirty="0">
                      <a:latin typeface="Cambria Math" panose="02040503050406030204" pitchFamily="18" charset="0"/>
                    </a:rPr>
                    <m:t>=</m:t>
                  </m:r>
                  <m:r>
                    <a:rPr lang="it-IT" sz="2400" i="1" dirty="0">
                      <a:latin typeface="Cambria Math" panose="02040503050406030204" pitchFamily="18" charset="0"/>
                    </a:rPr>
                    <m:t>𝑚</m:t>
                  </m:r>
                  <m:r>
                    <a:rPr lang="it-IT" sz="2400" i="1" dirty="0">
                      <a:latin typeface="Cambria Math" panose="02040503050406030204" pitchFamily="18" charset="0"/>
                    </a:rPr>
                    <m:t> , </m:t>
                  </m:r>
                  <m:r>
                    <a:rPr lang="it-IT" sz="2400" i="1" dirty="0">
                      <a:latin typeface="Cambria Math" panose="02040503050406030204" pitchFamily="18" charset="0"/>
                    </a:rPr>
                    <m:t>𝑅</m:t>
                  </m:r>
                  <m:r>
                    <a:rPr lang="it-IT" sz="2400" i="1" dirty="0">
                      <a:latin typeface="Cambria Math" panose="02040503050406030204" pitchFamily="18" charset="0"/>
                    </a:rPr>
                    <m:t>=</m:t>
                  </m:r>
                  <m:r>
                    <a:rPr lang="it-IT" sz="2400" i="1" dirty="0">
                      <a:latin typeface="Cambria Math" panose="02040503050406030204" pitchFamily="18" charset="0"/>
                    </a:rPr>
                    <m:t>𝑟</m:t>
                  </m:r>
                  <m:r>
                    <a:rPr lang="it-IT" sz="2400" i="1" dirty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it-IT" sz="2400" dirty="0"/>
                <a:t> </a:t>
              </a:r>
              <a:r>
                <a:rPr lang="it-IT" sz="2400" dirty="0" err="1"/>
                <a:t>attenuation</a:t>
              </a:r>
              <a:r>
                <a:rPr lang="it-IT" sz="2400" dirty="0"/>
                <a:t> law</a:t>
              </a:r>
              <a:endParaRPr lang="en-GB" sz="2400" b="1" dirty="0">
                <a:solidFill>
                  <a:schemeClr val="tx1"/>
                </a:solidFill>
              </a:endParaRPr>
            </a:p>
          </dgm:t>
        </dgm:pt>
      </mc:Choice>
      <mc:Fallback xmlns="">
        <dgm:pt modelId="{70A00B08-3B45-4F2A-B423-4EF447A213D8}">
          <dgm:prSet phldrT="[Testo]" custT="1"/>
          <dgm:spPr/>
          <dgm:t>
            <a:bodyPr/>
            <a:lstStyle/>
            <a:p>
              <a:r>
                <a:rPr lang="it-IT" sz="2400" i="0" dirty="0" smtClean="0">
                  <a:latin typeface="Cambria Math" panose="02040503050406030204" pitchFamily="18" charset="0"/>
                </a:rPr>
                <a:t>𝑃</a:t>
              </a:r>
              <a:r>
                <a:rPr lang="it-IT" sz="2400" i="0" dirty="0">
                  <a:latin typeface="Cambria Math" panose="02040503050406030204" pitchFamily="18" charset="0"/>
                </a:rPr>
                <a:t>(𝐼𝑀&gt;𝑖𝑚 ┤|𝑀=𝑚 , 𝑅=𝑟)</a:t>
              </a:r>
              <a:r>
                <a:rPr lang="it-IT" sz="2400" dirty="0" smtClean="0"/>
                <a:t> </a:t>
              </a:r>
              <a:r>
                <a:rPr lang="it-IT" sz="2400" dirty="0" err="1" smtClean="0"/>
                <a:t>attenuation</a:t>
              </a:r>
              <a:r>
                <a:rPr lang="it-IT" sz="2400" dirty="0" smtClean="0"/>
                <a:t> law</a:t>
              </a:r>
              <a:endParaRPr lang="en-GB" sz="2400" b="1" dirty="0">
                <a:solidFill>
                  <a:schemeClr val="tx1"/>
                </a:solidFill>
              </a:endParaRPr>
            </a:p>
          </dgm:t>
        </dgm:pt>
      </mc:Fallback>
    </mc:AlternateContent>
    <dgm:pt modelId="{F65011A2-0D5F-41D6-B3C4-E5CBB477090E}" type="parTrans" cxnId="{6BD9532C-C46B-4925-A2AB-E166EB409F3E}">
      <dgm:prSet/>
      <dgm:spPr/>
      <dgm:t>
        <a:bodyPr/>
        <a:lstStyle/>
        <a:p>
          <a:endParaRPr lang="en-GB"/>
        </a:p>
      </dgm:t>
    </dgm:pt>
    <dgm:pt modelId="{37788B18-F9C8-4298-BE9F-54669553BC8A}" type="sibTrans" cxnId="{6BD9532C-C46B-4925-A2AB-E166EB409F3E}">
      <dgm:prSet/>
      <dgm:spPr/>
      <dgm:t>
        <a:bodyPr/>
        <a:lstStyle/>
        <a:p>
          <a:endParaRPr lang="en-GB"/>
        </a:p>
      </dgm:t>
    </dgm:pt>
    <dgm:pt modelId="{F29662BE-1FEF-4D21-9681-786583A8D44A}" type="pres">
      <dgm:prSet presAssocID="{CBF46CDD-45BC-415A-95EE-C1F871A074AF}" presName="linearFlow" presStyleCnt="0">
        <dgm:presLayoutVars>
          <dgm:dir/>
          <dgm:animLvl val="lvl"/>
          <dgm:resizeHandles val="exact"/>
        </dgm:presLayoutVars>
      </dgm:prSet>
      <dgm:spPr/>
    </dgm:pt>
    <dgm:pt modelId="{082009EE-5B18-47A0-837F-DFC3801E2E28}" type="pres">
      <dgm:prSet presAssocID="{C67E4EB5-1E4B-4F51-80D3-4573F9CDA3C2}" presName="composite" presStyleCnt="0"/>
      <dgm:spPr/>
    </dgm:pt>
    <dgm:pt modelId="{D0D625EF-F9A4-4055-A004-44B7043CB6F6}" type="pres">
      <dgm:prSet presAssocID="{C67E4EB5-1E4B-4F51-80D3-4573F9CDA3C2}" presName="parentText" presStyleLbl="alignNode1" presStyleIdx="0" presStyleCnt="4" custScaleX="161172">
        <dgm:presLayoutVars>
          <dgm:chMax val="1"/>
          <dgm:bulletEnabled val="1"/>
        </dgm:presLayoutVars>
      </dgm:prSet>
      <dgm:spPr/>
    </dgm:pt>
    <dgm:pt modelId="{44983B7D-7C25-4719-8B0D-44A03CFA30F2}" type="pres">
      <dgm:prSet presAssocID="{C67E4EB5-1E4B-4F51-80D3-4573F9CDA3C2}" presName="descendantText" presStyleLbl="alignAcc1" presStyleIdx="0" presStyleCnt="4" custScaleX="77993" custLinFactNeighborX="426" custLinFactNeighborY="10871">
        <dgm:presLayoutVars>
          <dgm:bulletEnabled val="1"/>
        </dgm:presLayoutVars>
      </dgm:prSet>
      <dgm:spPr/>
    </dgm:pt>
    <dgm:pt modelId="{CC6F72CA-9D92-432B-A3E3-C9378E683B9B}" type="pres">
      <dgm:prSet presAssocID="{204487B6-09D2-4109-8E99-B3523B29B6F2}" presName="sp" presStyleCnt="0"/>
      <dgm:spPr/>
    </dgm:pt>
    <dgm:pt modelId="{A79C6256-7505-40EA-95CD-070B6BA8ED19}" type="pres">
      <dgm:prSet presAssocID="{5C6DDB42-46A5-447F-A8C8-A50AC28CBC2C}" presName="composite" presStyleCnt="0"/>
      <dgm:spPr/>
    </dgm:pt>
    <dgm:pt modelId="{B7EF5952-E397-42CB-98BD-CE8CB3BB972D}" type="pres">
      <dgm:prSet presAssocID="{5C6DDB42-46A5-447F-A8C8-A50AC28CBC2C}" presName="parentText" presStyleLbl="alignNode1" presStyleIdx="1" presStyleCnt="4" custScaleX="172596">
        <dgm:presLayoutVars>
          <dgm:chMax val="1"/>
          <dgm:bulletEnabled val="1"/>
        </dgm:presLayoutVars>
      </dgm:prSet>
      <dgm:spPr/>
    </dgm:pt>
    <dgm:pt modelId="{73A123CF-8715-4260-9FC4-5A8BA84251E9}" type="pres">
      <dgm:prSet presAssocID="{5C6DDB42-46A5-447F-A8C8-A50AC28CBC2C}" presName="descendantText" presStyleLbl="alignAcc1" presStyleIdx="1" presStyleCnt="4" custScaleX="78339" custLinFactNeighborX="-84" custLinFactNeighborY="-2613">
        <dgm:presLayoutVars>
          <dgm:bulletEnabled val="1"/>
        </dgm:presLayoutVars>
      </dgm:prSet>
      <dgm:spPr/>
    </dgm:pt>
    <dgm:pt modelId="{CB877742-BCFF-4A2E-BF19-D41A8CF8D721}" type="pres">
      <dgm:prSet presAssocID="{FE516138-331B-4CFE-932A-348FA1B8A98E}" presName="sp" presStyleCnt="0"/>
      <dgm:spPr/>
    </dgm:pt>
    <dgm:pt modelId="{1496AEE7-B24E-4C09-B5C9-8106529E6875}" type="pres">
      <dgm:prSet presAssocID="{F8D4F1AD-AE85-459C-BC41-3428535A68CF}" presName="composite" presStyleCnt="0"/>
      <dgm:spPr/>
    </dgm:pt>
    <dgm:pt modelId="{63AE0DEC-7FE8-40CB-AA22-723889718A29}" type="pres">
      <dgm:prSet presAssocID="{F8D4F1AD-AE85-459C-BC41-3428535A68CF}" presName="parentText" presStyleLbl="alignNode1" presStyleIdx="2" presStyleCnt="4" custScaleX="172596">
        <dgm:presLayoutVars>
          <dgm:chMax val="1"/>
          <dgm:bulletEnabled val="1"/>
        </dgm:presLayoutVars>
      </dgm:prSet>
      <dgm:spPr/>
    </dgm:pt>
    <dgm:pt modelId="{E6B8CBB5-E8EF-4409-9844-FD8B2A62B820}" type="pres">
      <dgm:prSet presAssocID="{F8D4F1AD-AE85-459C-BC41-3428535A68CF}" presName="descendantText" presStyleLbl="alignAcc1" presStyleIdx="2" presStyleCnt="4" custAng="0" custScaleX="79435" custScaleY="140615" custLinFactNeighborX="145">
        <dgm:presLayoutVars>
          <dgm:bulletEnabled val="1"/>
        </dgm:presLayoutVars>
      </dgm:prSet>
      <dgm:spPr/>
    </dgm:pt>
    <dgm:pt modelId="{F505A2A8-0133-4516-848C-551D15CD6049}" type="pres">
      <dgm:prSet presAssocID="{744B94E3-A6CC-4139-8B9E-46913F9918EA}" presName="sp" presStyleCnt="0"/>
      <dgm:spPr/>
    </dgm:pt>
    <dgm:pt modelId="{A47B3987-E8FA-49F0-9234-DF2A78B565B2}" type="pres">
      <dgm:prSet presAssocID="{A606C1E8-3CB8-49E3-BA80-2054844737D4}" presName="composite" presStyleCnt="0"/>
      <dgm:spPr/>
    </dgm:pt>
    <dgm:pt modelId="{E4ADF41F-6B7A-4F16-AEC1-56FDCDEEE58E}" type="pres">
      <dgm:prSet presAssocID="{A606C1E8-3CB8-49E3-BA80-2054844737D4}" presName="parentText" presStyleLbl="alignNode1" presStyleIdx="3" presStyleCnt="4" custScaleX="172596">
        <dgm:presLayoutVars>
          <dgm:chMax val="1"/>
          <dgm:bulletEnabled val="1"/>
        </dgm:presLayoutVars>
      </dgm:prSet>
      <dgm:spPr/>
    </dgm:pt>
    <dgm:pt modelId="{048C1D6F-D780-4335-8DE8-048738D373DD}" type="pres">
      <dgm:prSet presAssocID="{A606C1E8-3CB8-49E3-BA80-2054844737D4}" presName="descendantText" presStyleLbl="alignAcc1" presStyleIdx="3" presStyleCnt="4" custScaleX="79178" custLinFactNeighborX="288">
        <dgm:presLayoutVars>
          <dgm:bulletEnabled val="1"/>
        </dgm:presLayoutVars>
      </dgm:prSet>
      <dgm:spPr/>
    </dgm:pt>
  </dgm:ptLst>
  <dgm:cxnLst>
    <dgm:cxn modelId="{0AAA4806-AEE1-4DD6-9641-1AA5E817FEBB}" srcId="{CBF46CDD-45BC-415A-95EE-C1F871A074AF}" destId="{A606C1E8-3CB8-49E3-BA80-2054844737D4}" srcOrd="3" destOrd="0" parTransId="{C366DA51-56A3-4EF1-80CF-B57472719B6F}" sibTransId="{78B6F8A6-9B9C-40A7-9CE6-E658C88F1C04}"/>
    <dgm:cxn modelId="{C91EF612-42F4-4690-902B-AF693327CDC6}" type="presOf" srcId="{DA668F4A-DC38-4AE3-8790-A2E7C2DA9EAE}" destId="{73A123CF-8715-4260-9FC4-5A8BA84251E9}" srcOrd="0" destOrd="0" presId="urn:microsoft.com/office/officeart/2005/8/layout/chevron2"/>
    <dgm:cxn modelId="{EB6F3726-1283-48BB-9153-CE1D300B54E3}" srcId="{CBF46CDD-45BC-415A-95EE-C1F871A074AF}" destId="{F8D4F1AD-AE85-459C-BC41-3428535A68CF}" srcOrd="2" destOrd="0" parTransId="{3DFB7FB8-EB4A-4E8E-A4E4-2ACB4F046C75}" sibTransId="{744B94E3-A6CC-4139-8B9E-46913F9918EA}"/>
    <dgm:cxn modelId="{6BD9532C-C46B-4925-A2AB-E166EB409F3E}" srcId="{F8D4F1AD-AE85-459C-BC41-3428535A68CF}" destId="{70A00B08-3B45-4F2A-B423-4EF447A213D8}" srcOrd="0" destOrd="0" parTransId="{F65011A2-0D5F-41D6-B3C4-E5CBB477090E}" sibTransId="{37788B18-F9C8-4298-BE9F-54669553BC8A}"/>
    <dgm:cxn modelId="{B238743B-62A4-482F-963C-5CD8CF34237F}" srcId="{C67E4EB5-1E4B-4F51-80D3-4573F9CDA3C2}" destId="{4505BC89-2B6A-45C2-8819-3BC11EAED6E9}" srcOrd="0" destOrd="0" parTransId="{4B970AF8-0B2E-4ECF-AEB1-99A4EF5CB070}" sibTransId="{DE22F8AA-65A0-47AF-93B4-C6893A4D43A0}"/>
    <dgm:cxn modelId="{9FD09F3F-C102-4D86-B351-DAE78C645030}" type="presOf" srcId="{A606C1E8-3CB8-49E3-BA80-2054844737D4}" destId="{E4ADF41F-6B7A-4F16-AEC1-56FDCDEEE58E}" srcOrd="0" destOrd="0" presId="urn:microsoft.com/office/officeart/2005/8/layout/chevron2"/>
    <dgm:cxn modelId="{78B61067-31A0-4B16-BAAD-8AD4FF37E0A1}" srcId="{CBF46CDD-45BC-415A-95EE-C1F871A074AF}" destId="{C67E4EB5-1E4B-4F51-80D3-4573F9CDA3C2}" srcOrd="0" destOrd="0" parTransId="{D1D63F05-4608-45C6-ABBF-0A647AB8DD02}" sibTransId="{204487B6-09D2-4109-8E99-B3523B29B6F2}"/>
    <dgm:cxn modelId="{97A64067-A790-4EEE-B538-858C8276A640}" type="presOf" srcId="{29899AA7-7F53-4862-96FF-C0A8B0682915}" destId="{048C1D6F-D780-4335-8DE8-048738D373DD}" srcOrd="0" destOrd="0" presId="urn:microsoft.com/office/officeart/2005/8/layout/chevron2"/>
    <dgm:cxn modelId="{5FF66570-0D49-4398-AD5A-244C6A150285}" type="presOf" srcId="{4505BC89-2B6A-45C2-8819-3BC11EAED6E9}" destId="{44983B7D-7C25-4719-8B0D-44A03CFA30F2}" srcOrd="0" destOrd="0" presId="urn:microsoft.com/office/officeart/2005/8/layout/chevron2"/>
    <dgm:cxn modelId="{651B6553-39C9-4B64-B821-BDC2F633B959}" type="presOf" srcId="{CBF46CDD-45BC-415A-95EE-C1F871A074AF}" destId="{F29662BE-1FEF-4D21-9681-786583A8D44A}" srcOrd="0" destOrd="0" presId="urn:microsoft.com/office/officeart/2005/8/layout/chevron2"/>
    <dgm:cxn modelId="{B059D992-7BCC-4A51-92C2-0B8BFF450E3F}" srcId="{CBF46CDD-45BC-415A-95EE-C1F871A074AF}" destId="{5C6DDB42-46A5-447F-A8C8-A50AC28CBC2C}" srcOrd="1" destOrd="0" parTransId="{F043C987-BE6E-4F5F-BB45-D413B2DC9559}" sibTransId="{FE516138-331B-4CFE-932A-348FA1B8A98E}"/>
    <dgm:cxn modelId="{70052B96-3721-4509-AD1E-1469687F28F0}" srcId="{5C6DDB42-46A5-447F-A8C8-A50AC28CBC2C}" destId="{DA668F4A-DC38-4AE3-8790-A2E7C2DA9EAE}" srcOrd="0" destOrd="0" parTransId="{25E1C724-8EB6-4C24-B91F-8F8BAA015685}" sibTransId="{CFA2DE33-3380-4CC0-96D6-FF0138F62F19}"/>
    <dgm:cxn modelId="{96831C97-A48E-43AA-A403-1393977DF332}" type="presOf" srcId="{C67E4EB5-1E4B-4F51-80D3-4573F9CDA3C2}" destId="{D0D625EF-F9A4-4055-A004-44B7043CB6F6}" srcOrd="0" destOrd="0" presId="urn:microsoft.com/office/officeart/2005/8/layout/chevron2"/>
    <dgm:cxn modelId="{4D5B57AC-2202-4386-A675-F9B8CDC089BF}" type="presOf" srcId="{5C6DDB42-46A5-447F-A8C8-A50AC28CBC2C}" destId="{B7EF5952-E397-42CB-98BD-CE8CB3BB972D}" srcOrd="0" destOrd="0" presId="urn:microsoft.com/office/officeart/2005/8/layout/chevron2"/>
    <dgm:cxn modelId="{8209CEDE-EDFD-4F07-A475-134F65800214}" type="presOf" srcId="{70A00B08-3B45-4F2A-B423-4EF447A213D8}" destId="{E6B8CBB5-E8EF-4409-9844-FD8B2A62B820}" srcOrd="0" destOrd="0" presId="urn:microsoft.com/office/officeart/2005/8/layout/chevron2"/>
    <dgm:cxn modelId="{3E8F05EC-EDF5-4ECF-986E-D51167DC5F42}" type="presOf" srcId="{F8D4F1AD-AE85-459C-BC41-3428535A68CF}" destId="{63AE0DEC-7FE8-40CB-AA22-723889718A29}" srcOrd="0" destOrd="0" presId="urn:microsoft.com/office/officeart/2005/8/layout/chevron2"/>
    <dgm:cxn modelId="{B49640EE-AEF0-458F-89EA-BE8F4C79A98B}" srcId="{A606C1E8-3CB8-49E3-BA80-2054844737D4}" destId="{29899AA7-7F53-4862-96FF-C0A8B0682915}" srcOrd="0" destOrd="0" parTransId="{1C89597D-5A01-4EC5-8A55-40354DAB26D5}" sibTransId="{6E659AD7-0C15-43C4-9A37-4C726452A07B}"/>
    <dgm:cxn modelId="{9B083932-BB39-447F-8BD1-A3539A93718F}" type="presParOf" srcId="{F29662BE-1FEF-4D21-9681-786583A8D44A}" destId="{082009EE-5B18-47A0-837F-DFC3801E2E28}" srcOrd="0" destOrd="0" presId="urn:microsoft.com/office/officeart/2005/8/layout/chevron2"/>
    <dgm:cxn modelId="{80256107-BDC0-4D77-BD0E-629577B49946}" type="presParOf" srcId="{082009EE-5B18-47A0-837F-DFC3801E2E28}" destId="{D0D625EF-F9A4-4055-A004-44B7043CB6F6}" srcOrd="0" destOrd="0" presId="urn:microsoft.com/office/officeart/2005/8/layout/chevron2"/>
    <dgm:cxn modelId="{4AF0E518-2ECB-409D-ABA6-32F4C1BA3DB7}" type="presParOf" srcId="{082009EE-5B18-47A0-837F-DFC3801E2E28}" destId="{44983B7D-7C25-4719-8B0D-44A03CFA30F2}" srcOrd="1" destOrd="0" presId="urn:microsoft.com/office/officeart/2005/8/layout/chevron2"/>
    <dgm:cxn modelId="{12B53499-B20F-43FC-BF15-ABD45218BB06}" type="presParOf" srcId="{F29662BE-1FEF-4D21-9681-786583A8D44A}" destId="{CC6F72CA-9D92-432B-A3E3-C9378E683B9B}" srcOrd="1" destOrd="0" presId="urn:microsoft.com/office/officeart/2005/8/layout/chevron2"/>
    <dgm:cxn modelId="{C8B44279-5BEC-430F-880C-7BAD2E4D89D8}" type="presParOf" srcId="{F29662BE-1FEF-4D21-9681-786583A8D44A}" destId="{A79C6256-7505-40EA-95CD-070B6BA8ED19}" srcOrd="2" destOrd="0" presId="urn:microsoft.com/office/officeart/2005/8/layout/chevron2"/>
    <dgm:cxn modelId="{AB18E020-062A-4F1E-8E16-E10BEEE9BC12}" type="presParOf" srcId="{A79C6256-7505-40EA-95CD-070B6BA8ED19}" destId="{B7EF5952-E397-42CB-98BD-CE8CB3BB972D}" srcOrd="0" destOrd="0" presId="urn:microsoft.com/office/officeart/2005/8/layout/chevron2"/>
    <dgm:cxn modelId="{75C1C7C5-E42B-4D4E-8968-F06986DC7C1E}" type="presParOf" srcId="{A79C6256-7505-40EA-95CD-070B6BA8ED19}" destId="{73A123CF-8715-4260-9FC4-5A8BA84251E9}" srcOrd="1" destOrd="0" presId="urn:microsoft.com/office/officeart/2005/8/layout/chevron2"/>
    <dgm:cxn modelId="{8179D553-6EB6-4F19-95F9-FCA97746BEAC}" type="presParOf" srcId="{F29662BE-1FEF-4D21-9681-786583A8D44A}" destId="{CB877742-BCFF-4A2E-BF19-D41A8CF8D721}" srcOrd="3" destOrd="0" presId="urn:microsoft.com/office/officeart/2005/8/layout/chevron2"/>
    <dgm:cxn modelId="{A5500396-554A-4D57-A1A1-7C5BBD25C50C}" type="presParOf" srcId="{F29662BE-1FEF-4D21-9681-786583A8D44A}" destId="{1496AEE7-B24E-4C09-B5C9-8106529E6875}" srcOrd="4" destOrd="0" presId="urn:microsoft.com/office/officeart/2005/8/layout/chevron2"/>
    <dgm:cxn modelId="{AEA74C54-8883-4337-9B14-CAE5DA698216}" type="presParOf" srcId="{1496AEE7-B24E-4C09-B5C9-8106529E6875}" destId="{63AE0DEC-7FE8-40CB-AA22-723889718A29}" srcOrd="0" destOrd="0" presId="urn:microsoft.com/office/officeart/2005/8/layout/chevron2"/>
    <dgm:cxn modelId="{531BAA21-DDA6-4F4F-94B3-EA41F50F48F8}" type="presParOf" srcId="{1496AEE7-B24E-4C09-B5C9-8106529E6875}" destId="{E6B8CBB5-E8EF-4409-9844-FD8B2A62B820}" srcOrd="1" destOrd="0" presId="urn:microsoft.com/office/officeart/2005/8/layout/chevron2"/>
    <dgm:cxn modelId="{ECCD371D-B854-4555-BB3A-0B683E1502EB}" type="presParOf" srcId="{F29662BE-1FEF-4D21-9681-786583A8D44A}" destId="{F505A2A8-0133-4516-848C-551D15CD6049}" srcOrd="5" destOrd="0" presId="urn:microsoft.com/office/officeart/2005/8/layout/chevron2"/>
    <dgm:cxn modelId="{26FD4CE1-DFA0-47F8-801D-422B5CD458F9}" type="presParOf" srcId="{F29662BE-1FEF-4D21-9681-786583A8D44A}" destId="{A47B3987-E8FA-49F0-9234-DF2A78B565B2}" srcOrd="6" destOrd="0" presId="urn:microsoft.com/office/officeart/2005/8/layout/chevron2"/>
    <dgm:cxn modelId="{31ABC891-709E-4792-BB63-E39D00FB3D76}" type="presParOf" srcId="{A47B3987-E8FA-49F0-9234-DF2A78B565B2}" destId="{E4ADF41F-6B7A-4F16-AEC1-56FDCDEEE58E}" srcOrd="0" destOrd="0" presId="urn:microsoft.com/office/officeart/2005/8/layout/chevron2"/>
    <dgm:cxn modelId="{31BDD3D0-75B2-4614-9E8F-F3585AA44933}" type="presParOf" srcId="{A47B3987-E8FA-49F0-9234-DF2A78B565B2}" destId="{048C1D6F-D780-4335-8DE8-048738D373D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F46CDD-45BC-415A-95EE-C1F871A074AF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C67E4EB5-1E4B-4F51-80D3-4573F9CDA3C2}">
      <dgm:prSet phldrT="[Testo]" custT="1"/>
      <dgm:spPr/>
      <dgm:t>
        <a:bodyPr/>
        <a:lstStyle/>
        <a:p>
          <a:r>
            <a:rPr lang="it-IT" sz="2400" b="1" dirty="0" smtClean="0">
              <a:solidFill>
                <a:schemeClr val="tx1"/>
              </a:solidFill>
            </a:rPr>
            <a:t>Location</a:t>
          </a:r>
          <a:endParaRPr lang="en-GB" sz="2400" b="1" dirty="0">
            <a:solidFill>
              <a:schemeClr val="tx1"/>
            </a:solidFill>
          </a:endParaRPr>
        </a:p>
      </dgm:t>
    </dgm:pt>
    <dgm:pt modelId="{D1D63F05-4608-45C6-ABBF-0A647AB8DD02}" type="parTrans" cxnId="{78B61067-31A0-4B16-BAAD-8AD4FF37E0A1}">
      <dgm:prSet/>
      <dgm:spPr/>
      <dgm:t>
        <a:bodyPr/>
        <a:lstStyle/>
        <a:p>
          <a:endParaRPr lang="en-GB"/>
        </a:p>
      </dgm:t>
    </dgm:pt>
    <dgm:pt modelId="{204487B6-09D2-4109-8E99-B3523B29B6F2}" type="sibTrans" cxnId="{78B61067-31A0-4B16-BAAD-8AD4FF37E0A1}">
      <dgm:prSet/>
      <dgm:spPr/>
      <dgm:t>
        <a:bodyPr/>
        <a:lstStyle/>
        <a:p>
          <a:endParaRPr lang="en-GB"/>
        </a:p>
      </dgm:t>
    </dgm:pt>
    <dgm:pt modelId="{29899AA7-7F53-4862-96FF-C0A8B0682915}">
      <dgm:prSet phldrT="[Testo]" custT="1"/>
      <dgm:spPr>
        <a:blipFill rotWithShape="0">
          <a:blip xmlns:r="http://schemas.openxmlformats.org/officeDocument/2006/relationships" r:embed="rId1"/>
          <a:stretch>
            <a:fillRect b="-2632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1C89597D-5A01-4EC5-8A55-40354DAB26D5}" type="parTrans" cxnId="{B49640EE-AEF0-458F-89EA-BE8F4C79A98B}">
      <dgm:prSet/>
      <dgm:spPr/>
      <dgm:t>
        <a:bodyPr/>
        <a:lstStyle/>
        <a:p>
          <a:endParaRPr lang="en-GB"/>
        </a:p>
      </dgm:t>
    </dgm:pt>
    <dgm:pt modelId="{6E659AD7-0C15-43C4-9A37-4C726452A07B}" type="sibTrans" cxnId="{B49640EE-AEF0-458F-89EA-BE8F4C79A98B}">
      <dgm:prSet/>
      <dgm:spPr/>
      <dgm:t>
        <a:bodyPr/>
        <a:lstStyle/>
        <a:p>
          <a:endParaRPr lang="en-GB"/>
        </a:p>
      </dgm:t>
    </dgm:pt>
    <dgm:pt modelId="{5C6DDB42-46A5-447F-A8C8-A50AC28CBC2C}">
      <dgm:prSet phldrT="[Testo]" custT="1"/>
      <dgm:spPr/>
      <dgm:t>
        <a:bodyPr/>
        <a:lstStyle/>
        <a:p>
          <a:r>
            <a:rPr lang="it-IT" sz="2400" b="1" dirty="0" err="1" smtClean="0">
              <a:solidFill>
                <a:schemeClr val="tx1"/>
              </a:solidFill>
            </a:rPr>
            <a:t>Size</a:t>
          </a:r>
          <a:endParaRPr lang="en-GB" sz="2400" b="1" dirty="0">
            <a:solidFill>
              <a:schemeClr val="tx1"/>
            </a:solidFill>
          </a:endParaRPr>
        </a:p>
      </dgm:t>
    </dgm:pt>
    <dgm:pt modelId="{F043C987-BE6E-4F5F-BB45-D413B2DC9559}" type="parTrans" cxnId="{B059D992-7BCC-4A51-92C2-0B8BFF450E3F}">
      <dgm:prSet/>
      <dgm:spPr/>
      <dgm:t>
        <a:bodyPr/>
        <a:lstStyle/>
        <a:p>
          <a:endParaRPr lang="en-GB"/>
        </a:p>
      </dgm:t>
    </dgm:pt>
    <dgm:pt modelId="{FE516138-331B-4CFE-932A-348FA1B8A98E}" type="sibTrans" cxnId="{B059D992-7BCC-4A51-92C2-0B8BFF450E3F}">
      <dgm:prSet/>
      <dgm:spPr/>
      <dgm:t>
        <a:bodyPr/>
        <a:lstStyle/>
        <a:p>
          <a:endParaRPr lang="en-GB"/>
        </a:p>
      </dgm:t>
    </dgm:pt>
    <dgm:pt modelId="{A606C1E8-3CB8-49E3-BA80-2054844737D4}">
      <dgm:prSet phldrT="[Testo]" custT="1"/>
      <dgm:spPr/>
      <dgm:t>
        <a:bodyPr/>
        <a:lstStyle/>
        <a:p>
          <a:r>
            <a:rPr lang="it-IT" sz="2400" b="1" dirty="0" smtClean="0">
              <a:solidFill>
                <a:schemeClr val="tx1"/>
              </a:solidFill>
            </a:rPr>
            <a:t>Time</a:t>
          </a:r>
          <a:endParaRPr lang="en-GB" sz="2400" b="1" dirty="0">
            <a:solidFill>
              <a:schemeClr val="tx1"/>
            </a:solidFill>
          </a:endParaRPr>
        </a:p>
      </dgm:t>
    </dgm:pt>
    <dgm:pt modelId="{C366DA51-56A3-4EF1-80CF-B57472719B6F}" type="parTrans" cxnId="{0AAA4806-AEE1-4DD6-9641-1AA5E817FEBB}">
      <dgm:prSet/>
      <dgm:spPr/>
      <dgm:t>
        <a:bodyPr/>
        <a:lstStyle/>
        <a:p>
          <a:endParaRPr lang="en-GB"/>
        </a:p>
      </dgm:t>
    </dgm:pt>
    <dgm:pt modelId="{78B6F8A6-9B9C-40A7-9CE6-E658C88F1C04}" type="sibTrans" cxnId="{0AAA4806-AEE1-4DD6-9641-1AA5E817FEBB}">
      <dgm:prSet/>
      <dgm:spPr/>
      <dgm:t>
        <a:bodyPr/>
        <a:lstStyle/>
        <a:p>
          <a:endParaRPr lang="en-GB"/>
        </a:p>
      </dgm:t>
    </dgm:pt>
    <dgm:pt modelId="{4505BC89-2B6A-45C2-8819-3BC11EAED6E9}">
      <dgm:prSet phldrT="[Testo]" custT="1"/>
      <dgm:spPr>
        <a:blipFill rotWithShape="0">
          <a:blip xmlns:r="http://schemas.openxmlformats.org/officeDocument/2006/relationships" r:embed="rId2"/>
          <a:stretch>
            <a:fillRect l="-100" b="-870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4B970AF8-0B2E-4ECF-AEB1-99A4EF5CB070}" type="parTrans" cxnId="{B238743B-62A4-482F-963C-5CD8CF34237F}">
      <dgm:prSet/>
      <dgm:spPr/>
      <dgm:t>
        <a:bodyPr/>
        <a:lstStyle/>
        <a:p>
          <a:endParaRPr lang="en-GB"/>
        </a:p>
      </dgm:t>
    </dgm:pt>
    <dgm:pt modelId="{DE22F8AA-65A0-47AF-93B4-C6893A4D43A0}" type="sibTrans" cxnId="{B238743B-62A4-482F-963C-5CD8CF34237F}">
      <dgm:prSet/>
      <dgm:spPr/>
      <dgm:t>
        <a:bodyPr/>
        <a:lstStyle/>
        <a:p>
          <a:endParaRPr lang="en-GB"/>
        </a:p>
      </dgm:t>
    </dgm:pt>
    <dgm:pt modelId="{F8D4F1AD-AE85-459C-BC41-3428535A68CF}">
      <dgm:prSet phldrT="[Testo]" custT="1"/>
      <dgm:spPr/>
      <dgm:t>
        <a:bodyPr/>
        <a:lstStyle/>
        <a:p>
          <a:r>
            <a:rPr lang="it-IT" sz="2400" b="1" dirty="0" smtClean="0">
              <a:solidFill>
                <a:schemeClr val="tx1"/>
              </a:solidFill>
            </a:rPr>
            <a:t>GMPE</a:t>
          </a:r>
          <a:endParaRPr lang="en-GB" sz="2400" b="1" dirty="0">
            <a:solidFill>
              <a:schemeClr val="tx1"/>
            </a:solidFill>
          </a:endParaRPr>
        </a:p>
      </dgm:t>
    </dgm:pt>
    <dgm:pt modelId="{3DFB7FB8-EB4A-4E8E-A4E4-2ACB4F046C75}" type="parTrans" cxnId="{EB6F3726-1283-48BB-9153-CE1D300B54E3}">
      <dgm:prSet/>
      <dgm:spPr/>
      <dgm:t>
        <a:bodyPr/>
        <a:lstStyle/>
        <a:p>
          <a:endParaRPr lang="en-GB"/>
        </a:p>
      </dgm:t>
    </dgm:pt>
    <dgm:pt modelId="{744B94E3-A6CC-4139-8B9E-46913F9918EA}" type="sibTrans" cxnId="{EB6F3726-1283-48BB-9153-CE1D300B54E3}">
      <dgm:prSet/>
      <dgm:spPr/>
      <dgm:t>
        <a:bodyPr/>
        <a:lstStyle/>
        <a:p>
          <a:endParaRPr lang="en-GB"/>
        </a:p>
      </dgm:t>
    </dgm:pt>
    <dgm:pt modelId="{DA668F4A-DC38-4AE3-8790-A2E7C2DA9EAE}">
      <dgm:prSet phldrT="[Testo]" custT="1"/>
      <dgm:spPr>
        <a:blipFill rotWithShape="0">
          <a:blip xmlns:r="http://schemas.openxmlformats.org/officeDocument/2006/relationships" r:embed="rId3"/>
          <a:stretch>
            <a:fillRect l="-99" b="-877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25E1C724-8EB6-4C24-B91F-8F8BAA015685}" type="parTrans" cxnId="{70052B96-3721-4509-AD1E-1469687F28F0}">
      <dgm:prSet/>
      <dgm:spPr/>
      <dgm:t>
        <a:bodyPr/>
        <a:lstStyle/>
        <a:p>
          <a:endParaRPr lang="en-GB"/>
        </a:p>
      </dgm:t>
    </dgm:pt>
    <dgm:pt modelId="{CFA2DE33-3380-4CC0-96D6-FF0138F62F19}" type="sibTrans" cxnId="{70052B96-3721-4509-AD1E-1469687F28F0}">
      <dgm:prSet/>
      <dgm:spPr/>
      <dgm:t>
        <a:bodyPr/>
        <a:lstStyle/>
        <a:p>
          <a:endParaRPr lang="en-GB"/>
        </a:p>
      </dgm:t>
    </dgm:pt>
    <dgm:pt modelId="{70A00B08-3B45-4F2A-B423-4EF447A213D8}">
      <dgm:prSet phldrT="[Testo]" custT="1"/>
      <dgm:spPr>
        <a:blipFill rotWithShape="0">
          <a:blip xmlns:r="http://schemas.openxmlformats.org/officeDocument/2006/relationships" r:embed="rId4"/>
          <a:stretch>
            <a:fillRect l="-96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F65011A2-0D5F-41D6-B3C4-E5CBB477090E}" type="parTrans" cxnId="{6BD9532C-C46B-4925-A2AB-E166EB409F3E}">
      <dgm:prSet/>
      <dgm:spPr/>
      <dgm:t>
        <a:bodyPr/>
        <a:lstStyle/>
        <a:p>
          <a:endParaRPr lang="en-GB"/>
        </a:p>
      </dgm:t>
    </dgm:pt>
    <dgm:pt modelId="{37788B18-F9C8-4298-BE9F-54669553BC8A}" type="sibTrans" cxnId="{6BD9532C-C46B-4925-A2AB-E166EB409F3E}">
      <dgm:prSet/>
      <dgm:spPr/>
      <dgm:t>
        <a:bodyPr/>
        <a:lstStyle/>
        <a:p>
          <a:endParaRPr lang="en-GB"/>
        </a:p>
      </dgm:t>
    </dgm:pt>
    <dgm:pt modelId="{F29662BE-1FEF-4D21-9681-786583A8D44A}" type="pres">
      <dgm:prSet presAssocID="{CBF46CDD-45BC-415A-95EE-C1F871A074AF}" presName="linearFlow" presStyleCnt="0">
        <dgm:presLayoutVars>
          <dgm:dir/>
          <dgm:animLvl val="lvl"/>
          <dgm:resizeHandles val="exact"/>
        </dgm:presLayoutVars>
      </dgm:prSet>
      <dgm:spPr/>
    </dgm:pt>
    <dgm:pt modelId="{082009EE-5B18-47A0-837F-DFC3801E2E28}" type="pres">
      <dgm:prSet presAssocID="{C67E4EB5-1E4B-4F51-80D3-4573F9CDA3C2}" presName="composite" presStyleCnt="0"/>
      <dgm:spPr/>
    </dgm:pt>
    <dgm:pt modelId="{D0D625EF-F9A4-4055-A004-44B7043CB6F6}" type="pres">
      <dgm:prSet presAssocID="{C67E4EB5-1E4B-4F51-80D3-4573F9CDA3C2}" presName="parentText" presStyleLbl="alignNode1" presStyleIdx="0" presStyleCnt="4" custScaleX="161172">
        <dgm:presLayoutVars>
          <dgm:chMax val="1"/>
          <dgm:bulletEnabled val="1"/>
        </dgm:presLayoutVars>
      </dgm:prSet>
      <dgm:spPr/>
    </dgm:pt>
    <dgm:pt modelId="{44983B7D-7C25-4719-8B0D-44A03CFA30F2}" type="pres">
      <dgm:prSet presAssocID="{C67E4EB5-1E4B-4F51-80D3-4573F9CDA3C2}" presName="descendantText" presStyleLbl="alignAcc1" presStyleIdx="0" presStyleCnt="4" custScaleX="77993" custLinFactNeighborX="426" custLinFactNeighborY="10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C6F72CA-9D92-432B-A3E3-C9378E683B9B}" type="pres">
      <dgm:prSet presAssocID="{204487B6-09D2-4109-8E99-B3523B29B6F2}" presName="sp" presStyleCnt="0"/>
      <dgm:spPr/>
    </dgm:pt>
    <dgm:pt modelId="{A79C6256-7505-40EA-95CD-070B6BA8ED19}" type="pres">
      <dgm:prSet presAssocID="{5C6DDB42-46A5-447F-A8C8-A50AC28CBC2C}" presName="composite" presStyleCnt="0"/>
      <dgm:spPr/>
    </dgm:pt>
    <dgm:pt modelId="{B7EF5952-E397-42CB-98BD-CE8CB3BB972D}" type="pres">
      <dgm:prSet presAssocID="{5C6DDB42-46A5-447F-A8C8-A50AC28CBC2C}" presName="parentText" presStyleLbl="alignNode1" presStyleIdx="1" presStyleCnt="4" custScaleX="17259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3A123CF-8715-4260-9FC4-5A8BA84251E9}" type="pres">
      <dgm:prSet presAssocID="{5C6DDB42-46A5-447F-A8C8-A50AC28CBC2C}" presName="descendantText" presStyleLbl="alignAcc1" presStyleIdx="1" presStyleCnt="4" custScaleX="78339" custLinFactNeighborX="-84" custLinFactNeighborY="-2613">
        <dgm:presLayoutVars>
          <dgm:bulletEnabled val="1"/>
        </dgm:presLayoutVars>
      </dgm:prSet>
      <dgm:spPr/>
    </dgm:pt>
    <dgm:pt modelId="{CB877742-BCFF-4A2E-BF19-D41A8CF8D721}" type="pres">
      <dgm:prSet presAssocID="{FE516138-331B-4CFE-932A-348FA1B8A98E}" presName="sp" presStyleCnt="0"/>
      <dgm:spPr/>
    </dgm:pt>
    <dgm:pt modelId="{1496AEE7-B24E-4C09-B5C9-8106529E6875}" type="pres">
      <dgm:prSet presAssocID="{F8D4F1AD-AE85-459C-BC41-3428535A68CF}" presName="composite" presStyleCnt="0"/>
      <dgm:spPr/>
    </dgm:pt>
    <dgm:pt modelId="{63AE0DEC-7FE8-40CB-AA22-723889718A29}" type="pres">
      <dgm:prSet presAssocID="{F8D4F1AD-AE85-459C-BC41-3428535A68CF}" presName="parentText" presStyleLbl="alignNode1" presStyleIdx="2" presStyleCnt="4" custScaleX="172596">
        <dgm:presLayoutVars>
          <dgm:chMax val="1"/>
          <dgm:bulletEnabled val="1"/>
        </dgm:presLayoutVars>
      </dgm:prSet>
      <dgm:spPr/>
    </dgm:pt>
    <dgm:pt modelId="{E6B8CBB5-E8EF-4409-9844-FD8B2A62B820}" type="pres">
      <dgm:prSet presAssocID="{F8D4F1AD-AE85-459C-BC41-3428535A68CF}" presName="descendantText" presStyleLbl="alignAcc1" presStyleIdx="2" presStyleCnt="4" custAng="0" custScaleX="79435" custScaleY="140615" custLinFactNeighborX="14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05A2A8-0133-4516-848C-551D15CD6049}" type="pres">
      <dgm:prSet presAssocID="{744B94E3-A6CC-4139-8B9E-46913F9918EA}" presName="sp" presStyleCnt="0"/>
      <dgm:spPr/>
    </dgm:pt>
    <dgm:pt modelId="{A47B3987-E8FA-49F0-9234-DF2A78B565B2}" type="pres">
      <dgm:prSet presAssocID="{A606C1E8-3CB8-49E3-BA80-2054844737D4}" presName="composite" presStyleCnt="0"/>
      <dgm:spPr/>
    </dgm:pt>
    <dgm:pt modelId="{E4ADF41F-6B7A-4F16-AEC1-56FDCDEEE58E}" type="pres">
      <dgm:prSet presAssocID="{A606C1E8-3CB8-49E3-BA80-2054844737D4}" presName="parentText" presStyleLbl="alignNode1" presStyleIdx="3" presStyleCnt="4" custScaleX="17259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48C1D6F-D780-4335-8DE8-048738D373DD}" type="pres">
      <dgm:prSet presAssocID="{A606C1E8-3CB8-49E3-BA80-2054844737D4}" presName="descendantText" presStyleLbl="alignAcc1" presStyleIdx="3" presStyleCnt="4" custScaleX="79178" custLinFactNeighborX="288">
        <dgm:presLayoutVars>
          <dgm:bulletEnabled val="1"/>
        </dgm:presLayoutVars>
      </dgm:prSet>
      <dgm:spPr/>
    </dgm:pt>
  </dgm:ptLst>
  <dgm:cxnLst>
    <dgm:cxn modelId="{70052B96-3721-4509-AD1E-1469687F28F0}" srcId="{5C6DDB42-46A5-447F-A8C8-A50AC28CBC2C}" destId="{DA668F4A-DC38-4AE3-8790-A2E7C2DA9EAE}" srcOrd="0" destOrd="0" parTransId="{25E1C724-8EB6-4C24-B91F-8F8BAA015685}" sibTransId="{CFA2DE33-3380-4CC0-96D6-FF0138F62F19}"/>
    <dgm:cxn modelId="{EB6F3726-1283-48BB-9153-CE1D300B54E3}" srcId="{CBF46CDD-45BC-415A-95EE-C1F871A074AF}" destId="{F8D4F1AD-AE85-459C-BC41-3428535A68CF}" srcOrd="2" destOrd="0" parTransId="{3DFB7FB8-EB4A-4E8E-A4E4-2ACB4F046C75}" sibTransId="{744B94E3-A6CC-4139-8B9E-46913F9918EA}"/>
    <dgm:cxn modelId="{6BD9532C-C46B-4925-A2AB-E166EB409F3E}" srcId="{F8D4F1AD-AE85-459C-BC41-3428535A68CF}" destId="{70A00B08-3B45-4F2A-B423-4EF447A213D8}" srcOrd="0" destOrd="0" parTransId="{F65011A2-0D5F-41D6-B3C4-E5CBB477090E}" sibTransId="{37788B18-F9C8-4298-BE9F-54669553BC8A}"/>
    <dgm:cxn modelId="{C91EF612-42F4-4690-902B-AF693327CDC6}" type="presOf" srcId="{DA668F4A-DC38-4AE3-8790-A2E7C2DA9EAE}" destId="{73A123CF-8715-4260-9FC4-5A8BA84251E9}" srcOrd="0" destOrd="0" presId="urn:microsoft.com/office/officeart/2005/8/layout/chevron2"/>
    <dgm:cxn modelId="{78B61067-31A0-4B16-BAAD-8AD4FF37E0A1}" srcId="{CBF46CDD-45BC-415A-95EE-C1F871A074AF}" destId="{C67E4EB5-1E4B-4F51-80D3-4573F9CDA3C2}" srcOrd="0" destOrd="0" parTransId="{D1D63F05-4608-45C6-ABBF-0A647AB8DD02}" sibTransId="{204487B6-09D2-4109-8E99-B3523B29B6F2}"/>
    <dgm:cxn modelId="{96831C97-A48E-43AA-A403-1393977DF332}" type="presOf" srcId="{C67E4EB5-1E4B-4F51-80D3-4573F9CDA3C2}" destId="{D0D625EF-F9A4-4055-A004-44B7043CB6F6}" srcOrd="0" destOrd="0" presId="urn:microsoft.com/office/officeart/2005/8/layout/chevron2"/>
    <dgm:cxn modelId="{5FF66570-0D49-4398-AD5A-244C6A150285}" type="presOf" srcId="{4505BC89-2B6A-45C2-8819-3BC11EAED6E9}" destId="{44983B7D-7C25-4719-8B0D-44A03CFA30F2}" srcOrd="0" destOrd="0" presId="urn:microsoft.com/office/officeart/2005/8/layout/chevron2"/>
    <dgm:cxn modelId="{9FD09F3F-C102-4D86-B351-DAE78C645030}" type="presOf" srcId="{A606C1E8-3CB8-49E3-BA80-2054844737D4}" destId="{E4ADF41F-6B7A-4F16-AEC1-56FDCDEEE58E}" srcOrd="0" destOrd="0" presId="urn:microsoft.com/office/officeart/2005/8/layout/chevron2"/>
    <dgm:cxn modelId="{B49640EE-AEF0-458F-89EA-BE8F4C79A98B}" srcId="{A606C1E8-3CB8-49E3-BA80-2054844737D4}" destId="{29899AA7-7F53-4862-96FF-C0A8B0682915}" srcOrd="0" destOrd="0" parTransId="{1C89597D-5A01-4EC5-8A55-40354DAB26D5}" sibTransId="{6E659AD7-0C15-43C4-9A37-4C726452A07B}"/>
    <dgm:cxn modelId="{0AAA4806-AEE1-4DD6-9641-1AA5E817FEBB}" srcId="{CBF46CDD-45BC-415A-95EE-C1F871A074AF}" destId="{A606C1E8-3CB8-49E3-BA80-2054844737D4}" srcOrd="3" destOrd="0" parTransId="{C366DA51-56A3-4EF1-80CF-B57472719B6F}" sibTransId="{78B6F8A6-9B9C-40A7-9CE6-E658C88F1C04}"/>
    <dgm:cxn modelId="{3E8F05EC-EDF5-4ECF-986E-D51167DC5F42}" type="presOf" srcId="{F8D4F1AD-AE85-459C-BC41-3428535A68CF}" destId="{63AE0DEC-7FE8-40CB-AA22-723889718A29}" srcOrd="0" destOrd="0" presId="urn:microsoft.com/office/officeart/2005/8/layout/chevron2"/>
    <dgm:cxn modelId="{4D5B57AC-2202-4386-A675-F9B8CDC089BF}" type="presOf" srcId="{5C6DDB42-46A5-447F-A8C8-A50AC28CBC2C}" destId="{B7EF5952-E397-42CB-98BD-CE8CB3BB972D}" srcOrd="0" destOrd="0" presId="urn:microsoft.com/office/officeart/2005/8/layout/chevron2"/>
    <dgm:cxn modelId="{B059D992-7BCC-4A51-92C2-0B8BFF450E3F}" srcId="{CBF46CDD-45BC-415A-95EE-C1F871A074AF}" destId="{5C6DDB42-46A5-447F-A8C8-A50AC28CBC2C}" srcOrd="1" destOrd="0" parTransId="{F043C987-BE6E-4F5F-BB45-D413B2DC9559}" sibTransId="{FE516138-331B-4CFE-932A-348FA1B8A98E}"/>
    <dgm:cxn modelId="{8209CEDE-EDFD-4F07-A475-134F65800214}" type="presOf" srcId="{70A00B08-3B45-4F2A-B423-4EF447A213D8}" destId="{E6B8CBB5-E8EF-4409-9844-FD8B2A62B820}" srcOrd="0" destOrd="0" presId="urn:microsoft.com/office/officeart/2005/8/layout/chevron2"/>
    <dgm:cxn modelId="{97A64067-A790-4EEE-B538-858C8276A640}" type="presOf" srcId="{29899AA7-7F53-4862-96FF-C0A8B0682915}" destId="{048C1D6F-D780-4335-8DE8-048738D373DD}" srcOrd="0" destOrd="0" presId="urn:microsoft.com/office/officeart/2005/8/layout/chevron2"/>
    <dgm:cxn modelId="{B238743B-62A4-482F-963C-5CD8CF34237F}" srcId="{C67E4EB5-1E4B-4F51-80D3-4573F9CDA3C2}" destId="{4505BC89-2B6A-45C2-8819-3BC11EAED6E9}" srcOrd="0" destOrd="0" parTransId="{4B970AF8-0B2E-4ECF-AEB1-99A4EF5CB070}" sibTransId="{DE22F8AA-65A0-47AF-93B4-C6893A4D43A0}"/>
    <dgm:cxn modelId="{651B6553-39C9-4B64-B821-BDC2F633B959}" type="presOf" srcId="{CBF46CDD-45BC-415A-95EE-C1F871A074AF}" destId="{F29662BE-1FEF-4D21-9681-786583A8D44A}" srcOrd="0" destOrd="0" presId="urn:microsoft.com/office/officeart/2005/8/layout/chevron2"/>
    <dgm:cxn modelId="{9B083932-BB39-447F-8BD1-A3539A93718F}" type="presParOf" srcId="{F29662BE-1FEF-4D21-9681-786583A8D44A}" destId="{082009EE-5B18-47A0-837F-DFC3801E2E28}" srcOrd="0" destOrd="0" presId="urn:microsoft.com/office/officeart/2005/8/layout/chevron2"/>
    <dgm:cxn modelId="{80256107-BDC0-4D77-BD0E-629577B49946}" type="presParOf" srcId="{082009EE-5B18-47A0-837F-DFC3801E2E28}" destId="{D0D625EF-F9A4-4055-A004-44B7043CB6F6}" srcOrd="0" destOrd="0" presId="urn:microsoft.com/office/officeart/2005/8/layout/chevron2"/>
    <dgm:cxn modelId="{4AF0E518-2ECB-409D-ABA6-32F4C1BA3DB7}" type="presParOf" srcId="{082009EE-5B18-47A0-837F-DFC3801E2E28}" destId="{44983B7D-7C25-4719-8B0D-44A03CFA30F2}" srcOrd="1" destOrd="0" presId="urn:microsoft.com/office/officeart/2005/8/layout/chevron2"/>
    <dgm:cxn modelId="{12B53499-B20F-43FC-BF15-ABD45218BB06}" type="presParOf" srcId="{F29662BE-1FEF-4D21-9681-786583A8D44A}" destId="{CC6F72CA-9D92-432B-A3E3-C9378E683B9B}" srcOrd="1" destOrd="0" presId="urn:microsoft.com/office/officeart/2005/8/layout/chevron2"/>
    <dgm:cxn modelId="{C8B44279-5BEC-430F-880C-7BAD2E4D89D8}" type="presParOf" srcId="{F29662BE-1FEF-4D21-9681-786583A8D44A}" destId="{A79C6256-7505-40EA-95CD-070B6BA8ED19}" srcOrd="2" destOrd="0" presId="urn:microsoft.com/office/officeart/2005/8/layout/chevron2"/>
    <dgm:cxn modelId="{AB18E020-062A-4F1E-8E16-E10BEEE9BC12}" type="presParOf" srcId="{A79C6256-7505-40EA-95CD-070B6BA8ED19}" destId="{B7EF5952-E397-42CB-98BD-CE8CB3BB972D}" srcOrd="0" destOrd="0" presId="urn:microsoft.com/office/officeart/2005/8/layout/chevron2"/>
    <dgm:cxn modelId="{75C1C7C5-E42B-4D4E-8968-F06986DC7C1E}" type="presParOf" srcId="{A79C6256-7505-40EA-95CD-070B6BA8ED19}" destId="{73A123CF-8715-4260-9FC4-5A8BA84251E9}" srcOrd="1" destOrd="0" presId="urn:microsoft.com/office/officeart/2005/8/layout/chevron2"/>
    <dgm:cxn modelId="{8179D553-6EB6-4F19-95F9-FCA97746BEAC}" type="presParOf" srcId="{F29662BE-1FEF-4D21-9681-786583A8D44A}" destId="{CB877742-BCFF-4A2E-BF19-D41A8CF8D721}" srcOrd="3" destOrd="0" presId="urn:microsoft.com/office/officeart/2005/8/layout/chevron2"/>
    <dgm:cxn modelId="{A5500396-554A-4D57-A1A1-7C5BBD25C50C}" type="presParOf" srcId="{F29662BE-1FEF-4D21-9681-786583A8D44A}" destId="{1496AEE7-B24E-4C09-B5C9-8106529E6875}" srcOrd="4" destOrd="0" presId="urn:microsoft.com/office/officeart/2005/8/layout/chevron2"/>
    <dgm:cxn modelId="{AEA74C54-8883-4337-9B14-CAE5DA698216}" type="presParOf" srcId="{1496AEE7-B24E-4C09-B5C9-8106529E6875}" destId="{63AE0DEC-7FE8-40CB-AA22-723889718A29}" srcOrd="0" destOrd="0" presId="urn:microsoft.com/office/officeart/2005/8/layout/chevron2"/>
    <dgm:cxn modelId="{531BAA21-DDA6-4F4F-94B3-EA41F50F48F8}" type="presParOf" srcId="{1496AEE7-B24E-4C09-B5C9-8106529E6875}" destId="{E6B8CBB5-E8EF-4409-9844-FD8B2A62B820}" srcOrd="1" destOrd="0" presId="urn:microsoft.com/office/officeart/2005/8/layout/chevron2"/>
    <dgm:cxn modelId="{ECCD371D-B854-4555-BB3A-0B683E1502EB}" type="presParOf" srcId="{F29662BE-1FEF-4D21-9681-786583A8D44A}" destId="{F505A2A8-0133-4516-848C-551D15CD6049}" srcOrd="5" destOrd="0" presId="urn:microsoft.com/office/officeart/2005/8/layout/chevron2"/>
    <dgm:cxn modelId="{26FD4CE1-DFA0-47F8-801D-422B5CD458F9}" type="presParOf" srcId="{F29662BE-1FEF-4D21-9681-786583A8D44A}" destId="{A47B3987-E8FA-49F0-9234-DF2A78B565B2}" srcOrd="6" destOrd="0" presId="urn:microsoft.com/office/officeart/2005/8/layout/chevron2"/>
    <dgm:cxn modelId="{31ABC891-709E-4792-BB63-E39D00FB3D76}" type="presParOf" srcId="{A47B3987-E8FA-49F0-9234-DF2A78B565B2}" destId="{E4ADF41F-6B7A-4F16-AEC1-56FDCDEEE58E}" srcOrd="0" destOrd="0" presId="urn:microsoft.com/office/officeart/2005/8/layout/chevron2"/>
    <dgm:cxn modelId="{31BDD3D0-75B2-4614-9E8F-F3585AA44933}" type="presParOf" srcId="{A47B3987-E8FA-49F0-9234-DF2A78B565B2}" destId="{048C1D6F-D780-4335-8DE8-048738D373D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625EF-F9A4-4055-A004-44B7043CB6F6}">
      <dsp:nvSpPr>
        <dsp:cNvPr id="0" name=""/>
        <dsp:cNvSpPr/>
      </dsp:nvSpPr>
      <dsp:spPr>
        <a:xfrm rot="5400000">
          <a:off x="1006549" y="-65216"/>
          <a:ext cx="1053784" cy="118888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>
              <a:solidFill>
                <a:schemeClr val="tx1"/>
              </a:solidFill>
            </a:rPr>
            <a:t>Location</a:t>
          </a:r>
          <a:endParaRPr lang="en-GB" sz="2400" b="1" kern="1200" dirty="0">
            <a:solidFill>
              <a:schemeClr val="tx1"/>
            </a:solidFill>
          </a:endParaRPr>
        </a:p>
      </dsp:txBody>
      <dsp:txXfrm rot="-5400000">
        <a:off x="939000" y="2333"/>
        <a:ext cx="1188883" cy="1053784"/>
      </dsp:txXfrm>
    </dsp:sp>
    <dsp:sp modelId="{44983B7D-7C25-4719-8B0D-44A03CFA30F2}">
      <dsp:nvSpPr>
        <dsp:cNvPr id="0" name=""/>
        <dsp:cNvSpPr/>
      </dsp:nvSpPr>
      <dsp:spPr>
        <a:xfrm rot="5400000">
          <a:off x="5506318" y="-2632660"/>
          <a:ext cx="685320" cy="61043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24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t-IT" sz="2400" b="0" i="1" kern="1200" smtClean="0">
                      <a:latin typeface="Cambria Math" panose="02040503050406030204" pitchFamily="18" charset="0"/>
                    </a:rPr>
                    <m:t>𝑓</m:t>
                  </m:r>
                </m:e>
                <m:sub>
                  <m:r>
                    <a:rPr lang="it-IT" sz="2400" b="0" i="1" kern="1200" smtClean="0">
                      <a:latin typeface="Cambria Math" panose="02040503050406030204" pitchFamily="18" charset="0"/>
                    </a:rPr>
                    <m:t>𝑅</m:t>
                  </m:r>
                </m:sub>
              </m:sSub>
              <m:d>
                <m:dPr>
                  <m:ctrlPr>
                    <a:rPr lang="it-IT" sz="24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it-IT" sz="2400" b="0" i="1" kern="1200" smtClean="0">
                      <a:latin typeface="Cambria Math" panose="02040503050406030204" pitchFamily="18" charset="0"/>
                    </a:rPr>
                    <m:t>𝑟</m:t>
                  </m:r>
                </m:e>
              </m:d>
            </m:oMath>
          </a14:m>
          <a:r>
            <a:rPr lang="it-IT" sz="2400" kern="1200" dirty="0"/>
            <a:t> source site </a:t>
          </a:r>
          <a:r>
            <a:rPr lang="it-IT" sz="2400" kern="1200" dirty="0" err="1"/>
            <a:t>distance</a:t>
          </a:r>
          <a:endParaRPr lang="en-GB" sz="2400" b="1" kern="1200" dirty="0">
            <a:solidFill>
              <a:schemeClr val="tx1"/>
            </a:solidFill>
          </a:endParaRPr>
        </a:p>
      </dsp:txBody>
      <dsp:txXfrm rot="-5400000">
        <a:off x="2796824" y="110289"/>
        <a:ext cx="6070855" cy="618410"/>
      </dsp:txXfrm>
    </dsp:sp>
    <dsp:sp modelId="{B7EF5952-E397-42CB-98BD-CE8CB3BB972D}">
      <dsp:nvSpPr>
        <dsp:cNvPr id="0" name=""/>
        <dsp:cNvSpPr/>
      </dsp:nvSpPr>
      <dsp:spPr>
        <a:xfrm rot="5400000">
          <a:off x="1048683" y="802714"/>
          <a:ext cx="1053784" cy="1273152"/>
        </a:xfrm>
        <a:prstGeom prst="chevron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 err="1">
              <a:solidFill>
                <a:schemeClr val="tx1"/>
              </a:solidFill>
            </a:rPr>
            <a:t>Size</a:t>
          </a:r>
          <a:endParaRPr lang="en-GB" sz="2400" b="1" kern="1200" dirty="0">
            <a:solidFill>
              <a:schemeClr val="tx1"/>
            </a:solidFill>
          </a:endParaRPr>
        </a:p>
      </dsp:txBody>
      <dsp:txXfrm rot="-5400000">
        <a:off x="938999" y="912398"/>
        <a:ext cx="1273152" cy="1053784"/>
      </dsp:txXfrm>
    </dsp:sp>
    <dsp:sp modelId="{73A123CF-8715-4260-9FC4-5A8BA84251E9}">
      <dsp:nvSpPr>
        <dsp:cNvPr id="0" name=""/>
        <dsp:cNvSpPr/>
      </dsp:nvSpPr>
      <dsp:spPr>
        <a:xfrm rot="5400000">
          <a:off x="5526048" y="-1842314"/>
          <a:ext cx="684959" cy="61585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24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t-IT" sz="2400" b="0" i="1" kern="1200" smtClean="0">
                      <a:latin typeface="Cambria Math" panose="02040503050406030204" pitchFamily="18" charset="0"/>
                    </a:rPr>
                    <m:t>𝑓</m:t>
                  </m:r>
                </m:e>
                <m:sub>
                  <m:r>
                    <a:rPr lang="it-IT" sz="2400" b="0" i="1" kern="1200" smtClean="0">
                      <a:latin typeface="Cambria Math" panose="02040503050406030204" pitchFamily="18" charset="0"/>
                    </a:rPr>
                    <m:t>𝑀</m:t>
                  </m:r>
                </m:sub>
              </m:sSub>
              <m:d>
                <m:dPr>
                  <m:ctrlPr>
                    <a:rPr lang="it-IT" sz="24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it-IT" sz="2400" b="0" i="1" kern="1200" smtClean="0">
                      <a:latin typeface="Cambria Math" panose="02040503050406030204" pitchFamily="18" charset="0"/>
                    </a:rPr>
                    <m:t>𝑚</m:t>
                  </m:r>
                </m:e>
              </m:d>
            </m:oMath>
          </a14:m>
          <a:r>
            <a:rPr lang="it-IT" sz="2400" kern="1200" dirty="0"/>
            <a:t> </a:t>
          </a:r>
          <a:r>
            <a:rPr lang="it-IT" sz="2400" kern="1200" dirty="0" err="1"/>
            <a:t>magnitude</a:t>
          </a:r>
          <a:r>
            <a:rPr lang="it-IT" sz="2400" kern="1200" dirty="0"/>
            <a:t> </a:t>
          </a:r>
          <a:r>
            <a:rPr lang="it-IT" sz="2400" kern="1200" dirty="0" err="1"/>
            <a:t>distribution</a:t>
          </a:r>
          <a:endParaRPr lang="en-GB" sz="2400" b="1" kern="1200" dirty="0">
            <a:solidFill>
              <a:schemeClr val="tx1"/>
            </a:solidFill>
          </a:endParaRPr>
        </a:p>
      </dsp:txBody>
      <dsp:txXfrm rot="-5400000">
        <a:off x="2789233" y="927938"/>
        <a:ext cx="6125154" cy="618085"/>
      </dsp:txXfrm>
    </dsp:sp>
    <dsp:sp modelId="{63AE0DEC-7FE8-40CB-AA22-723889718A29}">
      <dsp:nvSpPr>
        <dsp:cNvPr id="0" name=""/>
        <dsp:cNvSpPr/>
      </dsp:nvSpPr>
      <dsp:spPr>
        <a:xfrm rot="5400000">
          <a:off x="1048683" y="1851878"/>
          <a:ext cx="1053784" cy="1273152"/>
        </a:xfrm>
        <a:prstGeom prst="chevron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>
              <a:solidFill>
                <a:schemeClr val="tx1"/>
              </a:solidFill>
            </a:rPr>
            <a:t>GMPE</a:t>
          </a:r>
          <a:endParaRPr lang="en-GB" sz="2400" b="1" kern="1200" dirty="0">
            <a:solidFill>
              <a:schemeClr val="tx1"/>
            </a:solidFill>
          </a:endParaRPr>
        </a:p>
      </dsp:txBody>
      <dsp:txXfrm rot="-5400000">
        <a:off x="938999" y="1961562"/>
        <a:ext cx="1273152" cy="1053784"/>
      </dsp:txXfrm>
    </dsp:sp>
    <dsp:sp modelId="{E6B8CBB5-E8EF-4409-9844-FD8B2A62B820}">
      <dsp:nvSpPr>
        <dsp:cNvPr id="0" name=""/>
        <dsp:cNvSpPr/>
      </dsp:nvSpPr>
      <dsp:spPr>
        <a:xfrm rot="5400000">
          <a:off x="5460105" y="-862017"/>
          <a:ext cx="963156" cy="63321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it-IT" sz="2400" i="1" kern="1200" dirty="0" smtClean="0">
                  <a:latin typeface="Cambria Math" panose="02040503050406030204" pitchFamily="18" charset="0"/>
                </a:rPr>
                <m:t>𝑃</m:t>
              </m:r>
              <m:d>
                <m:dPr>
                  <m:endChr m:val="|"/>
                  <m:ctrlPr>
                    <a:rPr lang="it-IT" sz="2400" i="1" kern="1200" dirty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it-IT" sz="2400" i="1" kern="1200" dirty="0">
                      <a:latin typeface="Cambria Math" panose="02040503050406030204" pitchFamily="18" charset="0"/>
                    </a:rPr>
                    <m:t>𝐼𝑀</m:t>
                  </m:r>
                  <m:r>
                    <a:rPr lang="it-IT" sz="2400" i="1" kern="1200" dirty="0">
                      <a:latin typeface="Cambria Math" panose="02040503050406030204" pitchFamily="18" charset="0"/>
                    </a:rPr>
                    <m:t>&gt;</m:t>
                  </m:r>
                  <m:r>
                    <a:rPr lang="it-IT" sz="2400" i="1" kern="1200" dirty="0">
                      <a:latin typeface="Cambria Math" panose="02040503050406030204" pitchFamily="18" charset="0"/>
                    </a:rPr>
                    <m:t>𝑖𝑚</m:t>
                  </m:r>
                  <m:r>
                    <a:rPr lang="it-IT" sz="2400" i="1" kern="1200" dirty="0">
                      <a:latin typeface="Cambria Math" panose="02040503050406030204" pitchFamily="18" charset="0"/>
                    </a:rPr>
                    <m:t> </m:t>
                  </m:r>
                </m:e>
              </m:d>
              <m:r>
                <a:rPr lang="it-IT" sz="2400" i="1" kern="1200" dirty="0">
                  <a:latin typeface="Cambria Math" panose="02040503050406030204" pitchFamily="18" charset="0"/>
                </a:rPr>
                <m:t>𝑀</m:t>
              </m:r>
              <m:r>
                <a:rPr lang="it-IT" sz="2400" i="1" kern="1200" dirty="0">
                  <a:latin typeface="Cambria Math" panose="02040503050406030204" pitchFamily="18" charset="0"/>
                </a:rPr>
                <m:t>=</m:t>
              </m:r>
              <m:r>
                <a:rPr lang="it-IT" sz="2400" i="1" kern="1200" dirty="0">
                  <a:latin typeface="Cambria Math" panose="02040503050406030204" pitchFamily="18" charset="0"/>
                </a:rPr>
                <m:t>𝑚</m:t>
              </m:r>
              <m:r>
                <a:rPr lang="it-IT" sz="2400" i="1" kern="1200" dirty="0">
                  <a:latin typeface="Cambria Math" panose="02040503050406030204" pitchFamily="18" charset="0"/>
                </a:rPr>
                <m:t> , </m:t>
              </m:r>
              <m:r>
                <a:rPr lang="it-IT" sz="2400" i="1" kern="1200" dirty="0">
                  <a:latin typeface="Cambria Math" panose="02040503050406030204" pitchFamily="18" charset="0"/>
                </a:rPr>
                <m:t>𝑅</m:t>
              </m:r>
              <m:r>
                <a:rPr lang="it-IT" sz="2400" i="1" kern="1200" dirty="0">
                  <a:latin typeface="Cambria Math" panose="02040503050406030204" pitchFamily="18" charset="0"/>
                </a:rPr>
                <m:t>=</m:t>
              </m:r>
              <m:r>
                <a:rPr lang="it-IT" sz="2400" i="1" kern="1200" dirty="0">
                  <a:latin typeface="Cambria Math" panose="02040503050406030204" pitchFamily="18" charset="0"/>
                </a:rPr>
                <m:t>𝑟</m:t>
              </m:r>
              <m:r>
                <a:rPr lang="it-IT" sz="2400" i="1" kern="1200" dirty="0">
                  <a:latin typeface="Cambria Math" panose="02040503050406030204" pitchFamily="18" charset="0"/>
                </a:rPr>
                <m:t>)</m:t>
              </m:r>
            </m:oMath>
          </a14:m>
          <a:r>
            <a:rPr lang="it-IT" sz="2400" kern="1200" dirty="0"/>
            <a:t> </a:t>
          </a:r>
          <a:r>
            <a:rPr lang="it-IT" sz="2400" kern="1200" dirty="0" err="1"/>
            <a:t>attenuation</a:t>
          </a:r>
          <a:r>
            <a:rPr lang="it-IT" sz="2400" kern="1200" dirty="0"/>
            <a:t> law</a:t>
          </a:r>
          <a:endParaRPr lang="en-GB" sz="2400" b="1" kern="1200" dirty="0">
            <a:solidFill>
              <a:schemeClr val="tx1"/>
            </a:solidFill>
          </a:endParaRPr>
        </a:p>
      </dsp:txBody>
      <dsp:txXfrm rot="-5400000">
        <a:off x="2775624" y="1869481"/>
        <a:ext cx="6285103" cy="869122"/>
      </dsp:txXfrm>
    </dsp:sp>
    <dsp:sp modelId="{E4ADF41F-6B7A-4F16-AEC1-56FDCDEEE58E}">
      <dsp:nvSpPr>
        <dsp:cNvPr id="0" name=""/>
        <dsp:cNvSpPr/>
      </dsp:nvSpPr>
      <dsp:spPr>
        <a:xfrm rot="5400000">
          <a:off x="1048683" y="2761944"/>
          <a:ext cx="1053784" cy="1273152"/>
        </a:xfrm>
        <a:prstGeom prst="chevr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>
              <a:solidFill>
                <a:schemeClr val="tx1"/>
              </a:solidFill>
            </a:rPr>
            <a:t>Time</a:t>
          </a:r>
          <a:endParaRPr lang="en-GB" sz="2400" b="1" kern="1200" dirty="0">
            <a:solidFill>
              <a:schemeClr val="tx1"/>
            </a:solidFill>
          </a:endParaRPr>
        </a:p>
      </dsp:txBody>
      <dsp:txXfrm rot="-5400000">
        <a:off x="938999" y="2871628"/>
        <a:ext cx="1273152" cy="1053784"/>
      </dsp:txXfrm>
    </dsp:sp>
    <dsp:sp modelId="{048C1D6F-D780-4335-8DE8-048738D373DD}">
      <dsp:nvSpPr>
        <dsp:cNvPr id="0" name=""/>
        <dsp:cNvSpPr/>
      </dsp:nvSpPr>
      <dsp:spPr>
        <a:xfrm rot="5400000">
          <a:off x="5597632" y="68501"/>
          <a:ext cx="684959" cy="62912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it-IT" sz="2400" b="0" i="1" kern="1200" smtClean="0">
                  <a:latin typeface="Cambria Math" panose="02040503050406030204" pitchFamily="18" charset="0"/>
                </a:rPr>
                <m:t>𝑃</m:t>
              </m:r>
              <m:r>
                <a:rPr lang="it-IT" sz="2400" b="0" i="1" kern="1200" smtClean="0">
                  <a:latin typeface="Cambria Math" panose="02040503050406030204" pitchFamily="18" charset="0"/>
                </a:rPr>
                <m:t>=1−</m:t>
              </m:r>
              <m:sSup>
                <m:sSupPr>
                  <m:ctrlPr>
                    <a:rPr lang="it-IT" sz="24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it-IT" sz="2400" b="0" i="1" kern="1200" smtClean="0">
                      <a:latin typeface="Cambria Math" panose="02040503050406030204" pitchFamily="18" charset="0"/>
                    </a:rPr>
                    <m:t>𝑒</m:t>
                  </m:r>
                </m:e>
                <m:sup>
                  <m:r>
                    <a:rPr lang="it-IT" sz="2400" b="0" i="1" kern="1200" smtClean="0">
                      <a:latin typeface="Cambria Math" panose="02040503050406030204" pitchFamily="18" charset="0"/>
                    </a:rPr>
                    <m:t>−</m:t>
                  </m:r>
                  <m:r>
                    <a:rPr lang="it-IT" sz="2400" b="0" i="1" kern="1200" smtClean="0">
                      <a:latin typeface="Cambria Math" panose="02040503050406030204" pitchFamily="18" charset="0"/>
                    </a:rPr>
                    <m:t>𝜆</m:t>
                  </m:r>
                  <m:r>
                    <a:rPr lang="it-IT" sz="2400" b="0" i="1" kern="1200" smtClean="0">
                      <a:latin typeface="Cambria Math" panose="02040503050406030204" pitchFamily="18" charset="0"/>
                    </a:rPr>
                    <m:t>𝑡</m:t>
                  </m:r>
                </m:sup>
              </m:sSup>
            </m:oMath>
          </a14:m>
          <a:r>
            <a:rPr lang="it-IT" sz="2400" kern="1200" dirty="0"/>
            <a:t> </a:t>
          </a:r>
          <a:r>
            <a:rPr lang="it-IT" sz="2400" kern="1200" dirty="0" err="1"/>
            <a:t>Poisson</a:t>
          </a:r>
          <a:r>
            <a:rPr lang="it-IT" sz="2400" kern="1200" dirty="0"/>
            <a:t> model</a:t>
          </a:r>
          <a:endParaRPr lang="en-GB" sz="2400" b="1" kern="1200" dirty="0">
            <a:solidFill>
              <a:schemeClr val="tx1"/>
            </a:solidFill>
          </a:endParaRPr>
        </a:p>
      </dsp:txBody>
      <dsp:txXfrm rot="-5400000">
        <a:off x="2794506" y="2905065"/>
        <a:ext cx="6257776" cy="618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612B5-F59D-43DE-A775-8F0E8459B8AD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970F1-6B2F-4AB4-8491-9CFFA8CC2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0724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9666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5846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8644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5410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9840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𝐼𝑀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𝑑𝑟𝑑𝑚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="0" i="0" smtClean="0">
                    <a:latin typeface="Cambria Math" panose="02040503050406030204" pitchFamily="18" charset="0"/>
                  </a:rPr>
                  <a:t>λ(𝑀&gt;</a:t>
                </a:r>
                <a:r>
                  <a:rPr lang="it-IT" b="0" i="0" smtClean="0">
                    <a:latin typeface="Cambria Math" panose="02040503050406030204" pitchFamily="18" charset="0"/>
                  </a:rPr>
                  <a:t>𝑚_𝑚𝑖𝑛)</a:t>
                </a:r>
                <a:r>
                  <a:rPr lang="it-IT" i="0" dirty="0">
                    <a:latin typeface="Cambria Math" panose="02040503050406030204" pitchFamily="18" charset="0"/>
                  </a:rPr>
                  <a:t>∫_(𝑟_𝑚𝑖𝑛)^(𝑟_𝑚𝑎𝑥)▒∫_(𝑚_𝑚𝑖𝑛)^(𝑚_𝑚𝑎𝑥)▒〖𝑃(𝐼𝑀&gt;𝑖𝑚 ┤|𝑀=𝑚 , 𝑅=𝑟)〗</a:t>
                </a:r>
                <a:r>
                  <a:rPr lang="en-GB" i="0" dirty="0">
                    <a:latin typeface="Cambria Math" panose="02040503050406030204" pitchFamily="18" charset="0"/>
                  </a:rPr>
                  <a:t>  𝑓</a:t>
                </a:r>
                <a:r>
                  <a:rPr lang="it-IT" i="0" dirty="0">
                    <a:latin typeface="Cambria Math" panose="02040503050406030204" pitchFamily="18" charset="0"/>
                  </a:rPr>
                  <a:t>_𝑅^((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(𝑟)</a:t>
                </a:r>
                <a:r>
                  <a:rPr lang="it-IT" i="0" dirty="0">
                    <a:latin typeface="Cambria Math" panose="02040503050406030204" pitchFamily="18" charset="0"/>
                  </a:rPr>
                  <a:t> </a:t>
                </a:r>
                <a:r>
                  <a:rPr lang="en-GB" i="0" dirty="0">
                    <a:latin typeface="Cambria Math" panose="02040503050406030204" pitchFamily="18" charset="0"/>
                  </a:rPr>
                  <a:t>𝑓</a:t>
                </a:r>
                <a:r>
                  <a:rPr lang="it-IT" i="0" dirty="0">
                    <a:latin typeface="Cambria Math" panose="02040503050406030204" pitchFamily="18" charset="0"/>
                  </a:rPr>
                  <a:t>_𝑀^((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(𝑚)</a:t>
                </a:r>
                <a:r>
                  <a:rPr lang="en-GB" i="0" dirty="0" err="1">
                    <a:latin typeface="Cambria Math" panose="02040503050406030204" pitchFamily="18" charset="0"/>
                  </a:rPr>
                  <a:t>𝑑𝑟𝑑𝑚</a:t>
                </a:r>
                <a:endParaRPr lang="en-GB" dirty="0"/>
              </a:p>
              <a:p>
                <a:endParaRPr lang="en-GB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5583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𝐼𝑀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𝑑𝑟𝑑𝑚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="0" i="0" smtClean="0">
                    <a:latin typeface="Cambria Math" panose="02040503050406030204" pitchFamily="18" charset="0"/>
                  </a:rPr>
                  <a:t>λ(𝑀&gt;</a:t>
                </a:r>
                <a:r>
                  <a:rPr lang="it-IT" b="0" i="0" smtClean="0">
                    <a:latin typeface="Cambria Math" panose="02040503050406030204" pitchFamily="18" charset="0"/>
                  </a:rPr>
                  <a:t>𝑚_𝑚𝑖𝑛)</a:t>
                </a:r>
                <a:r>
                  <a:rPr lang="it-IT" i="0" dirty="0">
                    <a:latin typeface="Cambria Math" panose="02040503050406030204" pitchFamily="18" charset="0"/>
                  </a:rPr>
                  <a:t>∫_(𝑟_𝑚𝑖𝑛)^(𝑟_𝑚𝑎𝑥)▒∫_(𝑚_𝑚𝑖𝑛)^(𝑚_𝑚𝑎𝑥)▒〖𝑃(𝐼𝑀&gt;𝑖𝑚 ┤|𝑀=𝑚 , 𝑅=𝑟)〗</a:t>
                </a:r>
                <a:r>
                  <a:rPr lang="en-GB" i="0" dirty="0">
                    <a:latin typeface="Cambria Math" panose="02040503050406030204" pitchFamily="18" charset="0"/>
                  </a:rPr>
                  <a:t>  𝑓</a:t>
                </a:r>
                <a:r>
                  <a:rPr lang="it-IT" i="0" dirty="0">
                    <a:latin typeface="Cambria Math" panose="02040503050406030204" pitchFamily="18" charset="0"/>
                  </a:rPr>
                  <a:t>_𝑅^((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(𝑟)</a:t>
                </a:r>
                <a:r>
                  <a:rPr lang="it-IT" i="0" dirty="0">
                    <a:latin typeface="Cambria Math" panose="02040503050406030204" pitchFamily="18" charset="0"/>
                  </a:rPr>
                  <a:t> </a:t>
                </a:r>
                <a:r>
                  <a:rPr lang="en-GB" i="0" dirty="0">
                    <a:latin typeface="Cambria Math" panose="02040503050406030204" pitchFamily="18" charset="0"/>
                  </a:rPr>
                  <a:t>𝑓</a:t>
                </a:r>
                <a:r>
                  <a:rPr lang="it-IT" i="0" dirty="0">
                    <a:latin typeface="Cambria Math" panose="02040503050406030204" pitchFamily="18" charset="0"/>
                  </a:rPr>
                  <a:t>_𝑀^((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(𝑚)</a:t>
                </a:r>
                <a:r>
                  <a:rPr lang="en-GB" i="0" dirty="0" err="1">
                    <a:latin typeface="Cambria Math" panose="02040503050406030204" pitchFamily="18" charset="0"/>
                  </a:rPr>
                  <a:t>𝑑𝑟𝑑𝑚</a:t>
                </a:r>
                <a:endParaRPr lang="en-GB" dirty="0"/>
              </a:p>
              <a:p>
                <a:endParaRPr lang="en-GB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8751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𝐼𝑀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𝑑𝑟𝑑𝑚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="0" i="0" smtClean="0">
                    <a:latin typeface="Cambria Math" panose="02040503050406030204" pitchFamily="18" charset="0"/>
                  </a:rPr>
                  <a:t>λ(𝑀&gt;</a:t>
                </a:r>
                <a:r>
                  <a:rPr lang="it-IT" b="0" i="0" smtClean="0">
                    <a:latin typeface="Cambria Math" panose="02040503050406030204" pitchFamily="18" charset="0"/>
                  </a:rPr>
                  <a:t>𝑚_𝑚𝑖𝑛)</a:t>
                </a:r>
                <a:r>
                  <a:rPr lang="it-IT" i="0" dirty="0">
                    <a:latin typeface="Cambria Math" panose="02040503050406030204" pitchFamily="18" charset="0"/>
                  </a:rPr>
                  <a:t>∫_(𝑟_𝑚𝑖𝑛)^(𝑟_𝑚𝑎𝑥)▒∫_(𝑚_𝑚𝑖𝑛)^(𝑚_𝑚𝑎𝑥)▒〖𝑃(𝐼𝑀&gt;𝑖𝑚 ┤|𝑀=𝑚 , 𝑅=𝑟)〗</a:t>
                </a:r>
                <a:r>
                  <a:rPr lang="en-GB" i="0" dirty="0">
                    <a:latin typeface="Cambria Math" panose="02040503050406030204" pitchFamily="18" charset="0"/>
                  </a:rPr>
                  <a:t>  𝑓</a:t>
                </a:r>
                <a:r>
                  <a:rPr lang="it-IT" i="0" dirty="0">
                    <a:latin typeface="Cambria Math" panose="02040503050406030204" pitchFamily="18" charset="0"/>
                  </a:rPr>
                  <a:t>_𝑅^((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(𝑟)</a:t>
                </a:r>
                <a:r>
                  <a:rPr lang="it-IT" i="0" dirty="0">
                    <a:latin typeface="Cambria Math" panose="02040503050406030204" pitchFamily="18" charset="0"/>
                  </a:rPr>
                  <a:t> </a:t>
                </a:r>
                <a:r>
                  <a:rPr lang="en-GB" i="0" dirty="0">
                    <a:latin typeface="Cambria Math" panose="02040503050406030204" pitchFamily="18" charset="0"/>
                  </a:rPr>
                  <a:t>𝑓</a:t>
                </a:r>
                <a:r>
                  <a:rPr lang="it-IT" i="0" dirty="0">
                    <a:latin typeface="Cambria Math" panose="02040503050406030204" pitchFamily="18" charset="0"/>
                  </a:rPr>
                  <a:t>_𝑀^((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(𝑚)</a:t>
                </a:r>
                <a:r>
                  <a:rPr lang="en-GB" i="0" dirty="0" err="1">
                    <a:latin typeface="Cambria Math" panose="02040503050406030204" pitchFamily="18" charset="0"/>
                  </a:rPr>
                  <a:t>𝑑𝑟𝑑𝑚</a:t>
                </a:r>
                <a:endParaRPr lang="en-GB" dirty="0"/>
              </a:p>
              <a:p>
                <a:endParaRPr lang="en-GB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6357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𝐼𝑀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𝑑𝑟𝑑𝑚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="0" i="0" smtClean="0">
                    <a:latin typeface="Cambria Math" panose="02040503050406030204" pitchFamily="18" charset="0"/>
                  </a:rPr>
                  <a:t>λ(𝑀&gt;</a:t>
                </a:r>
                <a:r>
                  <a:rPr lang="it-IT" b="0" i="0" smtClean="0">
                    <a:latin typeface="Cambria Math" panose="02040503050406030204" pitchFamily="18" charset="0"/>
                  </a:rPr>
                  <a:t>𝑚_𝑚𝑖𝑛)</a:t>
                </a:r>
                <a:r>
                  <a:rPr lang="it-IT" i="0" dirty="0">
                    <a:latin typeface="Cambria Math" panose="02040503050406030204" pitchFamily="18" charset="0"/>
                  </a:rPr>
                  <a:t>∫_(𝑟_𝑚𝑖𝑛)^(𝑟_𝑚𝑎𝑥)▒∫_(𝑚_𝑚𝑖𝑛)^(𝑚_𝑚𝑎𝑥)▒〖𝑃(𝐼𝑀&gt;𝑖𝑚 ┤|𝑀=𝑚 , 𝑅=𝑟)〗</a:t>
                </a:r>
                <a:r>
                  <a:rPr lang="en-GB" i="0" dirty="0">
                    <a:latin typeface="Cambria Math" panose="02040503050406030204" pitchFamily="18" charset="0"/>
                  </a:rPr>
                  <a:t>  𝑓</a:t>
                </a:r>
                <a:r>
                  <a:rPr lang="it-IT" i="0" dirty="0">
                    <a:latin typeface="Cambria Math" panose="02040503050406030204" pitchFamily="18" charset="0"/>
                  </a:rPr>
                  <a:t>_𝑅^((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(𝑟)</a:t>
                </a:r>
                <a:r>
                  <a:rPr lang="it-IT" i="0" dirty="0">
                    <a:latin typeface="Cambria Math" panose="02040503050406030204" pitchFamily="18" charset="0"/>
                  </a:rPr>
                  <a:t> </a:t>
                </a:r>
                <a:r>
                  <a:rPr lang="en-GB" i="0" dirty="0">
                    <a:latin typeface="Cambria Math" panose="02040503050406030204" pitchFamily="18" charset="0"/>
                  </a:rPr>
                  <a:t>𝑓</a:t>
                </a:r>
                <a:r>
                  <a:rPr lang="it-IT" i="0" dirty="0">
                    <a:latin typeface="Cambria Math" panose="02040503050406030204" pitchFamily="18" charset="0"/>
                  </a:rPr>
                  <a:t>_𝑀^((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(𝑚)</a:t>
                </a:r>
                <a:r>
                  <a:rPr lang="en-GB" i="0" dirty="0" err="1">
                    <a:latin typeface="Cambria Math" panose="02040503050406030204" pitchFamily="18" charset="0"/>
                  </a:rPr>
                  <a:t>𝑑𝑟𝑑𝑚</a:t>
                </a:r>
                <a:endParaRPr lang="en-GB" dirty="0"/>
              </a:p>
              <a:p>
                <a:endParaRPr lang="en-GB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8099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𝐼𝑀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𝑑𝑟𝑑𝑚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="0" i="0" smtClean="0">
                    <a:latin typeface="Cambria Math" panose="02040503050406030204" pitchFamily="18" charset="0"/>
                  </a:rPr>
                  <a:t>λ(𝑀&gt;</a:t>
                </a:r>
                <a:r>
                  <a:rPr lang="it-IT" b="0" i="0" smtClean="0">
                    <a:latin typeface="Cambria Math" panose="02040503050406030204" pitchFamily="18" charset="0"/>
                  </a:rPr>
                  <a:t>𝑚_𝑚𝑖𝑛)</a:t>
                </a:r>
                <a:r>
                  <a:rPr lang="it-IT" i="0" dirty="0">
                    <a:latin typeface="Cambria Math" panose="02040503050406030204" pitchFamily="18" charset="0"/>
                  </a:rPr>
                  <a:t>∫_(𝑟_𝑚𝑖𝑛)^(𝑟_𝑚𝑎𝑥)▒∫_(𝑚_𝑚𝑖𝑛)^(𝑚_𝑚𝑎𝑥)▒〖𝑃(𝐼𝑀&gt;𝑖𝑚 ┤|𝑀=𝑚 , 𝑅=𝑟)〗</a:t>
                </a:r>
                <a:r>
                  <a:rPr lang="en-GB" i="0" dirty="0">
                    <a:latin typeface="Cambria Math" panose="02040503050406030204" pitchFamily="18" charset="0"/>
                  </a:rPr>
                  <a:t>  𝑓</a:t>
                </a:r>
                <a:r>
                  <a:rPr lang="it-IT" i="0" dirty="0">
                    <a:latin typeface="Cambria Math" panose="02040503050406030204" pitchFamily="18" charset="0"/>
                  </a:rPr>
                  <a:t>_𝑅^((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(𝑟)</a:t>
                </a:r>
                <a:r>
                  <a:rPr lang="it-IT" i="0" dirty="0">
                    <a:latin typeface="Cambria Math" panose="02040503050406030204" pitchFamily="18" charset="0"/>
                  </a:rPr>
                  <a:t> </a:t>
                </a:r>
                <a:r>
                  <a:rPr lang="en-GB" i="0" dirty="0">
                    <a:latin typeface="Cambria Math" panose="02040503050406030204" pitchFamily="18" charset="0"/>
                  </a:rPr>
                  <a:t>𝑓</a:t>
                </a:r>
                <a:r>
                  <a:rPr lang="it-IT" i="0" dirty="0">
                    <a:latin typeface="Cambria Math" panose="02040503050406030204" pitchFamily="18" charset="0"/>
                  </a:rPr>
                  <a:t>_𝑀^((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(𝑚)</a:t>
                </a:r>
                <a:r>
                  <a:rPr lang="en-GB" i="0" dirty="0" err="1">
                    <a:latin typeface="Cambria Math" panose="02040503050406030204" pitchFamily="18" charset="0"/>
                  </a:rPr>
                  <a:t>𝑑𝑟𝑑𝑚</a:t>
                </a:r>
                <a:endParaRPr lang="en-GB" dirty="0"/>
              </a:p>
              <a:p>
                <a:endParaRPr lang="en-GB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9232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0538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4291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071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4372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1748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6247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5729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209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_1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A367F15A-D10B-41B8-AB31-D8DF68EB42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727199"/>
            <a:ext cx="12192000" cy="1980000"/>
          </a:xfrm>
          <a:prstGeom prst="rect">
            <a:avLst/>
          </a:prstGeom>
        </p:spPr>
        <p:txBody>
          <a:bodyPr anchor="ctr" anchorCtr="1"/>
          <a:lstStyle>
            <a:lvl1pPr marL="0" indent="0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4F586515-88ED-46D4-9BC0-AFD737E0F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468960"/>
            <a:ext cx="8769926" cy="671208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722313" indent="0">
              <a:buNone/>
              <a:defRPr sz="3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Segnaposto testo 4">
            <a:extLst>
              <a:ext uri="{FF2B5EF4-FFF2-40B4-BE49-F238E27FC236}">
                <a16:creationId xmlns:a16="http://schemas.microsoft.com/office/drawing/2014/main" id="{FC3821EF-61E1-4916-A7B9-DDAE3D8CF9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" y="5140168"/>
            <a:ext cx="8769927" cy="743175"/>
          </a:xfrm>
          <a:prstGeom prst="rect">
            <a:avLst/>
          </a:prstGeom>
          <a:noFill/>
          <a:ln>
            <a:noFill/>
          </a:ln>
        </p:spPr>
        <p:txBody>
          <a:bodyPr anchor="t" anchorCtr="0"/>
          <a:lstStyle>
            <a:lvl1pPr marL="722313" indent="0"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7" name="Segnaposto testo 4">
            <a:extLst>
              <a:ext uri="{FF2B5EF4-FFF2-40B4-BE49-F238E27FC236}">
                <a16:creationId xmlns:a16="http://schemas.microsoft.com/office/drawing/2014/main" id="{0FDE8EB7-C599-47B4-A7A0-68997C834D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883342"/>
            <a:ext cx="8769926" cy="31733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722313" indent="0">
              <a:buNone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00D955BD-FA77-451F-BE06-81732AF161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6200678"/>
            <a:ext cx="8769926" cy="351277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722313" indent="0" algn="l">
              <a:buNone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5D96226-EFFB-417E-A26A-D8B77D5FC1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555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_2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888B7E7B-1B08-4648-98F5-4372C01029F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727200"/>
            <a:ext cx="12192000" cy="5130800"/>
          </a:xfrm>
          <a:prstGeom prst="rect">
            <a:avLst/>
          </a:prstGeom>
        </p:spPr>
        <p:txBody>
          <a:bodyPr anchor="t" anchorCtr="1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33" name="Segnaposto testo 4">
            <a:extLst>
              <a:ext uri="{FF2B5EF4-FFF2-40B4-BE49-F238E27FC236}">
                <a16:creationId xmlns:a16="http://schemas.microsoft.com/office/drawing/2014/main" id="{89AD63E1-E5C3-4749-85B9-551631C6B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468960"/>
            <a:ext cx="8769926" cy="671208"/>
          </a:xfrm>
          <a:prstGeom prst="rect">
            <a:avLst/>
          </a:prstGeom>
          <a:solidFill>
            <a:srgbClr val="CE0E2D">
              <a:alpha val="70000"/>
            </a:srgbClr>
          </a:solidFill>
          <a:ln>
            <a:noFill/>
          </a:ln>
        </p:spPr>
        <p:txBody>
          <a:bodyPr anchor="b" anchorCtr="0"/>
          <a:lstStyle>
            <a:lvl1pPr marL="722313" indent="0">
              <a:buNone/>
              <a:defRPr sz="3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4" name="Segnaposto testo 4">
            <a:extLst>
              <a:ext uri="{FF2B5EF4-FFF2-40B4-BE49-F238E27FC236}">
                <a16:creationId xmlns:a16="http://schemas.microsoft.com/office/drawing/2014/main" id="{8643E9ED-337B-4FCC-8B7E-6AD3D8CDCB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" y="5140168"/>
            <a:ext cx="8769927" cy="743175"/>
          </a:xfrm>
          <a:prstGeom prst="rect">
            <a:avLst/>
          </a:prstGeom>
          <a:solidFill>
            <a:srgbClr val="CE0E2D">
              <a:alpha val="70000"/>
            </a:srgbClr>
          </a:solidFill>
          <a:ln>
            <a:noFill/>
          </a:ln>
        </p:spPr>
        <p:txBody>
          <a:bodyPr anchor="t" anchorCtr="0"/>
          <a:lstStyle>
            <a:lvl1pPr marL="722313" indent="0"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5" name="Segnaposto testo 4">
            <a:extLst>
              <a:ext uri="{FF2B5EF4-FFF2-40B4-BE49-F238E27FC236}">
                <a16:creationId xmlns:a16="http://schemas.microsoft.com/office/drawing/2014/main" id="{DD58755C-0059-4B7B-AC71-E26130A410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883342"/>
            <a:ext cx="8769926" cy="317335"/>
          </a:xfrm>
          <a:prstGeom prst="rect">
            <a:avLst/>
          </a:prstGeom>
          <a:solidFill>
            <a:srgbClr val="CE0E2D">
              <a:alpha val="70000"/>
            </a:srgbClr>
          </a:solidFill>
          <a:ln>
            <a:noFill/>
          </a:ln>
        </p:spPr>
        <p:txBody>
          <a:bodyPr anchor="b" anchorCtr="0"/>
          <a:lstStyle>
            <a:lvl1pPr marL="722313" indent="0">
              <a:buNone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6" name="Segnaposto testo 4">
            <a:extLst>
              <a:ext uri="{FF2B5EF4-FFF2-40B4-BE49-F238E27FC236}">
                <a16:creationId xmlns:a16="http://schemas.microsoft.com/office/drawing/2014/main" id="{C52EAE49-330F-415C-A953-5F57BEC356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200678"/>
            <a:ext cx="8769926" cy="351277"/>
          </a:xfrm>
          <a:prstGeom prst="rect">
            <a:avLst/>
          </a:prstGeom>
          <a:solidFill>
            <a:srgbClr val="CE0E2D">
              <a:alpha val="70000"/>
            </a:srgbClr>
          </a:solidFill>
          <a:ln>
            <a:noFill/>
          </a:ln>
        </p:spPr>
        <p:txBody>
          <a:bodyPr anchor="b" anchorCtr="0"/>
          <a:lstStyle>
            <a:lvl1pPr marL="722313" indent="0" algn="l">
              <a:buNone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02A2925-8C13-4173-A157-859B105DA3F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430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_1_fotograf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76C24CD-A996-4E49-95DC-85887AFC85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C3D653B7-53E5-40D2-843D-64DCF3E99F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6746875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CA7386DB-F485-4A44-A65A-6EDCE82765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123" y="2663825"/>
            <a:ext cx="6746875" cy="3889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B82E578-81FE-486F-A334-006EE4F34D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24536" y="2052638"/>
            <a:ext cx="3600450" cy="4500561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901E55B-38D5-4D09-98FE-3E20068316E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324986" y="6492875"/>
            <a:ext cx="8670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728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_2_fotograf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7">
            <a:extLst>
              <a:ext uri="{FF2B5EF4-FFF2-40B4-BE49-F238E27FC236}">
                <a16:creationId xmlns:a16="http://schemas.microsoft.com/office/drawing/2014/main" id="{E22B3179-D3E5-4FA8-AAB3-4FD95E1728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123" y="2052638"/>
            <a:ext cx="6746875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7ACA2446-3414-4B38-A976-502CC5FE10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124" y="2663825"/>
            <a:ext cx="6746875" cy="3889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953FB859-57EF-4D71-9ECC-E9B4576191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24536" y="2052638"/>
            <a:ext cx="3600450" cy="2159000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1" name="Segnaposto immagine 9">
            <a:extLst>
              <a:ext uri="{FF2B5EF4-FFF2-40B4-BE49-F238E27FC236}">
                <a16:creationId xmlns:a16="http://schemas.microsoft.com/office/drawing/2014/main" id="{3CAB93C5-9538-4B05-899E-8FF73A0DE8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24536" y="4394200"/>
            <a:ext cx="3600450" cy="2159000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9" name="Segnaposto testo 5">
            <a:extLst>
              <a:ext uri="{FF2B5EF4-FFF2-40B4-BE49-F238E27FC236}">
                <a16:creationId xmlns:a16="http://schemas.microsoft.com/office/drawing/2014/main" id="{7260E311-D420-4598-B8DE-CF6F14768D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BAEB745-F95E-4D37-9B80-E9970B1FC03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24986" y="6553200"/>
            <a:ext cx="867014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243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_3_fotograf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E821231F-60F9-4C30-BAFA-C4B6FCE6E7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121" y="2052638"/>
            <a:ext cx="8015608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Segnaposto testo 9">
            <a:extLst>
              <a:ext uri="{FF2B5EF4-FFF2-40B4-BE49-F238E27FC236}">
                <a16:creationId xmlns:a16="http://schemas.microsoft.com/office/drawing/2014/main" id="{D36B0302-E885-4637-8D1A-B723026CD2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123" y="2663825"/>
            <a:ext cx="8015608" cy="3889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7F831A6-3CB7-4905-877C-DD92B6E1C2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85011" y="2052638"/>
            <a:ext cx="2339975" cy="1438275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0" name="Segnaposto immagine 2">
            <a:extLst>
              <a:ext uri="{FF2B5EF4-FFF2-40B4-BE49-F238E27FC236}">
                <a16:creationId xmlns:a16="http://schemas.microsoft.com/office/drawing/2014/main" id="{8E80AB39-3B52-4C77-9B5A-713F16B9F1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5010" y="5111750"/>
            <a:ext cx="2339975" cy="1438275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515AAABD-A5E9-403A-B769-1AC69CA97A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85010" y="3582194"/>
            <a:ext cx="2339975" cy="1438275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2" name="Segnaposto testo 5">
            <a:extLst>
              <a:ext uri="{FF2B5EF4-FFF2-40B4-BE49-F238E27FC236}">
                <a16:creationId xmlns:a16="http://schemas.microsoft.com/office/drawing/2014/main" id="{F365FE00-095C-4612-BA61-5EA737AEBF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7504BC3-12C7-4794-A494-91D110C42B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24986" y="6492875"/>
            <a:ext cx="8670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373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_con_filigran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7">
            <a:extLst>
              <a:ext uri="{FF2B5EF4-FFF2-40B4-BE49-F238E27FC236}">
                <a16:creationId xmlns:a16="http://schemas.microsoft.com/office/drawing/2014/main" id="{C96E3B1E-F351-480A-8023-CAA36E4705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119" y="2052638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testo 9">
            <a:extLst>
              <a:ext uri="{FF2B5EF4-FFF2-40B4-BE49-F238E27FC236}">
                <a16:creationId xmlns:a16="http://schemas.microsoft.com/office/drawing/2014/main" id="{1D1BA64B-3824-4CCD-9C59-8A2272AE8D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121" y="2663825"/>
            <a:ext cx="10583861" cy="3889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Segnaposto testo 5">
            <a:extLst>
              <a:ext uri="{FF2B5EF4-FFF2-40B4-BE49-F238E27FC236}">
                <a16:creationId xmlns:a16="http://schemas.microsoft.com/office/drawing/2014/main" id="{37467AFB-4C0A-4161-AA57-B74FF80C7F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2F2B5A6-A9B7-4F9A-9DA6-8CB6AECFDAC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24986" y="6492875"/>
            <a:ext cx="8670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042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_senza_fotograf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7">
            <a:extLst>
              <a:ext uri="{FF2B5EF4-FFF2-40B4-BE49-F238E27FC236}">
                <a16:creationId xmlns:a16="http://schemas.microsoft.com/office/drawing/2014/main" id="{48B5030C-2E21-492F-91CA-9FBD5E21C7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119" y="2052638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7C4F1306-F248-41DA-9945-E84C3CC44D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122" y="2663825"/>
            <a:ext cx="10583860" cy="3889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470F01B-BDF9-4A6A-B8A5-C868ACCDE6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ACB18DC-FD31-46B8-A3A0-26F55F19BA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24986" y="6492875"/>
            <a:ext cx="8670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788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_vuo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0F1F266-6017-4ECD-9DB0-839DFFC029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24986" y="6492875"/>
            <a:ext cx="8670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929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numero diapositiva 1">
            <a:extLst>
              <a:ext uri="{FF2B5EF4-FFF2-40B4-BE49-F238E27FC236}">
                <a16:creationId xmlns:a16="http://schemas.microsoft.com/office/drawing/2014/main" id="{674FBB5E-1F1B-4ABA-8317-9D4A5430D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4986" y="6553200"/>
            <a:ext cx="867014" cy="3048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6630F611-3D78-4E98-9E4C-D430BBAA5F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197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a13nn/ISPS.git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sse1-gis.mi.ingv.it/s1_en.php?restart=0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zonesismiche.mi.ingv.it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zonesismiche.mi.ingv.i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zonesismiche.mi.ingv.it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egacy.ingv.it/roma/attivita/pererischio/macrosismica/Seismic/seismic.html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84E164-1C1C-4FDE-A02B-DE237D6672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554233"/>
            <a:ext cx="12192000" cy="1585935"/>
          </a:xfrm>
        </p:spPr>
        <p:txBody>
          <a:bodyPr/>
          <a:lstStyle/>
          <a:p>
            <a:r>
              <a:rPr lang="it-IT" b="1" u="sng" dirty="0" err="1">
                <a:latin typeface="+mj-lt"/>
              </a:rPr>
              <a:t>Lecture</a:t>
            </a:r>
            <a:r>
              <a:rPr lang="it-IT" b="1" u="sng" dirty="0">
                <a:latin typeface="+mj-lt"/>
              </a:rPr>
              <a:t> Series</a:t>
            </a:r>
            <a:endParaRPr lang="it-IT" b="1" dirty="0">
              <a:latin typeface="+mj-lt"/>
            </a:endParaRPr>
          </a:p>
          <a:p>
            <a:r>
              <a:rPr lang="it-IT" i="1" dirty="0">
                <a:latin typeface="+mj-lt"/>
              </a:rPr>
              <a:t>Natural </a:t>
            </a:r>
            <a:r>
              <a:rPr lang="it-IT" i="1" dirty="0" err="1">
                <a:latin typeface="+mj-lt"/>
              </a:rPr>
              <a:t>Technological</a:t>
            </a:r>
            <a:r>
              <a:rPr lang="it-IT" i="1" dirty="0">
                <a:latin typeface="+mj-lt"/>
              </a:rPr>
              <a:t> Risk </a:t>
            </a:r>
            <a:r>
              <a:rPr lang="it-IT" i="1" dirty="0" err="1">
                <a:latin typeface="+mj-lt"/>
              </a:rPr>
              <a:t>Assessment</a:t>
            </a:r>
            <a:r>
              <a:rPr lang="it-IT" i="1" dirty="0">
                <a:latin typeface="+mj-lt"/>
              </a:rPr>
              <a:t> of </a:t>
            </a:r>
            <a:r>
              <a:rPr lang="it-IT" i="1" dirty="0" err="1">
                <a:latin typeface="+mj-lt"/>
              </a:rPr>
              <a:t>Hazardous</a:t>
            </a:r>
            <a:r>
              <a:rPr lang="it-IT" i="1" dirty="0">
                <a:latin typeface="+mj-lt"/>
              </a:rPr>
              <a:t> Facilities and </a:t>
            </a:r>
            <a:r>
              <a:rPr lang="it-IT" i="1" dirty="0" err="1">
                <a:latin typeface="+mj-lt"/>
              </a:rPr>
              <a:t>Vibration</a:t>
            </a:r>
            <a:r>
              <a:rPr lang="it-IT" i="1" dirty="0">
                <a:latin typeface="+mj-lt"/>
              </a:rPr>
              <a:t> </a:t>
            </a:r>
            <a:r>
              <a:rPr lang="it-IT" i="1" dirty="0" err="1">
                <a:latin typeface="+mj-lt"/>
              </a:rPr>
              <a:t>Mitigation</a:t>
            </a:r>
            <a:r>
              <a:rPr lang="it-IT" i="1" dirty="0">
                <a:latin typeface="+mj-lt"/>
              </a:rPr>
              <a:t> Techniques Via </a:t>
            </a:r>
            <a:r>
              <a:rPr lang="it-IT" i="1" dirty="0" err="1">
                <a:latin typeface="+mj-lt"/>
              </a:rPr>
              <a:t>Metastructures</a:t>
            </a:r>
            <a:endParaRPr lang="it-IT" i="1" dirty="0">
              <a:latin typeface="+mj-lt"/>
            </a:endParaRP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CB89D19-5D0C-423A-AF3A-CB70302F9E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PSHA – Assignment 1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55549800-D392-4DE4-A4C5-219D7613A4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Chiara Nardin – </a:t>
            </a:r>
            <a:r>
              <a:rPr lang="it-IT" dirty="0" err="1">
                <a:latin typeface="+mj-lt"/>
              </a:rPr>
              <a:t>Ph.D</a:t>
            </a:r>
            <a:r>
              <a:rPr lang="it-IT" dirty="0">
                <a:latin typeface="+mj-lt"/>
              </a:rPr>
              <a:t>., </a:t>
            </a:r>
            <a:r>
              <a:rPr lang="it-IT" dirty="0" err="1">
                <a:latin typeface="+mj-lt"/>
              </a:rPr>
              <a:t>M.Sc</a:t>
            </a:r>
            <a:r>
              <a:rPr lang="it-IT" dirty="0">
                <a:latin typeface="+mj-lt"/>
              </a:rPr>
              <a:t>., Eng. in </a:t>
            </a:r>
            <a:r>
              <a:rPr lang="it-IT" dirty="0" err="1">
                <a:latin typeface="+mj-lt"/>
              </a:rPr>
              <a:t>Civil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Engineering</a:t>
            </a:r>
            <a:endParaRPr lang="it-IT" dirty="0">
              <a:latin typeface="+mj-lt"/>
            </a:endParaRPr>
          </a:p>
        </p:txBody>
      </p:sp>
      <p:pic>
        <p:nvPicPr>
          <p:cNvPr id="1026" name="Picture 2" descr="Wuhan University of Technology">
            <a:extLst>
              <a:ext uri="{FF2B5EF4-FFF2-40B4-BE49-F238E27FC236}">
                <a16:creationId xmlns:a16="http://schemas.microsoft.com/office/drawing/2014/main" id="{9D345E2C-495E-8AAB-0C92-F73A06072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199" y="285897"/>
            <a:ext cx="3457575" cy="68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671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10011759" cy="611187"/>
          </a:xfrm>
        </p:spPr>
        <p:txBody>
          <a:bodyPr/>
          <a:lstStyle/>
          <a:p>
            <a:r>
              <a:rPr lang="it-IT" dirty="0"/>
              <a:t>PSHA – </a:t>
            </a:r>
            <a:r>
              <a:rPr lang="it-IT" dirty="0" err="1"/>
              <a:t>Step</a:t>
            </a:r>
            <a:r>
              <a:rPr lang="it-IT" dirty="0"/>
              <a:t> 4: </a:t>
            </a:r>
            <a:r>
              <a:rPr lang="it-IT" dirty="0" err="1"/>
              <a:t>Hazard</a:t>
            </a:r>
            <a:r>
              <a:rPr lang="it-IT" dirty="0"/>
              <a:t> </a:t>
            </a:r>
            <a:r>
              <a:rPr lang="it-IT" dirty="0" err="1"/>
              <a:t>Computation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576165" cy="1838727"/>
              </a:xfrm>
            </p:spPr>
            <p:txBody>
              <a:bodyPr numCol="1"/>
              <a:lstStyle/>
              <a:p>
                <a:r>
                  <a:rPr lang="en-GB" dirty="0"/>
                  <a:t>The seismic hazard curve is a function representing the annual frequency of exceeding various levels of ground shaking (i.e. 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𝐼𝑀</m:t>
                    </m:r>
                  </m:oMath>
                </a14:m>
                <a:r>
                  <a:rPr lang="en-GB" dirty="0"/>
                  <a:t>) at a specific site. The curve is obtained by integration of the previously three steps over all possible magnitudes and earthquakes locations.</a:t>
                </a:r>
              </a:p>
              <a:p>
                <a:r>
                  <a:rPr lang="en-GB" dirty="0"/>
                  <a:t>Seismic hazard curves are obtained for individual sources and, then, combined to express the aggregate hazard at a particular site.</a:t>
                </a:r>
                <a:endParaRPr lang="it-IT" dirty="0"/>
              </a:p>
              <a:p>
                <a:r>
                  <a:rPr lang="en-GB" dirty="0"/>
                  <a:t>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 err="1">
                              <a:latin typeface="Cambria Math" panose="02040503050406030204" pitchFamily="18" charset="0"/>
                            </a:rPr>
                            <m:t>𝑖𝑚</m:t>
                          </m:r>
                        </m:e>
                      </m:d>
                      <m:r>
                        <a:rPr lang="en-GB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  <m:sup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𝐼𝑀</m:t>
                                      </m:r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𝑖𝑚</m:t>
                                      </m:r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 , 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sSubSup>
                            <m:sSubSup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GB" i="1" dirty="0" err="1">
                              <a:latin typeface="Cambria Math" panose="02040503050406030204" pitchFamily="18" charset="0"/>
                            </a:rPr>
                            <m:t>𝑑𝑟𝑑𝑚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it-IT" dirty="0" err="1"/>
                  <a:t>Numerically</a:t>
                </a:r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𝑖𝑚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nary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𝐼𝑀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𝑖𝑚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nary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576165" cy="1838727"/>
              </a:xfrm>
              <a:blipFill rotWithShape="0">
                <a:blip r:embed="rId3"/>
                <a:stretch>
                  <a:fillRect l="-519" t="-3311" b="-937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10</a:t>
            </a:fld>
            <a:endParaRPr lang="it-IT" dirty="0"/>
          </a:p>
        </p:txBody>
      </p:sp>
      <p:sp>
        <p:nvSpPr>
          <p:cNvPr id="7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b="1" i="1" u="sng" dirty="0" err="1"/>
              <a:t>Probabilistic</a:t>
            </a:r>
            <a:r>
              <a:rPr lang="it-IT" sz="1800" b="1" i="1" u="sng" dirty="0"/>
              <a:t> </a:t>
            </a:r>
            <a:r>
              <a:rPr lang="it-IT" sz="1800" b="1" i="1" u="sng" dirty="0" err="1"/>
              <a:t>Hazard</a:t>
            </a:r>
            <a:r>
              <a:rPr lang="it-IT" sz="1800" b="1" i="1" u="sng" dirty="0"/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Segnaposto testo 3"/>
          <p:cNvSpPr txBox="1">
            <a:spLocks/>
          </p:cNvSpPr>
          <p:nvPr/>
        </p:nvSpPr>
        <p:spPr>
          <a:xfrm>
            <a:off x="458918" y="4542038"/>
            <a:ext cx="10576165" cy="1838727"/>
          </a:xfrm>
          <a:prstGeom prst="rect">
            <a:avLst/>
          </a:prstGeom>
        </p:spPr>
        <p:txBody>
          <a:bodyPr numCol="1"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952895" y="4648134"/>
            <a:ext cx="837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/>
              <a:t>(2)</a:t>
            </a:r>
            <a:endParaRPr lang="en-GB" sz="1600" i="1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941320" y="5701428"/>
            <a:ext cx="837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/>
              <a:t>(3)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38363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BBA2B41-43F7-4424-9C1C-DA49066144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7D93BD-A1CC-4FF0-97C1-25F02A65D3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Baker J. W. (2008). </a:t>
            </a:r>
            <a:r>
              <a:rPr lang="en-GB" i="1" dirty="0"/>
              <a:t>An Introduction to Probabilistic Seismic Hazard Analysis (PSHA)</a:t>
            </a:r>
            <a:r>
              <a:rPr lang="en-GB" dirty="0"/>
              <a:t>, White Paper, Version 1.3, 72 pp.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Kramer, S.L. (1996) </a:t>
            </a:r>
            <a:r>
              <a:rPr lang="en-GB" i="1" dirty="0"/>
              <a:t>Geotechnical earthquake engineering</a:t>
            </a:r>
            <a:r>
              <a:rPr lang="en-GB" dirty="0"/>
              <a:t>. Prentice Hall, Upper Saddle River, N.J.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Wells, D.L. and Coppersmith, K.J. (1994) </a:t>
            </a:r>
            <a:r>
              <a:rPr lang="en-GB" i="1" dirty="0"/>
              <a:t>New empirical relationships among magnitude, rupture length, rupture width, rupture area, and surface displacement.</a:t>
            </a:r>
            <a:r>
              <a:rPr lang="en-GB" dirty="0"/>
              <a:t> Bull. Seism. Soc. Am., 84, 974-1002.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Cornell, C.A. (1968). </a:t>
            </a:r>
            <a:r>
              <a:rPr lang="en-GB" i="1" dirty="0"/>
              <a:t>Engineering seismic risk analysis</a:t>
            </a:r>
            <a:r>
              <a:rPr lang="en-GB" dirty="0"/>
              <a:t>, Bull. Seism. Soc. Am., 58, 1583-1606.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/>
              <a:t>Broccardo, M. (2018) </a:t>
            </a:r>
            <a:r>
              <a:rPr lang="en-GB" i="1" dirty="0"/>
              <a:t>Probabilistic seismic risk analysis for civil systems</a:t>
            </a:r>
            <a:r>
              <a:rPr lang="en-GB" dirty="0"/>
              <a:t>, Lecture Notes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11</a:t>
            </a:fld>
            <a:endParaRPr lang="it-IT" dirty="0"/>
          </a:p>
        </p:txBody>
      </p:sp>
      <p:sp>
        <p:nvSpPr>
          <p:cNvPr id="6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b="1" i="1" u="sng" dirty="0" err="1"/>
              <a:t>Probabilistic</a:t>
            </a:r>
            <a:r>
              <a:rPr lang="it-IT" sz="1800" b="1" i="1" u="sng" dirty="0"/>
              <a:t> </a:t>
            </a:r>
            <a:r>
              <a:rPr lang="it-IT" sz="1800" b="1" i="1" u="sng" dirty="0" err="1"/>
              <a:t>Hazard</a:t>
            </a:r>
            <a:r>
              <a:rPr lang="it-IT" sz="1800" b="1" i="1" u="sng" dirty="0"/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122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84E164-1C1C-4FDE-A02B-DE237D6672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4468960"/>
            <a:ext cx="11621193" cy="671208"/>
          </a:xfrm>
        </p:spPr>
        <p:txBody>
          <a:bodyPr/>
          <a:lstStyle/>
          <a:p>
            <a:r>
              <a:rPr lang="it-IT" sz="2800" b="1" u="sng" dirty="0" err="1">
                <a:latin typeface="+mj-lt"/>
              </a:rPr>
              <a:t>Lecture</a:t>
            </a:r>
            <a:r>
              <a:rPr lang="it-IT" sz="2800" b="1" u="sng" dirty="0">
                <a:latin typeface="+mj-lt"/>
              </a:rPr>
              <a:t> Series:</a:t>
            </a:r>
            <a:r>
              <a:rPr lang="it-IT" sz="2800" i="1" dirty="0">
                <a:latin typeface="+mj-lt"/>
              </a:rPr>
              <a:t> Natural </a:t>
            </a:r>
            <a:r>
              <a:rPr lang="it-IT" sz="2800" i="1" dirty="0" err="1">
                <a:latin typeface="+mj-lt"/>
              </a:rPr>
              <a:t>Technological</a:t>
            </a:r>
            <a:r>
              <a:rPr lang="it-IT" sz="2800" i="1" dirty="0">
                <a:latin typeface="+mj-lt"/>
              </a:rPr>
              <a:t> Risk </a:t>
            </a:r>
            <a:r>
              <a:rPr lang="it-IT" sz="2800" i="1" dirty="0" err="1">
                <a:latin typeface="+mj-lt"/>
              </a:rPr>
              <a:t>Assessment</a:t>
            </a:r>
            <a:r>
              <a:rPr lang="it-IT" sz="2800" i="1" dirty="0">
                <a:latin typeface="+mj-lt"/>
              </a:rPr>
              <a:t> of </a:t>
            </a:r>
            <a:r>
              <a:rPr lang="it-IT" sz="2800" i="1" dirty="0" err="1">
                <a:latin typeface="+mj-lt"/>
              </a:rPr>
              <a:t>Hazardous</a:t>
            </a:r>
            <a:r>
              <a:rPr lang="it-IT" sz="2800" i="1" dirty="0">
                <a:latin typeface="+mj-lt"/>
              </a:rPr>
              <a:t> Facilities and </a:t>
            </a:r>
            <a:r>
              <a:rPr lang="it-IT" sz="2800" i="1" dirty="0" err="1">
                <a:latin typeface="+mj-lt"/>
              </a:rPr>
              <a:t>Vibration</a:t>
            </a:r>
            <a:r>
              <a:rPr lang="it-IT" sz="2800" i="1" dirty="0">
                <a:latin typeface="+mj-lt"/>
              </a:rPr>
              <a:t> </a:t>
            </a:r>
            <a:r>
              <a:rPr lang="it-IT" sz="2800" i="1" dirty="0" err="1">
                <a:latin typeface="+mj-lt"/>
              </a:rPr>
              <a:t>Mitigation</a:t>
            </a:r>
            <a:r>
              <a:rPr lang="it-IT" sz="2800" i="1" dirty="0">
                <a:latin typeface="+mj-lt"/>
              </a:rPr>
              <a:t> Techniques Via </a:t>
            </a:r>
            <a:r>
              <a:rPr lang="it-IT" sz="2800" i="1" dirty="0" err="1">
                <a:latin typeface="+mj-lt"/>
              </a:rPr>
              <a:t>Metastructures</a:t>
            </a:r>
            <a:endParaRPr lang="it-IT" sz="2800" b="1" dirty="0">
              <a:latin typeface="+mj-lt"/>
            </a:endParaRP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CB89D19-5D0C-423A-AF3A-CB70302F9E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sz="2400" dirty="0"/>
              <a:t>PSHA – Assignment 1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55549800-D392-4DE4-A4C5-219D7613A4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b="1" dirty="0"/>
              <a:t>Chiara Nardin </a:t>
            </a:r>
            <a:r>
              <a:rPr lang="it-IT" dirty="0"/>
              <a:t>– </a:t>
            </a:r>
            <a:r>
              <a:rPr lang="it-IT" dirty="0" err="1"/>
              <a:t>Ph.D</a:t>
            </a:r>
            <a:r>
              <a:rPr lang="it-IT" dirty="0"/>
              <a:t>., </a:t>
            </a:r>
            <a:r>
              <a:rPr lang="it-IT" dirty="0" err="1"/>
              <a:t>M.Sc</a:t>
            </a:r>
            <a:r>
              <a:rPr lang="it-IT" dirty="0"/>
              <a:t>., Eng. in </a:t>
            </a:r>
            <a:r>
              <a:rPr lang="it-IT" dirty="0" err="1"/>
              <a:t>Civil</a:t>
            </a:r>
            <a:r>
              <a:rPr lang="it-IT" dirty="0"/>
              <a:t> </a:t>
            </a:r>
            <a:r>
              <a:rPr lang="it-IT" dirty="0" err="1"/>
              <a:t>Engineering</a:t>
            </a:r>
            <a:endParaRPr lang="it-IT" dirty="0"/>
          </a:p>
        </p:txBody>
      </p:sp>
      <p:pic>
        <p:nvPicPr>
          <p:cNvPr id="2056" name="Picture 8" descr="Analyze data, create models and more with MATLAB - UW–⁠Madison ...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90" b="12042"/>
          <a:stretch/>
        </p:blipFill>
        <p:spPr bwMode="auto">
          <a:xfrm>
            <a:off x="0" y="1481959"/>
            <a:ext cx="12192000" cy="275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92A6292F-3501-4CC6-B584-13D1840DDA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t-IT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https://github.com/CNardin/ISPS.git</a:t>
            </a:r>
            <a:endParaRPr lang="it-IT" dirty="0">
              <a:solidFill>
                <a:srgbClr val="0070C0"/>
              </a:solidFill>
            </a:endParaRPr>
          </a:p>
        </p:txBody>
      </p:sp>
      <p:pic>
        <p:nvPicPr>
          <p:cNvPr id="9" name="Picture 8" descr="Analyze data, create models and more with MATLAB - UW–⁠Madison ...">
            <a:extLst>
              <a:ext uri="{FF2B5EF4-FFF2-40B4-BE49-F238E27FC236}">
                <a16:creationId xmlns:a16="http://schemas.microsoft.com/office/drawing/2014/main" id="{7CD2167F-B026-4B13-B6EF-084D3E3410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4" t="14890" r="67136" b="12042"/>
          <a:stretch/>
        </p:blipFill>
        <p:spPr bwMode="auto">
          <a:xfrm>
            <a:off x="3699164" y="1481959"/>
            <a:ext cx="1188720" cy="275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8" descr="Analyze data, create models and more with MATLAB - UW–⁠Madison ...">
            <a:extLst>
              <a:ext uri="{FF2B5EF4-FFF2-40B4-BE49-F238E27FC236}">
                <a16:creationId xmlns:a16="http://schemas.microsoft.com/office/drawing/2014/main" id="{86AF8DC2-C058-4461-832A-B6F8B109A9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4" t="14890" r="67136" b="12042"/>
          <a:stretch/>
        </p:blipFill>
        <p:spPr bwMode="auto">
          <a:xfrm>
            <a:off x="4638502" y="1481959"/>
            <a:ext cx="2696095" cy="275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Analyze data, create models and more with MATLAB - UW–⁠Madison ...">
            <a:extLst>
              <a:ext uri="{FF2B5EF4-FFF2-40B4-BE49-F238E27FC236}">
                <a16:creationId xmlns:a16="http://schemas.microsoft.com/office/drawing/2014/main" id="{9B96D3B8-1B4F-4ED9-B4EA-EFE0C64A76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4" t="14890" r="67136" b="12042"/>
          <a:stretch/>
        </p:blipFill>
        <p:spPr bwMode="auto">
          <a:xfrm>
            <a:off x="7298574" y="1481959"/>
            <a:ext cx="1188720" cy="275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TLAB logo on a blue background">
            <a:extLst>
              <a:ext uri="{FF2B5EF4-FFF2-40B4-BE49-F238E27FC236}">
                <a16:creationId xmlns:a16="http://schemas.microsoft.com/office/drawing/2014/main" id="{2A7FFA63-C11C-4A50-8145-D5F6ACF5FD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5" t="12599" r="26159" b="10630"/>
          <a:stretch/>
        </p:blipFill>
        <p:spPr bwMode="auto">
          <a:xfrm>
            <a:off x="4821381" y="1862052"/>
            <a:ext cx="2477193" cy="1995054"/>
          </a:xfrm>
          <a:prstGeom prst="rect">
            <a:avLst/>
          </a:prstGeom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Wuhan University of Technology">
            <a:extLst>
              <a:ext uri="{FF2B5EF4-FFF2-40B4-BE49-F238E27FC236}">
                <a16:creationId xmlns:a16="http://schemas.microsoft.com/office/drawing/2014/main" id="{B56C5971-C7C7-99D1-96A5-302651FA7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199" y="285897"/>
            <a:ext cx="3457575" cy="68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69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Goal: to </a:t>
            </a:r>
            <a:r>
              <a:rPr lang="it-IT" dirty="0" err="1"/>
              <a:t>perform</a:t>
            </a:r>
            <a:r>
              <a:rPr lang="it-IT" dirty="0"/>
              <a:t> a PSHA </a:t>
            </a:r>
            <a:r>
              <a:rPr lang="it-IT" dirty="0" err="1"/>
              <a:t>analysis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 err="1"/>
              <a:t>Through</a:t>
            </a:r>
            <a:r>
              <a:rPr lang="it-IT" dirty="0"/>
              <a:t> the </a:t>
            </a:r>
            <a:r>
              <a:rPr lang="it-IT" dirty="0" err="1"/>
              <a:t>scheme</a:t>
            </a:r>
            <a:r>
              <a:rPr lang="it-IT" dirty="0"/>
              <a:t> </a:t>
            </a:r>
            <a:r>
              <a:rPr lang="it-IT" dirty="0" err="1"/>
              <a:t>depicted</a:t>
            </a:r>
            <a:r>
              <a:rPr lang="it-IT" dirty="0"/>
              <a:t> in </a:t>
            </a:r>
            <a:r>
              <a:rPr lang="it-IT" i="1" dirty="0"/>
              <a:t>(1)</a:t>
            </a:r>
            <a:r>
              <a:rPr lang="it-IT" dirty="0"/>
              <a:t>, compute: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annual</a:t>
            </a:r>
            <a:r>
              <a:rPr lang="it-IT" dirty="0"/>
              <a:t> </a:t>
            </a:r>
            <a:r>
              <a:rPr lang="it-IT" dirty="0" err="1"/>
              <a:t>hazard</a:t>
            </a:r>
            <a:r>
              <a:rPr lang="it-IT" dirty="0"/>
              <a:t> curve for </a:t>
            </a:r>
            <a:r>
              <a:rPr lang="it-IT" dirty="0" err="1"/>
              <a:t>each</a:t>
            </a:r>
            <a:r>
              <a:rPr lang="it-IT" dirty="0"/>
              <a:t> fault;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50 </a:t>
            </a:r>
            <a:r>
              <a:rPr lang="it-IT" dirty="0" err="1"/>
              <a:t>years</a:t>
            </a:r>
            <a:r>
              <a:rPr lang="it-IT" dirty="0"/>
              <a:t> </a:t>
            </a:r>
            <a:r>
              <a:rPr lang="it-IT" dirty="0" err="1"/>
              <a:t>hazard</a:t>
            </a:r>
            <a:r>
              <a:rPr lang="it-IT" dirty="0"/>
              <a:t> curve for </a:t>
            </a:r>
            <a:r>
              <a:rPr lang="it-IT" dirty="0" err="1"/>
              <a:t>each</a:t>
            </a:r>
            <a:r>
              <a:rPr lang="it-IT" dirty="0"/>
              <a:t> fault;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475 </a:t>
            </a:r>
            <a:r>
              <a:rPr lang="it-IT" dirty="0" err="1"/>
              <a:t>years</a:t>
            </a:r>
            <a:r>
              <a:rPr lang="it-IT" dirty="0"/>
              <a:t> </a:t>
            </a:r>
            <a:r>
              <a:rPr lang="it-IT" dirty="0" err="1"/>
              <a:t>hazard</a:t>
            </a:r>
            <a:r>
              <a:rPr lang="it-IT" dirty="0"/>
              <a:t> curve for </a:t>
            </a:r>
            <a:r>
              <a:rPr lang="it-IT" dirty="0" err="1"/>
              <a:t>each</a:t>
            </a:r>
            <a:r>
              <a:rPr lang="it-IT" dirty="0"/>
              <a:t> fault</a:t>
            </a:r>
          </a:p>
          <a:p>
            <a:r>
              <a:rPr lang="it-IT" dirty="0"/>
              <a:t>for the </a:t>
            </a:r>
            <a:r>
              <a:rPr lang="it-IT" dirty="0" err="1"/>
              <a:t>highlighted</a:t>
            </a:r>
            <a:r>
              <a:rPr lang="it-IT" dirty="0"/>
              <a:t> </a:t>
            </a:r>
            <a:r>
              <a:rPr lang="it-IT" dirty="0" err="1"/>
              <a:t>seismic</a:t>
            </a:r>
            <a:r>
              <a:rPr lang="it-IT" dirty="0"/>
              <a:t> site.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13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994" y="1910556"/>
            <a:ext cx="5031345" cy="4376737"/>
          </a:xfrm>
          <a:prstGeom prst="rect">
            <a:avLst/>
          </a:prstGeom>
        </p:spPr>
      </p:pic>
      <p:sp>
        <p:nvSpPr>
          <p:cNvPr id="8" name="Ovale 7"/>
          <p:cNvSpPr/>
          <p:nvPr/>
        </p:nvSpPr>
        <p:spPr>
          <a:xfrm>
            <a:off x="8759640" y="3819854"/>
            <a:ext cx="1036001" cy="552449"/>
          </a:xfrm>
          <a:prstGeom prst="ellipse">
            <a:avLst/>
          </a:prstGeom>
          <a:noFill/>
          <a:ln w="38100">
            <a:solidFill>
              <a:srgbClr val="A016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Connettore 2 8" title="Standard Normal CDF"/>
          <p:cNvCxnSpPr>
            <a:stCxn id="8" idx="2"/>
          </p:cNvCxnSpPr>
          <p:nvPr/>
        </p:nvCxnSpPr>
        <p:spPr>
          <a:xfrm flipH="1">
            <a:off x="4130566" y="4096079"/>
            <a:ext cx="4629074" cy="612555"/>
          </a:xfrm>
          <a:prstGeom prst="straightConnector1">
            <a:avLst/>
          </a:prstGeom>
          <a:ln w="38100">
            <a:solidFill>
              <a:srgbClr val="A0162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731838" y="5657546"/>
            <a:ext cx="5779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hlinkClick r:id="rId3"/>
              </a:rPr>
              <a:t>http://esse1-gis.mi.ingv.it/</a:t>
            </a:r>
            <a:endParaRPr lang="en-GB" sz="1400" dirty="0"/>
          </a:p>
          <a:p>
            <a:pPr algn="r"/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Seismic hazard map: shaking parameter PGA, site </a:t>
            </a:r>
            <a:r>
              <a:rPr lang="en-GB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Palmoli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 (CH) Latitude 41,527 – Longitude 14,483.</a:t>
            </a:r>
          </a:p>
        </p:txBody>
      </p:sp>
    </p:spTree>
    <p:extLst>
      <p:ext uri="{BB962C8B-B14F-4D97-AF65-F5344CB8AC3E}">
        <p14:creationId xmlns:p14="http://schemas.microsoft.com/office/powerpoint/2010/main" val="295103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1: Source </a:t>
            </a:r>
            <a:r>
              <a:rPr lang="it-IT" dirty="0" err="1"/>
              <a:t>characterization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it-IT" dirty="0" err="1"/>
              <a:t>Localize</a:t>
            </a:r>
            <a:r>
              <a:rPr lang="it-IT" dirty="0"/>
              <a:t> </a:t>
            </a:r>
            <a:r>
              <a:rPr lang="it-IT" dirty="0" err="1"/>
              <a:t>seismogenetic</a:t>
            </a:r>
            <a:r>
              <a:rPr lang="it-IT" dirty="0"/>
              <a:t> </a:t>
            </a:r>
            <a:r>
              <a:rPr lang="it-IT" dirty="0" err="1"/>
              <a:t>zones</a:t>
            </a:r>
            <a:r>
              <a:rPr lang="it-IT" dirty="0"/>
              <a:t>: </a:t>
            </a:r>
            <a:r>
              <a:rPr lang="it-IT" dirty="0" err="1"/>
              <a:t>Italian</a:t>
            </a:r>
            <a:r>
              <a:rPr lang="it-IT" dirty="0"/>
              <a:t> ZS9* model for </a:t>
            </a:r>
            <a:r>
              <a:rPr lang="it-IT" dirty="0" err="1"/>
              <a:t>application</a:t>
            </a:r>
            <a:r>
              <a:rPr lang="it-IT" dirty="0"/>
              <a:t> of the </a:t>
            </a:r>
            <a:r>
              <a:rPr lang="it-IT" dirty="0" err="1"/>
              <a:t>attenuation</a:t>
            </a:r>
            <a:r>
              <a:rPr lang="it-IT" dirty="0"/>
              <a:t> law</a:t>
            </a:r>
          </a:p>
          <a:p>
            <a:pPr marL="400050" indent="-400050">
              <a:buFont typeface="+mj-lt"/>
              <a:buAutoNum type="romanUcPeriod"/>
            </a:pPr>
            <a:endParaRPr lang="it-IT" dirty="0"/>
          </a:p>
          <a:p>
            <a:pPr marL="400050" indent="-400050">
              <a:buFont typeface="+mj-lt"/>
              <a:buAutoNum type="romanUcPeriod"/>
            </a:pPr>
            <a:endParaRPr lang="it-IT" dirty="0"/>
          </a:p>
          <a:p>
            <a:pPr marL="400050" indent="-400050">
              <a:buFont typeface="+mj-lt"/>
              <a:buAutoNum type="romanUcPeriod"/>
            </a:pPr>
            <a:endParaRPr lang="it-IT" dirty="0"/>
          </a:p>
          <a:p>
            <a:pPr marL="400050" indent="-400050">
              <a:buFont typeface="+mj-lt"/>
              <a:buAutoNum type="romanUcPeriod"/>
            </a:pPr>
            <a:endParaRPr lang="it-IT" dirty="0"/>
          </a:p>
          <a:p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characteristics</a:t>
            </a:r>
            <a:r>
              <a:rPr lang="it-IT" dirty="0"/>
              <a:t> of </a:t>
            </a:r>
            <a:r>
              <a:rPr lang="it-IT" dirty="0" err="1"/>
              <a:t>zonation</a:t>
            </a:r>
            <a:r>
              <a:rPr lang="it-IT" dirty="0"/>
              <a:t>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Seismogenetic</a:t>
            </a:r>
            <a:r>
              <a:rPr lang="it-IT" dirty="0"/>
              <a:t> </a:t>
            </a:r>
            <a:r>
              <a:rPr lang="it-IT" dirty="0" err="1"/>
              <a:t>faults</a:t>
            </a:r>
            <a:r>
              <a:rPr lang="it-IT" dirty="0"/>
              <a:t> and </a:t>
            </a:r>
            <a:r>
              <a:rPr lang="it-IT" dirty="0" err="1"/>
              <a:t>mechanisms</a:t>
            </a:r>
            <a:r>
              <a:rPr lang="it-IT" dirty="0"/>
              <a:t> (</a:t>
            </a:r>
            <a:r>
              <a:rPr lang="it-IT" dirty="0" err="1"/>
              <a:t>direct</a:t>
            </a:r>
            <a:r>
              <a:rPr lang="it-IT" dirty="0"/>
              <a:t>, inverse, strike-slip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Hypocenter</a:t>
            </a:r>
            <a:r>
              <a:rPr lang="it-IT" dirty="0"/>
              <a:t> </a:t>
            </a:r>
            <a:r>
              <a:rPr lang="it-IT" dirty="0" err="1"/>
              <a:t>depth</a:t>
            </a:r>
            <a:r>
              <a:rPr lang="it-IT" dirty="0"/>
              <a:t> (</a:t>
            </a:r>
            <a:r>
              <a:rPr lang="it-IT" dirty="0" err="1"/>
              <a:t>shallow</a:t>
            </a:r>
            <a:r>
              <a:rPr lang="it-IT" dirty="0"/>
              <a:t>, intermediate, deep)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ect</a:t>
            </a:r>
            <a:r>
              <a:rPr lang="it-IT" dirty="0"/>
              <a:t>.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14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322" y="3124309"/>
            <a:ext cx="2845662" cy="3368566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1516416" y="3452593"/>
            <a:ext cx="6539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Italian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database and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catalogue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overall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seismicity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dirty="0">
                <a:hlinkClick r:id="rId4"/>
              </a:rPr>
              <a:t>http://zonesismiche.mi.ingv.it/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nettore 2 11"/>
          <p:cNvCxnSpPr/>
          <p:nvPr/>
        </p:nvCxnSpPr>
        <p:spPr>
          <a:xfrm>
            <a:off x="4991588" y="3124309"/>
            <a:ext cx="0" cy="362664"/>
          </a:xfrm>
          <a:prstGeom prst="straightConnector1">
            <a:avLst/>
          </a:prstGeom>
          <a:ln w="41275">
            <a:solidFill>
              <a:srgbClr val="A0162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06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1: Source </a:t>
            </a:r>
            <a:r>
              <a:rPr lang="it-IT" dirty="0" err="1"/>
              <a:t>characterization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>
          <a:xfrm>
            <a:off x="5043316" y="2420143"/>
            <a:ext cx="6333394" cy="3889375"/>
          </a:xfrm>
        </p:spPr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it-IT" dirty="0" err="1"/>
              <a:t>Localize</a:t>
            </a:r>
            <a:r>
              <a:rPr lang="it-IT" dirty="0"/>
              <a:t> </a:t>
            </a:r>
            <a:r>
              <a:rPr lang="it-IT" dirty="0" err="1"/>
              <a:t>seismogenetic</a:t>
            </a:r>
            <a:r>
              <a:rPr lang="it-IT" dirty="0"/>
              <a:t> </a:t>
            </a:r>
            <a:r>
              <a:rPr lang="it-IT" dirty="0" err="1"/>
              <a:t>zones</a:t>
            </a:r>
            <a:r>
              <a:rPr lang="it-IT" dirty="0"/>
              <a:t>: </a:t>
            </a:r>
            <a:r>
              <a:rPr lang="it-IT" dirty="0" err="1"/>
              <a:t>Italian</a:t>
            </a:r>
            <a:r>
              <a:rPr lang="it-IT" dirty="0"/>
              <a:t> ZS9* model for </a:t>
            </a:r>
            <a:r>
              <a:rPr lang="it-IT" dirty="0" err="1"/>
              <a:t>application</a:t>
            </a:r>
            <a:r>
              <a:rPr lang="it-IT" dirty="0"/>
              <a:t> of the </a:t>
            </a:r>
            <a:r>
              <a:rPr lang="it-IT" dirty="0" err="1"/>
              <a:t>attenuation</a:t>
            </a:r>
            <a:r>
              <a:rPr lang="it-IT" dirty="0"/>
              <a:t> law</a:t>
            </a:r>
          </a:p>
          <a:p>
            <a:pPr marL="400050" indent="-400050">
              <a:buFont typeface="+mj-lt"/>
              <a:buAutoNum type="romanUcPeriod"/>
            </a:pPr>
            <a:endParaRPr lang="it-IT" dirty="0"/>
          </a:p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15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4991588" y="6477000"/>
            <a:ext cx="653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3"/>
              </a:rPr>
              <a:t>http://zonesismiche.mi.ingv.it/</a:t>
            </a:r>
            <a:endParaRPr lang="en-GB" sz="1400" dirty="0"/>
          </a:p>
        </p:txBody>
      </p:sp>
      <p:cxnSp>
        <p:nvCxnSpPr>
          <p:cNvPr id="12" name="Connettore 2 11"/>
          <p:cNvCxnSpPr>
            <a:stCxn id="15" idx="1"/>
            <a:endCxn id="14" idx="3"/>
          </p:cNvCxnSpPr>
          <p:nvPr/>
        </p:nvCxnSpPr>
        <p:spPr>
          <a:xfrm flipH="1">
            <a:off x="4960058" y="4787462"/>
            <a:ext cx="1367101" cy="0"/>
          </a:xfrm>
          <a:prstGeom prst="straightConnector1">
            <a:avLst/>
          </a:prstGeom>
          <a:ln w="41275">
            <a:solidFill>
              <a:srgbClr val="A0162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83" y="2420143"/>
            <a:ext cx="4582505" cy="4376737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159" y="3208283"/>
            <a:ext cx="4055550" cy="3158358"/>
          </a:xfrm>
          <a:prstGeom prst="rect">
            <a:avLst/>
          </a:prstGeom>
        </p:spPr>
      </p:pic>
      <p:sp>
        <p:nvSpPr>
          <p:cNvPr id="16" name="Rettangolo 15"/>
          <p:cNvSpPr/>
          <p:nvPr/>
        </p:nvSpPr>
        <p:spPr>
          <a:xfrm>
            <a:off x="409079" y="4025462"/>
            <a:ext cx="4467721" cy="1345324"/>
          </a:xfrm>
          <a:prstGeom prst="rect">
            <a:avLst/>
          </a:prstGeom>
          <a:gradFill flip="none" rotWithShape="1">
            <a:gsLst>
              <a:gs pos="0">
                <a:srgbClr val="66FF99">
                  <a:tint val="44500"/>
                  <a:satMod val="160000"/>
                  <a:alpha val="55000"/>
                </a:srgbClr>
              </a:gs>
              <a:gs pos="100000">
                <a:srgbClr val="66FF99">
                  <a:tint val="23500"/>
                  <a:satMod val="160000"/>
                  <a:alpha val="64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66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tangolo 13"/>
          <p:cNvSpPr/>
          <p:nvPr/>
        </p:nvSpPr>
        <p:spPr>
          <a:xfrm>
            <a:off x="377553" y="4677103"/>
            <a:ext cx="4582505" cy="220718"/>
          </a:xfrm>
          <a:prstGeom prst="rect">
            <a:avLst/>
          </a:prstGeom>
          <a:noFill/>
          <a:ln w="38100">
            <a:solidFill>
              <a:srgbClr val="CE0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827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1: Source </a:t>
            </a:r>
            <a:r>
              <a:rPr lang="it-IT" dirty="0" err="1"/>
              <a:t>characterization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>
          <a:xfrm>
            <a:off x="731838" y="2603500"/>
            <a:ext cx="10051776" cy="3889375"/>
          </a:xfrm>
        </p:spPr>
        <p:txBody>
          <a:bodyPr/>
          <a:lstStyle/>
          <a:p>
            <a:r>
              <a:rPr lang="it-IT" dirty="0"/>
              <a:t>Extrapolate information </a:t>
            </a:r>
            <a:r>
              <a:rPr lang="it-IT" dirty="0" err="1"/>
              <a:t>regarding</a:t>
            </a:r>
            <a:r>
              <a:rPr lang="it-IT" dirty="0"/>
              <a:t> the source and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bound</a:t>
            </a:r>
            <a:r>
              <a:rPr lang="it-IT" dirty="0"/>
              <a:t> </a:t>
            </a:r>
            <a:r>
              <a:rPr lang="it-IT" dirty="0" err="1"/>
              <a:t>limits</a:t>
            </a:r>
            <a:r>
              <a:rPr lang="it-IT" dirty="0"/>
              <a:t>: </a:t>
            </a:r>
            <a:r>
              <a:rPr lang="it-IT" dirty="0" err="1"/>
              <a:t>convert</a:t>
            </a:r>
            <a:r>
              <a:rPr lang="it-IT" dirty="0"/>
              <a:t> </a:t>
            </a:r>
            <a:r>
              <a:rPr lang="it-IT" dirty="0" err="1"/>
              <a:t>coordinates</a:t>
            </a:r>
            <a:r>
              <a:rPr lang="it-IT" dirty="0"/>
              <a:t> from </a:t>
            </a:r>
            <a:r>
              <a:rPr lang="it-IT" i="1" dirty="0"/>
              <a:t>deg2utm </a:t>
            </a:r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sources</a:t>
            </a:r>
            <a:endParaRPr lang="it-IT" i="1" dirty="0"/>
          </a:p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16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520901"/>
              </p:ext>
            </p:extLst>
          </p:nvPr>
        </p:nvGraphicFramePr>
        <p:xfrm>
          <a:off x="598218" y="3443045"/>
          <a:ext cx="4707657" cy="1201463"/>
        </p:xfrm>
        <a:graphic>
          <a:graphicData uri="http://schemas.openxmlformats.org/drawingml/2006/table">
            <a:tbl>
              <a:tblPr/>
              <a:tblGrid>
                <a:gridCol w="941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3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47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10088" marR="10088" marT="1008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GB" sz="1500" b="1" i="0" u="sng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Coordinates</a:t>
                      </a:r>
                    </a:p>
                  </a:txBody>
                  <a:tcPr marL="10088" marR="10088" marT="10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7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10088" marR="10088" marT="1008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WGS 84</a:t>
                      </a:r>
                    </a:p>
                  </a:txBody>
                  <a:tcPr marL="10088" marR="10088" marT="10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10088" marR="10088" marT="100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UTM</a:t>
                      </a:r>
                    </a:p>
                  </a:txBody>
                  <a:tcPr marL="10088" marR="10088" marT="10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10088" marR="10088" marT="100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UTM-Z</a:t>
                      </a:r>
                    </a:p>
                  </a:txBody>
                  <a:tcPr marL="10088" marR="10088" marT="10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7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Location</a:t>
                      </a:r>
                    </a:p>
                  </a:txBody>
                  <a:tcPr marL="10088" marR="10088" marT="10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long (x)</a:t>
                      </a:r>
                    </a:p>
                  </a:txBody>
                  <a:tcPr marL="10088" marR="10088" marT="10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lat (y)</a:t>
                      </a:r>
                    </a:p>
                  </a:txBody>
                  <a:tcPr marL="10088" marR="10088" marT="1008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10088" marR="10088" marT="10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10088" marR="10088" marT="1008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10088" marR="10088" marT="10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7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Palmoli</a:t>
                      </a:r>
                    </a:p>
                  </a:txBody>
                  <a:tcPr marL="10088" marR="10088" marT="10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14,48</a:t>
                      </a:r>
                    </a:p>
                  </a:txBody>
                  <a:tcPr marL="10088" marR="10088" marT="10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41,63</a:t>
                      </a:r>
                    </a:p>
                  </a:txBody>
                  <a:tcPr marL="10088" marR="10088" marT="100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465.293</a:t>
                      </a:r>
                    </a:p>
                  </a:txBody>
                  <a:tcPr marL="10088" marR="10088" marT="10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4643124</a:t>
                      </a:r>
                    </a:p>
                  </a:txBody>
                  <a:tcPr marL="10088" marR="10088" marT="100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33 T</a:t>
                      </a:r>
                    </a:p>
                  </a:txBody>
                  <a:tcPr marL="10088" marR="10088" marT="10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954351"/>
              </p:ext>
            </p:extLst>
          </p:nvPr>
        </p:nvGraphicFramePr>
        <p:xfrm>
          <a:off x="598218" y="4816574"/>
          <a:ext cx="4439250" cy="1007792"/>
        </p:xfrm>
        <a:graphic>
          <a:graphicData uri="http://schemas.openxmlformats.org/drawingml/2006/table">
            <a:tbl>
              <a:tblPr/>
              <a:tblGrid>
                <a:gridCol w="88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9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Source</a:t>
                      </a:r>
                    </a:p>
                  </a:txBody>
                  <a:tcPr marL="11098" marR="11098" marT="11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b</a:t>
                      </a: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Mw Max</a:t>
                      </a: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Mw Min</a:t>
                      </a: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Rate</a:t>
                      </a:r>
                    </a:p>
                  </a:txBody>
                  <a:tcPr marL="11098" marR="11098" marT="1109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S1</a:t>
                      </a:r>
                    </a:p>
                  </a:txBody>
                  <a:tcPr marL="11098" marR="11098" marT="11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-1,11</a:t>
                      </a: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6,37</a:t>
                      </a: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4,76</a:t>
                      </a: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0,21</a:t>
                      </a:r>
                    </a:p>
                  </a:txBody>
                  <a:tcPr marL="11098" marR="11098" marT="1109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48">
                <a:tc>
                  <a:txBody>
                    <a:bodyPr/>
                    <a:lstStyle/>
                    <a:p>
                      <a:pPr algn="ct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S2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TI-Nspire" panose="02020603050405020304" pitchFamily="18" charset="-120"/>
                        <a:ea typeface="TI-Nspire" panose="02020603050405020304" pitchFamily="18" charset="-120"/>
                      </a:endParaRPr>
                    </a:p>
                  </a:txBody>
                  <a:tcPr marL="11098" marR="11098" marT="11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-1,09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TI-Nspire" panose="02020603050405020304" pitchFamily="18" charset="-120"/>
                        <a:ea typeface="TI-Nspire" panose="02020603050405020304" pitchFamily="18" charset="-120"/>
                      </a:endParaRP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7,06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TI-Nspire" panose="02020603050405020304" pitchFamily="18" charset="-120"/>
                        <a:ea typeface="TI-Nspire" panose="02020603050405020304" pitchFamily="18" charset="-120"/>
                      </a:endParaRP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4,76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TI-Nspire" panose="02020603050405020304" pitchFamily="18" charset="-120"/>
                        <a:ea typeface="TI-Nspire" panose="02020603050405020304" pitchFamily="18" charset="-120"/>
                      </a:endParaRP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0,14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TI-Nspire" panose="02020603050405020304" pitchFamily="18" charset="-120"/>
                        <a:ea typeface="TI-Nspire" panose="02020603050405020304" pitchFamily="18" charset="-120"/>
                      </a:endParaRPr>
                    </a:p>
                  </a:txBody>
                  <a:tcPr marL="11098" marR="11098" marT="1109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48">
                <a:tc>
                  <a:txBody>
                    <a:bodyPr/>
                    <a:lstStyle/>
                    <a:p>
                      <a:pPr algn="ct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…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TI-Nspire" panose="02020603050405020304" pitchFamily="18" charset="-120"/>
                        <a:ea typeface="TI-Nspire" panose="02020603050405020304" pitchFamily="18" charset="-120"/>
                      </a:endParaRPr>
                    </a:p>
                  </a:txBody>
                  <a:tcPr marL="11098" marR="11098" marT="11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…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TI-Nspire" panose="02020603050405020304" pitchFamily="18" charset="-120"/>
                        <a:ea typeface="TI-Nspire" panose="02020603050405020304" pitchFamily="18" charset="-120"/>
                      </a:endParaRP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…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TI-Nspire" panose="02020603050405020304" pitchFamily="18" charset="-120"/>
                        <a:ea typeface="TI-Nspire" panose="02020603050405020304" pitchFamily="18" charset="-120"/>
                      </a:endParaRP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…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TI-Nspire" panose="02020603050405020304" pitchFamily="18" charset="-120"/>
                        <a:ea typeface="TI-Nspire" panose="02020603050405020304" pitchFamily="18" charset="-120"/>
                      </a:endParaRP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…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TI-Nspire" panose="02020603050405020304" pitchFamily="18" charset="-120"/>
                        <a:ea typeface="TI-Nspire" panose="02020603050405020304" pitchFamily="18" charset="-120"/>
                      </a:endParaRPr>
                    </a:p>
                  </a:txBody>
                  <a:tcPr marL="11098" marR="11098" marT="1109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757504"/>
              </p:ext>
            </p:extLst>
          </p:nvPr>
        </p:nvGraphicFramePr>
        <p:xfrm>
          <a:off x="6549519" y="3441696"/>
          <a:ext cx="5528828" cy="2426203"/>
        </p:xfrm>
        <a:graphic>
          <a:graphicData uri="http://schemas.openxmlformats.org/drawingml/2006/table">
            <a:tbl>
              <a:tblPr/>
              <a:tblGrid>
                <a:gridCol w="826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5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5501"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ZS9-918</a:t>
                      </a:r>
                    </a:p>
                  </a:txBody>
                  <a:tcPr marL="9370" marR="9370" marT="9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S1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63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WGS 84</a:t>
                      </a:r>
                    </a:p>
                  </a:txBody>
                  <a:tcPr marL="9370" marR="9370" marT="9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UTM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UTM-Z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UTM-INPORT 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-Nspire" panose="02020603050405020304" pitchFamily="18" charset="-120"/>
                        <a:ea typeface="TI-Nspire" panose="02020603050405020304" pitchFamily="18" charset="-120"/>
                      </a:endParaRP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5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12,11651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43,79397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268015,9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4853032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33 T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-197.277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209.907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12,27012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44,10645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281523,5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4887320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33 T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-183.769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244.196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13,54116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43,2943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381660,3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4794530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33 T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-83.633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151.405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14,181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42,47483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432678,9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4702824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33 T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-32.614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59.699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14,37249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42,14993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448153,3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4666614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33 T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-17.140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23.489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14,27923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41,85719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440174,4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4634171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33 T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-25.118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-8.953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13,1518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43,02822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349423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4765606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33 T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-115.870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122.481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12,11651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43,79397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268015,9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4853032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33 T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-197.277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209.907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7" name="Connettore 2 16"/>
          <p:cNvCxnSpPr/>
          <p:nvPr/>
        </p:nvCxnSpPr>
        <p:spPr>
          <a:xfrm flipH="1">
            <a:off x="5037469" y="3615559"/>
            <a:ext cx="1512050" cy="1592317"/>
          </a:xfrm>
          <a:prstGeom prst="straightConnector1">
            <a:avLst/>
          </a:prstGeom>
          <a:ln w="41275">
            <a:solidFill>
              <a:srgbClr val="A0162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869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1: Source </a:t>
            </a:r>
            <a:r>
              <a:rPr lang="it-IT" dirty="0" err="1"/>
              <a:t>characterization</a:t>
            </a:r>
            <a:r>
              <a:rPr lang="it-IT" dirty="0"/>
              <a:t> - Location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2" y="2401070"/>
                <a:ext cx="6246812" cy="3889375"/>
              </a:xfrm>
            </p:spPr>
            <p:txBody>
              <a:bodyPr/>
              <a:lstStyle/>
              <a:p>
                <a:r>
                  <a:rPr lang="it-IT" dirty="0"/>
                  <a:t>Define the </a:t>
                </a:r>
                <a:r>
                  <a:rPr lang="it-IT" dirty="0" err="1"/>
                  <a:t>distribution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r>
                  <a:rPr lang="it-IT" dirty="0"/>
                  <a:t>To </a:t>
                </a:r>
                <a:r>
                  <a:rPr lang="it-IT" dirty="0" err="1"/>
                  <a:t>simplify</a:t>
                </a:r>
                <a:r>
                  <a:rPr lang="it-IT" dirty="0"/>
                  <a:t>, </a:t>
                </a:r>
                <a:r>
                  <a:rPr lang="it-IT" dirty="0" err="1"/>
                  <a:t>consider</a:t>
                </a:r>
                <a:r>
                  <a:rPr lang="it-IT" dirty="0"/>
                  <a:t> 1 source with a regular </a:t>
                </a:r>
                <a:r>
                  <a:rPr lang="it-IT" dirty="0" err="1"/>
                  <a:t>zonation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𝑓𝑖𝑥</m:t>
                        </m:r>
                      </m:sub>
                    </m:sSub>
                    <m:r>
                      <a:rPr lang="it-IT" i="1" dirty="0" smtClean="0">
                        <a:latin typeface="Cambria Math" panose="02040503050406030204" pitchFamily="18" charset="0"/>
                      </a:rPr>
                      <m:t> = 50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en-GB" dirty="0"/>
                  <a:t>.</a:t>
                </a:r>
              </a:p>
              <a:p>
                <a:endParaRPr lang="it-IT" sz="100" dirty="0"/>
              </a:p>
              <a:p>
                <a:r>
                  <a:rPr lang="it-IT" dirty="0"/>
                  <a:t>So, the </a:t>
                </a:r>
                <a:r>
                  <a:rPr lang="it-IT" dirty="0" err="1"/>
                  <a:t>distribution</a:t>
                </a:r>
                <a:r>
                  <a:rPr lang="it-IT" dirty="0"/>
                  <a:t> of an </a:t>
                </a:r>
                <a:r>
                  <a:rPr lang="it-IT" dirty="0" err="1"/>
                  <a:t>epicenter</a:t>
                </a:r>
                <a:r>
                  <a:rPr lang="it-IT" dirty="0"/>
                  <a:t> </a:t>
                </a:r>
                <a:r>
                  <a:rPr lang="it-IT" dirty="0" err="1"/>
                  <a:t>being</a:t>
                </a:r>
                <a:r>
                  <a:rPr lang="it-IT" dirty="0"/>
                  <a:t> </a:t>
                </a:r>
                <a:r>
                  <a:rPr lang="it-IT" dirty="0" err="1"/>
                  <a:t>located</a:t>
                </a:r>
                <a:r>
                  <a:rPr lang="it-IT" dirty="0"/>
                  <a:t> </a:t>
                </a:r>
                <a:r>
                  <a:rPr lang="it-IT" dirty="0" err="1"/>
                  <a:t>at</a:t>
                </a:r>
                <a:r>
                  <a:rPr lang="it-IT" dirty="0"/>
                  <a:t> a </a:t>
                </a:r>
                <a:r>
                  <a:rPr lang="it-IT" dirty="0" err="1"/>
                  <a:t>distance</a:t>
                </a:r>
                <a:r>
                  <a:rPr lang="it-IT" dirty="0"/>
                  <a:t> of </a:t>
                </a:r>
                <a:r>
                  <a:rPr lang="it-IT" dirty="0" err="1"/>
                  <a:t>less</a:t>
                </a:r>
                <a:r>
                  <a:rPr lang="it-IT" dirty="0"/>
                  <a:t> </a:t>
                </a:r>
                <a:r>
                  <a:rPr lang="it-IT" dirty="0" err="1"/>
                  <a:t>than</a:t>
                </a:r>
                <a:r>
                  <a:rPr lang="it-IT" dirty="0"/>
                  <a:t> </a:t>
                </a:r>
                <a:r>
                  <a:rPr lang="it-IT" i="1" dirty="0"/>
                  <a:t>r </a:t>
                </a:r>
                <a:r>
                  <a:rPr lang="it-IT" dirty="0" err="1"/>
                  <a:t>is</a:t>
                </a:r>
                <a:r>
                  <a:rPr lang="it-IT" i="1" dirty="0"/>
                  <a:t>:</a:t>
                </a:r>
              </a:p>
              <a:p>
                <a:endParaRPr lang="it-IT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it-IT" i="1" dirty="0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𝑎𝑟𝑒𝑎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𝑐𝑖𝑟𝑐𝑙𝑒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𝑟𝑎𝑑𝑖𝑢𝑠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𝑎𝑟𝑒𝑎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𝑐𝑖𝑟𝑐𝑙𝑒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𝑟𝑎𝑑𝑖𝑢𝑠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𝑓𝑖𝑥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b="0" i="1" dirty="0"/>
              </a:p>
              <a:p>
                <a:r>
                  <a:rPr lang="it-IT" b="0" i="1" dirty="0"/>
                  <a:t>              	                   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𝑓𝑖𝑥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, 0≤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𝑓𝑖𝑥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 1,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𝑓𝑖𝑥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b="0" i="1" dirty="0"/>
              </a:p>
              <a:p>
                <a:endParaRPr lang="it-IT" sz="800" b="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𝑓𝑖𝑥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, 0≤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𝑓𝑖𝑥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𝑓𝑖𝑥</m:t>
                          </m:r>
                        </m:sub>
                      </m:sSub>
                    </m:oMath>
                  </m:oMathPara>
                </a14:m>
                <a:endParaRPr lang="it-IT" i="1" dirty="0"/>
              </a:p>
              <a:p>
                <a:endParaRPr lang="en-GB" i="1" dirty="0"/>
              </a:p>
              <a:p>
                <a:endParaRPr lang="en-GB" i="1" dirty="0"/>
              </a:p>
            </p:txBody>
          </p:sp>
        </mc:Choice>
        <mc:Fallback xmlns=""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2" y="2401070"/>
                <a:ext cx="6246812" cy="3889375"/>
              </a:xfrm>
              <a:blipFill rotWithShape="0">
                <a:blip r:embed="rId3"/>
                <a:stretch>
                  <a:fillRect l="-879" t="-1567" b="-40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17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4"/>
          <a:srcRect t="-1" b="937"/>
          <a:stretch/>
        </p:blipFill>
        <p:spPr>
          <a:xfrm>
            <a:off x="6987934" y="2891960"/>
            <a:ext cx="4507801" cy="3509634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199232" y="4623544"/>
            <a:ext cx="74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CDF: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199232" y="5916317"/>
            <a:ext cx="74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PDF: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592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1: Source </a:t>
            </a:r>
            <a:r>
              <a:rPr lang="it-IT" dirty="0" err="1"/>
              <a:t>characterization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>
          <a:xfrm>
            <a:off x="741119" y="2705867"/>
            <a:ext cx="6246808" cy="2212974"/>
          </a:xfr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r>
              <a:rPr lang="it-IT" u="sng" dirty="0" err="1"/>
              <a:t>Codes</a:t>
            </a:r>
            <a:r>
              <a:rPr lang="it-IT" u="sng" dirty="0"/>
              <a:t>:</a:t>
            </a:r>
          </a:p>
          <a:p>
            <a:pPr marL="400050" indent="-400050">
              <a:buFont typeface="+mj-lt"/>
              <a:buAutoNum type="romanLcPeriod"/>
            </a:pPr>
            <a:r>
              <a:rPr lang="it-IT" dirty="0"/>
              <a:t>Read </a:t>
            </a:r>
            <a:r>
              <a:rPr lang="it-IT" i="1" dirty="0"/>
              <a:t>source.xls</a:t>
            </a:r>
            <a:r>
              <a:rPr lang="it-IT" dirty="0"/>
              <a:t> file</a:t>
            </a:r>
          </a:p>
          <a:p>
            <a:pPr marL="400050" indent="-400050">
              <a:buFont typeface="+mj-lt"/>
              <a:buAutoNum type="romanLcPeriod"/>
            </a:pP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dirty="0" err="1"/>
              <a:t>section</a:t>
            </a:r>
            <a:r>
              <a:rPr lang="it-IT" dirty="0"/>
              <a:t> </a:t>
            </a:r>
            <a:r>
              <a:rPr lang="en-GB" i="1" dirty="0"/>
              <a:t>Earthquake source characterization </a:t>
            </a:r>
            <a:r>
              <a:rPr lang="en-GB" dirty="0"/>
              <a:t>in the attached </a:t>
            </a:r>
            <a:r>
              <a:rPr lang="en-GB" dirty="0" err="1"/>
              <a:t>Matlab</a:t>
            </a:r>
            <a:r>
              <a:rPr lang="en-GB" dirty="0"/>
              <a:t> code or load variable </a:t>
            </a:r>
            <a:r>
              <a:rPr lang="en-GB" i="1" dirty="0" err="1"/>
              <a:t>seismic_source.mat</a:t>
            </a:r>
            <a:r>
              <a:rPr lang="en-GB" i="1" dirty="0"/>
              <a:t> </a:t>
            </a:r>
            <a:r>
              <a:rPr lang="en-GB" dirty="0"/>
              <a:t>already prepared with the previously seen data</a:t>
            </a:r>
            <a:endParaRPr lang="en-GB" i="1" dirty="0"/>
          </a:p>
          <a:p>
            <a:pPr marL="400050" indent="-400050">
              <a:buFont typeface="+mj-lt"/>
              <a:buAutoNum type="romanLcPeriod"/>
            </a:pPr>
            <a:endParaRPr lang="en-GB" dirty="0"/>
          </a:p>
          <a:p>
            <a:endParaRPr lang="en-GB" i="1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18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3"/>
          <a:srcRect t="-1" b="937"/>
          <a:stretch/>
        </p:blipFill>
        <p:spPr>
          <a:xfrm>
            <a:off x="6987927" y="2705867"/>
            <a:ext cx="4507801" cy="350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31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1: Source </a:t>
            </a:r>
            <a:r>
              <a:rPr lang="it-IT" dirty="0" err="1"/>
              <a:t>characterization</a:t>
            </a:r>
            <a:r>
              <a:rPr lang="it-IT" dirty="0"/>
              <a:t> - Location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>
          <a:xfrm>
            <a:off x="769821" y="2481263"/>
            <a:ext cx="4233104" cy="4079875"/>
          </a:xfr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r>
              <a:rPr lang="it-IT" u="sng" dirty="0" err="1"/>
              <a:t>Codes</a:t>
            </a:r>
            <a:r>
              <a:rPr lang="it-IT" u="sng" dirty="0"/>
              <a:t>:</a:t>
            </a:r>
          </a:p>
          <a:p>
            <a:r>
              <a:rPr lang="en-GB" dirty="0"/>
              <a:t> </a:t>
            </a:r>
            <a:r>
              <a:rPr lang="en-GB" sz="1600" i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% PDF of R</a:t>
            </a:r>
          </a:p>
          <a:p>
            <a:pPr>
              <a:lnSpc>
                <a:spcPts val="700"/>
              </a:lnSpc>
            </a:pPr>
            <a:r>
              <a:rPr lang="en-GB" sz="1600" i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rmax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Rmax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*100</a:t>
            </a:r>
            <a:r>
              <a:rPr lang="en-GB" sz="1600" i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;    % 50km</a:t>
            </a:r>
          </a:p>
          <a:p>
            <a:pPr>
              <a:lnSpc>
                <a:spcPts val="700"/>
              </a:lnSpc>
            </a:pPr>
            <a:r>
              <a:rPr lang="en-GB" sz="1600" i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rmin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Rmin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.*100;</a:t>
            </a:r>
            <a:r>
              <a:rPr lang="en-GB" sz="1600" i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% site</a:t>
            </a:r>
          </a:p>
          <a:p>
            <a:pPr>
              <a:lnSpc>
                <a:spcPts val="700"/>
              </a:lnSpc>
            </a:pPr>
            <a:r>
              <a:rPr lang="en-GB" sz="1600" i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r_step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R_step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;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r =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rmin:r_step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:(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rmax-r_step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);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Fr = r.^2./rmax.^2;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fr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2*r./rmax.^2;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DFr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r_step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;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frdiscr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zeros(1,numel(Fr));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Frdiscr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zeros(1,numel(Fr));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for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idr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2:numel(Fr)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frdiscr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(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idr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) = -(Fr(idr-1)-Fr(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idr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))./(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DFr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);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Frdiscr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(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idr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) =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Frdiscr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(idr-1)+Fr(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idr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);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end</a:t>
            </a:r>
          </a:p>
          <a:p>
            <a:pPr>
              <a:lnSpc>
                <a:spcPts val="700"/>
              </a:lnSpc>
            </a:pPr>
            <a:endParaRPr lang="en-GB" i="1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19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181" y="2481263"/>
            <a:ext cx="5428678" cy="425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2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90F5-758E-483D-99F8-6CFBB1F785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PSHA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4AC3F1D6-611C-42C9-BB0A-E1A36B8091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583863" cy="3889375"/>
              </a:xfrm>
            </p:spPr>
            <p:txBody>
              <a:bodyPr/>
              <a:lstStyle/>
              <a:p>
                <a:r>
                  <a:rPr lang="en-GB" dirty="0"/>
                  <a:t>Probabilistic Seismic Hazard Analysis (PSHA) evaluates the exceedance (or occurrence) probability of a given ground motion intensity measure threshold at given site and time interval.</a:t>
                </a:r>
              </a:p>
              <a:p>
                <a:r>
                  <a:rPr lang="en-GB" dirty="0"/>
                  <a:t>PSHA provides a framework in which uncertainties, typically include magnitude size, earthquake location, soil condition, and rate of occurrence of earthquakes, are quantified.</a:t>
                </a:r>
              </a:p>
              <a:p>
                <a:r>
                  <a:rPr lang="en-GB" dirty="0"/>
                  <a:t>The calculation of seismic hazard is based on the Total Probability Theorem*</a:t>
                </a:r>
              </a:p>
              <a:p>
                <a:endParaRPr lang="en-GB" sz="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𝐼𝑀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𝑖𝑚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𝐼𝑀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𝑑𝑚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  <a:p>
                <a:r>
                  <a:rPr lang="en-GB" i="1" dirty="0"/>
                  <a:t>&lt;&lt; the probability that a fixed value of ground motion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𝑖𝑚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i="1" dirty="0"/>
                  <a:t>is exceeded at a given site, given the occurrence of random earthquake from the seismic source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i="1" dirty="0"/>
                  <a:t> &gt;&gt;</a:t>
                </a:r>
                <a:endParaRPr lang="it-IT" i="1" dirty="0"/>
              </a:p>
            </p:txBody>
          </p:sp>
        </mc:Choice>
        <mc:Fallback xmlns="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AC3F1D6-611C-42C9-BB0A-E1A36B8091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583863" cy="3889375"/>
              </a:xfrm>
              <a:blipFill rotWithShape="0">
                <a:blip r:embed="rId3"/>
                <a:stretch>
                  <a:fillRect l="-518" t="-1567" r="-346" b="-6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2</a:t>
            </a:fld>
            <a:endParaRPr lang="it-IT" dirty="0"/>
          </a:p>
        </p:txBody>
      </p:sp>
      <p:sp>
        <p:nvSpPr>
          <p:cNvPr id="9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b="1" i="1" u="sng" dirty="0" err="1"/>
              <a:t>Introduction</a:t>
            </a:r>
            <a:r>
              <a:rPr lang="it-IT" sz="1800" dirty="0"/>
              <a:t> 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941320" y="6253361"/>
            <a:ext cx="837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/>
              <a:t>*see Notes at the end of Presentation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2941320" y="4381916"/>
            <a:ext cx="837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/>
              <a:t>(1)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3569827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2: </a:t>
            </a:r>
            <a:r>
              <a:rPr lang="it-IT" dirty="0" err="1"/>
              <a:t>Earthquake</a:t>
            </a:r>
            <a:r>
              <a:rPr lang="it-IT" dirty="0"/>
              <a:t> </a:t>
            </a:r>
            <a:r>
              <a:rPr lang="it-IT" dirty="0" err="1"/>
              <a:t>size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r>
                  <a:rPr lang="it-IT" dirty="0"/>
                  <a:t>Define the </a:t>
                </a:r>
                <a:r>
                  <a:rPr lang="it-IT" dirty="0" err="1"/>
                  <a:t>distribution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it-IT" b="1" dirty="0"/>
                  <a:t>Gutenberg-Richter </a:t>
                </a:r>
                <a:r>
                  <a:rPr lang="it-IT" b="1" dirty="0" err="1"/>
                  <a:t>bounded</a:t>
                </a:r>
                <a:r>
                  <a:rPr lang="it-IT" dirty="0"/>
                  <a:t> </a:t>
                </a:r>
                <a:r>
                  <a:rPr lang="it-IT" dirty="0" err="1"/>
                  <a:t>defines</a:t>
                </a:r>
                <a:r>
                  <a:rPr lang="it-IT" dirty="0"/>
                  <a:t> the </a:t>
                </a:r>
                <a:r>
                  <a:rPr lang="it-IT" dirty="0" err="1"/>
                  <a:t>relationship</a:t>
                </a:r>
                <a:r>
                  <a:rPr lang="it-IT" dirty="0"/>
                  <a:t> </a:t>
                </a:r>
                <a:r>
                  <a:rPr lang="it-IT" dirty="0" err="1"/>
                  <a:t>between</a:t>
                </a:r>
                <a:r>
                  <a:rPr lang="it-IT" dirty="0"/>
                  <a:t> the </a:t>
                </a:r>
                <a:r>
                  <a:rPr lang="it-IT" dirty="0" err="1"/>
                  <a:t>magnitude</a:t>
                </a:r>
                <a:r>
                  <a:rPr lang="it-IT" dirty="0"/>
                  <a:t> and rate of cumulative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earthquakes</a:t>
                </a:r>
                <a:endParaRPr lang="it-IT" dirty="0"/>
              </a:p>
              <a:p>
                <a:endParaRPr lang="it-IT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b="0" dirty="0"/>
              </a:p>
              <a:p>
                <a:pPr/>
                <a:br>
                  <a:rPr lang="it-IT" sz="1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…=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⁡[ 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⁡[ 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b="0" dirty="0"/>
              </a:p>
              <a:p>
                <a:endParaRPr lang="it-IT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𝑑𝑚</m:t>
                          </m:r>
                        </m:den>
                      </m:f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⁡[ 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⁡[ 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  <a:p>
                <a:endParaRPr lang="it-IT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it-IT" b="0" i="1" dirty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⁡(10) 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 rotWithShape="0">
                <a:blip r:embed="rId2"/>
                <a:stretch>
                  <a:fillRect l="-518" t="-15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20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/>
              <p:cNvSpPr/>
              <p:nvPr/>
            </p:nvSpPr>
            <p:spPr>
              <a:xfrm>
                <a:off x="4859395" y="2481263"/>
                <a:ext cx="25284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⁡(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IT" dirty="0"/>
                  <a:t>)</a:t>
                </a:r>
              </a:p>
            </p:txBody>
          </p:sp>
        </mc:Choice>
        <mc:Fallback xmlns="">
          <p:sp>
            <p:nvSpPr>
              <p:cNvPr id="8" name="Rettango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395" y="2481263"/>
                <a:ext cx="2528449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r="-1205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e 9"/>
          <p:cNvSpPr/>
          <p:nvPr/>
        </p:nvSpPr>
        <p:spPr>
          <a:xfrm>
            <a:off x="4778443" y="2387600"/>
            <a:ext cx="2683901" cy="552449"/>
          </a:xfrm>
          <a:prstGeom prst="ellipse">
            <a:avLst/>
          </a:prstGeom>
          <a:noFill/>
          <a:ln w="38100">
            <a:solidFill>
              <a:srgbClr val="A016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ttore 2 10" title="Standard Normal CDF"/>
          <p:cNvCxnSpPr>
            <a:stCxn id="10" idx="2"/>
          </p:cNvCxnSpPr>
          <p:nvPr/>
        </p:nvCxnSpPr>
        <p:spPr>
          <a:xfrm flipH="1">
            <a:off x="3930871" y="2663825"/>
            <a:ext cx="847572" cy="373665"/>
          </a:xfrm>
          <a:prstGeom prst="straightConnector1">
            <a:avLst/>
          </a:prstGeom>
          <a:ln w="38100">
            <a:solidFill>
              <a:srgbClr val="A0162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220253" y="3824757"/>
            <a:ext cx="74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CDF: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220253" y="5117530"/>
            <a:ext cx="74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PDF: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393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2: </a:t>
            </a:r>
            <a:r>
              <a:rPr lang="it-IT" dirty="0" err="1"/>
              <a:t>Earthquake</a:t>
            </a:r>
            <a:r>
              <a:rPr lang="it-IT" dirty="0"/>
              <a:t> </a:t>
            </a:r>
            <a:r>
              <a:rPr lang="it-IT" dirty="0" err="1"/>
              <a:t>size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67552" y="2542381"/>
                <a:ext cx="10583860" cy="3889375"/>
              </a:xfrm>
            </p:spPr>
            <p:txBody>
              <a:bodyPr/>
              <a:lstStyle/>
              <a:p>
                <a:r>
                  <a:rPr lang="it-IT" dirty="0"/>
                  <a:t>Define the </a:t>
                </a:r>
                <a:r>
                  <a:rPr lang="it-IT" dirty="0" err="1"/>
                  <a:t>distribution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: Discretize</a:t>
                </a:r>
              </a:p>
              <a:p>
                <a:r>
                  <a:rPr lang="en-GB" dirty="0"/>
                  <a:t>Converting the continuous distribution of magnitudes into a discrete set of magnitudes holds</a:t>
                </a:r>
              </a:p>
              <a:p>
                <a:endParaRPr lang="en-GB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r>
                  <a:rPr lang="it-IT" dirty="0" err="1"/>
                  <a:t>where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 are the discrete set of magnitudes ordered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67552" y="2542381"/>
                <a:ext cx="10583860" cy="3889375"/>
              </a:xfrm>
              <a:blipFill rotWithShape="0">
                <a:blip r:embed="rId2"/>
                <a:stretch>
                  <a:fillRect l="-518" t="-14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21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egnaposto testo 2"/>
          <p:cNvSpPr>
            <a:spLocks noGrp="1"/>
          </p:cNvSpPr>
          <p:nvPr>
            <p:ph type="body" sz="quarter" idx="12"/>
          </p:nvPr>
        </p:nvSpPr>
        <p:spPr>
          <a:xfrm>
            <a:off x="731838" y="4259425"/>
            <a:ext cx="7036537" cy="2416012"/>
          </a:xfr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r>
              <a:rPr lang="it-IT" u="sng" dirty="0" err="1"/>
              <a:t>Codes</a:t>
            </a:r>
            <a:r>
              <a:rPr lang="it-IT" u="sng" dirty="0"/>
              <a:t>:</a:t>
            </a:r>
          </a:p>
          <a:p>
            <a:r>
              <a:rPr lang="en-GB" sz="1600" i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% PDF of M</a:t>
            </a:r>
          </a:p>
          <a:p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Nm = 1000; </a:t>
            </a:r>
            <a:r>
              <a:rPr lang="en-GB" sz="1600" i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% No. of discretized points between m0 and mu for numerical integration</a:t>
            </a:r>
          </a:p>
          <a:p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 =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linspace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(m0,mu,Nm);   %</a:t>
            </a:r>
            <a:r>
              <a:rPr lang="en-GB" sz="1600" i="1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mo</a:t>
            </a:r>
            <a:r>
              <a:rPr lang="en-GB" sz="1600" i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</a:t>
            </a:r>
            <a:r>
              <a:rPr lang="en-GB" sz="1600" i="1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m_min</a:t>
            </a:r>
            <a:r>
              <a:rPr lang="en-GB" sz="1600" i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</a:t>
            </a:r>
          </a:p>
          <a:p>
            <a:r>
              <a:rPr lang="sv-SE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fM = beta*exp(-beta*(M-m0))/(1-exp(-beta*(mu-m0)));</a:t>
            </a:r>
          </a:p>
          <a:p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dM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=M(2)-M(1);</a:t>
            </a:r>
          </a:p>
          <a:p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Mdiscr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=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fM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*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dM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;</a:t>
            </a:r>
          </a:p>
          <a:p>
            <a:pPr marL="400050" indent="-400050">
              <a:buFont typeface="+mj-lt"/>
              <a:buAutoNum type="romanLcPeriod"/>
            </a:pPr>
            <a:endParaRPr lang="en-GB" dirty="0"/>
          </a:p>
          <a:p>
            <a:endParaRPr lang="en-GB" i="1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164" y="3354934"/>
            <a:ext cx="4248836" cy="350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80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3: Ground </a:t>
            </a:r>
            <a:r>
              <a:rPr lang="it-IT" dirty="0" err="1"/>
              <a:t>motion</a:t>
            </a:r>
            <a:r>
              <a:rPr lang="it-IT" dirty="0"/>
              <a:t> </a:t>
            </a:r>
            <a:r>
              <a:rPr lang="it-IT" dirty="0" err="1"/>
              <a:t>estimation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22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testo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</p:spPr>
            <p:txBody>
              <a:bodyPr/>
              <a:lstStyle/>
              <a:p>
                <a:r>
                  <a:rPr lang="it-IT" dirty="0"/>
                  <a:t>Define </a:t>
                </a:r>
                <a:r>
                  <a:rPr lang="it-IT" dirty="0" err="1"/>
                  <a:t>effects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𝐼𝑀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: Attenuation models or prediction models</a:t>
                </a:r>
              </a:p>
              <a:p>
                <a:pPr algn="just"/>
                <a:r>
                  <a:rPr lang="en-GB" dirty="0"/>
                  <a:t>These models predict the probability distribution of ground motion intensity, as a function of many predictor variables such as the earthquake’s magnitude, distance, faulting mechanism, the near-surface site conditions, etc. </a:t>
                </a:r>
              </a:p>
              <a:p>
                <a:pPr algn="just"/>
                <a:r>
                  <a:rPr lang="en-GB" dirty="0"/>
                  <a:t>To describe this probability distribution, prediction models take the following general form:</a:t>
                </a:r>
              </a:p>
              <a:p>
                <a:pPr algn="just"/>
                <a:endParaRPr lang="en-GB" sz="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dirty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𝐼𝑀</m:t>
                              </m:r>
                            </m:e>
                          </m:d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acc>
                            <m:accPr>
                              <m:chr m:val="̅"/>
                              <m:ctrlP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func>
                                <m:funcPr>
                                  <m:ctrlP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b="0" i="0" dirty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𝐼𝑀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acc>
                        </m:e>
                      </m:func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  <a:p>
                <a:r>
                  <a:rPr lang="it-IT" dirty="0" err="1"/>
                  <a:t>where</a:t>
                </a: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dirty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𝐼𝑀</m:t>
                        </m:r>
                      </m:e>
                    </m:d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is the natural log of the ground motion </a:t>
                </a:r>
                <a:r>
                  <a:rPr lang="en-GB" i="1" dirty="0"/>
                  <a:t>intensity measure </a:t>
                </a:r>
                <a:r>
                  <a:rPr lang="en-GB" dirty="0"/>
                  <a:t>of interest;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dirty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𝐼𝑀</m:t>
                        </m:r>
                      </m:e>
                    </m:d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is </a:t>
                </a:r>
                <a:r>
                  <a:rPr lang="en-GB" dirty="0" err="1"/>
                  <a:t>modeled</a:t>
                </a:r>
                <a:r>
                  <a:rPr lang="en-GB" dirty="0"/>
                  <a:t> as a random variable and is represented by a normal distribution;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unc>
                          <m:func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dirty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𝐼𝑀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acc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GB" dirty="0"/>
                  <a:t> are the predicted mean and standard deviation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𝐼𝑀</m:t>
                        </m:r>
                      </m:e>
                    </m:d>
                  </m:oMath>
                </a14:m>
                <a:r>
                  <a:rPr lang="en-GB" dirty="0"/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unc>
                          <m:func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dirty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𝐼𝑀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acc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GB" dirty="0"/>
                  <a:t> are functions of the earthquake’s magnitude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GB" dirty="0"/>
                  <a:t>, distance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GB" dirty="0"/>
                  <a:t> and other parameters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  <a:blipFill rotWithShape="0">
                <a:blip r:embed="rId3"/>
                <a:stretch>
                  <a:fillRect l="-518" t="-1411" r="-461" b="-97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741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3: Ground </a:t>
            </a:r>
            <a:r>
              <a:rPr lang="it-IT" dirty="0" err="1"/>
              <a:t>motion</a:t>
            </a:r>
            <a:r>
              <a:rPr lang="it-IT" dirty="0"/>
              <a:t> </a:t>
            </a:r>
            <a:r>
              <a:rPr lang="it-IT" dirty="0" err="1"/>
              <a:t>estimation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23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testo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</p:spPr>
            <p:txBody>
              <a:bodyPr/>
              <a:lstStyle/>
              <a:p>
                <a:r>
                  <a:rPr lang="it-IT" dirty="0"/>
                  <a:t>Define </a:t>
                </a:r>
                <a:r>
                  <a:rPr lang="it-IT" dirty="0" err="1"/>
                  <a:t>effects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𝐼𝑀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: Attenuation models or prediction models</a:t>
                </a:r>
              </a:p>
              <a:p>
                <a:r>
                  <a:rPr lang="en-GB" dirty="0"/>
                  <a:t>Here, for clarity, it is assumed Cornell (1979) for the mean of log peak ground acceleration (in units of </a:t>
                </a:r>
                <a:r>
                  <a:rPr lang="en-GB" i="1" dirty="0"/>
                  <a:t>g</a:t>
                </a:r>
                <a:r>
                  <a:rPr lang="en-GB" dirty="0"/>
                  <a:t>):</a:t>
                </a:r>
              </a:p>
              <a:p>
                <a:pPr algn="just"/>
                <a:endParaRPr lang="en-GB" sz="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func>
                            <m:func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dirty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𝑃𝐺𝐴</m:t>
                              </m:r>
                            </m:e>
                          </m:func>
                        </m:e>
                      </m:acc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=−0,152+0,859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 −1,803 </m:t>
                      </m:r>
                      <m:r>
                        <m:rPr>
                          <m:sty m:val="p"/>
                        </m:rPr>
                        <a:rPr lang="it-IT" b="0" i="0" dirty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+25)</m:t>
                      </m:r>
                    </m:oMath>
                  </m:oMathPara>
                </a14:m>
                <a:endParaRPr lang="en-GB" dirty="0"/>
              </a:p>
              <a:p>
                <a:r>
                  <a:rPr lang="it-IT" dirty="0"/>
                  <a:t>with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=0,57</m:t>
                    </m:r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of</a:t>
                </a:r>
                <a:r>
                  <a:rPr lang="en-GB" i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𝑃𝐺𝐴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𝑃𝐺𝐴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normally distributed</a:t>
                </a:r>
              </a:p>
              <a:p>
                <a:pPr lvl="5" indent="0">
                  <a:buNone/>
                </a:pPr>
                <a:endParaRPr lang="it-IT" b="0" i="1" dirty="0">
                  <a:latin typeface="Cambria Math" panose="02040503050406030204" pitchFamily="18" charset="0"/>
                </a:endParaRPr>
              </a:p>
              <a:p>
                <a:pPr lvl="5" indent="0">
                  <a:buNone/>
                </a:pPr>
                <a:r>
                  <a:rPr lang="it-IT" i="1" dirty="0">
                    <a:latin typeface="Cambria Math" panose="02040503050406030204" pitchFamily="18" charset="0"/>
                  </a:rPr>
                  <a:t>	</a:t>
                </a: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algn="just"/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7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  <a:blipFill>
                <a:blip r:embed="rId3"/>
                <a:stretch>
                  <a:fillRect l="-518" t="-14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44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3: Ground </a:t>
            </a:r>
            <a:r>
              <a:rPr lang="it-IT" dirty="0" err="1"/>
              <a:t>motion</a:t>
            </a:r>
            <a:r>
              <a:rPr lang="it-IT" dirty="0"/>
              <a:t> </a:t>
            </a:r>
            <a:r>
              <a:rPr lang="it-IT" dirty="0" err="1"/>
              <a:t>estimation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24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testo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</p:spPr>
            <p:txBody>
              <a:bodyPr/>
              <a:lstStyle/>
              <a:p>
                <a:r>
                  <a:rPr lang="it-IT" dirty="0"/>
                  <a:t>Define </a:t>
                </a:r>
                <a:r>
                  <a:rPr lang="it-IT" dirty="0" err="1"/>
                  <a:t>effects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𝐼𝑀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: Attenuation models or prediction models</a:t>
                </a:r>
              </a:p>
              <a:p>
                <a:pPr algn="just"/>
                <a:r>
                  <a:rPr lang="en-GB" dirty="0"/>
                  <a:t>We can thereby compute the probability of exceeding any </a:t>
                </a:r>
                <a:r>
                  <a:rPr lang="en-GB" i="1" dirty="0"/>
                  <a:t>PGA </a:t>
                </a:r>
                <a:r>
                  <a:rPr lang="en-GB" dirty="0"/>
                  <a:t>level using knowledge of this mean and standard deviation:</a:t>
                </a:r>
                <a:endParaRPr lang="en-GB" sz="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𝑃𝐺𝐴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it-IT" i="1" dirty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it-IT" dirty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dirty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func>
                                    <m:funcPr>
                                      <m:ctrlP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dirty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it-IT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i="1" dirty="0">
                                              <a:latin typeface="Cambria Math" panose="02040503050406030204" pitchFamily="18" charset="0"/>
                                            </a:rPr>
                                            <m:t>𝑃𝐺𝐴</m:t>
                                          </m:r>
                                        </m:e>
                                      </m:acc>
                                    </m:e>
                                  </m:func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func>
                                    <m:funcPr>
                                      <m:ctrlP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dirty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t-IT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 dirty="0">
                                              <a:latin typeface="Cambria Math" panose="02040503050406030204" pitchFamily="18" charset="0"/>
                                            </a:rPr>
                                            <m:t>𝑃𝐺𝐴</m:t>
                                          </m:r>
                                        </m:e>
                                      </m:d>
                                    </m:e>
                                  </m:func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  <a:p>
                <a:pPr algn="just"/>
                <a:endParaRPr lang="en-GB" sz="400" dirty="0"/>
              </a:p>
              <a:p>
                <a:pPr algn="just"/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dirty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is the standard normal cumulative distribution function.</a:t>
                </a:r>
              </a:p>
              <a:p>
                <a:pPr algn="just"/>
                <a:endParaRPr lang="en-GB" dirty="0"/>
              </a:p>
              <a:p>
                <a:r>
                  <a:rPr lang="en-GB" i="1" dirty="0"/>
                  <a:t>		    N.B.: these probabilities correspond to the fraction </a:t>
                </a:r>
              </a:p>
              <a:p>
                <a:r>
                  <a:rPr lang="en-GB" i="1" dirty="0"/>
                  <a:t>			of the corresponding PDFs that are shaded.</a:t>
                </a:r>
              </a:p>
            </p:txBody>
          </p:sp>
        </mc:Choice>
        <mc:Fallback xmlns="">
          <p:sp>
            <p:nvSpPr>
              <p:cNvPr id="7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  <a:blipFill rotWithShape="0">
                <a:blip r:embed="rId3"/>
                <a:stretch>
                  <a:fillRect l="-518" t="-1411" r="-4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756" y="3640542"/>
            <a:ext cx="3882970" cy="292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3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3: Ground </a:t>
            </a:r>
            <a:r>
              <a:rPr lang="it-IT" dirty="0" err="1"/>
              <a:t>motion</a:t>
            </a:r>
            <a:r>
              <a:rPr lang="it-IT" dirty="0"/>
              <a:t> </a:t>
            </a:r>
            <a:r>
              <a:rPr lang="it-IT" dirty="0" err="1"/>
              <a:t>estimation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67552" y="2542381"/>
                <a:ext cx="10583860" cy="3889375"/>
              </a:xfrm>
            </p:spPr>
            <p:txBody>
              <a:bodyPr/>
              <a:lstStyle/>
              <a:p>
                <a:r>
                  <a:rPr lang="it-IT" dirty="0"/>
                  <a:t>Define </a:t>
                </a:r>
                <a:r>
                  <a:rPr lang="it-IT" dirty="0" err="1"/>
                  <a:t>effects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𝐼𝑀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: Attenuation models or prediction models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67552" y="2542381"/>
                <a:ext cx="10583860" cy="3889375"/>
              </a:xfrm>
              <a:blipFill rotWithShape="0">
                <a:blip r:embed="rId2"/>
                <a:stretch>
                  <a:fillRect l="-518" t="-14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25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egnaposto testo 2"/>
          <p:cNvSpPr>
            <a:spLocks noGrp="1"/>
          </p:cNvSpPr>
          <p:nvPr>
            <p:ph type="body" sz="quarter" idx="12"/>
          </p:nvPr>
        </p:nvSpPr>
        <p:spPr>
          <a:xfrm>
            <a:off x="731838" y="2890918"/>
            <a:ext cx="7036537" cy="3670219"/>
          </a:xfr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r>
              <a:rPr lang="it-IT" u="sng" dirty="0" err="1"/>
              <a:t>Codes</a:t>
            </a:r>
            <a:r>
              <a:rPr lang="it-IT" u="sng" dirty="0"/>
              <a:t>:</a:t>
            </a:r>
          </a:p>
          <a:p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function [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mean_im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,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sigma_im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] = GMPE(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magnitude,R_distance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)</a:t>
            </a:r>
          </a:p>
          <a:p>
            <a:r>
              <a:rPr lang="en-GB" sz="1600" i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%Cornell et al. (1979): Ground motion predictive equation for PGA</a:t>
            </a:r>
          </a:p>
          <a:p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mean_lnPGA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-0.152+0.859*magnitude -1.803*log(R_distance+25);</a:t>
            </a:r>
          </a:p>
          <a:p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mean_PGA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exp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(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mean_lnPGA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); </a:t>
            </a:r>
          </a:p>
          <a:p>
            <a:endParaRPr lang="en-GB" sz="1600" dirty="0">
              <a:latin typeface="Linux Libertine G" panose="02000503000000000000" pitchFamily="2" charset="0"/>
              <a:ea typeface="Linux Libertine G" panose="02000503000000000000" pitchFamily="2" charset="0"/>
              <a:cs typeface="Linux Libertine G" panose="02000503000000000000" pitchFamily="2" charset="0"/>
            </a:endParaRPr>
          </a:p>
          <a:p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mean_im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mean_PGA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;</a:t>
            </a:r>
          </a:p>
          <a:p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sigma_im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0.57;</a:t>
            </a:r>
          </a:p>
          <a:p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end</a:t>
            </a:r>
          </a:p>
          <a:p>
            <a:endParaRPr lang="en-GB" sz="1600" i="1" dirty="0">
              <a:latin typeface="Linux Libertine G" panose="02000503000000000000" pitchFamily="2" charset="0"/>
              <a:ea typeface="Linux Libertine G" panose="02000503000000000000" pitchFamily="2" charset="0"/>
              <a:cs typeface="Linux Libertine G" panose="02000503000000000000" pitchFamily="2" charset="0"/>
            </a:endParaRPr>
          </a:p>
          <a:p>
            <a:pPr marL="400050" indent="-400050">
              <a:buFont typeface="+mj-lt"/>
              <a:buAutoNum type="romanLcPeriod"/>
            </a:pPr>
            <a:endParaRPr lang="en-GB" dirty="0"/>
          </a:p>
          <a:p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818555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4: </a:t>
            </a:r>
            <a:r>
              <a:rPr lang="it-IT" dirty="0" err="1"/>
              <a:t>Hazard</a:t>
            </a:r>
            <a:r>
              <a:rPr lang="it-IT" dirty="0"/>
              <a:t> </a:t>
            </a:r>
            <a:r>
              <a:rPr lang="it-IT" dirty="0" err="1"/>
              <a:t>Computation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26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testo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</p:spPr>
            <p:txBody>
              <a:bodyPr/>
              <a:lstStyle/>
              <a:p>
                <a:r>
                  <a:rPr lang="it-IT" dirty="0"/>
                  <a:t>Combine </a:t>
                </a:r>
                <a:r>
                  <a:rPr lang="it-IT" dirty="0" err="1"/>
                  <a:t>all</a:t>
                </a:r>
                <a:r>
                  <a:rPr lang="it-IT" dirty="0"/>
                  <a:t> information: compute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∫∫∫</m:t>
                    </m:r>
                  </m:oMath>
                </a14:m>
                <a:endParaRPr lang="en-GB" dirty="0"/>
              </a:p>
              <a:p>
                <a:pPr marL="400050" indent="-400050">
                  <a:buAutoNum type="romanUcPeriod"/>
                </a:pPr>
                <a:r>
                  <a:rPr lang="en-GB" dirty="0"/>
                  <a:t>Compute the probability of exceeding an </a:t>
                </a:r>
                <a:r>
                  <a:rPr lang="en-GB" i="1" dirty="0"/>
                  <a:t>IM </a:t>
                </a:r>
                <a:r>
                  <a:rPr lang="en-GB" dirty="0"/>
                  <a:t>intensity level </a:t>
                </a:r>
                <a:r>
                  <a:rPr lang="en-GB" i="1" dirty="0"/>
                  <a:t>x</a:t>
                </a:r>
                <a:r>
                  <a:rPr lang="en-GB" dirty="0"/>
                  <a:t>, </a:t>
                </a:r>
                <a:r>
                  <a:rPr lang="en-GB" i="1" dirty="0"/>
                  <a:t>given </a:t>
                </a:r>
                <a:r>
                  <a:rPr lang="en-GB" dirty="0"/>
                  <a:t>occurrence of a future earthquake from a </a:t>
                </a:r>
                <a:r>
                  <a:rPr lang="en-GB" i="1" dirty="0"/>
                  <a:t>single source</a:t>
                </a:r>
                <a:r>
                  <a:rPr lang="en-GB" dirty="0"/>
                  <a:t>:</a:t>
                </a:r>
                <a:endParaRPr lang="it-IT" dirty="0"/>
              </a:p>
              <a:p>
                <a:pPr marL="400050" indent="-400050">
                  <a:buAutoNum type="romanUcPeriod"/>
                </a:pPr>
                <a:endParaRPr lang="en-GB" sz="7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𝐼𝑀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𝐼𝑀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𝑑𝑟𝑑𝑚</m:t>
                      </m:r>
                    </m:oMath>
                  </m:oMathPara>
                </a14:m>
                <a:endParaRPr lang="en-GB" dirty="0"/>
              </a:p>
              <a:p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II. </a:t>
                </a:r>
                <a:r>
                  <a:rPr lang="en-GB" dirty="0"/>
                  <a:t>Compute the rate of </a:t>
                </a:r>
                <a:r>
                  <a:rPr lang="en-GB" i="1" dirty="0"/>
                  <a:t>IM &gt; x </a:t>
                </a:r>
                <a:r>
                  <a:rPr lang="en-GB" dirty="0"/>
                  <a:t>for each single source:</a:t>
                </a:r>
              </a:p>
              <a:p>
                <a:pPr marL="400050" indent="-400050">
                  <a:buAutoNum type="romanUcPeriod"/>
                </a:pPr>
                <a:endParaRPr lang="en-GB" sz="7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m:rPr>
                          <m:nor/>
                        </m:rPr>
                        <a:rPr lang="el-GR"/>
                        <m:t> </m:t>
                      </m:r>
                      <m:r>
                        <m:rPr>
                          <m:nor/>
                        </m:rPr>
                        <a:rPr lang="it-IT" b="0" i="1" smtClean="0"/>
                        <m:t>(</m:t>
                      </m:r>
                      <m:r>
                        <m:rPr>
                          <m:nor/>
                        </m:rPr>
                        <a:rPr lang="en-GB" i="1"/>
                        <m:t>IM</m:t>
                      </m:r>
                      <m:r>
                        <m:rPr>
                          <m:nor/>
                        </m:rPr>
                        <a:rPr lang="en-GB" i="1"/>
                        <m:t> </m:t>
                      </m:r>
                      <m:r>
                        <m:rPr>
                          <m:nor/>
                        </m:rPr>
                        <a:rPr lang="en-GB"/>
                        <m:t>&gt; </m:t>
                      </m:r>
                      <m:r>
                        <m:rPr>
                          <m:nor/>
                        </m:rPr>
                        <a:rPr lang="en-GB" i="1"/>
                        <m:t>x</m:t>
                      </m:r>
                      <m:r>
                        <m:rPr>
                          <m:nor/>
                        </m:rPr>
                        <a:rPr lang="it-IT" b="0" i="1" smtClean="0"/>
                        <m:t>)</m:t>
                      </m:r>
                      <m:r>
                        <m:rPr>
                          <m:nor/>
                        </m:rPr>
                        <a:rPr lang="en-GB" i="1"/>
                        <m:t> </m:t>
                      </m:r>
                      <m:r>
                        <m:rPr>
                          <m:nor/>
                        </m:rPr>
                        <a:rPr lang="en-GB"/>
                        <m:t>=</m:t>
                      </m:r>
                      <m:r>
                        <m:rPr>
                          <m:nor/>
                        </m:rPr>
                        <a:rPr lang="it-IT" b="0" i="0" smtClean="0"/>
                        <m:t> </m:t>
                      </m:r>
                      <m:r>
                        <m:rPr>
                          <m:sty m:val="p"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𝐼𝑀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𝑑𝑟𝑑𝑚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7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  <a:blipFill rotWithShape="0">
                <a:blip r:embed="rId2"/>
                <a:stretch>
                  <a:fillRect l="-518" t="-10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po 19"/>
          <p:cNvGrpSpPr/>
          <p:nvPr/>
        </p:nvGrpSpPr>
        <p:grpSpPr>
          <a:xfrm>
            <a:off x="4467204" y="4345964"/>
            <a:ext cx="1565846" cy="552449"/>
            <a:chOff x="4652320" y="4369374"/>
            <a:chExt cx="1565846" cy="5524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tangolo 7"/>
                <p:cNvSpPr/>
                <p:nvPr/>
              </p:nvSpPr>
              <p:spPr>
                <a:xfrm>
                  <a:off x="4733271" y="4463037"/>
                  <a:ext cx="14848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𝐺𝑀𝑃𝐸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Rettangolo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3271" y="4463037"/>
                  <a:ext cx="148489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e 8"/>
            <p:cNvSpPr/>
            <p:nvPr/>
          </p:nvSpPr>
          <p:spPr>
            <a:xfrm>
              <a:off x="4652320" y="4369374"/>
              <a:ext cx="1565846" cy="552449"/>
            </a:xfrm>
            <a:prstGeom prst="ellipse">
              <a:avLst/>
            </a:prstGeom>
            <a:noFill/>
            <a:ln w="38100">
              <a:solidFill>
                <a:srgbClr val="A016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0" name="Connettore 2 9" title="Standard Normal CDF"/>
          <p:cNvCxnSpPr>
            <a:stCxn id="9" idx="0"/>
          </p:cNvCxnSpPr>
          <p:nvPr/>
        </p:nvCxnSpPr>
        <p:spPr>
          <a:xfrm flipV="1">
            <a:off x="5250127" y="4035972"/>
            <a:ext cx="392113" cy="309992"/>
          </a:xfrm>
          <a:prstGeom prst="straightConnector1">
            <a:avLst/>
          </a:prstGeom>
          <a:ln w="38100">
            <a:solidFill>
              <a:srgbClr val="A0162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/>
          <p:cNvGrpSpPr/>
          <p:nvPr/>
        </p:nvGrpSpPr>
        <p:grpSpPr>
          <a:xfrm>
            <a:off x="6779107" y="4373583"/>
            <a:ext cx="1333793" cy="569610"/>
            <a:chOff x="7001088" y="4463037"/>
            <a:chExt cx="1333793" cy="5696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ttangolo 13"/>
                <p:cNvSpPr/>
                <p:nvPr/>
              </p:nvSpPr>
              <p:spPr>
                <a:xfrm>
                  <a:off x="7082039" y="4556700"/>
                  <a:ext cx="12042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𝑃𝐷𝐹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4" name="Rettangolo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2039" y="4556700"/>
                  <a:ext cx="120424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e 14"/>
            <p:cNvSpPr/>
            <p:nvPr/>
          </p:nvSpPr>
          <p:spPr>
            <a:xfrm>
              <a:off x="7001088" y="4463037"/>
              <a:ext cx="1333793" cy="569610"/>
            </a:xfrm>
            <a:prstGeom prst="ellipse">
              <a:avLst/>
            </a:prstGeom>
            <a:noFill/>
            <a:ln w="38100">
              <a:solidFill>
                <a:srgbClr val="A016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" name="Connettore 2 15" title="Standard Normal CDF"/>
          <p:cNvCxnSpPr>
            <a:stCxn id="15" idx="0"/>
          </p:cNvCxnSpPr>
          <p:nvPr/>
        </p:nvCxnSpPr>
        <p:spPr>
          <a:xfrm flipV="1">
            <a:off x="7446004" y="4035972"/>
            <a:ext cx="352672" cy="337611"/>
          </a:xfrm>
          <a:prstGeom prst="straightConnector1">
            <a:avLst/>
          </a:prstGeom>
          <a:ln w="38100">
            <a:solidFill>
              <a:srgbClr val="A0162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o 23"/>
          <p:cNvGrpSpPr/>
          <p:nvPr/>
        </p:nvGrpSpPr>
        <p:grpSpPr>
          <a:xfrm>
            <a:off x="8780751" y="4369374"/>
            <a:ext cx="1333794" cy="552449"/>
            <a:chOff x="8566933" y="4480198"/>
            <a:chExt cx="1333794" cy="5524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ttangolo 16"/>
                <p:cNvSpPr/>
                <p:nvPr/>
              </p:nvSpPr>
              <p:spPr>
                <a:xfrm>
                  <a:off x="8647884" y="4573861"/>
                  <a:ext cx="12528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𝑃𝐷𝐹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7" name="Rettangolo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7884" y="4573861"/>
                  <a:ext cx="125284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Ovale 17"/>
            <p:cNvSpPr/>
            <p:nvPr/>
          </p:nvSpPr>
          <p:spPr>
            <a:xfrm>
              <a:off x="8566933" y="4480198"/>
              <a:ext cx="1333794" cy="552449"/>
            </a:xfrm>
            <a:prstGeom prst="ellipse">
              <a:avLst/>
            </a:prstGeom>
            <a:noFill/>
            <a:ln w="38100">
              <a:solidFill>
                <a:srgbClr val="A016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" name="Connettore 2 18" title="Standard Normal CDF"/>
          <p:cNvCxnSpPr>
            <a:stCxn id="18" idx="0"/>
          </p:cNvCxnSpPr>
          <p:nvPr/>
        </p:nvCxnSpPr>
        <p:spPr>
          <a:xfrm flipH="1" flipV="1">
            <a:off x="8555421" y="4035972"/>
            <a:ext cx="892227" cy="333402"/>
          </a:xfrm>
          <a:prstGeom prst="straightConnector1">
            <a:avLst/>
          </a:prstGeom>
          <a:ln w="38100">
            <a:solidFill>
              <a:srgbClr val="A0162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909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4: </a:t>
            </a:r>
            <a:r>
              <a:rPr lang="it-IT" dirty="0" err="1"/>
              <a:t>Hazard</a:t>
            </a:r>
            <a:r>
              <a:rPr lang="it-IT" dirty="0"/>
              <a:t> </a:t>
            </a:r>
            <a:r>
              <a:rPr lang="it-IT" dirty="0" err="1"/>
              <a:t>Computation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27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testo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</p:spPr>
            <p:txBody>
              <a:bodyPr/>
              <a:lstStyle/>
              <a:p>
                <a:r>
                  <a:rPr lang="it-IT" dirty="0"/>
                  <a:t>Combine </a:t>
                </a:r>
                <a:r>
                  <a:rPr lang="it-IT" dirty="0" err="1"/>
                  <a:t>all</a:t>
                </a:r>
                <a:r>
                  <a:rPr lang="it-IT" dirty="0"/>
                  <a:t> information: compute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∫∫∫</m:t>
                    </m:r>
                  </m:oMath>
                </a14:m>
                <a:endParaRPr lang="en-GB" dirty="0"/>
              </a:p>
              <a:p>
                <a:r>
                  <a:rPr lang="en-GB" dirty="0"/>
                  <a:t>III. Considering all sources by the sum of the rates of </a:t>
                </a:r>
                <a:r>
                  <a:rPr lang="en-GB" i="1" dirty="0"/>
                  <a:t>IM </a:t>
                </a:r>
                <a:r>
                  <a:rPr lang="en-GB" dirty="0"/>
                  <a:t>&gt; </a:t>
                </a:r>
                <a:r>
                  <a:rPr lang="en-GB" i="1" dirty="0"/>
                  <a:t>x </a:t>
                </a:r>
                <a:r>
                  <a:rPr lang="en-GB" dirty="0"/>
                  <a:t>from each individual source, we can write:</a:t>
                </a:r>
                <a:endParaRPr lang="it-IT" dirty="0"/>
              </a:p>
              <a:p>
                <a:pPr marL="400050" indent="-400050">
                  <a:buAutoNum type="romanUcPeriod"/>
                </a:pPr>
                <a:endParaRPr lang="en-GB" sz="700" dirty="0"/>
              </a:p>
              <a:p>
                <a:pPr lvl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𝐼𝑀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𝑠𝑜𝑢𝑟𝑐𝑒𝑠</m:t>
                              </m:r>
                            </m:sub>
                          </m:sSub>
                        </m:sup>
                        <m:e>
                          <m:r>
                            <m:rPr>
                              <m:sty m:val="p"/>
                            </m:rPr>
                            <a:rPr lang="it-IT" i="1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𝐼𝑀</m:t>
                                      </m:r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𝑖𝑚</m:t>
                                      </m:r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 , 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d>
                                <m:d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sSubSup>
                            <m:sSubSup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d>
                                <m:d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GB" i="1" dirty="0" err="1">
                              <a:latin typeface="Cambria Math" panose="02040503050406030204" pitchFamily="18" charset="0"/>
                            </a:rPr>
                            <m:t>𝑑𝑟𝑑𝑚</m:t>
                          </m:r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lvl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t-IT" dirty="0"/>
              </a:p>
              <a:p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𝑠𝑜𝑢𝑟𝑐𝑒𝑠</m:t>
                        </m:r>
                      </m:sub>
                    </m:sSub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is the number of sources considered,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denote the magnitude ~ distance</a:t>
                </a:r>
              </a:p>
              <a:p>
                <a:r>
                  <a:rPr lang="en-GB" dirty="0"/>
                  <a:t>distributions for source </a:t>
                </a:r>
                <a:r>
                  <a:rPr lang="en-GB" i="1" dirty="0" err="1"/>
                  <a:t>i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7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  <a:blipFill rotWithShape="0">
                <a:blip r:embed="rId3"/>
                <a:stretch>
                  <a:fillRect l="-518" t="-10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230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4: </a:t>
            </a:r>
            <a:r>
              <a:rPr lang="it-IT" dirty="0" err="1"/>
              <a:t>Hazard</a:t>
            </a:r>
            <a:r>
              <a:rPr lang="it-IT" dirty="0"/>
              <a:t> </a:t>
            </a:r>
            <a:r>
              <a:rPr lang="it-IT" dirty="0" err="1"/>
              <a:t>Computation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28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testo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</p:spPr>
            <p:txBody>
              <a:bodyPr/>
              <a:lstStyle/>
              <a:p>
                <a:r>
                  <a:rPr lang="it-IT" dirty="0"/>
                  <a:t>Combine </a:t>
                </a:r>
                <a:r>
                  <a:rPr lang="it-IT" dirty="0" err="1"/>
                  <a:t>all</a:t>
                </a:r>
                <a:r>
                  <a:rPr lang="it-IT" dirty="0"/>
                  <a:t> information: compute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∫∫∫</m:t>
                    </m:r>
                  </m:oMath>
                </a14:m>
                <a:r>
                  <a:rPr lang="en-GB" dirty="0"/>
                  <a:t> - Discretize</a:t>
                </a:r>
              </a:p>
              <a:p>
                <a:r>
                  <a:rPr lang="en-GB" dirty="0"/>
                  <a:t>IV. By discretizing:</a:t>
                </a:r>
                <a:endParaRPr lang="it-IT" dirty="0"/>
              </a:p>
              <a:p>
                <a:pPr marL="400050" indent="-400050">
                  <a:buAutoNum type="romanUcPeriod"/>
                </a:pPr>
                <a:endParaRPr lang="en-GB" sz="700" dirty="0"/>
              </a:p>
              <a:p>
                <a:pPr lvl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nary>
                            <m:naryPr>
                              <m:chr m:val="∑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𝑚𝑖𝑛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nary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𝐼𝑀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𝑖𝑚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sSup>
                                        <m:s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  <m:sub/>
                      </m:sSub>
                    </m:oMath>
                  </m:oMathPara>
                </a14:m>
                <a:endParaRPr lang="en-GB" dirty="0"/>
              </a:p>
              <a:p>
                <a:pPr lvl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t-IT" dirty="0"/>
              </a:p>
              <a:p>
                <a:r>
                  <a:rPr lang="en-GB" dirty="0"/>
                  <a:t>where the range of possible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have been discretized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intervals, respectively</a:t>
                </a:r>
              </a:p>
            </p:txBody>
          </p:sp>
        </mc:Choice>
        <mc:Fallback xmlns="">
          <p:sp>
            <p:nvSpPr>
              <p:cNvPr id="7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  <a:blipFill rotWithShape="0">
                <a:blip r:embed="rId3"/>
                <a:stretch>
                  <a:fillRect l="-518" t="-10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910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4: </a:t>
            </a:r>
            <a:r>
              <a:rPr lang="it-IT" dirty="0" err="1"/>
              <a:t>Hazard</a:t>
            </a:r>
            <a:r>
              <a:rPr lang="it-IT" dirty="0"/>
              <a:t> </a:t>
            </a:r>
            <a:r>
              <a:rPr lang="it-IT" dirty="0" err="1"/>
              <a:t>Computation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29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8926"/>
            <a:ext cx="5870211" cy="3134478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6462532" y="2621597"/>
            <a:ext cx="4672314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Goal and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it-IT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scheme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depicted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compute: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annual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hazard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curve for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fault;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the 50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hazard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curve for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fault;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the 475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hazard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curve for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fault</a:t>
            </a:r>
          </a:p>
          <a:p>
            <a:pPr algn="just">
              <a:lnSpc>
                <a:spcPct val="150000"/>
              </a:lnSpc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for the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highlighted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seismic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site.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48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90F5-758E-483D-99F8-6CFBB1F785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PSHA - </a:t>
            </a:r>
            <a:r>
              <a:rPr lang="it-IT" dirty="0" err="1"/>
              <a:t>Steps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4AC3F1D6-611C-42C9-BB0A-E1A36B8091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5393459" cy="3889375"/>
              </a:xfrm>
            </p:spPr>
            <p:txBody>
              <a:bodyPr/>
              <a:lstStyle/>
              <a:p>
                <a:r>
                  <a:rPr lang="it-IT" dirty="0"/>
                  <a:t>i. </a:t>
                </a:r>
                <a:r>
                  <a:rPr lang="it-IT" b="1" dirty="0"/>
                  <a:t>Source </a:t>
                </a:r>
                <a:r>
                  <a:rPr lang="it-IT" b="1" dirty="0" err="1"/>
                  <a:t>Characterization</a:t>
                </a:r>
                <a:r>
                  <a:rPr lang="it-IT" dirty="0"/>
                  <a:t>: </a:t>
                </a:r>
                <a:r>
                  <a:rPr lang="en-GB" dirty="0"/>
                  <a:t>Identification and classification of the Ns source </a:t>
                </a:r>
                <a:r>
                  <a:rPr lang="en-GB" dirty="0">
                    <a:sym typeface="Wingdings" panose="05000000000000000000" pitchFamily="2" charset="2"/>
                  </a:rPr>
                  <a:t> </a:t>
                </a:r>
                <a:r>
                  <a:rPr lang="en-GB" dirty="0"/>
                  <a:t>Definition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it-IT" dirty="0"/>
              </a:p>
              <a:p>
                <a:r>
                  <a:rPr lang="it-IT" dirty="0"/>
                  <a:t>ii. </a:t>
                </a:r>
                <a:r>
                  <a:rPr lang="it-IT" b="1" dirty="0" err="1"/>
                  <a:t>Earthquake</a:t>
                </a:r>
                <a:r>
                  <a:rPr lang="it-IT" b="1" dirty="0"/>
                  <a:t> </a:t>
                </a:r>
                <a:r>
                  <a:rPr lang="it-IT" b="1" dirty="0" err="1"/>
                  <a:t>Size</a:t>
                </a:r>
                <a:r>
                  <a:rPr lang="it-IT" dirty="0"/>
                  <a:t>: for </a:t>
                </a:r>
                <a:r>
                  <a:rPr lang="it-IT" dirty="0" err="1"/>
                  <a:t>each</a:t>
                </a:r>
                <a:r>
                  <a:rPr lang="it-IT" dirty="0"/>
                  <a:t> source </a:t>
                </a:r>
                <a:r>
                  <a:rPr lang="it-IT" dirty="0" err="1"/>
                  <a:t>based</a:t>
                </a:r>
                <a:r>
                  <a:rPr lang="it-IT" dirty="0"/>
                  <a:t> on </a:t>
                </a:r>
                <a:r>
                  <a:rPr lang="it-IT" dirty="0" err="1"/>
                  <a:t>magnitude</a:t>
                </a:r>
                <a:r>
                  <a:rPr lang="it-IT" dirty="0"/>
                  <a:t> </a:t>
                </a:r>
                <a:r>
                  <a:rPr lang="it-IT" dirty="0" err="1"/>
                  <a:t>recurrence</a:t>
                </a:r>
                <a:r>
                  <a:rPr lang="it-IT" dirty="0"/>
                  <a:t> </a:t>
                </a:r>
                <a:r>
                  <a:rPr lang="it-IT" dirty="0" err="1"/>
                  <a:t>relationship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it-IT" dirty="0"/>
              </a:p>
              <a:p>
                <a:r>
                  <a:rPr lang="it-IT" dirty="0"/>
                  <a:t>iii. </a:t>
                </a:r>
                <a:r>
                  <a:rPr lang="it-IT" b="1" dirty="0"/>
                  <a:t>Ground Motion </a:t>
                </a:r>
                <a:r>
                  <a:rPr lang="it-IT" b="1" dirty="0" err="1"/>
                  <a:t>Estimation</a:t>
                </a:r>
                <a:r>
                  <a:rPr lang="it-IT" dirty="0"/>
                  <a:t>: </a:t>
                </a:r>
                <a:r>
                  <a:rPr lang="en-GB" dirty="0"/>
                  <a:t>empirical regression models named ground motion prediction equations (GMPE) </a:t>
                </a:r>
                <a:r>
                  <a:rPr lang="en-GB" dirty="0">
                    <a:sym typeface="Wingdings" panose="05000000000000000000" pitchFamily="2" charset="2"/>
                  </a:rPr>
                  <a:t> Definition of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𝐼𝑀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𝑖𝑚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r>
                  <a:rPr lang="it-IT" dirty="0"/>
                  <a:t>iv. </a:t>
                </a:r>
                <a:r>
                  <a:rPr lang="it-IT" b="1" dirty="0" err="1"/>
                  <a:t>Hazard</a:t>
                </a:r>
                <a:r>
                  <a:rPr lang="it-IT" b="1" dirty="0"/>
                  <a:t> </a:t>
                </a:r>
                <a:r>
                  <a:rPr lang="it-IT" b="1" dirty="0" err="1"/>
                  <a:t>Computation</a:t>
                </a:r>
                <a:r>
                  <a:rPr lang="it-IT" dirty="0"/>
                  <a:t>: </a:t>
                </a:r>
                <a:r>
                  <a:rPr lang="it-IT" dirty="0" err="1"/>
                  <a:t>solution</a:t>
                </a:r>
                <a:r>
                  <a:rPr lang="it-IT" dirty="0"/>
                  <a:t> of the </a:t>
                </a:r>
                <a:r>
                  <a:rPr lang="it-IT" dirty="0" err="1"/>
                  <a:t>integral</a:t>
                </a:r>
                <a:r>
                  <a:rPr lang="it-IT" dirty="0"/>
                  <a:t> </a:t>
                </a:r>
                <a:r>
                  <a:rPr lang="it-IT" i="1" dirty="0"/>
                  <a:t>(1)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∀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AC3F1D6-611C-42C9-BB0A-E1A36B8091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5393459" cy="3889375"/>
              </a:xfrm>
              <a:blipFill rotWithShape="0">
                <a:blip r:embed="rId3"/>
                <a:stretch>
                  <a:fillRect l="-1018" t="-1567" r="-1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3</a:t>
            </a:fld>
            <a:endParaRPr lang="it-IT" dirty="0"/>
          </a:p>
        </p:txBody>
      </p:sp>
      <p:sp>
        <p:nvSpPr>
          <p:cNvPr id="8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b="1" i="1" u="sng" dirty="0" err="1"/>
              <a:t>Introduction</a:t>
            </a:r>
            <a:r>
              <a:rPr lang="it-IT" sz="1800" dirty="0"/>
              <a:t> 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9" name="Segnaposto immagine 6"/>
          <p:cNvPicPr>
            <a:picLocks noChangeAspect="1"/>
          </p:cNvPicPr>
          <p:nvPr/>
        </p:nvPicPr>
        <p:blipFill rotWithShape="1">
          <a:blip r:embed="rId4"/>
          <a:srcRect l="1849" r="2064"/>
          <a:stretch/>
        </p:blipFill>
        <p:spPr>
          <a:xfrm>
            <a:off x="6346785" y="1992314"/>
            <a:ext cx="5845215" cy="450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37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4: </a:t>
            </a:r>
            <a:r>
              <a:rPr lang="it-IT" dirty="0" err="1"/>
              <a:t>Hazard</a:t>
            </a:r>
            <a:r>
              <a:rPr lang="it-IT" dirty="0"/>
              <a:t> </a:t>
            </a:r>
            <a:r>
              <a:rPr lang="it-IT" dirty="0" err="1"/>
              <a:t>Computation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30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8926"/>
            <a:ext cx="6071972" cy="3134478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621" y="2773275"/>
            <a:ext cx="6404175" cy="319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25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Summary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31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Diagramma 2"/>
              <p:cNvGraphicFramePr/>
              <p:nvPr>
                <p:extLst>
                  <p:ext uri="{D42A27DB-BD31-4B8C-83A1-F6EECF244321}">
                    <p14:modId xmlns:p14="http://schemas.microsoft.com/office/powerpoint/2010/main" val="662050618"/>
                  </p:ext>
                </p:extLst>
              </p:nvPr>
            </p:nvGraphicFramePr>
            <p:xfrm>
              <a:off x="1157535" y="2565129"/>
              <a:ext cx="10035184" cy="392774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3" name="Diagramma 2"/>
              <p:cNvGraphicFramePr/>
              <p:nvPr>
                <p:extLst>
                  <p:ext uri="{D42A27DB-BD31-4B8C-83A1-F6EECF244321}">
                    <p14:modId xmlns:p14="http://schemas.microsoft.com/office/powerpoint/2010/main" val="662050618"/>
                  </p:ext>
                </p:extLst>
              </p:nvPr>
            </p:nvGraphicFramePr>
            <p:xfrm>
              <a:off x="1157535" y="2565129"/>
              <a:ext cx="10035184" cy="392774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5796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BBA2B41-43F7-4424-9C1C-DA49066144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7D93BD-A1CC-4FF0-97C1-25F02A65D3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/>
              <a:t>Stucchi M., </a:t>
            </a:r>
            <a:r>
              <a:rPr lang="it-IT" dirty="0" err="1"/>
              <a:t>Meletti</a:t>
            </a:r>
            <a:r>
              <a:rPr lang="it-IT" dirty="0"/>
              <a:t> C., Montaldo V., </a:t>
            </a:r>
            <a:r>
              <a:rPr lang="it-IT" dirty="0" err="1"/>
              <a:t>Akinci</a:t>
            </a:r>
            <a:r>
              <a:rPr lang="it-IT" dirty="0"/>
              <a:t> A., </a:t>
            </a:r>
            <a:r>
              <a:rPr lang="it-IT" dirty="0" err="1"/>
              <a:t>Faccioli</a:t>
            </a:r>
            <a:r>
              <a:rPr lang="it-IT" dirty="0"/>
              <a:t> E., Gasperini P., </a:t>
            </a:r>
            <a:r>
              <a:rPr lang="it-IT" dirty="0" err="1"/>
              <a:t>Malagnini</a:t>
            </a:r>
            <a:r>
              <a:rPr lang="it-IT" dirty="0"/>
              <a:t> L., </a:t>
            </a:r>
            <a:r>
              <a:rPr lang="it-IT" dirty="0" err="1"/>
              <a:t>Valensise</a:t>
            </a:r>
            <a:r>
              <a:rPr lang="it-IT" dirty="0"/>
              <a:t> G. (2004). </a:t>
            </a:r>
            <a:r>
              <a:rPr lang="it-IT" i="1" dirty="0"/>
              <a:t>Pericolosità sismica di riferimento per il territorio nazionale MPS04.</a:t>
            </a:r>
            <a:r>
              <a:rPr lang="it-IT" dirty="0"/>
              <a:t> Istituto Nazionale di Geofisica e Vulcanologia (INGV). https://doi.org/10.13127/sh/mps04/ag</a:t>
            </a:r>
            <a:r>
              <a:rPr lang="en-GB" dirty="0"/>
              <a:t>Kramer, S.L. (1996) Geotechnical earthquake engineering. Prentice Hall, Upper Saddle River, N.J.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hlinkClick r:id="rId2"/>
              </a:rPr>
              <a:t>http://zonesismiche.mi.ingv.it/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Italian database 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32</a:t>
            </a:fld>
            <a:endParaRPr lang="it-IT" dirty="0"/>
          </a:p>
        </p:txBody>
      </p:sp>
      <p:sp>
        <p:nvSpPr>
          <p:cNvPr id="6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b="1" i="1" u="sng" dirty="0" err="1"/>
              <a:t>Probabilistic</a:t>
            </a:r>
            <a:r>
              <a:rPr lang="it-IT" sz="1800" b="1" i="1" u="sng" dirty="0"/>
              <a:t> </a:t>
            </a:r>
            <a:r>
              <a:rPr lang="it-IT" sz="1800" b="1" i="1" u="sng" dirty="0" err="1"/>
              <a:t>Hazard</a:t>
            </a:r>
            <a:r>
              <a:rPr lang="it-IT" sz="1800" b="1" i="1" u="sng" dirty="0"/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74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614" y="4314121"/>
            <a:ext cx="2565254" cy="2063532"/>
          </a:xfrm>
          <a:prstGeom prst="rect">
            <a:avLst/>
          </a:prstGeom>
        </p:spPr>
      </p:pic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PSHA – </a:t>
            </a:r>
            <a:r>
              <a:rPr lang="it-IT" dirty="0" err="1"/>
              <a:t>Step</a:t>
            </a:r>
            <a:r>
              <a:rPr lang="it-IT" dirty="0"/>
              <a:t> 1: </a:t>
            </a:r>
            <a:r>
              <a:rPr lang="it-IT" dirty="0" err="1"/>
              <a:t>Earthquake</a:t>
            </a:r>
            <a:r>
              <a:rPr lang="it-IT" dirty="0"/>
              <a:t> source </a:t>
            </a:r>
            <a:r>
              <a:rPr lang="it-IT" dirty="0" err="1"/>
              <a:t>characterization</a:t>
            </a:r>
            <a:endParaRPr lang="en-GB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>
          <a:xfrm>
            <a:off x="741123" y="2663825"/>
            <a:ext cx="10474745" cy="2047071"/>
          </a:xfrm>
        </p:spPr>
        <p:txBody>
          <a:bodyPr/>
          <a:lstStyle/>
          <a:p>
            <a:r>
              <a:rPr lang="it-IT" dirty="0"/>
              <a:t>Goal: </a:t>
            </a:r>
            <a:r>
              <a:rPr lang="it-IT" b="1" dirty="0"/>
              <a:t>to </a:t>
            </a:r>
            <a:r>
              <a:rPr lang="it-IT" b="1" dirty="0" err="1"/>
              <a:t>identify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Fault </a:t>
            </a:r>
            <a:r>
              <a:rPr lang="it-IT" i="1" dirty="0" err="1"/>
              <a:t>sources</a:t>
            </a:r>
            <a:r>
              <a:rPr lang="it-IT" i="1" dirty="0"/>
              <a:t>: </a:t>
            </a:r>
            <a:r>
              <a:rPr lang="it-IT" dirty="0" err="1"/>
              <a:t>individual</a:t>
            </a:r>
            <a:r>
              <a:rPr lang="it-IT" dirty="0"/>
              <a:t> or multiple </a:t>
            </a:r>
            <a:r>
              <a:rPr lang="it-IT" dirty="0" err="1"/>
              <a:t>identified</a:t>
            </a:r>
            <a:r>
              <a:rPr lang="it-IT" dirty="0"/>
              <a:t> </a:t>
            </a:r>
            <a:r>
              <a:rPr lang="it-IT" dirty="0" err="1"/>
              <a:t>faults</a:t>
            </a: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Area </a:t>
            </a:r>
            <a:r>
              <a:rPr lang="it-IT" i="1" dirty="0" err="1"/>
              <a:t>sources</a:t>
            </a:r>
            <a:r>
              <a:rPr lang="it-IT" i="1" dirty="0"/>
              <a:t>: </a:t>
            </a:r>
            <a:r>
              <a:rPr lang="it-IT" dirty="0" err="1"/>
              <a:t>defined</a:t>
            </a:r>
            <a:r>
              <a:rPr lang="it-IT" dirty="0"/>
              <a:t> by </a:t>
            </a:r>
            <a:r>
              <a:rPr lang="it-IT" dirty="0" err="1"/>
              <a:t>polygons</a:t>
            </a:r>
            <a:r>
              <a:rPr lang="it-IT" dirty="0"/>
              <a:t> in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seismicity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assumed</a:t>
            </a:r>
            <a:r>
              <a:rPr lang="it-IT" dirty="0"/>
              <a:t> </a:t>
            </a:r>
            <a:r>
              <a:rPr lang="it-IT" dirty="0" err="1"/>
              <a:t>uniform</a:t>
            </a:r>
            <a:r>
              <a:rPr lang="it-IT" dirty="0"/>
              <a:t> </a:t>
            </a:r>
          </a:p>
          <a:p>
            <a:r>
              <a:rPr lang="it-IT" dirty="0"/>
              <a:t>(</a:t>
            </a:r>
            <a:r>
              <a:rPr lang="it-IT" dirty="0" err="1"/>
              <a:t>Identification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upon</a:t>
            </a:r>
            <a:r>
              <a:rPr lang="it-IT" dirty="0"/>
              <a:t> the </a:t>
            </a:r>
            <a:r>
              <a:rPr lang="it-IT" dirty="0" err="1"/>
              <a:t>interpretation</a:t>
            </a:r>
            <a:r>
              <a:rPr lang="it-IT" dirty="0"/>
              <a:t> of </a:t>
            </a:r>
            <a:r>
              <a:rPr lang="it-IT" dirty="0" err="1"/>
              <a:t>geological</a:t>
            </a:r>
            <a:r>
              <a:rPr lang="it-IT" dirty="0"/>
              <a:t>, </a:t>
            </a:r>
            <a:r>
              <a:rPr lang="it-IT" dirty="0" err="1"/>
              <a:t>geophysical</a:t>
            </a:r>
            <a:r>
              <a:rPr lang="it-IT" dirty="0"/>
              <a:t> and </a:t>
            </a:r>
            <a:r>
              <a:rPr lang="it-IT" dirty="0" err="1"/>
              <a:t>seismological</a:t>
            </a:r>
            <a:r>
              <a:rPr lang="it-IT" dirty="0"/>
              <a:t> – </a:t>
            </a:r>
            <a:r>
              <a:rPr lang="it-IT" dirty="0" err="1"/>
              <a:t>historical</a:t>
            </a:r>
            <a:r>
              <a:rPr lang="it-IT" dirty="0"/>
              <a:t> data)</a:t>
            </a:r>
          </a:p>
          <a:p>
            <a:r>
              <a:rPr lang="it-IT" dirty="0"/>
              <a:t>and </a:t>
            </a:r>
            <a:r>
              <a:rPr lang="it-IT" b="1" dirty="0"/>
              <a:t>to </a:t>
            </a:r>
            <a:r>
              <a:rPr lang="it-IT" b="1" dirty="0" err="1"/>
              <a:t>characterize</a:t>
            </a:r>
            <a:r>
              <a:rPr lang="it-IT" b="1" dirty="0"/>
              <a:t> </a:t>
            </a:r>
            <a:r>
              <a:rPr lang="it-IT" b="1" dirty="0" err="1"/>
              <a:t>seismic</a:t>
            </a:r>
            <a:r>
              <a:rPr lang="it-IT" b="1" dirty="0"/>
              <a:t> </a:t>
            </a:r>
            <a:r>
              <a:rPr lang="it-IT" b="1" dirty="0" err="1"/>
              <a:t>sources</a:t>
            </a: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Point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Linear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Area source</a:t>
            </a:r>
          </a:p>
          <a:p>
            <a:r>
              <a:rPr lang="it-IT" dirty="0"/>
              <a:t>(the </a:t>
            </a:r>
            <a:r>
              <a:rPr lang="it-IT" dirty="0" err="1"/>
              <a:t>geometry</a:t>
            </a:r>
            <a:r>
              <a:rPr lang="it-IT" dirty="0"/>
              <a:t> of the source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identify</a:t>
            </a:r>
            <a:r>
              <a:rPr lang="it-IT" dirty="0"/>
              <a:t> the </a:t>
            </a:r>
            <a:r>
              <a:rPr lang="it-IT" dirty="0" err="1"/>
              <a:t>probability</a:t>
            </a:r>
            <a:r>
              <a:rPr lang="it-IT" dirty="0"/>
              <a:t> </a:t>
            </a:r>
            <a:r>
              <a:rPr lang="it-IT" dirty="0" err="1"/>
              <a:t>distribution</a:t>
            </a:r>
            <a:r>
              <a:rPr lang="it-IT" dirty="0"/>
              <a:t> of source-to-site </a:t>
            </a:r>
            <a:r>
              <a:rPr lang="it-IT" dirty="0" err="1"/>
              <a:t>distances</a:t>
            </a:r>
            <a:r>
              <a:rPr lang="it-IT" dirty="0"/>
              <a:t>)</a:t>
            </a:r>
          </a:p>
          <a:p>
            <a:endParaRPr lang="it-IT" b="1" dirty="0"/>
          </a:p>
          <a:p>
            <a:endParaRPr lang="en-GB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4</a:t>
            </a:fld>
            <a:endParaRPr lang="it-IT" dirty="0"/>
          </a:p>
        </p:txBody>
      </p:sp>
      <p:sp>
        <p:nvSpPr>
          <p:cNvPr id="7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b="1" i="1" u="sng" dirty="0" err="1"/>
              <a:t>Probabilistic</a:t>
            </a:r>
            <a:r>
              <a:rPr lang="it-IT" sz="1800" b="1" i="1" u="sng" dirty="0"/>
              <a:t> </a:t>
            </a:r>
            <a:r>
              <a:rPr lang="it-IT" sz="1800" b="1" i="1" u="sng" dirty="0" err="1"/>
              <a:t>Hazard</a:t>
            </a:r>
            <a:r>
              <a:rPr lang="it-IT" sz="1800" b="1" i="1" u="sng" dirty="0"/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6" name="Segnaposto testo 2"/>
          <p:cNvSpPr txBox="1">
            <a:spLocks/>
          </p:cNvSpPr>
          <p:nvPr/>
        </p:nvSpPr>
        <p:spPr>
          <a:xfrm rot="16200000">
            <a:off x="-307623" y="3274660"/>
            <a:ext cx="1650296" cy="42862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SOURCES</a:t>
            </a:r>
            <a:endParaRPr lang="en-GB" dirty="0"/>
          </a:p>
        </p:txBody>
      </p:sp>
      <p:sp>
        <p:nvSpPr>
          <p:cNvPr id="23" name="Segnaposto testo 2"/>
          <p:cNvSpPr txBox="1">
            <a:spLocks/>
          </p:cNvSpPr>
          <p:nvPr/>
        </p:nvSpPr>
        <p:spPr>
          <a:xfrm rot="16200000">
            <a:off x="-378690" y="5267126"/>
            <a:ext cx="1792429" cy="42862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DISTANCES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5753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PSHA – </a:t>
            </a:r>
            <a:r>
              <a:rPr lang="it-IT" dirty="0" err="1"/>
              <a:t>Step</a:t>
            </a:r>
            <a:r>
              <a:rPr lang="it-IT" dirty="0"/>
              <a:t> 2: </a:t>
            </a:r>
            <a:r>
              <a:rPr lang="it-IT" dirty="0" err="1"/>
              <a:t>Earthquake</a:t>
            </a:r>
            <a:r>
              <a:rPr lang="it-IT" dirty="0"/>
              <a:t> </a:t>
            </a:r>
            <a:r>
              <a:rPr lang="it-IT" dirty="0" err="1"/>
              <a:t>size</a:t>
            </a:r>
            <a:r>
              <a:rPr lang="it-IT" dirty="0"/>
              <a:t> (</a:t>
            </a:r>
            <a:r>
              <a:rPr lang="it-IT" dirty="0" err="1"/>
              <a:t>Recurrence</a:t>
            </a:r>
            <a:r>
              <a:rPr lang="it-IT" dirty="0"/>
              <a:t> law)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474745" cy="2047071"/>
              </a:xfrm>
            </p:spPr>
            <p:txBody>
              <a:bodyPr numCol="4"/>
              <a:lstStyle/>
              <a:p>
                <a:r>
                  <a:rPr lang="it-IT" dirty="0"/>
                  <a:t>Goal: </a:t>
                </a:r>
                <a:r>
                  <a:rPr lang="it-IT" b="1" dirty="0"/>
                  <a:t>to </a:t>
                </a:r>
                <a:r>
                  <a:rPr lang="it-IT" b="1" dirty="0" err="1"/>
                  <a:t>define</a:t>
                </a:r>
                <a:r>
                  <a:rPr lang="it-IT" b="1" dirty="0"/>
                  <a:t> </a:t>
                </a:r>
                <a:r>
                  <a:rPr lang="it-IT" b="1" dirty="0" err="1"/>
                  <a:t>distribution</a:t>
                </a:r>
                <a:r>
                  <a:rPr lang="it-IT" b="1" dirty="0"/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it-IT" dirty="0"/>
              </a:p>
              <a:p>
                <a:r>
                  <a:rPr lang="en-GB" i="1" dirty="0"/>
                  <a:t>the chance of an earthquake of a given size occurring anywhere inside the source during a specified period of time</a:t>
                </a:r>
              </a:p>
              <a:p>
                <a:endParaRPr lang="it-IT" i="1" dirty="0"/>
              </a:p>
              <a:p>
                <a:r>
                  <a:rPr lang="en-GB" dirty="0"/>
                  <a:t>The Gutenberg-Richter law (G-R law) expresses the relationship between the magnitude and rate of cumulative number of earthquakes in any given region:</a:t>
                </a:r>
              </a:p>
              <a:p>
                <a:endParaRPr lang="en-GB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it-IT" dirty="0"/>
              </a:p>
              <a:p>
                <a:endParaRPr lang="en-GB" sz="6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logarithm base 10 of the mean annual rate of exceedance of magnitude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overall rate of earthquakes of the source and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relative ratio of small vs large magnitudes</a:t>
                </a:r>
              </a:p>
              <a:p>
                <a:endParaRPr lang="en-GB" dirty="0"/>
              </a:p>
              <a:p>
                <a:endParaRPr lang="it-IT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474745" cy="2047071"/>
              </a:xfrm>
              <a:blipFill rotWithShape="0">
                <a:blip r:embed="rId2"/>
                <a:stretch>
                  <a:fillRect l="-524" t="-893" b="-660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5</a:t>
            </a:fld>
            <a:endParaRPr lang="it-IT" dirty="0"/>
          </a:p>
        </p:txBody>
      </p:sp>
      <p:sp>
        <p:nvSpPr>
          <p:cNvPr id="7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b="1" i="1" u="sng" dirty="0" err="1"/>
              <a:t>Probabilistic</a:t>
            </a:r>
            <a:r>
              <a:rPr lang="it-IT" sz="1800" b="1" i="1" u="sng" dirty="0"/>
              <a:t> </a:t>
            </a:r>
            <a:r>
              <a:rPr lang="it-IT" sz="1800" b="1" i="1" u="sng" dirty="0" err="1"/>
              <a:t>Hazard</a:t>
            </a:r>
            <a:r>
              <a:rPr lang="it-IT" sz="1800" b="1" i="1" u="sng" dirty="0"/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575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10011759" cy="611187"/>
          </a:xfrm>
        </p:spPr>
        <p:txBody>
          <a:bodyPr/>
          <a:lstStyle/>
          <a:p>
            <a:r>
              <a:rPr lang="it-IT" dirty="0"/>
              <a:t>PSHA – </a:t>
            </a:r>
            <a:r>
              <a:rPr lang="it-IT" dirty="0" err="1"/>
              <a:t>Step</a:t>
            </a:r>
            <a:r>
              <a:rPr lang="it-IT" dirty="0"/>
              <a:t> 2: </a:t>
            </a:r>
            <a:r>
              <a:rPr lang="it-IT" dirty="0" err="1"/>
              <a:t>Earthquake</a:t>
            </a:r>
            <a:r>
              <a:rPr lang="it-IT" dirty="0"/>
              <a:t> </a:t>
            </a:r>
            <a:r>
              <a:rPr lang="it-IT" dirty="0" err="1"/>
              <a:t>size</a:t>
            </a:r>
            <a:r>
              <a:rPr lang="it-IT" dirty="0"/>
              <a:t> (</a:t>
            </a:r>
            <a:r>
              <a:rPr lang="it-IT" dirty="0" err="1"/>
              <a:t>Recurrence</a:t>
            </a:r>
            <a:r>
              <a:rPr lang="it-IT" dirty="0"/>
              <a:t> law)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474745" cy="2047071"/>
              </a:xfrm>
            </p:spPr>
            <p:txBody>
              <a:bodyPr numCol="1"/>
              <a:lstStyle/>
              <a:p>
                <a:r>
                  <a:rPr lang="it-IT" dirty="0"/>
                  <a:t>Observations: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dirty="0"/>
                  <a:t> linked to the minimum magnitude capable of causing damages and to physically capability of seismic zone to generate magnitude with these values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G-R law </a:t>
                </a:r>
                <a:r>
                  <a:rPr lang="it-IT" i="1" dirty="0" err="1"/>
                  <a:t>bounded</a:t>
                </a:r>
                <a:endParaRPr lang="it-IT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/>
                  <a:t>given</a:t>
                </a:r>
                <a:r>
                  <a:rPr lang="it-IT" dirty="0"/>
                  <a:t> a </a:t>
                </a:r>
                <a:r>
                  <a:rPr lang="it-IT" dirty="0" err="1"/>
                  <a:t>seismic</a:t>
                </a:r>
                <a:r>
                  <a:rPr lang="it-IT" dirty="0"/>
                  <a:t> source,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parameters</a:t>
                </a:r>
                <a:r>
                  <a:rPr lang="it-IT" dirty="0"/>
                  <a:t> are </a:t>
                </a:r>
                <a:r>
                  <a:rPr lang="it-IT" dirty="0" err="1"/>
                  <a:t>estimated</a:t>
                </a:r>
                <a:r>
                  <a:rPr lang="it-IT" dirty="0"/>
                  <a:t> </a:t>
                </a:r>
                <a:r>
                  <a:rPr lang="it-IT" dirty="0" err="1"/>
                  <a:t>through</a:t>
                </a:r>
                <a:r>
                  <a:rPr lang="it-IT" dirty="0"/>
                  <a:t> </a:t>
                </a:r>
                <a:r>
                  <a:rPr lang="it-IT" dirty="0" err="1"/>
                  <a:t>statistical</a:t>
                </a:r>
                <a:r>
                  <a:rPr lang="it-IT" dirty="0"/>
                  <a:t> </a:t>
                </a:r>
                <a:r>
                  <a:rPr lang="it-IT" dirty="0" err="1"/>
                  <a:t>analysis</a:t>
                </a:r>
                <a:r>
                  <a:rPr lang="it-IT" dirty="0"/>
                  <a:t> of </a:t>
                </a:r>
                <a:r>
                  <a:rPr lang="it-IT" dirty="0" err="1"/>
                  <a:t>historical</a:t>
                </a:r>
                <a:r>
                  <a:rPr lang="it-IT" dirty="0"/>
                  <a:t> data with </a:t>
                </a:r>
                <a:r>
                  <a:rPr lang="it-IT" dirty="0" err="1"/>
                  <a:t>constraints</a:t>
                </a:r>
                <a:r>
                  <a:rPr lang="it-IT" dirty="0"/>
                  <a:t> from </a:t>
                </a:r>
                <a:r>
                  <a:rPr lang="it-IT" dirty="0" err="1"/>
                  <a:t>geological</a:t>
                </a:r>
                <a:r>
                  <a:rPr lang="it-IT" dirty="0"/>
                  <a:t> </a:t>
                </a:r>
                <a:r>
                  <a:rPr lang="it-IT" dirty="0" err="1"/>
                  <a:t>evidence</a:t>
                </a: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/>
                  <a:t>paramount</a:t>
                </a:r>
                <a:r>
                  <a:rPr lang="it-IT" dirty="0"/>
                  <a:t> </a:t>
                </a:r>
                <a:r>
                  <a:rPr lang="it-IT" dirty="0" err="1"/>
                  <a:t>aspect</a:t>
                </a:r>
                <a:r>
                  <a:rPr lang="it-IT" dirty="0"/>
                  <a:t> </a:t>
                </a:r>
                <a:r>
                  <a:rPr lang="it-IT" dirty="0" err="1"/>
                  <a:t>regarding</a:t>
                </a:r>
                <a:r>
                  <a:rPr lang="it-IT" dirty="0"/>
                  <a:t> </a:t>
                </a:r>
                <a:r>
                  <a:rPr lang="it-IT" dirty="0" err="1"/>
                  <a:t>completeness</a:t>
                </a:r>
                <a:r>
                  <a:rPr lang="it-IT" dirty="0"/>
                  <a:t> and </a:t>
                </a:r>
                <a:r>
                  <a:rPr lang="it-IT" dirty="0" err="1"/>
                  <a:t>undistortion</a:t>
                </a:r>
                <a:r>
                  <a:rPr lang="it-IT" dirty="0"/>
                  <a:t> of the </a:t>
                </a:r>
                <a:r>
                  <a:rPr lang="it-IT" dirty="0" err="1"/>
                  <a:t>reference</a:t>
                </a:r>
                <a:r>
                  <a:rPr lang="it-IT" dirty="0"/>
                  <a:t> </a:t>
                </a:r>
                <a:r>
                  <a:rPr lang="it-IT" dirty="0" err="1"/>
                  <a:t>catalogue</a:t>
                </a:r>
                <a:r>
                  <a:rPr lang="it-IT" dirty="0"/>
                  <a:t> in </a:t>
                </a:r>
                <a:r>
                  <a:rPr lang="it-IT" dirty="0" err="1"/>
                  <a:t>terms</a:t>
                </a:r>
                <a:r>
                  <a:rPr lang="it-IT" dirty="0"/>
                  <a:t> of </a:t>
                </a:r>
                <a:r>
                  <a:rPr lang="it-IT" dirty="0" err="1"/>
                  <a:t>intensity</a:t>
                </a:r>
                <a:r>
                  <a:rPr lang="it-IT" dirty="0"/>
                  <a:t>/</a:t>
                </a:r>
                <a:r>
                  <a:rPr lang="it-IT" dirty="0" err="1"/>
                  <a:t>magnitude</a:t>
                </a:r>
                <a:r>
                  <a:rPr lang="it-IT" dirty="0"/>
                  <a:t> </a:t>
                </a:r>
                <a:r>
                  <a:rPr lang="it-IT" dirty="0" err="1"/>
                  <a:t>range</a:t>
                </a:r>
                <a:r>
                  <a:rPr lang="it-IT" dirty="0"/>
                  <a:t> and time </a:t>
                </a:r>
                <a:r>
                  <a:rPr lang="it-IT" dirty="0" err="1"/>
                  <a:t>intervals</a:t>
                </a:r>
                <a:r>
                  <a:rPr lang="it-IT" dirty="0"/>
                  <a:t> </a:t>
                </a:r>
                <a:endParaRPr lang="en-GB" dirty="0"/>
              </a:p>
              <a:p>
                <a:endParaRPr lang="en-GB" sz="600" dirty="0"/>
              </a:p>
              <a:p>
                <a:endParaRPr lang="it-IT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474745" cy="2047071"/>
              </a:xfrm>
              <a:blipFill rotWithShape="0">
                <a:blip r:embed="rId2"/>
                <a:stretch>
                  <a:fillRect l="-524" t="-2976" b="-30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6</a:t>
            </a:fld>
            <a:endParaRPr lang="it-IT" dirty="0"/>
          </a:p>
        </p:txBody>
      </p:sp>
      <p:sp>
        <p:nvSpPr>
          <p:cNvPr id="7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b="1" i="1" u="sng" dirty="0" err="1"/>
              <a:t>Probabilistic</a:t>
            </a:r>
            <a:r>
              <a:rPr lang="it-IT" sz="1800" b="1" i="1" u="sng" dirty="0"/>
              <a:t> </a:t>
            </a:r>
            <a:r>
              <a:rPr lang="it-IT" sz="1800" b="1" i="1" u="sng" dirty="0" err="1"/>
              <a:t>Hazard</a:t>
            </a:r>
            <a:r>
              <a:rPr lang="it-IT" sz="1800" b="1" i="1" u="sng" dirty="0"/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42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PSHA – </a:t>
            </a:r>
            <a:r>
              <a:rPr lang="it-IT" dirty="0" err="1"/>
              <a:t>Step</a:t>
            </a:r>
            <a:r>
              <a:rPr lang="it-IT" dirty="0"/>
              <a:t> 2: </a:t>
            </a:r>
            <a:r>
              <a:rPr lang="it-IT" dirty="0" err="1"/>
              <a:t>Earthquake</a:t>
            </a:r>
            <a:r>
              <a:rPr lang="it-IT" dirty="0"/>
              <a:t> </a:t>
            </a:r>
            <a:r>
              <a:rPr lang="it-IT" dirty="0" err="1"/>
              <a:t>size</a:t>
            </a:r>
            <a:r>
              <a:rPr lang="it-IT" dirty="0"/>
              <a:t> (</a:t>
            </a:r>
            <a:r>
              <a:rPr lang="it-IT" dirty="0" err="1"/>
              <a:t>Recurrence</a:t>
            </a:r>
            <a:r>
              <a:rPr lang="it-IT" dirty="0"/>
              <a:t> law)</a:t>
            </a:r>
            <a:endParaRPr lang="en-GB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>
          <a:xfrm>
            <a:off x="741123" y="2663825"/>
            <a:ext cx="10474745" cy="2047071"/>
          </a:xfrm>
        </p:spPr>
        <p:txBody>
          <a:bodyPr numCol="1"/>
          <a:lstStyle/>
          <a:p>
            <a:r>
              <a:rPr lang="it-IT" dirty="0" err="1"/>
              <a:t>Observations</a:t>
            </a:r>
            <a:r>
              <a:rPr lang="it-IT" dirty="0"/>
              <a:t>: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7</a:t>
            </a:fld>
            <a:endParaRPr lang="it-IT" dirty="0"/>
          </a:p>
        </p:txBody>
      </p:sp>
      <p:sp>
        <p:nvSpPr>
          <p:cNvPr id="7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b="1" i="1" u="sng" dirty="0" err="1"/>
              <a:t>Probabilistic</a:t>
            </a:r>
            <a:r>
              <a:rPr lang="it-IT" sz="1800" b="1" i="1" u="sng" dirty="0"/>
              <a:t> </a:t>
            </a:r>
            <a:r>
              <a:rPr lang="it-IT" sz="1800" b="1" i="1" u="sng" dirty="0" err="1"/>
              <a:t>Hazard</a:t>
            </a:r>
            <a:r>
              <a:rPr lang="it-IT" sz="1800" b="1" i="1" u="sng" dirty="0"/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026" name="Picture 2" descr="http://legacy.ingv.it/roma/attivita/pererischio/macrosismica/Seismic/gutr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988" y="2575165"/>
            <a:ext cx="5677300" cy="410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/>
          <p:cNvSpPr txBox="1"/>
          <p:nvPr/>
        </p:nvSpPr>
        <p:spPr>
          <a:xfrm>
            <a:off x="-2058943" y="6521548"/>
            <a:ext cx="837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hlinkClick r:id="rId3"/>
              </a:rPr>
              <a:t>http://legacy.ingv.it/roma/attivita/pererischio/macrosismica/Seismic/seismic.html</a:t>
            </a:r>
            <a:endParaRPr lang="en-GB" sz="1400" i="1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4" y="2663825"/>
            <a:ext cx="48196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86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10011759" cy="611187"/>
          </a:xfrm>
        </p:spPr>
        <p:txBody>
          <a:bodyPr/>
          <a:lstStyle/>
          <a:p>
            <a:r>
              <a:rPr lang="it-IT" dirty="0"/>
              <a:t>PSHA – </a:t>
            </a:r>
            <a:r>
              <a:rPr lang="it-IT" dirty="0" err="1"/>
              <a:t>Step</a:t>
            </a:r>
            <a:r>
              <a:rPr lang="it-IT" dirty="0"/>
              <a:t> 3: Ground </a:t>
            </a:r>
            <a:r>
              <a:rPr lang="it-IT" dirty="0" err="1"/>
              <a:t>motion</a:t>
            </a:r>
            <a:r>
              <a:rPr lang="it-IT" dirty="0"/>
              <a:t> </a:t>
            </a:r>
            <a:r>
              <a:rPr lang="it-IT" dirty="0" err="1"/>
              <a:t>predictive</a:t>
            </a:r>
            <a:r>
              <a:rPr lang="it-IT" dirty="0"/>
              <a:t> </a:t>
            </a:r>
            <a:r>
              <a:rPr lang="it-IT" dirty="0" err="1"/>
              <a:t>equations</a:t>
            </a:r>
            <a:r>
              <a:rPr lang="it-IT" dirty="0"/>
              <a:t> (GMPE)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474745" cy="2047071"/>
              </a:xfrm>
            </p:spPr>
            <p:txBody>
              <a:bodyPr numCol="1"/>
              <a:lstStyle/>
              <a:p>
                <a:r>
                  <a:rPr lang="it-IT" dirty="0"/>
                  <a:t>Goal: </a:t>
                </a:r>
                <a:r>
                  <a:rPr lang="it-IT" b="1" dirty="0"/>
                  <a:t>estimate </a:t>
                </a:r>
                <a:r>
                  <a:rPr lang="it-IT" b="1" dirty="0" err="1"/>
                  <a:t>ground</a:t>
                </a:r>
                <a:r>
                  <a:rPr lang="it-IT" b="1" dirty="0"/>
                  <a:t> </a:t>
                </a:r>
                <a:r>
                  <a:rPr lang="it-IT" b="1" dirty="0" err="1"/>
                  <a:t>motion</a:t>
                </a:r>
                <a:r>
                  <a:rPr lang="it-IT" b="1" dirty="0"/>
                  <a:t> </a:t>
                </a:r>
                <a:r>
                  <a:rPr lang="it-IT" b="1" dirty="0" err="1"/>
                  <a:t>at</a:t>
                </a:r>
                <a:r>
                  <a:rPr lang="it-IT" b="1" dirty="0"/>
                  <a:t> the site</a:t>
                </a: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0" dirty="0" err="1"/>
                  <a:t>Identify</a:t>
                </a:r>
                <a:r>
                  <a:rPr lang="it-IT" b="0" dirty="0"/>
                  <a:t> the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𝐼𝑀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of  interest for the situation and purposes;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/>
                  <a:t>Estimation</a:t>
                </a:r>
                <a:r>
                  <a:rPr lang="it-IT" dirty="0"/>
                  <a:t> of the PDF of the </a:t>
                </a:r>
                <a:r>
                  <a:rPr lang="it-IT" dirty="0" err="1"/>
                  <a:t>selected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𝐼𝑀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by </a:t>
                </a:r>
                <a:r>
                  <a:rPr lang="it-IT" dirty="0" err="1"/>
                  <a:t>referring</a:t>
                </a:r>
                <a:r>
                  <a:rPr lang="it-IT" dirty="0"/>
                  <a:t> to </a:t>
                </a:r>
                <a:r>
                  <a:rPr lang="it-IT" dirty="0" err="1"/>
                  <a:t>predictor</a:t>
                </a:r>
                <a:r>
                  <a:rPr lang="it-IT" dirty="0"/>
                  <a:t> </a:t>
                </a:r>
                <a:r>
                  <a:rPr lang="it-IT" dirty="0" err="1"/>
                  <a:t>variables</a:t>
                </a:r>
                <a:r>
                  <a:rPr lang="it-IT" dirty="0"/>
                  <a:t>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the </a:t>
                </a:r>
                <a:r>
                  <a:rPr lang="it-IT" dirty="0" err="1"/>
                  <a:t>earthquake</a:t>
                </a:r>
                <a:r>
                  <a:rPr lang="it-IT" dirty="0"/>
                  <a:t> source </a:t>
                </a:r>
                <a:r>
                  <a:rPr lang="it-IT" dirty="0" err="1"/>
                  <a:t>properties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 …</m:t>
                        </m:r>
                      </m:e>
                    </m:d>
                  </m:oMath>
                </a14:m>
                <a:endParaRPr lang="it-IT" dirty="0"/>
              </a:p>
              <a:p>
                <a:r>
                  <a:rPr lang="en-GB" dirty="0"/>
                  <a:t>GMPEs are usually adopted to evaluate the probability that a particular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𝐼𝑀</m:t>
                    </m:r>
                  </m:oMath>
                </a14:m>
                <a:r>
                  <a:rPr lang="en-GB" dirty="0"/>
                  <a:t> exceeds a certain value,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𝑖𝑚</m:t>
                    </m:r>
                  </m:oMath>
                </a14:m>
                <a:r>
                  <a:rPr lang="en-GB" dirty="0"/>
                  <a:t>, for a given earthquake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, occurring at a given distance,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dirty="0"/>
              </a:p>
              <a:p>
                <a:endParaRPr lang="it-IT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474745" cy="2047071"/>
              </a:xfrm>
              <a:blipFill>
                <a:blip r:embed="rId2"/>
                <a:stretch>
                  <a:fillRect l="-524" t="-2976" r="-58" b="-2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8</a:t>
            </a:fld>
            <a:endParaRPr lang="it-IT" dirty="0"/>
          </a:p>
        </p:txBody>
      </p:sp>
      <p:sp>
        <p:nvSpPr>
          <p:cNvPr id="7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b="1" i="1" u="sng" dirty="0" err="1"/>
              <a:t>Probabilistic</a:t>
            </a:r>
            <a:r>
              <a:rPr lang="it-IT" sz="1800" b="1" i="1" u="sng" dirty="0"/>
              <a:t> </a:t>
            </a:r>
            <a:r>
              <a:rPr lang="it-IT" sz="1800" b="1" i="1" u="sng" dirty="0" err="1"/>
              <a:t>Hazard</a:t>
            </a:r>
            <a:r>
              <a:rPr lang="it-IT" sz="1800" b="1" i="1" u="sng" dirty="0"/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157" y="4392125"/>
            <a:ext cx="2815149" cy="2362835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-2058943" y="7634922"/>
            <a:ext cx="837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Schematic illustration of conditional probability of exceeding a particular value of a</a:t>
            </a:r>
          </a:p>
          <a:p>
            <a:r>
              <a:rPr lang="en-GB" sz="1400" dirty="0"/>
              <a:t>ground motion parameter for a given magnitude and distance.</a:t>
            </a:r>
            <a:endParaRPr lang="en-GB" sz="1400" i="1" dirty="0"/>
          </a:p>
        </p:txBody>
      </p:sp>
    </p:spTree>
    <p:extLst>
      <p:ext uri="{BB962C8B-B14F-4D97-AF65-F5344CB8AC3E}">
        <p14:creationId xmlns:p14="http://schemas.microsoft.com/office/powerpoint/2010/main" val="299956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10011759" cy="611187"/>
          </a:xfrm>
        </p:spPr>
        <p:txBody>
          <a:bodyPr/>
          <a:lstStyle/>
          <a:p>
            <a:r>
              <a:rPr lang="it-IT" dirty="0"/>
              <a:t>PSHA – </a:t>
            </a:r>
            <a:r>
              <a:rPr lang="it-IT" dirty="0" err="1"/>
              <a:t>Step</a:t>
            </a:r>
            <a:r>
              <a:rPr lang="it-IT" dirty="0"/>
              <a:t> 3: Ground </a:t>
            </a:r>
            <a:r>
              <a:rPr lang="it-IT" dirty="0" err="1"/>
              <a:t>motion</a:t>
            </a:r>
            <a:r>
              <a:rPr lang="it-IT" dirty="0"/>
              <a:t> </a:t>
            </a:r>
            <a:r>
              <a:rPr lang="it-IT" dirty="0" err="1"/>
              <a:t>predictive</a:t>
            </a:r>
            <a:r>
              <a:rPr lang="it-IT" dirty="0"/>
              <a:t> </a:t>
            </a:r>
            <a:r>
              <a:rPr lang="it-IT" dirty="0" err="1"/>
              <a:t>equations</a:t>
            </a:r>
            <a:r>
              <a:rPr lang="it-IT" dirty="0"/>
              <a:t> (GMPE)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576165" cy="1838727"/>
              </a:xfrm>
            </p:spPr>
            <p:txBody>
              <a:bodyPr numCol="1"/>
              <a:lstStyle/>
              <a:p>
                <a:r>
                  <a:rPr lang="en-GB" dirty="0"/>
                  <a:t>In probabilistic terms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𝐼𝑀</m:t>
                          </m:r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 &gt; </m:t>
                          </m:r>
                          <m:r>
                            <a:rPr lang="en-GB" i="1" dirty="0" err="1">
                              <a:latin typeface="Cambria Math" panose="02040503050406030204" pitchFamily="18" charset="0"/>
                            </a:rPr>
                            <m:t>𝑖𝑚</m:t>
                          </m:r>
                        </m:e>
                        <m:e>
                          <m:r>
                            <a:rPr lang="en-GB" i="1" dirty="0" err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n-GB" i="1" dirty="0" err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 dirty="0" err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i="1" dirty="0">
                          <a:latin typeface="Cambria Math" panose="02040503050406030204" pitchFamily="18" charset="0"/>
                        </a:rPr>
                        <m:t>= 1 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err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 dirty="0" err="1">
                              <a:latin typeface="Cambria Math" panose="02040503050406030204" pitchFamily="18" charset="0"/>
                            </a:rPr>
                            <m:t>𝐼𝑀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i="1" dirty="0" err="1">
                              <a:latin typeface="Cambria Math" panose="02040503050406030204" pitchFamily="18" charset="0"/>
                            </a:rPr>
                            <m:t>𝑅𝑀</m:t>
                          </m:r>
                        </m:sub>
                      </m:sSub>
                      <m:r>
                        <a:rPr lang="en-GB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𝑖𝑚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  <a:p>
                <a:r>
                  <a:rPr lang="it-IT" dirty="0" err="1"/>
                  <a:t>Usually</a:t>
                </a:r>
                <a:r>
                  <a:rPr lang="it-IT" dirty="0"/>
                  <a:t>, </a:t>
                </a:r>
                <a:r>
                  <a:rPr lang="en-GB" dirty="0"/>
                  <a:t>the conditional distribution of the ground motion intensity measure, i.e.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𝑖𝑚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assumed log normal.</a:t>
                </a:r>
              </a:p>
              <a:p>
                <a:endParaRPr lang="it-IT" dirty="0"/>
              </a:p>
              <a:p>
                <a:r>
                  <a:rPr lang="it-IT" dirty="0" err="1"/>
                  <a:t>Observations</a:t>
                </a:r>
                <a:r>
                  <a:rPr lang="it-IT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GMPEs are developed independently for each region;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Faulting mechanism, effects of local site conditions are of </a:t>
                </a:r>
              </a:p>
              <a:p>
                <a:r>
                  <a:rPr lang="en-GB" dirty="0"/>
                  <a:t>paramount importance</a:t>
                </a:r>
                <a:endParaRPr lang="it-IT" dirty="0"/>
              </a:p>
              <a:p>
                <a:endParaRPr lang="en-GB" dirty="0"/>
              </a:p>
              <a:p>
                <a:endParaRPr lang="it-IT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576165" cy="1838727"/>
              </a:xfrm>
              <a:blipFill>
                <a:blip r:embed="rId2"/>
                <a:stretch>
                  <a:fillRect l="-519" t="-3311" r="-231" b="-738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9</a:t>
            </a:fld>
            <a:endParaRPr lang="it-IT" dirty="0"/>
          </a:p>
        </p:txBody>
      </p:sp>
      <p:sp>
        <p:nvSpPr>
          <p:cNvPr id="7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b="1" i="1" u="sng" dirty="0" err="1"/>
              <a:t>Probabilistic</a:t>
            </a:r>
            <a:r>
              <a:rPr lang="it-IT" sz="1800" b="1" i="1" u="sng" dirty="0"/>
              <a:t> </a:t>
            </a:r>
            <a:r>
              <a:rPr lang="it-IT" sz="1800" b="1" i="1" u="sng" dirty="0" err="1"/>
              <a:t>Hazard</a:t>
            </a:r>
            <a:r>
              <a:rPr lang="it-IT" sz="1800" b="1" i="1" u="sng" dirty="0"/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715" y="3861785"/>
            <a:ext cx="3882970" cy="2920596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1036320" y="6000770"/>
            <a:ext cx="6997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Schematic illustration of conditional probability of exceeding a particular value of a</a:t>
            </a:r>
          </a:p>
          <a:p>
            <a:pPr algn="r"/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ground motion parameter for a given magnitude and distance.</a:t>
            </a:r>
          </a:p>
        </p:txBody>
      </p:sp>
    </p:spTree>
    <p:extLst>
      <p:ext uri="{BB962C8B-B14F-4D97-AF65-F5344CB8AC3E}">
        <p14:creationId xmlns:p14="http://schemas.microsoft.com/office/powerpoint/2010/main" val="3231447682"/>
      </p:ext>
    </p:extLst>
  </p:cSld>
  <p:clrMapOvr>
    <a:masterClrMapping/>
  </p:clrMapOvr>
</p:sld>
</file>

<file path=ppt/theme/theme1.xml><?xml version="1.0" encoding="utf-8"?>
<a:theme xmlns:a="http://schemas.openxmlformats.org/drawingml/2006/main" name="modello_presentazione_standard_Ateneo_italian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2" id="{8CE99D9B-CAD2-44CC-9902-79AD77CEE7EC}" vid="{3029B4D8-372F-4AAF-83C1-AA0CD29DED5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7161</TotalTime>
  <Words>3054</Words>
  <Application>Microsoft Office PowerPoint</Application>
  <PresentationFormat>Widescreen</PresentationFormat>
  <Paragraphs>457</Paragraphs>
  <Slides>32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Cambria</vt:lpstr>
      <vt:lpstr>Cambria Math</vt:lpstr>
      <vt:lpstr>Linux Libertine G</vt:lpstr>
      <vt:lpstr>TI-Nspire</vt:lpstr>
      <vt:lpstr>Wingdings</vt:lpstr>
      <vt:lpstr>modello_presentazione_standard_Ateneo_italiano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 Nardin</dc:creator>
  <cp:lastModifiedBy>Nardin, Chiara</cp:lastModifiedBy>
  <cp:revision>223</cp:revision>
  <dcterms:created xsi:type="dcterms:W3CDTF">2019-12-12T13:08:37Z</dcterms:created>
  <dcterms:modified xsi:type="dcterms:W3CDTF">2023-01-09T14:30:42Z</dcterms:modified>
</cp:coreProperties>
</file>