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74" r:id="rId3"/>
    <p:sldId id="268" r:id="rId4"/>
    <p:sldId id="276" r:id="rId5"/>
    <p:sldId id="307" r:id="rId6"/>
    <p:sldId id="308" r:id="rId7"/>
    <p:sldId id="309" r:id="rId8"/>
    <p:sldId id="277" r:id="rId9"/>
    <p:sldId id="310" r:id="rId10"/>
    <p:sldId id="280" r:id="rId11"/>
    <p:sldId id="314" r:id="rId12"/>
    <p:sldId id="279" r:id="rId13"/>
    <p:sldId id="317" r:id="rId14"/>
    <p:sldId id="311" r:id="rId15"/>
    <p:sldId id="312" r:id="rId16"/>
    <p:sldId id="313" r:id="rId17"/>
    <p:sldId id="281" r:id="rId18"/>
    <p:sldId id="315" r:id="rId19"/>
    <p:sldId id="282" r:id="rId20"/>
    <p:sldId id="262" r:id="rId21"/>
    <p:sldId id="316" r:id="rId22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396A016E-4FD7-4AC4-B8D4-B1A86CAEC0BD}">
          <p14:sldIdLst>
            <p14:sldId id="256"/>
            <p14:sldId id="274"/>
            <p14:sldId id="268"/>
            <p14:sldId id="276"/>
            <p14:sldId id="307"/>
            <p14:sldId id="308"/>
            <p14:sldId id="309"/>
            <p14:sldId id="277"/>
            <p14:sldId id="310"/>
            <p14:sldId id="280"/>
            <p14:sldId id="314"/>
            <p14:sldId id="279"/>
            <p14:sldId id="317"/>
            <p14:sldId id="311"/>
            <p14:sldId id="312"/>
            <p14:sldId id="313"/>
            <p14:sldId id="281"/>
            <p14:sldId id="315"/>
            <p14:sldId id="282"/>
            <p14:sldId id="26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CE0E2D"/>
    <a:srgbClr val="A0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2189" autoAdjust="0"/>
  </p:normalViewPr>
  <p:slideViewPr>
    <p:cSldViewPr snapToGrid="0" showGuides="1">
      <p:cViewPr varScale="1">
        <p:scale>
          <a:sx n="104" d="100"/>
          <a:sy n="104" d="100"/>
        </p:scale>
        <p:origin x="507" y="60"/>
      </p:cViewPr>
      <p:guideLst>
        <p:guide orient="horz" pos="4133"/>
        <p:guide pos="46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12B5-F59D-43DE-A775-8F0E8459B8AD}" type="datetimeFigureOut">
              <a:rPr lang="it-IT" smtClean="0"/>
              <a:t>09/12/2021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70F1-6B2F-4AB4-8491-9CFFA8CC2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6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2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  <a:prstGeom prst="rect">
            <a:avLst/>
          </a:prstGeo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2A2925-8C13-4173-A157-859B105DA3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3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3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6" y="4394200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AEB745-F95E-4D37-9B80-E9970B1FC0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38"/>
            <a:ext cx="8015608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8015608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1" y="2052638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0" y="5111750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0" y="3582194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504BC3-12C7-4794-A494-91D110C42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1" y="2663825"/>
            <a:ext cx="10583861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F2B5A6-A9B7-4F9A-9DA6-8CB6AECFD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F1F266-6017-4ECD-9DB0-839DFFC02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2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1">
            <a:extLst>
              <a:ext uri="{FF2B5EF4-FFF2-40B4-BE49-F238E27FC236}">
                <a16:creationId xmlns:a16="http://schemas.microsoft.com/office/drawing/2014/main" id="{674FBB5E-1F1B-4ABA-8317-9D4A5430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Nard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it-IT" dirty="0">
                <a:latin typeface="+mj-lt"/>
              </a:rPr>
              <a:t>Ingegneria Sismica e Progettazione Strutturale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2400" i="1" dirty="0" err="1">
                <a:latin typeface="+mj-lt"/>
              </a:rPr>
              <a:t>Probabilistic</a:t>
            </a:r>
            <a:r>
              <a:rPr lang="it-IT" sz="2400" i="1" dirty="0">
                <a:latin typeface="+mj-lt"/>
              </a:rPr>
              <a:t> Seismic Hazard Analysis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EC7F4CFD-6C54-4AB5-9682-97D6E9869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396014"/>
            <a:ext cx="8769926" cy="974658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Prof. Marco Broccardo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E49038-A84E-49ED-BD67-D75A99C33444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10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2021</a:t>
            </a:r>
          </a:p>
          <a:p>
            <a:pPr algn="r"/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66840B-5A1E-4E05-89A6-914F5DEDF96E}"/>
              </a:ext>
            </a:extLst>
          </p:cNvPr>
          <p:cNvSpPr txBox="1"/>
          <p:nvPr/>
        </p:nvSpPr>
        <p:spPr>
          <a:xfrm>
            <a:off x="8544337" y="6418159"/>
            <a:ext cx="34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https://github.com/CNardin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82850"/>
                <a:ext cx="9793527" cy="2047071"/>
              </a:xfrm>
            </p:spPr>
            <p:txBody>
              <a:bodyPr numCol="1"/>
              <a:lstStyle/>
              <a:p>
                <a:r>
                  <a:rPr lang="it-IT" dirty="0">
                    <a:latin typeface="+mj-lt"/>
                  </a:rPr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given</a:t>
                </a:r>
                <a:r>
                  <a:rPr lang="it-IT" dirty="0">
                    <a:latin typeface="+mj-lt"/>
                  </a:rPr>
                  <a:t> a seismic source,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parameters</a:t>
                </a:r>
                <a:r>
                  <a:rPr lang="it-IT" dirty="0">
                    <a:latin typeface="+mj-lt"/>
                  </a:rPr>
                  <a:t> are </a:t>
                </a:r>
                <a:r>
                  <a:rPr lang="it-IT" dirty="0" err="1">
                    <a:latin typeface="+mj-lt"/>
                  </a:rPr>
                  <a:t>estimated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through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statistical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analysis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historical</a:t>
                </a:r>
                <a:r>
                  <a:rPr lang="it-IT" dirty="0">
                    <a:latin typeface="+mj-lt"/>
                  </a:rPr>
                  <a:t> data with </a:t>
                </a:r>
                <a:r>
                  <a:rPr lang="it-IT" dirty="0" err="1">
                    <a:latin typeface="+mj-lt"/>
                  </a:rPr>
                  <a:t>constraints</a:t>
                </a:r>
                <a:r>
                  <a:rPr lang="it-IT" dirty="0">
                    <a:latin typeface="+mj-lt"/>
                  </a:rPr>
                  <a:t> from </a:t>
                </a:r>
                <a:r>
                  <a:rPr lang="it-IT" dirty="0" err="1">
                    <a:latin typeface="+mj-lt"/>
                  </a:rPr>
                  <a:t>geological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evidence</a:t>
                </a: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paramount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aspect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regarding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completeness</a:t>
                </a:r>
                <a:r>
                  <a:rPr lang="it-IT" dirty="0">
                    <a:latin typeface="+mj-lt"/>
                  </a:rPr>
                  <a:t> and </a:t>
                </a:r>
                <a:r>
                  <a:rPr lang="it-IT" dirty="0" err="1">
                    <a:latin typeface="+mj-lt"/>
                  </a:rPr>
                  <a:t>undistortion</a:t>
                </a:r>
                <a:r>
                  <a:rPr lang="it-IT" dirty="0">
                    <a:latin typeface="+mj-lt"/>
                  </a:rPr>
                  <a:t> of the </a:t>
                </a:r>
                <a:r>
                  <a:rPr lang="it-IT" dirty="0" err="1">
                    <a:latin typeface="+mj-lt"/>
                  </a:rPr>
                  <a:t>reference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catalogue</a:t>
                </a:r>
                <a:r>
                  <a:rPr lang="it-IT" dirty="0">
                    <a:latin typeface="+mj-lt"/>
                  </a:rPr>
                  <a:t> in </a:t>
                </a:r>
                <a:r>
                  <a:rPr lang="it-IT" dirty="0" err="1">
                    <a:latin typeface="+mj-lt"/>
                  </a:rPr>
                  <a:t>terms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intensity</a:t>
                </a:r>
                <a:r>
                  <a:rPr lang="it-IT" dirty="0">
                    <a:latin typeface="+mj-lt"/>
                  </a:rPr>
                  <a:t>/</a:t>
                </a:r>
                <a:r>
                  <a:rPr lang="it-IT" dirty="0" err="1">
                    <a:latin typeface="+mj-lt"/>
                  </a:rPr>
                  <a:t>magnitude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range</a:t>
                </a:r>
                <a:r>
                  <a:rPr lang="it-IT" dirty="0">
                    <a:latin typeface="+mj-lt"/>
                  </a:rPr>
                  <a:t> and time </a:t>
                </a:r>
                <a:r>
                  <a:rPr lang="it-IT" dirty="0" err="1">
                    <a:latin typeface="+mj-lt"/>
                  </a:rPr>
                  <a:t>intervals</a:t>
                </a:r>
                <a:r>
                  <a:rPr lang="it-IT" dirty="0">
                    <a:latin typeface="+mj-lt"/>
                  </a:rPr>
                  <a:t> </a:t>
                </a:r>
                <a:endParaRPr lang="en-GB" dirty="0">
                  <a:latin typeface="+mj-lt"/>
                </a:endParaRPr>
              </a:p>
              <a:p>
                <a:endParaRPr lang="en-GB" sz="600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82850"/>
                <a:ext cx="9793527" cy="2047071"/>
              </a:xfrm>
              <a:blipFill>
                <a:blip r:embed="rId2"/>
                <a:stretch>
                  <a:fillRect l="-560" t="-29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10</a:t>
            </a:fld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5BE449-456E-4090-8ADA-F3A9DB50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98" y="4138426"/>
            <a:ext cx="5399990" cy="2636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C87C4B-1FCD-4517-92B2-CA5A4514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75" y="4000500"/>
            <a:ext cx="3907684" cy="28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The most used explanatory variables are the magnitude (M), the source-to-site distance (R) and coefficients to take into account for style of faulting (F), wave propagation path, and/or local site conditions (S).</a:t>
                </a: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dirty="0" err="1">
                          <a:latin typeface="+mj-lt"/>
                        </a:rPr>
                        <m:t>where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  <m:r>
                      <m:rPr>
                        <m:nor/>
                      </m:rPr>
                      <a:rPr lang="en-GB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is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natural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log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of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ground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motion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intensity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measure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and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are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predicted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mean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and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standard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deviation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𝐼𝑀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642" b="-84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11</a:t>
            </a:fld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ADCB74-4EE8-4473-A1DB-600DF28F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73" y="3445374"/>
            <a:ext cx="3630880" cy="30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>
                    <a:latin typeface="+mj-lt"/>
                  </a:rPr>
                  <a:t>Goal: </a:t>
                </a:r>
                <a:r>
                  <a:rPr lang="it-IT" b="1" dirty="0">
                    <a:latin typeface="+mj-lt"/>
                  </a:rPr>
                  <a:t>estimate ground </a:t>
                </a:r>
                <a:r>
                  <a:rPr lang="it-IT" b="1" dirty="0" err="1">
                    <a:latin typeface="+mj-lt"/>
                  </a:rPr>
                  <a:t>motion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at</a:t>
                </a:r>
                <a:r>
                  <a:rPr lang="it-IT" b="1" dirty="0">
                    <a:latin typeface="+mj-lt"/>
                  </a:rPr>
                  <a:t> the site</a:t>
                </a:r>
              </a:p>
              <a:p>
                <a:endParaRPr lang="it-IT" b="1" dirty="0">
                  <a:latin typeface="+mj-lt"/>
                </a:endParaRPr>
              </a:p>
              <a:p>
                <a:endParaRPr lang="it-IT" b="1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 err="1">
                    <a:latin typeface="+mj-lt"/>
                  </a:rPr>
                  <a:t>Identify</a:t>
                </a:r>
                <a:r>
                  <a:rPr lang="it-IT" b="0" dirty="0">
                    <a:latin typeface="+mj-lt"/>
                  </a:rPr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of  interest for the situation and purposes;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Estimation</a:t>
                </a:r>
                <a:r>
                  <a:rPr lang="it-IT" dirty="0">
                    <a:latin typeface="+mj-lt"/>
                  </a:rPr>
                  <a:t> of the PDF of the </a:t>
                </a:r>
                <a:r>
                  <a:rPr lang="it-IT" dirty="0" err="1">
                    <a:latin typeface="+mj-lt"/>
                  </a:rPr>
                  <a:t>selected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by </a:t>
                </a:r>
                <a:r>
                  <a:rPr lang="it-IT" dirty="0" err="1">
                    <a:latin typeface="+mj-lt"/>
                  </a:rPr>
                  <a:t>referring</a:t>
                </a:r>
                <a:r>
                  <a:rPr lang="it-IT" dirty="0">
                    <a:latin typeface="+mj-lt"/>
                  </a:rPr>
                  <a:t> to </a:t>
                </a:r>
                <a:r>
                  <a:rPr lang="it-IT" dirty="0" err="1">
                    <a:latin typeface="+mj-lt"/>
                  </a:rPr>
                  <a:t>predictor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variables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such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</a:t>
                </a:r>
                <a:r>
                  <a:rPr lang="it-IT" dirty="0">
                    <a:latin typeface="+mj-lt"/>
                  </a:rPr>
                  <a:t> the </a:t>
                </a:r>
                <a:r>
                  <a:rPr lang="it-IT" dirty="0" err="1">
                    <a:latin typeface="+mj-lt"/>
                  </a:rPr>
                  <a:t>earthquake</a:t>
                </a:r>
                <a:r>
                  <a:rPr lang="it-IT" dirty="0">
                    <a:latin typeface="+mj-lt"/>
                  </a:rPr>
                  <a:t> source </a:t>
                </a:r>
                <a:r>
                  <a:rPr lang="it-IT" dirty="0" err="1">
                    <a:latin typeface="+mj-lt"/>
                  </a:rPr>
                  <a:t>properties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GMPEs are usually adopted to evaluate the probability that a particular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>
                    <a:latin typeface="+mj-lt"/>
                  </a:rPr>
                  <a:t> exceeds a certain value,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en-GB" dirty="0">
                    <a:latin typeface="+mj-lt"/>
                  </a:rPr>
                  <a:t>, for a given earthquake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+mj-lt"/>
                  </a:rPr>
                  <a:t>, occurring at a given distance,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3274" r="-698" b="-547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12</a:t>
            </a:fld>
            <a:endParaRPr lang="it-IT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7" y="4392125"/>
            <a:ext cx="2815149" cy="2362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testo 3">
                <a:extLst>
                  <a:ext uri="{FF2B5EF4-FFF2-40B4-BE49-F238E27FC236}">
                    <a16:creationId xmlns:a16="http://schemas.microsoft.com/office/drawing/2014/main" id="{029F5D02-BE0E-4012-93EE-A521136019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123" y="2663825"/>
                <a:ext cx="10576165" cy="1838727"/>
              </a:xfrm>
              <a:prstGeom prst="rect">
                <a:avLst/>
              </a:prstGeom>
            </p:spPr>
            <p:txBody>
              <a:bodyPr numCol="1"/>
              <a:lstStyle>
                <a:lvl1pPr marL="0" indent="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9" name="Segnaposto testo 3">
                <a:extLst>
                  <a:ext uri="{FF2B5EF4-FFF2-40B4-BE49-F238E27FC236}">
                    <a16:creationId xmlns:a16="http://schemas.microsoft.com/office/drawing/2014/main" id="{029F5D02-BE0E-4012-93EE-A5211360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3" y="2663825"/>
                <a:ext cx="10576165" cy="183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6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The most used explanatory variables are the magnitude (M), the source-to-site distance (R) and coefficients to take into account for style of faulting (F), wave propagation path, and/or local site conditions (S).</a:t>
                </a: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dirty="0" err="1">
                          <a:latin typeface="+mj-lt"/>
                        </a:rPr>
                        <m:t>where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  <m:r>
                      <m:rPr>
                        <m:nor/>
                      </m:rPr>
                      <a:rPr lang="en-GB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is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natural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log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of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ground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motion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intensity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measure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and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are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predicted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mean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and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standard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deviation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𝐼𝑀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642" b="-84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13</a:t>
            </a:fld>
            <a:endParaRPr lang="it-IT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EFDC42-A8FB-4ACC-A0A5-F23C9A53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77" y="4293586"/>
            <a:ext cx="4638675" cy="21992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1ADCB74-4EE8-4473-A1DB-600DF28F3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448" y="3513637"/>
            <a:ext cx="3630880" cy="30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Goal: </a:t>
            </a:r>
            <a:r>
              <a:rPr lang="en-US" b="1" dirty="0">
                <a:latin typeface="+mj-lt"/>
              </a:rPr>
              <a:t>Identify the 𝐼𝑀 of  interest for the situation and purposes</a:t>
            </a:r>
            <a:endParaRPr lang="it-IT" b="1" dirty="0">
              <a:latin typeface="+mj-lt"/>
            </a:endParaRPr>
          </a:p>
          <a:p>
            <a:r>
              <a:rPr lang="en-US" dirty="0">
                <a:latin typeface="+mj-lt"/>
              </a:rPr>
              <a:t>Ground motion parameters (also called Intensity Measures, IMs) describe the most important characteristics of strong ground motion in compact and quantitative form:</a:t>
            </a:r>
          </a:p>
          <a:p>
            <a:r>
              <a:rPr lang="en-US" dirty="0">
                <a:latin typeface="+mj-lt"/>
              </a:rPr>
              <a:t>• Amplitude – how large is the shaking?</a:t>
            </a:r>
          </a:p>
          <a:p>
            <a:r>
              <a:rPr lang="en-US" dirty="0">
                <a:latin typeface="+mj-lt"/>
              </a:rPr>
              <a:t>• Frequency content – what frequencies are particularly prevalent in the ground motion?</a:t>
            </a:r>
          </a:p>
          <a:p>
            <a:r>
              <a:rPr lang="en-US" dirty="0">
                <a:latin typeface="+mj-lt"/>
              </a:rPr>
              <a:t>• Duration – how long does the strong shaking last?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14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24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i="1" dirty="0">
                <a:latin typeface="+mj-lt"/>
              </a:rPr>
              <a:t>Amplitude parameters:</a:t>
            </a:r>
          </a:p>
          <a:p>
            <a:r>
              <a:rPr lang="en-US" dirty="0">
                <a:latin typeface="+mj-lt"/>
              </a:rPr>
              <a:t>• Peak ground acceleration (</a:t>
            </a:r>
            <a:r>
              <a:rPr lang="en-US" b="1" dirty="0">
                <a:latin typeface="+mj-lt"/>
              </a:rPr>
              <a:t>PGA</a:t>
            </a:r>
            <a:r>
              <a:rPr lang="en-US" dirty="0">
                <a:latin typeface="+mj-lt"/>
              </a:rPr>
              <a:t>) which is the</a:t>
            </a:r>
          </a:p>
          <a:p>
            <a:r>
              <a:rPr lang="en-US" dirty="0">
                <a:latin typeface="+mj-lt"/>
              </a:rPr>
              <a:t>maximum absolute value of acceleration at the</a:t>
            </a:r>
          </a:p>
          <a:p>
            <a:r>
              <a:rPr lang="en-US" dirty="0">
                <a:latin typeface="+mj-lt"/>
              </a:rPr>
              <a:t>ground level;</a:t>
            </a:r>
          </a:p>
          <a:p>
            <a:r>
              <a:rPr lang="en-US" dirty="0">
                <a:latin typeface="+mj-lt"/>
              </a:rPr>
              <a:t>• Peak ground velocity (</a:t>
            </a:r>
            <a:r>
              <a:rPr lang="en-US" b="1" dirty="0">
                <a:latin typeface="+mj-lt"/>
              </a:rPr>
              <a:t>PGV</a:t>
            </a:r>
            <a:r>
              <a:rPr lang="en-US" dirty="0">
                <a:latin typeface="+mj-lt"/>
              </a:rPr>
              <a:t>), the maximum</a:t>
            </a:r>
          </a:p>
          <a:p>
            <a:r>
              <a:rPr lang="en-US" dirty="0">
                <a:latin typeface="+mj-lt"/>
              </a:rPr>
              <a:t>absolute value of velocity at the ground;</a:t>
            </a:r>
          </a:p>
          <a:p>
            <a:r>
              <a:rPr lang="en-US" dirty="0">
                <a:latin typeface="+mj-lt"/>
              </a:rPr>
              <a:t>• Peak ground displacement (</a:t>
            </a:r>
            <a:r>
              <a:rPr lang="en-US" b="1" dirty="0">
                <a:latin typeface="+mj-lt"/>
              </a:rPr>
              <a:t>PGD</a:t>
            </a:r>
            <a:r>
              <a:rPr lang="en-US" dirty="0">
                <a:latin typeface="+mj-lt"/>
              </a:rPr>
              <a:t>) is the</a:t>
            </a:r>
          </a:p>
          <a:p>
            <a:r>
              <a:rPr lang="en-US" dirty="0">
                <a:latin typeface="+mj-lt"/>
              </a:rPr>
              <a:t>maximum absolute value of displacement at the</a:t>
            </a:r>
          </a:p>
          <a:p>
            <a:r>
              <a:rPr lang="en-US" dirty="0">
                <a:latin typeface="+mj-lt"/>
              </a:rPr>
              <a:t>ground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15</a:t>
            </a:fld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EB5210-0954-4AAB-90EE-132CAD36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6" y="2425932"/>
            <a:ext cx="5097702" cy="44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2EEEF59-C756-40CE-8C92-C021A7D9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4" r="29270"/>
          <a:stretch/>
        </p:blipFill>
        <p:spPr>
          <a:xfrm>
            <a:off x="6853327" y="2209800"/>
            <a:ext cx="3638550" cy="2438400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i="1" dirty="0">
                <a:latin typeface="+mj-lt"/>
              </a:rPr>
              <a:t>Frequency content parameters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Response spectrum: maximum response (in</a:t>
            </a:r>
          </a:p>
          <a:p>
            <a:r>
              <a:rPr lang="en-US" dirty="0">
                <a:latin typeface="+mj-lt"/>
              </a:rPr>
              <a:t>terms of displacement, velocity or acceleration,</a:t>
            </a:r>
          </a:p>
          <a:p>
            <a:r>
              <a:rPr lang="en-US" dirty="0">
                <a:latin typeface="+mj-lt"/>
              </a:rPr>
              <a:t>S(𝑇, 𝜉)) of an elastic single degree- of-freedom</a:t>
            </a:r>
          </a:p>
          <a:p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SDoF</a:t>
            </a:r>
            <a:r>
              <a:rPr lang="en-US" dirty="0">
                <a:latin typeface="+mj-lt"/>
              </a:rPr>
              <a:t>) system to a particular input motion as a</a:t>
            </a:r>
          </a:p>
          <a:p>
            <a:r>
              <a:rPr lang="en-US" dirty="0">
                <a:latin typeface="+mj-lt"/>
              </a:rPr>
              <a:t>function of the natural period and damping ratio.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16</a:t>
            </a:fld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F6538B-66F9-44DC-8F0F-2F404AA1A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90" t="16050" b="7779"/>
          <a:stretch/>
        </p:blipFill>
        <p:spPr>
          <a:xfrm>
            <a:off x="8110717" y="4905379"/>
            <a:ext cx="1866719" cy="18573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F94472-D2E1-49D2-B6AC-E72C408A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48" t="25585" r="84749" b="34572"/>
          <a:stretch/>
        </p:blipFill>
        <p:spPr>
          <a:xfrm>
            <a:off x="6763167" y="4905379"/>
            <a:ext cx="1253791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2" y="3367551"/>
            <a:ext cx="4643159" cy="3492376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>
                    <a:latin typeface="+mj-lt"/>
                  </a:rPr>
                  <a:t>In probabilistic terms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 1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3"/>
                <a:stretch>
                  <a:fillRect l="-519" t="-3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17</a:t>
            </a:fld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58DAC8B-C333-415B-941E-E63729AE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685" y="3559175"/>
            <a:ext cx="6172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61ACD59-552A-4EF3-A5BF-C85CF127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451895"/>
            <a:ext cx="6419850" cy="2223542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Here, for clarity, it is assumed for the mean of log peak ground acceleration (in units of g):</a:t>
                </a:r>
              </a:p>
              <a:p>
                <a:r>
                  <a:rPr lang="en-US" dirty="0">
                    <a:latin typeface="+mj-lt"/>
                  </a:rPr>
                  <a:t>1. Cornell (1979)</a:t>
                </a:r>
                <a:endParaRPr lang="en-GB" sz="400" dirty="0">
                  <a:latin typeface="+mj-lt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𝑃𝐺𝐴</m:t>
                            </m:r>
                          </m:e>
                        </m:func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=−0,152+0,859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−1,803 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+25)</m:t>
                    </m:r>
                  </m:oMath>
                </a14:m>
                <a:r>
                  <a:rPr lang="en-GB" dirty="0">
                    <a:latin typeface="+mj-lt"/>
                  </a:rPr>
                  <a:t>,  </a:t>
                </a:r>
                <a:r>
                  <a:rPr lang="it-IT" dirty="0">
                    <a:latin typeface="+mj-lt"/>
                  </a:rPr>
                  <a:t>with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=0,57</m:t>
                    </m:r>
                  </m:oMath>
                </a14:m>
                <a:r>
                  <a:rPr lang="en-GB" i="1" dirty="0">
                    <a:latin typeface="+mj-lt"/>
                  </a:rPr>
                  <a:t> </a:t>
                </a:r>
                <a:r>
                  <a:rPr lang="en-GB" dirty="0">
                    <a:latin typeface="+mj-lt"/>
                  </a:rPr>
                  <a:t>of</a:t>
                </a:r>
                <a:r>
                  <a:rPr lang="en-GB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+mj-lt"/>
                  </a:rPr>
                  <a:t> normally distributed</a:t>
                </a:r>
              </a:p>
              <a:p>
                <a:pPr algn="just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2. Campbell and </a:t>
                </a:r>
                <a:r>
                  <a:rPr lang="en-GB" dirty="0" err="1">
                    <a:latin typeface="+mj-lt"/>
                  </a:rPr>
                  <a:t>Bozorgnia</a:t>
                </a:r>
                <a:r>
                  <a:rPr lang="en-GB" dirty="0">
                    <a:latin typeface="+mj-lt"/>
                  </a:rPr>
                  <a:t> (1994) </a:t>
                </a: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3"/>
                <a:stretch>
                  <a:fillRect l="-519" t="-3642" b="-49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18</a:t>
            </a:fld>
            <a:endParaRPr lang="it-IT" dirty="0"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63126A-4825-477D-83EB-044966E6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12" y="4502552"/>
            <a:ext cx="3476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4: </a:t>
            </a:r>
            <a:r>
              <a:rPr lang="it-IT" dirty="0" err="1">
                <a:latin typeface="+mj-lt"/>
              </a:rPr>
              <a:t>Hazard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Computation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4" y="2663825"/>
                <a:ext cx="7193586" cy="1838727"/>
              </a:xfrm>
            </p:spPr>
            <p:txBody>
              <a:bodyPr numCol="1"/>
              <a:lstStyle/>
              <a:p>
                <a:r>
                  <a:rPr lang="en-GB" dirty="0">
                    <a:latin typeface="+mj-lt"/>
                  </a:rPr>
                  <a:t>The seismic hazard curve is a function representing the annual frequency of exceeding various levels of ground shaking (i.e.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>
                    <a:latin typeface="+mj-lt"/>
                  </a:rPr>
                  <a:t>) at a specific site. The curve is obtained by integration of the previously three steps over all possible magnitudes and earthquakes locations.</a:t>
                </a:r>
              </a:p>
              <a:p>
                <a:r>
                  <a:rPr lang="en-GB" dirty="0">
                    <a:latin typeface="+mj-lt"/>
                  </a:rPr>
                  <a:t>Seismic hazard curves are obtained for individual sources and, then, combined to express the aggregate hazard at a particular site.</a:t>
                </a:r>
                <a:endParaRPr lang="it-IT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Then:</a:t>
                </a: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4" y="2663825"/>
                <a:ext cx="7193586" cy="1838727"/>
              </a:xfrm>
              <a:blipFill>
                <a:blip r:embed="rId3"/>
                <a:stretch>
                  <a:fillRect l="-763" t="-3642" b="-17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19</a:t>
            </a:fld>
            <a:endParaRPr lang="it-IT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952895" y="4648134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+mj-lt"/>
              </a:rPr>
              <a:t>(2)</a:t>
            </a:r>
            <a:endParaRPr lang="en-GB" sz="1600" i="1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3B1EFC-68F4-4A36-A711-A1C64FA3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16" y="2339975"/>
            <a:ext cx="3390277" cy="415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4AE992-1C58-46F1-8124-0B4118A04151}"/>
                  </a:ext>
                </a:extLst>
              </p:cNvPr>
              <p:cNvSpPr txBox="1"/>
              <p:nvPr/>
            </p:nvSpPr>
            <p:spPr>
              <a:xfrm>
                <a:off x="433508" y="4789890"/>
                <a:ext cx="8567618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t-IT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sz="1600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+mj-lt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4AE992-1C58-46F1-8124-0B4118A0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" y="4789890"/>
                <a:ext cx="8567618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</p:spPr>
            <p:txBody>
              <a:bodyPr/>
              <a:lstStyle/>
              <a:p>
                <a:r>
                  <a:rPr lang="en-GB" dirty="0">
                    <a:latin typeface="+mj-lt"/>
                  </a:rPr>
                  <a:t>Probabilistic Seismic Hazard Analysis (PSHA) evaluates the exceedance (or occurrence) probability of a given ground motion intensity measure threshold at given site and time interval.</a:t>
                </a:r>
              </a:p>
              <a:p>
                <a:r>
                  <a:rPr lang="en-GB" dirty="0">
                    <a:latin typeface="+mj-lt"/>
                  </a:rPr>
                  <a:t>PSHA provides a framework in which uncertainties, typically include magnitude size, earthquake location, soil condition, and rate of occurrence of earthquakes, are quantified.</a:t>
                </a:r>
              </a:p>
              <a:p>
                <a:r>
                  <a:rPr lang="en-GB" dirty="0">
                    <a:latin typeface="+mj-lt"/>
                  </a:rPr>
                  <a:t>The calculation of seismic hazard is based on the Total Probability Theorem*</a:t>
                </a:r>
              </a:p>
              <a:p>
                <a:endParaRPr lang="en-GB" sz="1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r>
                  <a:rPr lang="en-GB" i="1" dirty="0">
                    <a:latin typeface="+mj-lt"/>
                  </a:rPr>
                  <a:t>&lt;&lt; the probability that a fixed value of ground motion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latin typeface="+mj-lt"/>
                  </a:rPr>
                  <a:t>is exceeded at a given site, given the occurrence of random earthquake from the seismic source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latin typeface="+mj-lt"/>
                  </a:rPr>
                  <a:t> &gt;&gt;</a:t>
                </a:r>
                <a:endParaRPr lang="it-IT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  <a:blipFill>
                <a:blip r:embed="rId3"/>
                <a:stretch>
                  <a:fillRect l="-518" t="-1724" b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2</a:t>
            </a:fld>
            <a:endParaRPr lang="it-IT" dirty="0">
              <a:latin typeface="+mj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41320" y="6253361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+mj-lt"/>
              </a:rPr>
              <a:t>*see Lecture Notes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941320" y="4381916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+mj-lt"/>
              </a:rPr>
              <a:t>(1)</a:t>
            </a:r>
            <a:endParaRPr lang="en-GB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98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Baker J. W. (2008). </a:t>
            </a:r>
            <a:r>
              <a:rPr lang="en-GB" i="1" dirty="0">
                <a:latin typeface="+mj-lt"/>
              </a:rPr>
              <a:t>An Introduction to Probabilistic Seismic Hazard Analysis (PSHA)</a:t>
            </a:r>
            <a:r>
              <a:rPr lang="en-GB" dirty="0">
                <a:latin typeface="+mj-lt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Kramer, S.L. (1996) </a:t>
            </a:r>
            <a:r>
              <a:rPr lang="en-GB" i="1" dirty="0">
                <a:latin typeface="+mj-lt"/>
              </a:rPr>
              <a:t>Geotechnical earthquake engineering</a:t>
            </a:r>
            <a:r>
              <a:rPr lang="en-GB" dirty="0">
                <a:latin typeface="+mj-lt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Wells, D.L. and Coppersmith, K.J. (1994) </a:t>
            </a:r>
            <a:r>
              <a:rPr lang="en-GB" i="1" dirty="0">
                <a:latin typeface="+mj-lt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+mj-lt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Cornell, C.A. (1968). </a:t>
            </a:r>
            <a:r>
              <a:rPr lang="en-GB" i="1" dirty="0">
                <a:latin typeface="+mj-lt"/>
              </a:rPr>
              <a:t>Engineering seismic risk analysis</a:t>
            </a:r>
            <a:r>
              <a:rPr lang="en-GB" dirty="0">
                <a:latin typeface="+mj-lt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+mj-lt"/>
              </a:rPr>
              <a:t>Broccardo, M. (2018) </a:t>
            </a:r>
            <a:r>
              <a:rPr lang="en-GB" i="1" dirty="0">
                <a:latin typeface="+mj-lt"/>
              </a:rPr>
              <a:t>Probabilistic seismic risk analysis for civil systems</a:t>
            </a:r>
            <a:r>
              <a:rPr lang="en-GB" dirty="0">
                <a:latin typeface="+mj-lt"/>
              </a:rPr>
              <a:t>, Lecture Notes</a:t>
            </a:r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20</a:t>
            </a:fld>
            <a:endParaRPr lang="it-IT" dirty="0">
              <a:latin typeface="+mj-lt"/>
            </a:endParaRPr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+mj-lt"/>
              </a:rPr>
              <a:t>References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5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- </a:t>
            </a:r>
            <a:r>
              <a:rPr lang="it-IT" dirty="0" err="1">
                <a:latin typeface="+mj-lt"/>
              </a:rPr>
              <a:t>Steps</a:t>
            </a:r>
            <a:endParaRPr lang="it-IT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</p:spPr>
            <p:txBody>
              <a:bodyPr/>
              <a:lstStyle/>
              <a:p>
                <a:r>
                  <a:rPr lang="it-IT" dirty="0">
                    <a:latin typeface="+mj-lt"/>
                  </a:rPr>
                  <a:t>i. </a:t>
                </a:r>
                <a:r>
                  <a:rPr lang="it-IT" b="1" dirty="0">
                    <a:latin typeface="+mj-lt"/>
                  </a:rPr>
                  <a:t>Source </a:t>
                </a:r>
                <a:r>
                  <a:rPr lang="it-IT" b="1" dirty="0" err="1">
                    <a:latin typeface="+mj-lt"/>
                  </a:rPr>
                  <a:t>Characterization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en-GB" dirty="0">
                    <a:latin typeface="+mj-lt"/>
                  </a:rPr>
                  <a:t>probability distribution of potential earthquake locations within the source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latin typeface="+mj-lt"/>
                  </a:rPr>
                  <a:t>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ii. </a:t>
                </a:r>
                <a:r>
                  <a:rPr lang="it-IT" b="1" dirty="0" err="1">
                    <a:latin typeface="+mj-lt"/>
                  </a:rPr>
                  <a:t>Magnitude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Characterization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it-IT" dirty="0" err="1">
                    <a:latin typeface="+mj-lt"/>
                  </a:rPr>
                  <a:t>temporal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distribution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earthquake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recurrence</a:t>
                </a:r>
                <a:r>
                  <a:rPr lang="it-IT" dirty="0">
                    <a:latin typeface="+mj-lt"/>
                  </a:rPr>
                  <a:t> and size </a:t>
                </a:r>
                <a:r>
                  <a:rPr lang="it-IT" dirty="0" err="1">
                    <a:latin typeface="+mj-lt"/>
                  </a:rPr>
                  <a:t>distribution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iii. </a:t>
                </a:r>
                <a:r>
                  <a:rPr lang="it-IT" b="1" dirty="0">
                    <a:latin typeface="+mj-lt"/>
                  </a:rPr>
                  <a:t>Ground Motion </a:t>
                </a:r>
                <a:r>
                  <a:rPr lang="it-IT" b="1" dirty="0" err="1">
                    <a:latin typeface="+mj-lt"/>
                  </a:rPr>
                  <a:t>Estimation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en-GB" dirty="0">
                    <a:latin typeface="+mj-lt"/>
                  </a:rPr>
                  <a:t>empirical regression models named ground motion prediction equations (GMPE)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 Definition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iv. </a:t>
                </a:r>
                <a:r>
                  <a:rPr lang="it-IT" b="1" dirty="0" err="1">
                    <a:latin typeface="+mj-lt"/>
                  </a:rPr>
                  <a:t>Hazard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Computation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it-IT" dirty="0" err="1">
                    <a:latin typeface="+mj-lt"/>
                  </a:rPr>
                  <a:t>solution</a:t>
                </a:r>
                <a:r>
                  <a:rPr lang="it-IT" dirty="0">
                    <a:latin typeface="+mj-lt"/>
                  </a:rPr>
                  <a:t> of the </a:t>
                </a:r>
                <a:r>
                  <a:rPr lang="it-IT" dirty="0" err="1">
                    <a:latin typeface="+mj-lt"/>
                  </a:rPr>
                  <a:t>integral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i="1" dirty="0">
                    <a:latin typeface="+mj-lt"/>
                  </a:rPr>
                  <a:t>(1)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probability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the ground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motion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parameter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will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be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exceeded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during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particular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time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period</a:t>
                </a:r>
                <a:endParaRPr lang="it-IT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  <a:blipFill>
                <a:blip r:embed="rId3"/>
                <a:stretch>
                  <a:fillRect l="-1018" t="-1724" r="-1357" b="-12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3</a:t>
            </a:fld>
            <a:endParaRPr lang="it-IT" dirty="0">
              <a:latin typeface="+mj-lt"/>
            </a:endParaRPr>
          </a:p>
        </p:txBody>
      </p:sp>
      <p:pic>
        <p:nvPicPr>
          <p:cNvPr id="9" name="Segnaposto immagine 6"/>
          <p:cNvPicPr>
            <a:picLocks noChangeAspect="1"/>
          </p:cNvPicPr>
          <p:nvPr/>
        </p:nvPicPr>
        <p:blipFill rotWithShape="1">
          <a:blip r:embed="rId4"/>
          <a:srcRect l="1849" r="2064"/>
          <a:stretch/>
        </p:blipFill>
        <p:spPr>
          <a:xfrm>
            <a:off x="6346785" y="1992314"/>
            <a:ext cx="5845215" cy="45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869352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Goal: </a:t>
            </a:r>
            <a:r>
              <a:rPr lang="it-IT" b="1" dirty="0">
                <a:latin typeface="+mj-lt"/>
              </a:rPr>
              <a:t>to </a:t>
            </a:r>
            <a:r>
              <a:rPr lang="it-IT" b="1" dirty="0" err="1">
                <a:latin typeface="+mj-lt"/>
              </a:rPr>
              <a:t>identify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Fault </a:t>
            </a:r>
            <a:r>
              <a:rPr lang="it-IT" i="1" dirty="0" err="1">
                <a:latin typeface="+mj-lt"/>
              </a:rPr>
              <a:t>sources</a:t>
            </a:r>
            <a:r>
              <a:rPr lang="it-IT" i="1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individual</a:t>
            </a:r>
            <a:r>
              <a:rPr lang="it-IT" dirty="0">
                <a:latin typeface="+mj-lt"/>
              </a:rPr>
              <a:t> or multiple </a:t>
            </a:r>
            <a:r>
              <a:rPr lang="it-IT" b="1" dirty="0" err="1">
                <a:latin typeface="+mj-lt"/>
              </a:rPr>
              <a:t>identified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faults</a:t>
            </a:r>
            <a:endParaRPr lang="it-IT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Area </a:t>
            </a:r>
            <a:r>
              <a:rPr lang="it-IT" i="1" dirty="0" err="1">
                <a:latin typeface="+mj-lt"/>
              </a:rPr>
              <a:t>sources</a:t>
            </a:r>
            <a:r>
              <a:rPr lang="it-IT" i="1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defined</a:t>
            </a:r>
            <a:r>
              <a:rPr lang="it-IT" dirty="0">
                <a:latin typeface="+mj-lt"/>
              </a:rPr>
              <a:t> by </a:t>
            </a:r>
            <a:r>
              <a:rPr lang="it-IT" dirty="0" err="1">
                <a:latin typeface="+mj-lt"/>
              </a:rPr>
              <a:t>polygons</a:t>
            </a:r>
            <a:r>
              <a:rPr lang="it-IT" dirty="0">
                <a:latin typeface="+mj-lt"/>
              </a:rPr>
              <a:t> in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seismicity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assumed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uniform</a:t>
            </a:r>
            <a:r>
              <a:rPr lang="it-IT" dirty="0">
                <a:latin typeface="+mj-lt"/>
              </a:rPr>
              <a:t> </a:t>
            </a:r>
          </a:p>
          <a:p>
            <a:r>
              <a:rPr lang="it-IT" dirty="0">
                <a:latin typeface="+mj-lt"/>
              </a:rPr>
              <a:t>(</a:t>
            </a:r>
            <a:r>
              <a:rPr lang="it-IT" dirty="0" err="1">
                <a:latin typeface="+mj-lt"/>
              </a:rPr>
              <a:t>Identification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based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upon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interpretation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geological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geophysical</a:t>
            </a:r>
            <a:r>
              <a:rPr lang="it-IT" dirty="0">
                <a:latin typeface="+mj-lt"/>
              </a:rPr>
              <a:t> and </a:t>
            </a:r>
            <a:r>
              <a:rPr lang="it-IT" dirty="0" err="1">
                <a:latin typeface="+mj-lt"/>
              </a:rPr>
              <a:t>seismological</a:t>
            </a:r>
            <a:r>
              <a:rPr lang="it-IT" dirty="0">
                <a:latin typeface="+mj-lt"/>
              </a:rPr>
              <a:t> – </a:t>
            </a:r>
            <a:r>
              <a:rPr lang="it-IT" dirty="0" err="1">
                <a:latin typeface="+mj-lt"/>
              </a:rPr>
              <a:t>historical</a:t>
            </a:r>
            <a:r>
              <a:rPr lang="it-IT" dirty="0">
                <a:latin typeface="+mj-lt"/>
              </a:rPr>
              <a:t> data)</a:t>
            </a:r>
          </a:p>
          <a:p>
            <a:endParaRPr lang="it-IT" b="1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4</a:t>
            </a:fld>
            <a:endParaRPr lang="it-IT" dirty="0"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SOURCES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69BB0-6976-4099-AC97-41FAF595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30" y="1988073"/>
            <a:ext cx="3195638" cy="4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174527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and </a:t>
            </a:r>
            <a:r>
              <a:rPr lang="it-IT" b="1" dirty="0">
                <a:latin typeface="+mj-lt"/>
              </a:rPr>
              <a:t>to </a:t>
            </a:r>
            <a:r>
              <a:rPr lang="it-IT" b="1" dirty="0" err="1">
                <a:latin typeface="+mj-lt"/>
              </a:rPr>
              <a:t>characterize</a:t>
            </a:r>
            <a:r>
              <a:rPr lang="it-IT" b="1" dirty="0">
                <a:latin typeface="+mj-lt"/>
              </a:rPr>
              <a:t> seismic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Point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Linear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Area source</a:t>
            </a:r>
          </a:p>
          <a:p>
            <a:r>
              <a:rPr lang="it-IT" dirty="0">
                <a:latin typeface="+mj-lt"/>
              </a:rPr>
              <a:t>(the </a:t>
            </a:r>
            <a:r>
              <a:rPr lang="it-IT" dirty="0" err="1">
                <a:latin typeface="+mj-lt"/>
              </a:rPr>
              <a:t>geometry</a:t>
            </a:r>
            <a:r>
              <a:rPr lang="it-IT" dirty="0">
                <a:latin typeface="+mj-lt"/>
              </a:rPr>
              <a:t> of the source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identify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probability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distribution</a:t>
            </a:r>
            <a:r>
              <a:rPr lang="it-IT" dirty="0">
                <a:latin typeface="+mj-lt"/>
              </a:rPr>
              <a:t> of source-to-site </a:t>
            </a:r>
            <a:r>
              <a:rPr lang="it-IT" dirty="0" err="1">
                <a:latin typeface="+mj-lt"/>
              </a:rPr>
              <a:t>distances</a:t>
            </a:r>
            <a:r>
              <a:rPr lang="it-IT" dirty="0">
                <a:latin typeface="+mj-lt"/>
              </a:rPr>
              <a:t>)</a:t>
            </a:r>
          </a:p>
          <a:p>
            <a:endParaRPr lang="it-IT" b="1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5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DISTANCES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DFBE6FD-6AEA-4839-A350-3A0E7B77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4491928"/>
            <a:ext cx="7400925" cy="2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174527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geometry</a:t>
            </a:r>
            <a:r>
              <a:rPr lang="it-IT" dirty="0">
                <a:latin typeface="+mj-lt"/>
              </a:rPr>
              <a:t> of the source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identify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probability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distribution</a:t>
            </a:r>
            <a:r>
              <a:rPr lang="it-IT" dirty="0">
                <a:latin typeface="+mj-lt"/>
              </a:rPr>
              <a:t> of source-to-site </a:t>
            </a:r>
            <a:r>
              <a:rPr lang="it-IT" dirty="0" err="1">
                <a:latin typeface="+mj-lt"/>
              </a:rPr>
              <a:t>distances</a:t>
            </a:r>
            <a:endParaRPr lang="it-IT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R1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hypocentral</a:t>
            </a:r>
            <a:r>
              <a:rPr lang="en-US" dirty="0">
                <a:latin typeface="+mj-lt"/>
              </a:rPr>
              <a:t> distance</a:t>
            </a:r>
          </a:p>
          <a:p>
            <a:r>
              <a:rPr lang="en-US" b="1" dirty="0">
                <a:latin typeface="+mj-lt"/>
              </a:rPr>
              <a:t>R2</a:t>
            </a:r>
            <a:r>
              <a:rPr lang="en-US" dirty="0">
                <a:latin typeface="+mj-lt"/>
              </a:rPr>
              <a:t>: epicentral distance</a:t>
            </a:r>
          </a:p>
          <a:p>
            <a:r>
              <a:rPr lang="en-US" b="1" dirty="0">
                <a:latin typeface="+mj-lt"/>
              </a:rPr>
              <a:t>R3</a:t>
            </a:r>
            <a:r>
              <a:rPr lang="en-US" dirty="0">
                <a:latin typeface="+mj-lt"/>
              </a:rPr>
              <a:t>: distance to the zone of highest energy release.</a:t>
            </a:r>
          </a:p>
          <a:p>
            <a:r>
              <a:rPr lang="en-US" b="1" dirty="0">
                <a:latin typeface="+mj-lt"/>
              </a:rPr>
              <a:t>R4</a:t>
            </a:r>
            <a:r>
              <a:rPr lang="en-US" dirty="0">
                <a:latin typeface="+mj-lt"/>
              </a:rPr>
              <a:t>: closest distance to the zone of rupture</a:t>
            </a:r>
          </a:p>
          <a:p>
            <a:r>
              <a:rPr lang="en-US" b="1" dirty="0">
                <a:latin typeface="+mj-lt"/>
              </a:rPr>
              <a:t>R5</a:t>
            </a:r>
            <a:r>
              <a:rPr lang="en-US" dirty="0">
                <a:latin typeface="+mj-lt"/>
              </a:rPr>
              <a:t>: closest distance to the surface projection of the</a:t>
            </a:r>
          </a:p>
          <a:p>
            <a:r>
              <a:rPr lang="en-US" dirty="0">
                <a:latin typeface="+mj-lt"/>
              </a:rPr>
              <a:t>fault rupture (also known as </a:t>
            </a:r>
            <a:r>
              <a:rPr lang="en-US" b="1" dirty="0">
                <a:latin typeface="+mj-lt"/>
              </a:rPr>
              <a:t>Joyner-</a:t>
            </a:r>
            <a:r>
              <a:rPr lang="en-US" b="1" dirty="0" err="1">
                <a:latin typeface="+mj-lt"/>
              </a:rPr>
              <a:t>Boore</a:t>
            </a:r>
            <a:r>
              <a:rPr lang="en-US" dirty="0">
                <a:latin typeface="+mj-lt"/>
              </a:rPr>
              <a:t> distance)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6</a:t>
            </a:fld>
            <a:endParaRPr lang="it-IT" dirty="0"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DISTANCES</a:t>
            </a:r>
            <a:endParaRPr lang="en-GB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925FDC-52A1-4C9F-81EC-FE748D6E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64" y="3009899"/>
            <a:ext cx="4675186" cy="30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3068688"/>
            <a:ext cx="5088177" cy="1642208"/>
          </a:xfrm>
        </p:spPr>
        <p:txBody>
          <a:bodyPr/>
          <a:lstStyle/>
          <a:p>
            <a:r>
              <a:rPr lang="en-US" dirty="0">
                <a:latin typeface="+mj-lt"/>
              </a:rPr>
              <a:t>Earthquakes are equally likely to occur anywhere in the area within K km of the site.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7</a:t>
            </a:fld>
            <a:endParaRPr lang="it-IT" dirty="0"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>
            <a:off x="731838" y="2614613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j-lt"/>
              </a:rPr>
              <a:t>EXAMPLE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041467-7B7A-4167-8BDB-629BBD6E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8688"/>
            <a:ext cx="4686300" cy="3284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134A22-5EBF-4485-94BC-3997B4589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6986" y="3838575"/>
            <a:ext cx="2975245" cy="28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4"/>
              <a:lstStyle/>
              <a:p>
                <a:r>
                  <a:rPr lang="it-IT" dirty="0">
                    <a:latin typeface="+mj-lt"/>
                  </a:rPr>
                  <a:t>Goal: </a:t>
                </a:r>
                <a:r>
                  <a:rPr lang="it-IT" b="1" dirty="0">
                    <a:latin typeface="+mj-lt"/>
                  </a:rPr>
                  <a:t>to </a:t>
                </a:r>
                <a:r>
                  <a:rPr lang="it-IT" b="1" dirty="0" err="1">
                    <a:latin typeface="+mj-lt"/>
                  </a:rPr>
                  <a:t>define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distribution</a:t>
                </a:r>
                <a:r>
                  <a:rPr lang="it-IT" b="1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en-GB" i="1" dirty="0">
                    <a:latin typeface="+mj-lt"/>
                  </a:rPr>
                  <a:t>the chance of an earthquake of a given size occurring anywhere inside the source during a specified period of time</a:t>
                </a:r>
              </a:p>
              <a:p>
                <a:endParaRPr lang="it-IT" i="1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The Gutenberg-Richter law (G-R law) expresses the relationship between the magnitude and rate of cumulative number of earthquakes in any given region:</a:t>
                </a:r>
              </a:p>
              <a:p>
                <a:endParaRPr lang="en-GB" sz="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sz="600" dirty="0">
                  <a:latin typeface="+mj-lt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logarithm base 10 of the mean annual rate of exceedance of magnitude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overall rate of earthquakes of the source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+mj-lt"/>
                  </a:rPr>
                  <a:t> relative ratio of small vs large magnitudes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1190" r="-873" b="-66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8</a:t>
            </a:fld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25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b="1" dirty="0">
                    <a:latin typeface="+mj-lt"/>
                  </a:rPr>
                  <a:t>Bounded G-R </a:t>
                </a:r>
                <a:r>
                  <a:rPr lang="it-IT" b="1" dirty="0" err="1">
                    <a:latin typeface="+mj-lt"/>
                  </a:rPr>
                  <a:t>law</a:t>
                </a:r>
                <a:endParaRPr lang="it-IT" b="1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Truncated exponential distribution:</a:t>
                </a:r>
              </a:p>
              <a:p>
                <a:r>
                  <a:rPr lang="en-US" dirty="0">
                    <a:latin typeface="+mj-lt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: not all the earthquakes can produce damages to the structures and a threshold on the magnitude is thus fixed. It is usually set at values from about 4.0 to 5.0.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: magnitude scale saturates and seismic zones in question cannot generate magnitudes above this value. Estimation based on geologic evidence, geophysical data, analogies to similar tectonic regimes, or other methods.</a:t>
                </a:r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3274" r="-116" b="-30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9</a:t>
            </a:fld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8CE99D9B-CAD2-44CC-9902-79AD77CEE7EC}" vid="{3029B4D8-372F-4AAF-83C1-AA0CD29DED5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</TotalTime>
  <Words>1606</Words>
  <Application>Microsoft Office PowerPoint</Application>
  <PresentationFormat>Widescreen</PresentationFormat>
  <Paragraphs>177</Paragraphs>
  <Slides>21</Slides>
  <Notes>4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Wingdings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Nardin</dc:creator>
  <cp:lastModifiedBy>Nardin Chiara</cp:lastModifiedBy>
  <cp:revision>224</cp:revision>
  <dcterms:created xsi:type="dcterms:W3CDTF">2019-12-12T13:08:37Z</dcterms:created>
  <dcterms:modified xsi:type="dcterms:W3CDTF">2021-12-10T08:38:04Z</dcterms:modified>
</cp:coreProperties>
</file>