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9" r:id="rId2"/>
    <p:sldId id="350" r:id="rId3"/>
    <p:sldId id="329" r:id="rId4"/>
    <p:sldId id="340" r:id="rId5"/>
    <p:sldId id="330" r:id="rId6"/>
    <p:sldId id="334" r:id="rId7"/>
    <p:sldId id="335" r:id="rId8"/>
    <p:sldId id="336" r:id="rId9"/>
    <p:sldId id="341" r:id="rId10"/>
    <p:sldId id="35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262" r:id="rId19"/>
    <p:sldId id="349" r:id="rId20"/>
    <p:sldId id="352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SHA" id="{1E1EACC2-BCA1-46CE-B9AF-43E48928F493}">
          <p14:sldIdLst/>
        </p14:section>
        <p14:section name="Fragility" id="{66C3B6C4-2D50-4E5B-AF5B-7302595A9AA6}">
          <p14:sldIdLst>
            <p14:sldId id="319"/>
            <p14:sldId id="350"/>
            <p14:sldId id="329"/>
            <p14:sldId id="340"/>
            <p14:sldId id="330"/>
            <p14:sldId id="334"/>
            <p14:sldId id="335"/>
            <p14:sldId id="336"/>
            <p14:sldId id="341"/>
            <p14:sldId id="351"/>
            <p14:sldId id="342"/>
            <p14:sldId id="343"/>
            <p14:sldId id="344"/>
            <p14:sldId id="345"/>
            <p14:sldId id="346"/>
            <p14:sldId id="347"/>
            <p14:sldId id="348"/>
            <p14:sldId id="262"/>
            <p14:sldId id="349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7" autoAdjust="0"/>
    <p:restoredTop sz="72126" autoAdjust="0"/>
  </p:normalViewPr>
  <p:slideViewPr>
    <p:cSldViewPr snapToGrid="0">
      <p:cViewPr varScale="1">
        <p:scale>
          <a:sx n="81" d="100"/>
          <a:sy n="81" d="100"/>
        </p:scale>
        <p:origin x="161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4AED2-BFE5-43BB-84B4-CE76BD575BFD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92D1E-AEC4-4875-84EB-D7A8F7C18B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08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5FBCB0-EF78-43C7-B847-76736E9D1B9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575C225-DF58-45B4-8282-C30FB83B82BC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9037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A20FD2-8318-40A1-BEFA-6A97D3DD68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C68E2D7-928E-4B7F-8015-A327C0BC959B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92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271B4A-FF79-4557-B80E-AE9FF6D7D1B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8C31E4B-FCF2-4E33-BA6A-A974C56D8C79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2013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BCCC99-3D1F-48E6-8CE8-A9051A0CA52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834A51A-78C2-46C7-8AA2-B291F17BB987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689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0C061A-8594-4CA7-9114-3D2646AB1A3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C7FF9C-F417-43DE-821B-03FEBA1E9CDA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450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9F97B0-9C64-4EE4-A8CE-98F4D75A7AD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6451D3D-F5EE-4AFC-ACDA-32E8AC71066B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67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609F89-B370-4A02-A7FD-E6BF4392E06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1671A25-2096-49BE-92EC-4D16F9076641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450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6E210C-FEAB-45C6-A0E3-A1BA1DAA2DA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9DEAF31-0B79-454C-A7CF-E16CEF87BFB6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93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275556-556A-49DF-ADC9-574D5B552C2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5C4B2F5-9B49-47FC-8CF2-B0742961DDB0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778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D40D61-46DF-497D-8BA8-5C90A176436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D0CB39-C7AC-4FD4-ADD9-21AAAE47BBD9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7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962B28-E55B-4ED4-ADAA-F27D6BE1F78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696FA49-0491-4F21-BA87-33B0386D37D5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30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AB027D-FC51-491B-A98C-5568FA078E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EC2AC61-60F9-406A-AE63-CF94B8EC5906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356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A2219A-196D-4E68-93E2-66A42016AAE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934C4CF-CD6A-4D08-A371-0F8FF89EB141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332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3C653E-37B8-48FD-8159-3CFC4F8DED8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5BD204D-8D4C-43B7-AEA5-404F41D68281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69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38FE12-72F2-48C2-ABD6-8A24DDAEB56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489DBEA-01C0-4BFE-97DA-BFBA86254D76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63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4FEEAA-6472-4BE4-914D-6C9067DBE7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83A532F-F34B-46A4-AC65-34B2BCEE7085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0539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16B0DD-2AA1-43F1-9DEB-E94840BE7B0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17FBD42-780F-4C60-9CA7-4CD103B57000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6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4717F-9A68-4098-B6B7-4E7D0D825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02478B-0B06-4F98-80A0-4E4B41BCD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795FB4-6C71-4CEA-A7BB-6D98A854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61F871-B183-454F-99AE-5BDA7ED5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E16AA4-804A-4C6E-A88A-CCA15398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559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81E73-1E20-4377-A43E-340AB1C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3D57C9-3A97-42C0-9D59-543A46D4C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77EECB-41FA-4F62-9FFD-C7B9E18D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63044-1543-4B01-9C55-EBF24B3D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D2639-3873-4F89-A575-2C21E083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93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6655E7-BC65-457E-A844-6437C7BE9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5A42A5-150F-41AB-B85E-B898D5921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569F4E-D268-4369-86B2-1FC4BB88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700E30-0FA0-4ADB-A96E-898005F6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53F799-4143-488A-974E-17F9B72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713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OLO_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367F15A-D10B-41B8-AB31-D8DF68EB42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727199"/>
            <a:ext cx="12192000" cy="1980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4F586515-88ED-46D4-9BC0-AFD737E0F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68960"/>
            <a:ext cx="8769926" cy="671208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Segnaposto testo 4">
            <a:extLst>
              <a:ext uri="{FF2B5EF4-FFF2-40B4-BE49-F238E27FC236}">
                <a16:creationId xmlns:a16="http://schemas.microsoft.com/office/drawing/2014/main" id="{FC3821EF-61E1-4916-A7B9-DDAE3D8CF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5140168"/>
            <a:ext cx="8769927" cy="743175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722313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0FDE8EB7-C599-47B4-A7A0-68997C834D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83342"/>
            <a:ext cx="8769926" cy="31733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00D955BD-FA77-451F-BE06-81732AF16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6200678"/>
            <a:ext cx="8769926" cy="35127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 algn="l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5D96226-EFFB-417E-A26A-D8B77D5FC1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682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na_1_fotograf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76C24CD-A996-4E49-95DC-85887AFC8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3D653B7-53E5-40D2-843D-64DCF3E99F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6746875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CA7386DB-F485-4A44-A65A-6EDCE8276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6746875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82E578-81FE-486F-A334-006EE4F34D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4536" y="2052638"/>
            <a:ext cx="3600450" cy="4500561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901E55B-38D5-4D09-98FE-3E2006831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3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na_senza_fotograf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48B5030C-2E21-492F-91CA-9FBD5E21C7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C4F1306-F248-41DA-9945-E84C3CC44D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2" y="2663825"/>
            <a:ext cx="10583860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470F01B-BDF9-4A6A-B8A5-C868ACCDE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ACB18DC-FD31-46B8-A3A0-26F55F19BA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700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C5B79C-7B5C-4CC4-B2EB-C0ED943E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CFB21D-1371-49FC-B5C5-42000E52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838517-3B45-46CF-8066-5E65D443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A5CAB-AE02-49A1-BEAA-B7A2DB4D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452071-3E2C-4D82-ACB1-B3BAE6B8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51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07286-E6CE-4A68-8213-837DBB1D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68C504-E344-4155-A1C1-C8556C19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990A4D-02B2-4A0A-8060-1596A7D1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3BD68-ADA6-4014-AF02-B8CF3E9E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9FBD9F-F064-402C-B11D-10B20AE4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18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142B51-FF73-4CE1-85DB-00DCB829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EC6215-2447-4EF4-87F2-6ACCC5CDD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BC23E6-6BF7-4731-8F7E-0AFA3B52F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DA596A-B802-462A-803D-DC745CCE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1748FC-273E-4067-B092-5D2BFA7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A44A30-F80B-45FD-865E-F64FDE58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35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CF7A9-8E88-4702-B6BF-6CD50E16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4B2E22-9A17-4C00-8F48-8A9346D8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B958F9-9EA7-4EF0-9692-118F4B18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30E5FF-C7BD-448E-8396-8A80FC41B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9AFD80-B2EC-4DC1-8BB1-C9BC223E4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1A81D24-AA16-49E9-A3F0-B82526DA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D5EC670-8508-4916-87C2-FBAEF91D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D797493-33C6-4CA1-865A-69DF9FC4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47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B6-68B7-4B9F-A6B2-FF064F00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BCA91F9-41C2-418E-8F50-F133140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336AF3-63CA-47A2-BE3D-FCE173A1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9C5501-CBC7-4446-87E2-3D8A5603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48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F0AD47-91A5-4427-80B9-48AF163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A38D36-D5DD-4C80-94B7-893027A6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D8D220-B3C3-4EE3-80DA-2D547E7A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84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D51F32-22AD-4D34-AA7E-F284FFFE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C741EC-0D84-4947-950C-E563B1F89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0C1FAC-D320-443E-A684-2002AB084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C4A3D2-0C99-4975-B706-B03CDB7A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4F9C2A-5CAC-4752-BE71-CCD563B7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51748C-80BF-4306-A960-4961734C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63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EB4ED-CE29-4DCE-9DBC-3EF2D449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710519-ED49-4929-B8F5-3C6CA24A8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08FA21-1249-43B7-86B0-C3AE7ACF8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CC356-52CA-480B-AE35-E597F5D0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8C4F7F-7F8E-40D2-BDA5-E6CF26C6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EEE555-3F3D-4BD2-BF3E-6C6D7D01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53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11FF58-F19C-4674-A3FE-00F559D9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05DB01-1484-4093-A1E2-FCE70190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D9EEF8-E2CE-4378-A93C-8E2306BBD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3D60C6-7192-42EF-B12E-1B672C6E4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513D00-D8B1-487D-9444-38FAD4A18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04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ara.nardin@unitn.it?subject=SPIF%20Presentation%20-%20Ph.D.%20Candidate%20Nard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CNardin/Lecture/tree/2021/ISP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Nardin/Lecture/tree/2021/ISP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zonesismiche.mi.ingv.it/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9" Type="http://schemas.openxmlformats.org/officeDocument/2006/relationships/image" Target="../media/image6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Nardi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mailto:chiara.nardin@unitn.it?subject=SPIF%20Presentation%20-%20Ph.D.%20Candidate%20Nardin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54233"/>
            <a:ext cx="12192000" cy="1585935"/>
          </a:xfrm>
        </p:spPr>
        <p:txBody>
          <a:bodyPr/>
          <a:lstStyle/>
          <a:p>
            <a:r>
              <a:rPr lang="en-US" dirty="0">
                <a:latin typeface="Adobe Caslon Pro"/>
              </a:rPr>
              <a:t>Fragility Analysis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B89D19-5D0C-423A-AF3A-CB70302F9E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>
                <a:latin typeface="Adobe Caslon Pro"/>
              </a:rPr>
              <a:t>Formulation and </a:t>
            </a:r>
            <a:r>
              <a:rPr lang="en-US" i="1" dirty="0" err="1">
                <a:latin typeface="Adobe Caslon Pro"/>
              </a:rPr>
              <a:t>MatLab</a:t>
            </a:r>
            <a:r>
              <a:rPr lang="en-US" i="1" dirty="0">
                <a:latin typeface="Adobe Caslon Pro"/>
              </a:rPr>
              <a:t> Computation</a:t>
            </a:r>
            <a:endParaRPr lang="it-IT" i="1" dirty="0">
              <a:latin typeface="Adobe Caslon Pro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482770-66EA-4421-9562-682964F229B9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15 </a:t>
            </a:r>
            <a:r>
              <a:rPr lang="it-IT" sz="1200" dirty="0" err="1">
                <a:latin typeface="Adobe Caslon Pro"/>
              </a:rPr>
              <a:t>December</a:t>
            </a:r>
            <a:r>
              <a:rPr lang="it-IT" sz="1200" dirty="0">
                <a:latin typeface="Adobe Caslon Pro"/>
              </a:rPr>
              <a:t> 2021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200" dirty="0" err="1">
                <a:latin typeface="Adobe Caslon Pro"/>
              </a:rPr>
              <a:t>Student</a:t>
            </a:r>
            <a:r>
              <a:rPr lang="it-IT" sz="1200" dirty="0">
                <a:latin typeface="Adobe Caslon Pro"/>
              </a:rPr>
              <a:t>:</a:t>
            </a:r>
            <a:r>
              <a:rPr lang="it-IT" sz="1400" i="1" dirty="0">
                <a:latin typeface="Adobe Caslon Pro"/>
              </a:rPr>
              <a:t>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3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FE888E99-4093-4BD2-8650-625672CE03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415308"/>
            <a:ext cx="8769926" cy="974658"/>
          </a:xfrm>
        </p:spPr>
        <p:txBody>
          <a:bodyPr>
            <a:normAutofit lnSpcReduction="10000"/>
          </a:bodyPr>
          <a:lstStyle/>
          <a:p>
            <a:endParaRPr lang="it-IT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Student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Chiara Nardin –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M.Sc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Eng. in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Civil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Engineering</a:t>
            </a:r>
          </a:p>
          <a:p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Prof. Marco Broccardo –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M.Sc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Eng. in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Civil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Engineering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FD4AB22-A3A8-4577-AC3D-5C7E01508019}"/>
              </a:ext>
            </a:extLst>
          </p:cNvPr>
          <p:cNvSpPr txBox="1"/>
          <p:nvPr/>
        </p:nvSpPr>
        <p:spPr>
          <a:xfrm>
            <a:off x="7557075" y="6418159"/>
            <a:ext cx="448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https://github.com/CNardin/Lecture/tree/2021/ISPS</a:t>
            </a:r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9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2: input and </a:t>
            </a:r>
            <a:r>
              <a:rPr lang="it-IT" i="1" dirty="0">
                <a:latin typeface="Adobe Caslon Pro"/>
              </a:rPr>
              <a:t>IM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selection</a:t>
            </a:r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10</a:t>
            </a:fld>
            <a:endParaRPr lang="it-IT" dirty="0">
              <a:latin typeface="Adobe Caslon Pro"/>
            </a:endParaRPr>
          </a:p>
        </p:txBody>
      </p:sp>
      <p:sp>
        <p:nvSpPr>
          <p:cNvPr id="20" name="CasellaDiTesto 20">
            <a:extLst>
              <a:ext uri="{FF2B5EF4-FFF2-40B4-BE49-F238E27FC236}">
                <a16:creationId xmlns:a16="http://schemas.microsoft.com/office/drawing/2014/main" id="{DD863667-7EEA-4BEA-98B1-A5FFB3BCE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72" y="6232220"/>
            <a:ext cx="74862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400" i="1" dirty="0">
                <a:latin typeface="Adobe Caslon Pro" pitchFamily="18" charset="0"/>
              </a:rPr>
              <a:t>Acceleration, velocity and displacement response spectra with mean value,</a:t>
            </a:r>
            <a:r>
              <a:rPr lang="it-IT" altLang="it-IT" sz="1400" i="1" dirty="0">
                <a:latin typeface="Adobe Caslon Pro" pitchFamily="18" charset="0"/>
              </a:rPr>
              <a:t> 10</a:t>
            </a:r>
            <a:r>
              <a:rPr lang="it-IT" altLang="it-IT" sz="1400" i="1" baseline="30000" dirty="0">
                <a:latin typeface="Adobe Caslon Pro" pitchFamily="18" charset="0"/>
              </a:rPr>
              <a:t>-th</a:t>
            </a:r>
            <a:r>
              <a:rPr lang="it-IT" altLang="it-IT" sz="1400" i="1" dirty="0">
                <a:latin typeface="Adobe Caslon Pro" pitchFamily="18" charset="0"/>
              </a:rPr>
              <a:t> and 90</a:t>
            </a:r>
            <a:r>
              <a:rPr lang="it-IT" altLang="it-IT" sz="1400" i="1" baseline="30000" dirty="0">
                <a:latin typeface="Adobe Caslon Pro" pitchFamily="18" charset="0"/>
              </a:rPr>
              <a:t>-th</a:t>
            </a:r>
            <a:r>
              <a:rPr lang="it-IT" altLang="it-IT" sz="1400" i="1" dirty="0">
                <a:latin typeface="Adobe Caslon Pro" pitchFamily="18" charset="0"/>
              </a:rPr>
              <a:t> quantile.</a:t>
            </a:r>
          </a:p>
        </p:txBody>
      </p:sp>
      <p:pic>
        <p:nvPicPr>
          <p:cNvPr id="22" name="Immagine 3">
            <a:extLst>
              <a:ext uri="{FF2B5EF4-FFF2-40B4-BE49-F238E27FC236}">
                <a16:creationId xmlns:a16="http://schemas.microsoft.com/office/drawing/2014/main" id="{17C36659-4FD6-4675-B0B3-FA93C00D0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" b="751"/>
          <a:stretch>
            <a:fillRect/>
          </a:stretch>
        </p:blipFill>
        <p:spPr bwMode="auto">
          <a:xfrm>
            <a:off x="234159" y="2801359"/>
            <a:ext cx="6989008" cy="32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uppo 1">
            <a:extLst>
              <a:ext uri="{FF2B5EF4-FFF2-40B4-BE49-F238E27FC236}">
                <a16:creationId xmlns:a16="http://schemas.microsoft.com/office/drawing/2014/main" id="{82EDE74C-3D71-42F8-971A-623A36813E69}"/>
              </a:ext>
            </a:extLst>
          </p:cNvPr>
          <p:cNvGrpSpPr>
            <a:grpSpLocks/>
          </p:cNvGrpSpPr>
          <p:nvPr/>
        </p:nvGrpSpPr>
        <p:grpSpPr bwMode="auto">
          <a:xfrm>
            <a:off x="7473810" y="2968566"/>
            <a:ext cx="4078428" cy="2857183"/>
            <a:chOff x="7341870" y="3231300"/>
            <a:chExt cx="4078328" cy="2856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8" name="Immagine 38">
              <a:extLst>
                <a:ext uri="{FF2B5EF4-FFF2-40B4-BE49-F238E27FC236}">
                  <a16:creationId xmlns:a16="http://schemas.microsoft.com/office/drawing/2014/main" id="{9EC32CDE-B473-4FB5-AB5C-1BA81894E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15" t="42935"/>
            <a:stretch/>
          </p:blipFill>
          <p:spPr bwMode="auto">
            <a:xfrm>
              <a:off x="7341870" y="3231300"/>
              <a:ext cx="4078328" cy="285265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Immagine 41">
              <a:extLst>
                <a:ext uri="{FF2B5EF4-FFF2-40B4-BE49-F238E27FC236}">
                  <a16:creationId xmlns:a16="http://schemas.microsoft.com/office/drawing/2014/main" id="{DAA373E3-0627-4D51-84E2-76207088C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02" t="63193" r="8180" b="349"/>
            <a:stretch>
              <a:fillRect/>
            </a:stretch>
          </p:blipFill>
          <p:spPr bwMode="auto">
            <a:xfrm>
              <a:off x="10030788" y="3949531"/>
              <a:ext cx="1373245" cy="211156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Immagine 42">
              <a:extLst>
                <a:ext uri="{FF2B5EF4-FFF2-40B4-BE49-F238E27FC236}">
                  <a16:creationId xmlns:a16="http://schemas.microsoft.com/office/drawing/2014/main" id="{EE7E877B-9A9C-4D11-9C62-FC0434897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42" t="87334" r="20644" b="291"/>
            <a:stretch>
              <a:fillRect/>
            </a:stretch>
          </p:blipFill>
          <p:spPr bwMode="auto">
            <a:xfrm>
              <a:off x="7341870" y="5356913"/>
              <a:ext cx="2688918" cy="73118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Rettangolo 30">
            <a:extLst>
              <a:ext uri="{FF2B5EF4-FFF2-40B4-BE49-F238E27FC236}">
                <a16:creationId xmlns:a16="http://schemas.microsoft.com/office/drawing/2014/main" id="{5838DC8C-D632-4E97-B288-F9D538A2F8BD}"/>
              </a:ext>
            </a:extLst>
          </p:cNvPr>
          <p:cNvSpPr/>
          <p:nvPr/>
        </p:nvSpPr>
        <p:spPr>
          <a:xfrm>
            <a:off x="10162794" y="4313930"/>
            <a:ext cx="1389444" cy="776392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5" name="CasellaDiTesto 20">
            <a:extLst>
              <a:ext uri="{FF2B5EF4-FFF2-40B4-BE49-F238E27FC236}">
                <a16:creationId xmlns:a16="http://schemas.microsoft.com/office/drawing/2014/main" id="{38936F04-3DA0-4D14-A6E5-D2B6A8B7F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859" y="6252411"/>
            <a:ext cx="40784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i="1" dirty="0" err="1">
                <a:latin typeface="Adobe Caslon Pro" pitchFamily="18" charset="0"/>
              </a:rPr>
              <a:t>Scatter</a:t>
            </a:r>
            <a:r>
              <a:rPr lang="it-IT" altLang="it-IT" sz="1400" i="1" dirty="0">
                <a:latin typeface="Adobe Caslon Pro" pitchFamily="18" charset="0"/>
              </a:rPr>
              <a:t> plot for </a:t>
            </a:r>
            <a:r>
              <a:rPr lang="it-IT" altLang="it-IT" sz="1400" i="1" dirty="0" err="1">
                <a:latin typeface="Adobe Caslon Pro" pitchFamily="18" charset="0"/>
              </a:rPr>
              <a:t>correlation</a:t>
            </a:r>
            <a:r>
              <a:rPr lang="it-IT" altLang="it-IT" sz="1400" i="1" dirty="0">
                <a:latin typeface="Adobe Caslon Pro" pitchFamily="18" charset="0"/>
              </a:rPr>
              <a:t>.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4D81BD86-6C40-4D86-8A2E-698476E1E61E}"/>
              </a:ext>
            </a:extLst>
          </p:cNvPr>
          <p:cNvSpPr txBox="1">
            <a:spLocks/>
          </p:cNvSpPr>
          <p:nvPr/>
        </p:nvSpPr>
        <p:spPr>
          <a:xfrm>
            <a:off x="6096000" y="1843255"/>
            <a:ext cx="5971650" cy="117002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AutoNum type="arabicParenR"/>
            </a:pPr>
            <a:r>
              <a:rPr lang="it-IT">
                <a:latin typeface="Adobe Caslon Pro"/>
              </a:rPr>
              <a:t>Data exploration of recorded gms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AutoNum type="arabicParenR"/>
            </a:pPr>
            <a:r>
              <a:rPr lang="it-IT">
                <a:latin typeface="Adobe Caslon Pro"/>
              </a:rPr>
              <a:t>Scatter plot and statistic tools to evaluate proper </a:t>
            </a:r>
            <a:r>
              <a:rPr lang="it-IT" i="1">
                <a:latin typeface="Adobe Caslon Pro"/>
              </a:rPr>
              <a:t>IM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AutoNum type="arabicParenR"/>
            </a:pPr>
            <a:endParaRPr lang="en-GB" dirty="0">
              <a:latin typeface="Adobe Caslon Pro"/>
            </a:endParaRPr>
          </a:p>
        </p:txBody>
      </p:sp>
      <p:graphicFrame>
        <p:nvGraphicFramePr>
          <p:cNvPr id="15" name="Tabella 6">
            <a:extLst>
              <a:ext uri="{FF2B5EF4-FFF2-40B4-BE49-F238E27FC236}">
                <a16:creationId xmlns:a16="http://schemas.microsoft.com/office/drawing/2014/main" id="{FACC1AE7-0BC7-45A0-B445-BF6E84FAE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1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2: input and </a:t>
            </a:r>
            <a:r>
              <a:rPr lang="it-IT" i="1" dirty="0">
                <a:latin typeface="Adobe Caslon Pro"/>
              </a:rPr>
              <a:t>IM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selection</a:t>
            </a:r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11</a:t>
            </a:fld>
            <a:endParaRPr lang="it-IT" dirty="0">
              <a:latin typeface="Adobe Caslon Pro"/>
            </a:endParaRP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ACA87B95-59B5-466B-9961-582B769AA7A7}"/>
              </a:ext>
            </a:extLst>
          </p:cNvPr>
          <p:cNvSpPr txBox="1">
            <a:spLocks/>
          </p:cNvSpPr>
          <p:nvPr/>
        </p:nvSpPr>
        <p:spPr>
          <a:xfrm>
            <a:off x="900184" y="2651959"/>
            <a:ext cx="7665401" cy="367021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>
                <a:latin typeface="Adobe Caslon Pro"/>
              </a:rPr>
              <a:t>Codes: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%%  Ground motions 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Ground_motions = load('accelrot_cellarray.mat'); 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NN = [1, 2, 3, 4, 5, 6, 7, 8, 9, 10, 11, 12, 13, 14, 16, 17, 19, 21, 23, 24,...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     25, 26, 28, 29, 30, 31, 32, 33, 34, 36, 37]; % number ID of the SS ground motions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DT = [0.01 , 0.01 , 0.005, 0.005, 0.005, 0.005, 0.02 , 0.02, 0.02, 0.01,...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     0.01 , 0.01 , 0.02 , 0.02 , 0.02 , 0.02 , 0.02 , 0.02, 0.01, 0.01,...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     0.005, 0.005, 0.005, 0.005, 0.02 , 0.005, 0.005, 0.01, 0.01, 0.01,...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     0.01 , 0.005, 0.005, 0.02 , 0.005, 0.01 , 0.01]; % integration time step </a:t>
            </a:r>
            <a:endParaRPr lang="en-GB" sz="1600" i="1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pPr marL="400050" indent="-400050">
              <a:buFont typeface="+mj-lt"/>
              <a:buAutoNum type="romanLcPeriod"/>
            </a:pPr>
            <a:endParaRPr lang="en-GB">
              <a:latin typeface="Adobe Caslon Pro"/>
            </a:endParaRPr>
          </a:p>
          <a:p>
            <a:endParaRPr lang="en-GB" i="1" dirty="0">
              <a:latin typeface="Adobe Caslon Pro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FF4D958-4D33-4756-A623-8488FBB11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74CA4BE4-1065-4C6E-A06D-8330271AC08E}"/>
              </a:ext>
            </a:extLst>
          </p:cNvPr>
          <p:cNvSpPr txBox="1"/>
          <p:nvPr/>
        </p:nvSpPr>
        <p:spPr>
          <a:xfrm>
            <a:off x="7557075" y="6418159"/>
            <a:ext cx="448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https://github.com/CNardin/Lecture/tree/2021/ISPS</a:t>
            </a:r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4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3: Definition of </a:t>
            </a:r>
            <a:r>
              <a:rPr lang="it-IT" i="1" dirty="0" err="1">
                <a:latin typeface="Adobe Caslon Pro"/>
              </a:rPr>
              <a:t>damage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limit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states</a:t>
            </a:r>
            <a:r>
              <a:rPr lang="it-IT" i="1" dirty="0">
                <a:latin typeface="Adobe Caslon Pro"/>
              </a:rPr>
              <a:t> </a:t>
            </a:r>
            <a:r>
              <a:rPr lang="it-IT" dirty="0">
                <a:latin typeface="Adobe Caslon Pro"/>
              </a:rPr>
              <a:t>and </a:t>
            </a:r>
            <a:r>
              <a:rPr lang="it-IT" dirty="0" err="1">
                <a:latin typeface="Adobe Caslon Pro"/>
              </a:rPr>
              <a:t>reference</a:t>
            </a:r>
            <a:r>
              <a:rPr lang="it-IT" dirty="0">
                <a:latin typeface="Adobe Caslon Pro"/>
              </a:rPr>
              <a:t> </a:t>
            </a:r>
            <a:r>
              <a:rPr lang="it-IT" i="1" dirty="0">
                <a:latin typeface="Adobe Caslon Pro"/>
              </a:rPr>
              <a:t>EDP</a:t>
            </a:r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12</a:t>
            </a:fld>
            <a:endParaRPr lang="it-IT" dirty="0">
              <a:latin typeface="Adobe Caslon Pro"/>
            </a:endParaRPr>
          </a:p>
        </p:txBody>
      </p:sp>
      <p:sp>
        <p:nvSpPr>
          <p:cNvPr id="17" name="CasellaDiTesto 26">
            <a:extLst>
              <a:ext uri="{FF2B5EF4-FFF2-40B4-BE49-F238E27FC236}">
                <a16:creationId xmlns:a16="http://schemas.microsoft.com/office/drawing/2014/main" id="{DBDD9EC7-82F7-4E5A-A7DE-EE95966B9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55" y="3402665"/>
            <a:ext cx="10391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dirty="0" err="1">
                <a:latin typeface="Adobe Caslon Pro"/>
              </a:rPr>
              <a:t>Document</a:t>
            </a:r>
            <a:r>
              <a:rPr lang="it-IT" altLang="it-IT" sz="1400" dirty="0">
                <a:latin typeface="Adobe Caslon Pro"/>
              </a:rPr>
              <a:t> </a:t>
            </a:r>
            <a:r>
              <a:rPr lang="it-IT" altLang="it-IT" sz="1400" i="1" dirty="0">
                <a:latin typeface="Adobe Caslon Pro"/>
              </a:rPr>
              <a:t>FEMA 356 </a:t>
            </a:r>
            <a:r>
              <a:rPr lang="it-IT" altLang="it-IT" sz="1400" dirty="0">
                <a:latin typeface="Adobe Caslon Pro"/>
              </a:rPr>
              <a:t>- </a:t>
            </a:r>
            <a:r>
              <a:rPr lang="en-US" altLang="it-IT" sz="1400" i="1" dirty="0" err="1">
                <a:latin typeface="Adobe Caslon Pro"/>
              </a:rPr>
              <a:t>Prestandard</a:t>
            </a:r>
            <a:r>
              <a:rPr lang="en-US" altLang="it-IT" sz="1400" i="1" dirty="0">
                <a:latin typeface="Adobe Caslon Pro"/>
              </a:rPr>
              <a:t> and Commentary for the Seismic Rehabilitation of Buildings; Table C1-3 - Structural Performance Levels and Damage.</a:t>
            </a:r>
            <a:endParaRPr lang="it-IT" altLang="it-IT" sz="1400" i="1" dirty="0">
              <a:latin typeface="Adobe Caslon Pro"/>
            </a:endParaRPr>
          </a:p>
        </p:txBody>
      </p:sp>
      <p:grpSp>
        <p:nvGrpSpPr>
          <p:cNvPr id="20" name="Gruppo 9">
            <a:extLst>
              <a:ext uri="{FF2B5EF4-FFF2-40B4-BE49-F238E27FC236}">
                <a16:creationId xmlns:a16="http://schemas.microsoft.com/office/drawing/2014/main" id="{CA3CFAD9-07F8-45D8-80A0-88C019FDB749}"/>
              </a:ext>
            </a:extLst>
          </p:cNvPr>
          <p:cNvGrpSpPr>
            <a:grpSpLocks/>
          </p:cNvGrpSpPr>
          <p:nvPr/>
        </p:nvGrpSpPr>
        <p:grpSpPr bwMode="auto">
          <a:xfrm>
            <a:off x="958850" y="2508093"/>
            <a:ext cx="10572750" cy="931626"/>
            <a:chOff x="1365070" y="1229840"/>
            <a:chExt cx="10572571" cy="932576"/>
          </a:xfrm>
        </p:grpSpPr>
        <p:pic>
          <p:nvPicPr>
            <p:cNvPr id="21" name="Immagine 2">
              <a:extLst>
                <a:ext uri="{FF2B5EF4-FFF2-40B4-BE49-F238E27FC236}">
                  <a16:creationId xmlns:a16="http://schemas.microsoft.com/office/drawing/2014/main" id="{90FBD609-F468-45B3-9062-02B7373D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070" y="1232253"/>
              <a:ext cx="5238919" cy="9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Immagine 8">
              <a:extLst>
                <a:ext uri="{FF2B5EF4-FFF2-40B4-BE49-F238E27FC236}">
                  <a16:creationId xmlns:a16="http://schemas.microsoft.com/office/drawing/2014/main" id="{5D979ADF-6557-4715-BC2D-D37E25909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6709" y="1229840"/>
              <a:ext cx="5310932" cy="9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257E74D-5363-4883-A51B-E2A4B32856A5}"/>
                </a:ext>
              </a:extLst>
            </p:cNvPr>
            <p:cNvSpPr txBox="1"/>
            <p:nvPr/>
          </p:nvSpPr>
          <p:spPr>
            <a:xfrm>
              <a:off x="1365070" y="1229840"/>
              <a:ext cx="2111339" cy="2772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1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Caslon Pro"/>
                  <a:ea typeface="TI-Nspire" panose="02020603050405020304" pitchFamily="18" charset="-120"/>
                </a:rPr>
                <a:t>MRF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3D1CB9F-3BEA-46A8-9B18-6C611015D12B}"/>
                </a:ext>
              </a:extLst>
            </p:cNvPr>
            <p:cNvSpPr txBox="1"/>
            <p:nvPr/>
          </p:nvSpPr>
          <p:spPr>
            <a:xfrm>
              <a:off x="6623638" y="1240235"/>
              <a:ext cx="2111339" cy="2772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1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Caslon Pro"/>
                  <a:ea typeface="TI-Nspire" panose="02020603050405020304" pitchFamily="18" charset="-120"/>
                </a:rPr>
                <a:t>BF</a:t>
              </a:r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5CF3A307-E4AD-4566-956A-A879DECB1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990" y="4173988"/>
            <a:ext cx="8606925" cy="2566335"/>
          </a:xfrm>
          <a:prstGeom prst="rect">
            <a:avLst/>
          </a:prstGeom>
        </p:spPr>
      </p:pic>
      <p:sp>
        <p:nvSpPr>
          <p:cNvPr id="39" name="Rettangolo 38">
            <a:extLst>
              <a:ext uri="{FF2B5EF4-FFF2-40B4-BE49-F238E27FC236}">
                <a16:creationId xmlns:a16="http://schemas.microsoft.com/office/drawing/2014/main" id="{222F01FB-9478-4D39-A1EA-7BDD999725DF}"/>
              </a:ext>
            </a:extLst>
          </p:cNvPr>
          <p:cNvSpPr/>
          <p:nvPr/>
        </p:nvSpPr>
        <p:spPr bwMode="auto">
          <a:xfrm>
            <a:off x="3068720" y="4173988"/>
            <a:ext cx="207880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E07C17CB-A45D-403D-8D80-B1545D98C14E}"/>
              </a:ext>
            </a:extLst>
          </p:cNvPr>
          <p:cNvSpPr/>
          <p:nvPr/>
        </p:nvSpPr>
        <p:spPr bwMode="auto">
          <a:xfrm>
            <a:off x="4076862" y="4173988"/>
            <a:ext cx="207880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4A7BC307-4CCE-40A4-BEB2-A2663CBD0259}"/>
              </a:ext>
            </a:extLst>
          </p:cNvPr>
          <p:cNvSpPr/>
          <p:nvPr/>
        </p:nvSpPr>
        <p:spPr bwMode="auto">
          <a:xfrm>
            <a:off x="5014239" y="4173988"/>
            <a:ext cx="890518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FC354184-2568-4CB4-8095-ACEC4AE7286F}"/>
              </a:ext>
            </a:extLst>
          </p:cNvPr>
          <p:cNvSpPr/>
          <p:nvPr/>
        </p:nvSpPr>
        <p:spPr bwMode="auto">
          <a:xfrm>
            <a:off x="6458450" y="4173988"/>
            <a:ext cx="890518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699EFDE2-43D9-4D64-BA36-E6600369D89D}"/>
              </a:ext>
            </a:extLst>
          </p:cNvPr>
          <p:cNvSpPr/>
          <p:nvPr/>
        </p:nvSpPr>
        <p:spPr bwMode="auto">
          <a:xfrm>
            <a:off x="8157430" y="4173988"/>
            <a:ext cx="207880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C842569A-7625-4FF3-9B6A-C83891DA17E6}"/>
              </a:ext>
            </a:extLst>
          </p:cNvPr>
          <p:cNvSpPr/>
          <p:nvPr/>
        </p:nvSpPr>
        <p:spPr bwMode="auto">
          <a:xfrm>
            <a:off x="9165572" y="4173988"/>
            <a:ext cx="207880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graphicFrame>
        <p:nvGraphicFramePr>
          <p:cNvPr id="19" name="Tabella 6">
            <a:extLst>
              <a:ext uri="{FF2B5EF4-FFF2-40B4-BE49-F238E27FC236}">
                <a16:creationId xmlns:a16="http://schemas.microsoft.com/office/drawing/2014/main" id="{761CCC60-AC27-48CC-A669-FB32B75C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42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3: Definition of </a:t>
            </a:r>
            <a:r>
              <a:rPr lang="it-IT" i="1" dirty="0" err="1">
                <a:latin typeface="Adobe Caslon Pro"/>
              </a:rPr>
              <a:t>damage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limit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states</a:t>
            </a:r>
            <a:r>
              <a:rPr lang="it-IT" i="1" dirty="0">
                <a:latin typeface="Adobe Caslon Pro"/>
              </a:rPr>
              <a:t> </a:t>
            </a:r>
            <a:r>
              <a:rPr lang="it-IT" dirty="0">
                <a:latin typeface="Adobe Caslon Pro"/>
              </a:rPr>
              <a:t>and </a:t>
            </a:r>
            <a:r>
              <a:rPr lang="it-IT" dirty="0" err="1">
                <a:latin typeface="Adobe Caslon Pro"/>
              </a:rPr>
              <a:t>reference</a:t>
            </a:r>
            <a:r>
              <a:rPr lang="it-IT" dirty="0">
                <a:latin typeface="Adobe Caslon Pro"/>
              </a:rPr>
              <a:t> </a:t>
            </a:r>
            <a:r>
              <a:rPr lang="it-IT" i="1" dirty="0">
                <a:latin typeface="Adobe Caslon Pro"/>
              </a:rPr>
              <a:t>EDP</a:t>
            </a:r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13</a:t>
            </a:fld>
            <a:endParaRPr lang="it-IT" dirty="0">
              <a:latin typeface="Adobe Caslon Pro"/>
            </a:endParaRP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ACA87B95-59B5-466B-9961-582B769AA7A7}"/>
              </a:ext>
            </a:extLst>
          </p:cNvPr>
          <p:cNvSpPr txBox="1">
            <a:spLocks/>
          </p:cNvSpPr>
          <p:nvPr/>
        </p:nvSpPr>
        <p:spPr>
          <a:xfrm>
            <a:off x="741119" y="2651959"/>
            <a:ext cx="8355989" cy="400674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numCol="2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 err="1">
                <a:latin typeface="Adobe Caslon Pro"/>
              </a:rPr>
              <a:t>Codes</a:t>
            </a:r>
            <a:r>
              <a:rPr lang="it-IT" u="sng" dirty="0">
                <a:latin typeface="Adobe Caslon Pro"/>
              </a:rPr>
              <a:t>: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%% MDOF Properties 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 Choose between the structural system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MDOF_properties_BW_MRF</a:t>
            </a:r>
            <a:endParaRPr lang="en-US" sz="1600" dirty="0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US" sz="18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MDOF_properties_BW_BF</a:t>
            </a:r>
            <a:endParaRPr lang="en-US" sz="1800" dirty="0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US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 and  between linear or hysteretic </a:t>
            </a:r>
            <a:r>
              <a:rPr lang="en-US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behaviour</a:t>
            </a:r>
            <a:endParaRPr lang="en-US" dirty="0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US" dirty="0">
                <a:latin typeface="Adobe Caslon Pro"/>
              </a:rPr>
              <a:t>%% Structural </a:t>
            </a:r>
            <a:r>
              <a:rPr lang="en-US" dirty="0" err="1">
                <a:latin typeface="Adobe Caslon Pro"/>
              </a:rPr>
              <a:t>behaviour</a:t>
            </a:r>
            <a:endParaRPr lang="en-US" dirty="0">
              <a:latin typeface="Adobe Caslon Pro"/>
            </a:endParaRPr>
          </a:p>
          <a:p>
            <a:r>
              <a:rPr lang="it-IT" dirty="0" err="1">
                <a:latin typeface="Adobe Caslon Pro"/>
              </a:rPr>
              <a:t>System_type</a:t>
            </a:r>
            <a:r>
              <a:rPr lang="it-IT" dirty="0">
                <a:latin typeface="Adobe Caslon Pro"/>
              </a:rPr>
              <a:t> = ‘le’; % ‘</a:t>
            </a:r>
            <a:r>
              <a:rPr lang="it-IT" dirty="0" err="1">
                <a:latin typeface="Adobe Caslon Pro"/>
              </a:rPr>
              <a:t>bw</a:t>
            </a:r>
            <a:r>
              <a:rPr lang="it-IT" dirty="0">
                <a:latin typeface="Adobe Caslon Pro"/>
              </a:rPr>
              <a:t>’</a:t>
            </a:r>
          </a:p>
          <a:p>
            <a:r>
              <a:rPr lang="it-IT" dirty="0">
                <a:latin typeface="Adobe Caslon Pro"/>
              </a:rPr>
              <a:t>% </a:t>
            </a:r>
            <a:r>
              <a:rPr lang="it-IT" dirty="0" err="1">
                <a:latin typeface="Adobe Caslon Pro"/>
              </a:rPr>
              <a:t>bw</a:t>
            </a:r>
            <a:r>
              <a:rPr lang="it-IT" dirty="0">
                <a:latin typeface="Adobe Caslon Pro"/>
              </a:rPr>
              <a:t> = </a:t>
            </a:r>
            <a:r>
              <a:rPr lang="it-IT" dirty="0" err="1">
                <a:latin typeface="Adobe Caslon Pro"/>
              </a:rPr>
              <a:t>bouc-wen</a:t>
            </a:r>
            <a:endParaRPr lang="it-IT" dirty="0">
              <a:latin typeface="Adobe Caslon Pro"/>
            </a:endParaRPr>
          </a:p>
          <a:p>
            <a:r>
              <a:rPr lang="it-IT" dirty="0">
                <a:latin typeface="Adobe Caslon Pro"/>
              </a:rPr>
              <a:t>% le = linear </a:t>
            </a:r>
            <a:r>
              <a:rPr lang="it-IT" dirty="0" err="1">
                <a:latin typeface="Adobe Caslon Pro"/>
              </a:rPr>
              <a:t>elastic</a:t>
            </a:r>
            <a:endParaRPr lang="en-GB" dirty="0">
              <a:latin typeface="Adobe Caslon Pro"/>
            </a:endParaRPr>
          </a:p>
          <a:p>
            <a:r>
              <a:rPr lang="en-GB" i="1" dirty="0">
                <a:latin typeface="Adobe Caslon Pro"/>
              </a:rPr>
              <a:t>…</a:t>
            </a:r>
          </a:p>
          <a:p>
            <a:r>
              <a:rPr lang="en-GB" dirty="0">
                <a:latin typeface="Adobe Caslon Pro"/>
              </a:rPr>
              <a:t>%% Limit States</a:t>
            </a:r>
          </a:p>
          <a:p>
            <a:r>
              <a:rPr lang="en-GB" dirty="0">
                <a:latin typeface="Adobe Caslon Pro"/>
              </a:rPr>
              <a:t>LS = [0.50 0.75 1 2 3]*4/100;</a:t>
            </a:r>
          </a:p>
          <a:p>
            <a:r>
              <a:rPr lang="en-GB" dirty="0">
                <a:latin typeface="Adobe Caslon Pro"/>
              </a:rPr>
              <a:t>for </a:t>
            </a:r>
            <a:r>
              <a:rPr lang="en-GB" dirty="0" err="1">
                <a:latin typeface="Adobe Caslon Pro"/>
              </a:rPr>
              <a:t>ls_i</a:t>
            </a:r>
            <a:r>
              <a:rPr lang="en-GB" dirty="0">
                <a:latin typeface="Adobe Caslon Pro"/>
              </a:rPr>
              <a:t> = 1:numel(LS)</a:t>
            </a:r>
          </a:p>
          <a:p>
            <a:r>
              <a:rPr lang="en-GB" dirty="0" err="1">
                <a:latin typeface="Adobe Caslon Pro"/>
              </a:rPr>
              <a:t>ls_val</a:t>
            </a:r>
            <a:r>
              <a:rPr lang="en-GB" dirty="0">
                <a:latin typeface="Adobe Caslon Pro"/>
              </a:rPr>
              <a:t> = LS(</a:t>
            </a:r>
            <a:r>
              <a:rPr lang="en-GB" dirty="0" err="1">
                <a:latin typeface="Adobe Caslon Pro"/>
              </a:rPr>
              <a:t>ls_i</a:t>
            </a:r>
            <a:r>
              <a:rPr lang="en-GB" dirty="0">
                <a:latin typeface="Adobe Caslon Pro"/>
              </a:rPr>
              <a:t>)</a:t>
            </a:r>
          </a:p>
          <a:p>
            <a:r>
              <a:rPr lang="en-GB" dirty="0" err="1">
                <a:latin typeface="Adobe Caslon Pro"/>
              </a:rPr>
              <a:t>Main_IDA_o_t</a:t>
            </a:r>
            <a:endParaRPr lang="en-GB" dirty="0">
              <a:latin typeface="Adobe Caslon Pro"/>
            </a:endParaRPr>
          </a:p>
          <a:p>
            <a:r>
              <a:rPr lang="en-GB" dirty="0" err="1">
                <a:latin typeface="Adobe Caslon Pro"/>
              </a:rPr>
              <a:t>ls_i</a:t>
            </a:r>
            <a:r>
              <a:rPr lang="en-GB" dirty="0">
                <a:latin typeface="Adobe Caslon Pro"/>
              </a:rPr>
              <a:t> = </a:t>
            </a:r>
            <a:r>
              <a:rPr lang="en-GB" dirty="0" err="1">
                <a:latin typeface="Adobe Caslon Pro"/>
              </a:rPr>
              <a:t>ls_i</a:t>
            </a:r>
            <a:r>
              <a:rPr lang="en-GB" dirty="0">
                <a:latin typeface="Adobe Caslon Pro"/>
              </a:rPr>
              <a:t> + 1;</a:t>
            </a:r>
          </a:p>
          <a:p>
            <a:r>
              <a:rPr lang="en-GB" dirty="0">
                <a:latin typeface="Adobe Caslon Pro"/>
              </a:rPr>
              <a:t>end</a:t>
            </a:r>
          </a:p>
          <a:p>
            <a:endParaRPr lang="en-GB" i="1" dirty="0">
              <a:latin typeface="Adobe Caslon Pro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8D22377-70B1-4554-A57B-52F4CEAF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11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4: </a:t>
            </a:r>
            <a:r>
              <a:rPr lang="it-IT" dirty="0" err="1">
                <a:latin typeface="Adobe Caslon Pro"/>
              </a:rPr>
              <a:t>Performing</a:t>
            </a:r>
            <a:r>
              <a:rPr lang="it-IT" dirty="0">
                <a:latin typeface="Adobe Caslon Pro"/>
              </a:rPr>
              <a:t> non-linear time histories </a:t>
            </a:r>
            <a:r>
              <a:rPr lang="it-IT" dirty="0" err="1">
                <a:latin typeface="Adobe Caslon Pro"/>
              </a:rPr>
              <a:t>analysis</a:t>
            </a:r>
            <a:endParaRPr lang="it-IT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14</a:t>
            </a:fld>
            <a:endParaRPr lang="it-IT" dirty="0">
              <a:latin typeface="Adobe Caslon Pro"/>
            </a:endParaRP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ACA87B95-59B5-466B-9961-582B769AA7A7}"/>
              </a:ext>
            </a:extLst>
          </p:cNvPr>
          <p:cNvSpPr txBox="1">
            <a:spLocks/>
          </p:cNvSpPr>
          <p:nvPr/>
        </p:nvSpPr>
        <p:spPr>
          <a:xfrm>
            <a:off x="741119" y="2651959"/>
            <a:ext cx="9039489" cy="400674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numCol="1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 err="1">
                <a:latin typeface="Adobe Caslon Pro"/>
              </a:rPr>
              <a:t>Codes</a:t>
            </a:r>
            <a:r>
              <a:rPr lang="it-IT" u="sng" dirty="0">
                <a:latin typeface="Adobe Caslon Pro"/>
              </a:rPr>
              <a:t>: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%% Initial condition         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Mat.dFe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=zeros(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Mat.NDOF,numel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a_g_norm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));    %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Preallocation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for the load for the time series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a_g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a_g_norm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*scale;                       % Scaled ground motion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Mat.Fe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=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Mat.M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*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Mat.r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'*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a_g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'*g;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%% Computation response 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[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HistVarBw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]=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ResponceMDF_Bw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(Mat); 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edp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max(abs(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HistVarBw.eps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(1,:)));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EDP(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edp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; %store the EDP for each time history analysis 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SCALE(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 = scale; %store the scale factor for each time history analysis</a:t>
            </a:r>
            <a:r>
              <a:rPr lang="en-GB" i="1" dirty="0">
                <a:latin typeface="Adobe Caslon Pro"/>
              </a:rPr>
              <a:t>…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A397785-78A3-4C9A-BAAC-EA6697540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53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5: Computing </a:t>
            </a:r>
            <a:r>
              <a:rPr lang="it-IT" dirty="0" err="1">
                <a:latin typeface="Adobe Caslon Pro"/>
              </a:rPr>
              <a:t>fragilities</a:t>
            </a:r>
            <a:endParaRPr lang="it-IT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15</a:t>
            </a:fld>
            <a:endParaRPr lang="it-IT" dirty="0">
              <a:latin typeface="Adobe Caslon Pro"/>
            </a:endParaRP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ACA87B95-59B5-466B-9961-582B769AA7A7}"/>
              </a:ext>
            </a:extLst>
          </p:cNvPr>
          <p:cNvSpPr txBox="1">
            <a:spLocks/>
          </p:cNvSpPr>
          <p:nvPr/>
        </p:nvSpPr>
        <p:spPr>
          <a:xfrm>
            <a:off x="741119" y="2651959"/>
            <a:ext cx="9039489" cy="400674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numCol="1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 err="1">
                <a:latin typeface="Adobe Caslon Pro"/>
              </a:rPr>
              <a:t>Codes</a:t>
            </a:r>
            <a:r>
              <a:rPr lang="it-IT" u="sng" dirty="0">
                <a:latin typeface="Adobe Caslon Pro"/>
              </a:rPr>
              <a:t>: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%% Untruncated IDA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[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parmhat,parmci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]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lognfit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IM_t_c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,0.01);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mu_IDA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parmhat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(1);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sigma_IDA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parmhat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(2);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%% Truncated IDA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2.2;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IM_trunc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IM_t_c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IM_t_c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&lt;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); % take only the results with IM &lt;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endParaRPr lang="en-US" sz="1600" dirty="0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eq_over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sum(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IM_t_c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&gt;=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);    % number of analyses reached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without collapsing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 Maximum likelihood fit, using equation (1) and (2) of previously slides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[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mu_IDA_t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,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sigma_IDA_t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]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truncated_ida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IM_trunc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,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,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eq_over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);</a:t>
            </a:r>
          </a:p>
          <a:p>
            <a:endParaRPr lang="en-GB" i="1" dirty="0">
              <a:latin typeface="Adobe Caslon Pro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5DAAE12-4818-4E3E-85FF-6E839A26BA39}"/>
              </a:ext>
            </a:extLst>
          </p:cNvPr>
          <p:cNvGrpSpPr/>
          <p:nvPr/>
        </p:nvGrpSpPr>
        <p:grpSpPr>
          <a:xfrm>
            <a:off x="5277555" y="2631436"/>
            <a:ext cx="6828839" cy="1430976"/>
            <a:chOff x="5277555" y="2631436"/>
            <a:chExt cx="6828839" cy="1430976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309A98D9-673A-435A-9C07-7CF6EB8EDC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178" r="20013"/>
            <a:stretch/>
          </p:blipFill>
          <p:spPr>
            <a:xfrm>
              <a:off x="5277555" y="3238885"/>
              <a:ext cx="5852351" cy="714375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6AC70104-A7C5-471B-8934-316F45E4E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2862" r="13036"/>
            <a:stretch/>
          </p:blipFill>
          <p:spPr>
            <a:xfrm>
              <a:off x="5363519" y="2631436"/>
              <a:ext cx="6361636" cy="607449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607AE9AA-C8C5-458E-8365-475F78FB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15844" y="2795587"/>
              <a:ext cx="590550" cy="1266825"/>
            </a:xfrm>
            <a:prstGeom prst="rect">
              <a:avLst/>
            </a:prstGeom>
          </p:spPr>
        </p:pic>
      </p:grpSp>
      <p:graphicFrame>
        <p:nvGraphicFramePr>
          <p:cNvPr id="11" name="Tabella 6">
            <a:extLst>
              <a:ext uri="{FF2B5EF4-FFF2-40B4-BE49-F238E27FC236}">
                <a16:creationId xmlns:a16="http://schemas.microsoft.com/office/drawing/2014/main" id="{F9FCAA5B-F2F8-4E86-AB40-D53817B85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05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5: Computing </a:t>
            </a:r>
            <a:r>
              <a:rPr lang="it-IT" dirty="0" err="1">
                <a:latin typeface="Adobe Caslon Pro"/>
              </a:rPr>
              <a:t>fragilities</a:t>
            </a:r>
            <a:r>
              <a:rPr lang="it-IT" dirty="0">
                <a:latin typeface="Adobe Caslon Pro"/>
              </a:rPr>
              <a:t> - </a:t>
            </a:r>
            <a:r>
              <a:rPr lang="it-IT" dirty="0" err="1">
                <a:latin typeface="Adobe Caslon Pro"/>
              </a:rPr>
              <a:t>Results</a:t>
            </a:r>
            <a:endParaRPr lang="it-IT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16</a:t>
            </a:fld>
            <a:endParaRPr lang="it-IT" dirty="0">
              <a:latin typeface="Adobe Caslon Pro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E24AA70-0151-4DDD-B1CB-6F28B3FB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68" y="2758349"/>
            <a:ext cx="7968233" cy="3473870"/>
          </a:xfrm>
          <a:prstGeom prst="rect">
            <a:avLst/>
          </a:prstGeom>
        </p:spPr>
      </p:pic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6E3589B7-A71C-49F9-AB7F-D43A8838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14960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i="1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b="1" i="0" u="none" kern="1200" dirty="0">
                        <a:solidFill>
                          <a:schemeClr val="bg1"/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26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5: Computing </a:t>
            </a:r>
            <a:r>
              <a:rPr lang="it-IT" dirty="0" err="1">
                <a:latin typeface="Adobe Caslon Pro"/>
              </a:rPr>
              <a:t>fragilities</a:t>
            </a:r>
            <a:r>
              <a:rPr lang="it-IT" dirty="0">
                <a:latin typeface="Adobe Caslon Pro"/>
              </a:rPr>
              <a:t> - </a:t>
            </a:r>
            <a:r>
              <a:rPr lang="it-IT" dirty="0" err="1">
                <a:latin typeface="Adobe Caslon Pro"/>
              </a:rPr>
              <a:t>Results</a:t>
            </a:r>
            <a:endParaRPr lang="it-IT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17</a:t>
            </a:fld>
            <a:endParaRPr lang="it-IT" dirty="0">
              <a:latin typeface="Adobe Caslon Pro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E24AA70-0151-4DDD-B1CB-6F28B3FB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68" y="2758349"/>
            <a:ext cx="7968233" cy="347387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D2536AE-767B-466D-8161-7B001EE833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90" b="1786"/>
          <a:stretch/>
        </p:blipFill>
        <p:spPr>
          <a:xfrm>
            <a:off x="606515" y="2798544"/>
            <a:ext cx="8276232" cy="3523764"/>
          </a:xfrm>
          <a:prstGeom prst="rect">
            <a:avLst/>
          </a:prstGeom>
        </p:spPr>
      </p:pic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246BF77-3A07-4793-9F53-692B48CCC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5747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i="1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b="1" i="0" u="none" kern="1200" dirty="0">
                        <a:solidFill>
                          <a:schemeClr val="bg1"/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6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BBA2B41-43F7-4424-9C1C-DA490661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>
                <a:latin typeface="Adobe Caslon Pro"/>
              </a:rPr>
              <a:t>References</a:t>
            </a:r>
            <a:r>
              <a:rPr lang="it-IT" dirty="0">
                <a:latin typeface="Adobe Caslon Pro"/>
              </a:rPr>
              <a:t>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3BD-A1CC-4FF0-97C1-25F02A65D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Baker J. W. (2008). </a:t>
            </a:r>
            <a:r>
              <a:rPr lang="en-GB" i="1" dirty="0">
                <a:latin typeface="Adobe Caslon Pro"/>
              </a:rPr>
              <a:t>An Introduction to Probabilistic Seismic Hazard Analysis (PSHA)</a:t>
            </a:r>
            <a:r>
              <a:rPr lang="en-GB" dirty="0">
                <a:latin typeface="Adobe Caslon Pro"/>
              </a:rPr>
              <a:t>, White Paper, Version 1.3, 72 pp.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Kramer, S.L. (1996) </a:t>
            </a:r>
            <a:r>
              <a:rPr lang="en-GB" i="1" dirty="0">
                <a:latin typeface="Adobe Caslon Pro"/>
              </a:rPr>
              <a:t>Geotechnical earthquake engineering</a:t>
            </a:r>
            <a:r>
              <a:rPr lang="en-GB" dirty="0">
                <a:latin typeface="Adobe Caslon Pro"/>
              </a:rPr>
              <a:t>. Prentice Hall, Upper Saddle River, N.J.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Wells, D.L. and Coppersmith, K.J. (1994) </a:t>
            </a:r>
            <a:r>
              <a:rPr lang="en-GB" i="1" dirty="0">
                <a:latin typeface="Adobe Caslon Pro"/>
              </a:rPr>
              <a:t>New empirical relationships among magnitude, rupture length, rupture width, rupture area, and surface displacement.</a:t>
            </a:r>
            <a:r>
              <a:rPr lang="en-GB" dirty="0">
                <a:latin typeface="Adobe Caslon Pro"/>
              </a:rPr>
              <a:t> Bull. Seism. Soc. Am., 84, 974-1002.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Cornell, C.A. (1968). </a:t>
            </a:r>
            <a:r>
              <a:rPr lang="en-GB" i="1" dirty="0">
                <a:latin typeface="Adobe Caslon Pro"/>
              </a:rPr>
              <a:t>Engineering seismic risk analysis</a:t>
            </a:r>
            <a:r>
              <a:rPr lang="en-GB" dirty="0">
                <a:latin typeface="Adobe Caslon Pro"/>
              </a:rPr>
              <a:t>, Bull. Seism. Soc. Am., 58, 1583-1606.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Broccardo, M. (2018) </a:t>
            </a:r>
            <a:r>
              <a:rPr lang="en-GB" i="1" dirty="0">
                <a:latin typeface="Adobe Caslon Pro"/>
              </a:rPr>
              <a:t>Probabilistic seismic risk analysis for civil systems</a:t>
            </a:r>
            <a:r>
              <a:rPr lang="en-GB" dirty="0">
                <a:latin typeface="Adobe Caslon Pro"/>
              </a:rPr>
              <a:t>, Lecture Notes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Stucchi M., Meletti C., Montaldo V., </a:t>
            </a:r>
            <a:r>
              <a:rPr lang="it-IT" dirty="0" err="1">
                <a:latin typeface="Adobe Caslon Pro"/>
              </a:rPr>
              <a:t>Akinci</a:t>
            </a:r>
            <a:r>
              <a:rPr lang="it-IT" dirty="0">
                <a:latin typeface="Adobe Caslon Pro"/>
              </a:rPr>
              <a:t> A., Faccioli E., Gasperini P., </a:t>
            </a:r>
            <a:r>
              <a:rPr lang="it-IT" dirty="0" err="1">
                <a:latin typeface="Adobe Caslon Pro"/>
              </a:rPr>
              <a:t>Malagnini</a:t>
            </a:r>
            <a:r>
              <a:rPr lang="it-IT" dirty="0">
                <a:latin typeface="Adobe Caslon Pro"/>
              </a:rPr>
              <a:t> L., Valensise G. (2004). </a:t>
            </a:r>
            <a:r>
              <a:rPr lang="it-IT" i="1" dirty="0">
                <a:latin typeface="Adobe Caslon Pro"/>
              </a:rPr>
              <a:t>Pericolosità sismica di riferimento per il territorio nazionale MPS04.</a:t>
            </a:r>
            <a:r>
              <a:rPr lang="it-IT" dirty="0">
                <a:latin typeface="Adobe Caslon Pro"/>
              </a:rPr>
              <a:t> Istituto Nazionale di Geofisica e Vulcanologia (INGV). https://doi.org/10.13127/sh/mps04/ag</a:t>
            </a:r>
            <a:r>
              <a:rPr lang="en-GB" dirty="0">
                <a:latin typeface="Adobe Caslon Pro"/>
              </a:rPr>
              <a:t>Kramer, S.L. (1996) Geotechnical earthquake engineering. Prentice Hall, Upper Saddle River, N.J.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  <a:hlinkClick r:id="rId2"/>
              </a:rPr>
              <a:t>http://zonesismiche.mi.ingv.it/</a:t>
            </a:r>
            <a:r>
              <a:rPr lang="en-GB" dirty="0">
                <a:latin typeface="Adobe Caslon Pro"/>
              </a:rPr>
              <a:t> </a:t>
            </a:r>
            <a:r>
              <a:rPr lang="en-GB" dirty="0">
                <a:latin typeface="Adobe Caslon Pro"/>
                <a:sym typeface="Wingdings" panose="05000000000000000000" pitchFamily="2" charset="2"/>
              </a:rPr>
              <a:t> Italian database </a:t>
            </a:r>
            <a:endParaRPr lang="it-IT" dirty="0">
              <a:latin typeface="Adobe Caslon Pr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18</a:t>
            </a:fld>
            <a:endParaRPr lang="it-IT" dirty="0">
              <a:latin typeface="Adobe Caslon Pro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C13A0BB5-C74E-4154-B45A-609F6E35F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36306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i="1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b="1" i="0" u="none" kern="1200" dirty="0">
                        <a:solidFill>
                          <a:schemeClr val="bg1"/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122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BBA2B41-43F7-4424-9C1C-DA490661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>
                <a:latin typeface="Adobe Caslon Pro"/>
              </a:rPr>
              <a:t>References</a:t>
            </a:r>
            <a:r>
              <a:rPr lang="it-IT" dirty="0">
                <a:latin typeface="Adobe Caslon Pro"/>
              </a:rPr>
              <a:t>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3BD-A1CC-4FF0-97C1-25F02A65D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dobe Caslon Pro"/>
              </a:rPr>
              <a:t>Mackie, K &amp; </a:t>
            </a:r>
            <a:r>
              <a:rPr lang="en-US" dirty="0" err="1">
                <a:latin typeface="Adobe Caslon Pro"/>
              </a:rPr>
              <a:t>Stojadinovic</a:t>
            </a:r>
            <a:r>
              <a:rPr lang="en-US" dirty="0">
                <a:latin typeface="Adobe Caslon Pro"/>
              </a:rPr>
              <a:t>, </a:t>
            </a:r>
            <a:r>
              <a:rPr lang="en-US" dirty="0" err="1">
                <a:latin typeface="Adobe Caslon Pro"/>
              </a:rPr>
              <a:t>Bozidar</a:t>
            </a:r>
            <a:r>
              <a:rPr lang="en-US" dirty="0">
                <a:latin typeface="Adobe Caslon Pro"/>
              </a:rPr>
              <a:t>. (2003). </a:t>
            </a:r>
            <a:r>
              <a:rPr lang="en-US" i="1" dirty="0">
                <a:latin typeface="Adobe Caslon Pro"/>
              </a:rPr>
              <a:t>Seismic Demands for Performance-Based Design of Bridges.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it-IT" sz="1800" dirty="0" err="1">
                <a:latin typeface="Adobe Caslon Pro"/>
              </a:rPr>
              <a:t>Bursi</a:t>
            </a:r>
            <a:r>
              <a:rPr lang="en-US" altLang="it-IT" sz="1800" dirty="0">
                <a:latin typeface="Adobe Caslon Pro"/>
              </a:rPr>
              <a:t>, </a:t>
            </a:r>
            <a:r>
              <a:rPr lang="en-US" altLang="it-IT" sz="1800" dirty="0" err="1">
                <a:latin typeface="Adobe Caslon Pro"/>
              </a:rPr>
              <a:t>Pucinotti</a:t>
            </a:r>
            <a:r>
              <a:rPr lang="en-US" altLang="it-IT" sz="1800" dirty="0">
                <a:latin typeface="Adobe Caslon Pro"/>
              </a:rPr>
              <a:t>, </a:t>
            </a:r>
            <a:r>
              <a:rPr lang="en-US" altLang="it-IT" sz="1800" dirty="0" err="1">
                <a:latin typeface="Adobe Caslon Pro"/>
              </a:rPr>
              <a:t>Tondini</a:t>
            </a:r>
            <a:r>
              <a:rPr lang="en-US" altLang="it-IT" sz="1800" dirty="0">
                <a:latin typeface="Adobe Caslon Pro"/>
              </a:rPr>
              <a:t>, </a:t>
            </a:r>
            <a:r>
              <a:rPr lang="en-US" altLang="it-IT" sz="1800" dirty="0" err="1">
                <a:latin typeface="Adobe Caslon Pro"/>
              </a:rPr>
              <a:t>Zanon</a:t>
            </a:r>
            <a:r>
              <a:rPr lang="en-US" altLang="it-IT" sz="1800" dirty="0">
                <a:latin typeface="Adobe Caslon Pro"/>
              </a:rPr>
              <a:t>, </a:t>
            </a:r>
            <a:r>
              <a:rPr lang="en-US" altLang="it-IT" sz="1800" i="1" dirty="0">
                <a:latin typeface="Adobe Caslon Pro"/>
              </a:rPr>
              <a:t>Tests and model calibration of high strength steel tubular beam-to-column and column-base composite joints for moment-resisting structures</a:t>
            </a:r>
            <a:r>
              <a:rPr lang="en-US" altLang="it-IT" sz="1800" dirty="0">
                <a:latin typeface="Adobe Caslon Pro"/>
              </a:rPr>
              <a:t>, Earthquake Engineering and Structural Dynamics, (2015).</a:t>
            </a:r>
            <a:endParaRPr lang="it-IT" altLang="it-IT" sz="1800" i="1" dirty="0">
              <a:latin typeface="Adobe Caslon Pr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Broccardo, M. (2018) </a:t>
            </a:r>
            <a:r>
              <a:rPr lang="en-GB" i="1" dirty="0">
                <a:latin typeface="Adobe Caslon Pro"/>
              </a:rPr>
              <a:t>Probabilistic seismic risk analysis for civil systems</a:t>
            </a:r>
            <a:r>
              <a:rPr lang="en-GB" dirty="0">
                <a:latin typeface="Adobe Caslon Pro"/>
              </a:rPr>
              <a:t>, Lecture Notes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Adobe Caslon Pro"/>
              </a:rPr>
              <a:t>Charalampakis</a:t>
            </a:r>
            <a:r>
              <a:rPr lang="en-US" dirty="0">
                <a:latin typeface="Adobe Caslon Pro"/>
              </a:rPr>
              <a:t>, A. &amp; </a:t>
            </a:r>
            <a:r>
              <a:rPr lang="en-US" dirty="0" err="1">
                <a:latin typeface="Adobe Caslon Pro"/>
              </a:rPr>
              <a:t>Koumousis,V</a:t>
            </a:r>
            <a:r>
              <a:rPr lang="en-US" dirty="0">
                <a:latin typeface="Adobe Caslon Pro"/>
              </a:rPr>
              <a:t>. (2010). </a:t>
            </a:r>
            <a:r>
              <a:rPr lang="en-US" i="1" dirty="0">
                <a:latin typeface="Adobe Caslon Pro"/>
              </a:rPr>
              <a:t>Parameters of </a:t>
            </a:r>
            <a:r>
              <a:rPr lang="en-US" i="1" dirty="0" err="1">
                <a:latin typeface="Adobe Caslon Pro"/>
              </a:rPr>
              <a:t>Bouc</a:t>
            </a:r>
            <a:r>
              <a:rPr lang="en-US" i="1" dirty="0">
                <a:latin typeface="Adobe Caslon Pro"/>
              </a:rPr>
              <a:t>–Wen Model Revisited</a:t>
            </a:r>
            <a:r>
              <a:rPr lang="en-US" dirty="0">
                <a:latin typeface="Adobe Caslon Pro"/>
              </a:rPr>
              <a:t>, Applied Mechanics.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Adobe Caslon Pro"/>
              </a:rPr>
              <a:t>Haukaas</a:t>
            </a:r>
            <a:r>
              <a:rPr lang="en-US" dirty="0">
                <a:latin typeface="Adobe Caslon Pro"/>
              </a:rPr>
              <a:t>, T. &amp; Der </a:t>
            </a:r>
            <a:r>
              <a:rPr lang="en-US" dirty="0" err="1">
                <a:latin typeface="Adobe Caslon Pro"/>
              </a:rPr>
              <a:t>Kiureghian</a:t>
            </a:r>
            <a:r>
              <a:rPr lang="en-US" dirty="0">
                <a:latin typeface="Adobe Caslon Pro"/>
              </a:rPr>
              <a:t>, A. (2004). </a:t>
            </a:r>
            <a:r>
              <a:rPr lang="en-US" i="1" dirty="0">
                <a:latin typeface="Adobe Caslon Pro"/>
              </a:rPr>
              <a:t>Finite Element Reliability and Sensitivity Methods for Performance-Based Earthquake Engineering</a:t>
            </a:r>
            <a:r>
              <a:rPr lang="en-US" dirty="0">
                <a:latin typeface="Adobe Caslon Pro"/>
              </a:rPr>
              <a:t>, tech. rep., PEER - Pacific Earthquake Engineering Research Center.</a:t>
            </a:r>
            <a:endParaRPr lang="en-GB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19</a:t>
            </a:fld>
            <a:endParaRPr lang="it-IT" dirty="0">
              <a:latin typeface="Adobe Caslon Pro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201F9BA3-6394-436D-A384-955355776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270803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i="1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b="1" i="0" u="none" kern="1200" dirty="0">
                        <a:solidFill>
                          <a:schemeClr val="bg1"/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30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194071" y="2481264"/>
                <a:ext cx="3765529" cy="94773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dobe Caslon Pro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>
                  <a:latin typeface="Adobe Caslon Pro"/>
                </a:endParaRPr>
              </a:p>
              <a:p>
                <a:pPr>
                  <a:lnSpc>
                    <a:spcPct val="100000"/>
                  </a:lnSpc>
                </a:pPr>
                <a:endParaRPr lang="en-GB" i="1" dirty="0">
                  <a:latin typeface="Adobe Caslon Pro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latin typeface="Adobe Caslon Pro"/>
                  </a:rPr>
                  <a:t>Fragility curves for different damage limit states or thresholds.</a:t>
                </a: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194071" y="2481264"/>
                <a:ext cx="3765529" cy="947736"/>
              </a:xfrm>
              <a:blipFill>
                <a:blip r:embed="rId3"/>
                <a:stretch>
                  <a:fillRect l="-1456" b="-910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>
                <a:latin typeface="Adobe Caslon Pro"/>
              </a:rPr>
              <a:t>Fragility</a:t>
            </a:r>
            <a:r>
              <a:rPr lang="it-IT" dirty="0">
                <a:latin typeface="Adobe Caslon Pro"/>
              </a:rPr>
              <a:t> Analysis</a:t>
            </a:r>
            <a:endParaRPr lang="en-GB" dirty="0">
              <a:latin typeface="Adobe Caslon Pro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2</a:t>
            </a:fld>
            <a:endParaRPr lang="it-IT" dirty="0">
              <a:latin typeface="Adobe Caslon Pro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5CC755AE-961C-4793-8CFA-8322F7D976EE}"/>
              </a:ext>
            </a:extLst>
          </p:cNvPr>
          <p:cNvGrpSpPr/>
          <p:nvPr/>
        </p:nvGrpSpPr>
        <p:grpSpPr>
          <a:xfrm>
            <a:off x="460218" y="2553942"/>
            <a:ext cx="1732426" cy="2100180"/>
            <a:chOff x="1645021" y="2977429"/>
            <a:chExt cx="2055610" cy="2100180"/>
          </a:xfrm>
        </p:grpSpPr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47E0E1AA-B9AB-4305-91E3-3AC63C2828FA}"/>
                </a:ext>
              </a:extLst>
            </p:cNvPr>
            <p:cNvGrpSpPr/>
            <p:nvPr/>
          </p:nvGrpSpPr>
          <p:grpSpPr>
            <a:xfrm>
              <a:off x="1645021" y="2977429"/>
              <a:ext cx="2055610" cy="2100180"/>
              <a:chOff x="1645021" y="2977429"/>
              <a:chExt cx="2080772" cy="2485734"/>
            </a:xfrm>
          </p:grpSpPr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3BE9C9B0-E6AC-4F82-994A-AF526F4DEC92}"/>
                  </a:ext>
                </a:extLst>
              </p:cNvPr>
              <p:cNvSpPr/>
              <p:nvPr/>
            </p:nvSpPr>
            <p:spPr>
              <a:xfrm rot="16200000">
                <a:off x="1465602" y="3156848"/>
                <a:ext cx="2439609" cy="2080772"/>
              </a:xfrm>
              <a:custGeom>
                <a:avLst/>
                <a:gdLst>
                  <a:gd name="connsiteX0" fmla="*/ 0 w 2080771"/>
                  <a:gd name="connsiteY0" fmla="*/ 104039 h 2439608"/>
                  <a:gd name="connsiteX1" fmla="*/ 104039 w 2080771"/>
                  <a:gd name="connsiteY1" fmla="*/ 0 h 2439608"/>
                  <a:gd name="connsiteX2" fmla="*/ 1976732 w 2080771"/>
                  <a:gd name="connsiteY2" fmla="*/ 0 h 2439608"/>
                  <a:gd name="connsiteX3" fmla="*/ 2080771 w 2080771"/>
                  <a:gd name="connsiteY3" fmla="*/ 104039 h 2439608"/>
                  <a:gd name="connsiteX4" fmla="*/ 2080771 w 2080771"/>
                  <a:gd name="connsiteY4" fmla="*/ 2335569 h 2439608"/>
                  <a:gd name="connsiteX5" fmla="*/ 1976732 w 2080771"/>
                  <a:gd name="connsiteY5" fmla="*/ 2439608 h 2439608"/>
                  <a:gd name="connsiteX6" fmla="*/ 104039 w 2080771"/>
                  <a:gd name="connsiteY6" fmla="*/ 2439608 h 2439608"/>
                  <a:gd name="connsiteX7" fmla="*/ 0 w 2080771"/>
                  <a:gd name="connsiteY7" fmla="*/ 2335569 h 2439608"/>
                  <a:gd name="connsiteX8" fmla="*/ 0 w 2080771"/>
                  <a:gd name="connsiteY8" fmla="*/ 104039 h 243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0771" h="2439608">
                    <a:moveTo>
                      <a:pt x="1992034" y="1"/>
                    </a:moveTo>
                    <a:cubicBezTo>
                      <a:pt x="2041042" y="1"/>
                      <a:pt x="2080771" y="54613"/>
                      <a:pt x="2080771" y="121981"/>
                    </a:cubicBezTo>
                    <a:lnTo>
                      <a:pt x="2080771" y="2317627"/>
                    </a:lnTo>
                    <a:cubicBezTo>
                      <a:pt x="2080771" y="2384995"/>
                      <a:pt x="2041042" y="2439607"/>
                      <a:pt x="1992034" y="2439607"/>
                    </a:cubicBezTo>
                    <a:lnTo>
                      <a:pt x="88737" y="2439607"/>
                    </a:lnTo>
                    <a:cubicBezTo>
                      <a:pt x="39729" y="2439607"/>
                      <a:pt x="0" y="2384995"/>
                      <a:pt x="0" y="2317627"/>
                    </a:cubicBezTo>
                    <a:lnTo>
                      <a:pt x="0" y="121981"/>
                    </a:lnTo>
                    <a:cubicBezTo>
                      <a:pt x="0" y="54613"/>
                      <a:pt x="39729" y="1"/>
                      <a:pt x="88737" y="1"/>
                    </a:cubicBezTo>
                    <a:lnTo>
                      <a:pt x="1992034" y="1"/>
                    </a:lnTo>
                    <a:close/>
                  </a:path>
                </a:pathLst>
              </a:custGeom>
              <a:noFill/>
              <a:ln w="57150">
                <a:solidFill>
                  <a:srgbClr val="A01625"/>
                </a:solidFill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39130" tIns="48006" rIns="62230" bIns="1664617" numCol="1" spcCol="1270" anchor="t" anchorCtr="0">
                <a:noAutofit/>
              </a:bodyPr>
              <a:lstStyle/>
              <a:p>
                <a:pPr marL="0" lvl="0" indent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400" b="1" kern="1200" dirty="0">
                    <a:latin typeface="+mj-lt"/>
                  </a:rPr>
                  <a:t>VULNERABILITY</a:t>
                </a:r>
                <a:endParaRPr lang="en-GB" sz="1400" b="1" kern="1200" dirty="0">
                  <a:latin typeface="+mj-lt"/>
                </a:endParaRPr>
              </a:p>
            </p:txBody>
          </p:sp>
          <p:sp>
            <p:nvSpPr>
              <p:cNvPr id="38" name="Figura a mano libera: forma 37">
                <a:extLst>
                  <a:ext uri="{FF2B5EF4-FFF2-40B4-BE49-F238E27FC236}">
                    <a16:creationId xmlns:a16="http://schemas.microsoft.com/office/drawing/2014/main" id="{844DA346-EA08-4C91-BA77-F9A57DEEB825}"/>
                  </a:ext>
                </a:extLst>
              </p:cNvPr>
              <p:cNvSpPr/>
              <p:nvPr/>
            </p:nvSpPr>
            <p:spPr>
              <a:xfrm>
                <a:off x="2047223" y="3023555"/>
                <a:ext cx="1550174" cy="2439608"/>
              </a:xfrm>
              <a:custGeom>
                <a:avLst/>
                <a:gdLst>
                  <a:gd name="connsiteX0" fmla="*/ 0 w 1550174"/>
                  <a:gd name="connsiteY0" fmla="*/ 0 h 2439608"/>
                  <a:gd name="connsiteX1" fmla="*/ 1550174 w 1550174"/>
                  <a:gd name="connsiteY1" fmla="*/ 0 h 2439608"/>
                  <a:gd name="connsiteX2" fmla="*/ 1550174 w 1550174"/>
                  <a:gd name="connsiteY2" fmla="*/ 2439608 h 2439608"/>
                  <a:gd name="connsiteX3" fmla="*/ 0 w 1550174"/>
                  <a:gd name="connsiteY3" fmla="*/ 2439608 h 2439608"/>
                  <a:gd name="connsiteX4" fmla="*/ 0 w 1550174"/>
                  <a:gd name="connsiteY4" fmla="*/ 0 h 243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0174" h="2439608">
                    <a:moveTo>
                      <a:pt x="0" y="0"/>
                    </a:moveTo>
                    <a:lnTo>
                      <a:pt x="1550174" y="0"/>
                    </a:lnTo>
                    <a:lnTo>
                      <a:pt x="1550174" y="2439608"/>
                    </a:lnTo>
                    <a:lnTo>
                      <a:pt x="0" y="243960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2">
                <a:scrgbClr r="0" g="0" b="0"/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0" tIns="51435" rIns="0" bIns="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500" kern="1200" dirty="0" err="1">
                    <a:latin typeface="+mj-lt"/>
                  </a:rPr>
                  <a:t>Vulnerability</a:t>
                </a:r>
                <a:r>
                  <a:rPr lang="it-IT" sz="1500" kern="1200" dirty="0">
                    <a:latin typeface="+mj-lt"/>
                  </a:rPr>
                  <a:t> </a:t>
                </a:r>
                <a:r>
                  <a:rPr lang="it-IT" sz="1500" kern="1200" dirty="0" err="1">
                    <a:latin typeface="+mj-lt"/>
                  </a:rPr>
                  <a:t>analysis</a:t>
                </a: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2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4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4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0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400" i="1" kern="1200" dirty="0" err="1">
                    <a:latin typeface="+mj-lt"/>
                  </a:rPr>
                  <a:t>engineering</a:t>
                </a:r>
                <a:r>
                  <a:rPr lang="it-IT" sz="1400" i="1" kern="1200" dirty="0">
                    <a:latin typeface="+mj-lt"/>
                  </a:rPr>
                  <a:t> </a:t>
                </a:r>
                <a:r>
                  <a:rPr lang="it-IT" sz="1400" i="1" kern="1200" dirty="0" err="1">
                    <a:latin typeface="+mj-lt"/>
                  </a:rPr>
                  <a:t>demand</a:t>
                </a:r>
                <a:r>
                  <a:rPr lang="it-IT" sz="1400" i="1" kern="1200" dirty="0">
                    <a:latin typeface="+mj-lt"/>
                  </a:rPr>
                  <a:t> par.</a:t>
                </a:r>
                <a:endParaRPr lang="en-GB" sz="1400" i="1" kern="1200" dirty="0">
                  <a:latin typeface="+mj-lt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E7A20EB4-DE2D-4DF8-B8CA-BD712478A266}"/>
                    </a:ext>
                  </a:extLst>
                </p:cNvPr>
                <p:cNvSpPr txBox="1"/>
                <p:nvPr/>
              </p:nvSpPr>
              <p:spPr>
                <a:xfrm>
                  <a:off x="2096851" y="3619605"/>
                  <a:ext cx="1484024" cy="11982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𝐸𝐷𝑃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i="1" dirty="0">
                    <a:latin typeface="Adobe Caslon Pro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it-IT" b="0" i="1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𝐸𝐷𝑃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E7A20EB4-DE2D-4DF8-B8CA-BD712478A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851" y="3619605"/>
                  <a:ext cx="1484024" cy="1198289"/>
                </a:xfrm>
                <a:prstGeom prst="rect">
                  <a:avLst/>
                </a:prstGeom>
                <a:blipFill>
                  <a:blip r:embed="rId8"/>
                  <a:stretch>
                    <a:fillRect l="-1951" t="-508" r="-390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BA12E64-C944-444A-8492-4090712167EE}"/>
              </a:ext>
            </a:extLst>
          </p:cNvPr>
          <p:cNvGrpSpPr/>
          <p:nvPr/>
        </p:nvGrpSpPr>
        <p:grpSpPr>
          <a:xfrm>
            <a:off x="1074740" y="4654122"/>
            <a:ext cx="1732425" cy="2078910"/>
            <a:chOff x="12560923" y="1013183"/>
            <a:chExt cx="1732425" cy="2078910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F5A19589-84B0-494C-871F-BFA40FB16A54}"/>
                </a:ext>
              </a:extLst>
            </p:cNvPr>
            <p:cNvGrpSpPr/>
            <p:nvPr/>
          </p:nvGrpSpPr>
          <p:grpSpPr>
            <a:xfrm>
              <a:off x="12560923" y="1013183"/>
              <a:ext cx="1732425" cy="2078910"/>
              <a:chOff x="13420811" y="2795247"/>
              <a:chExt cx="1732425" cy="2078910"/>
            </a:xfrm>
          </p:grpSpPr>
          <p:sp>
            <p:nvSpPr>
              <p:cNvPr id="42" name="Figura a mano libera: forma 41">
                <a:extLst>
                  <a:ext uri="{FF2B5EF4-FFF2-40B4-BE49-F238E27FC236}">
                    <a16:creationId xmlns:a16="http://schemas.microsoft.com/office/drawing/2014/main" id="{A51370AC-4537-4EBF-8E60-298A904533D1}"/>
                  </a:ext>
                </a:extLst>
              </p:cNvPr>
              <p:cNvSpPr/>
              <p:nvPr/>
            </p:nvSpPr>
            <p:spPr>
              <a:xfrm rot="16200000">
                <a:off x="13247569" y="2968489"/>
                <a:ext cx="2078910" cy="1732425"/>
              </a:xfrm>
              <a:custGeom>
                <a:avLst/>
                <a:gdLst>
                  <a:gd name="connsiteX0" fmla="*/ 0 w 1732424"/>
                  <a:gd name="connsiteY0" fmla="*/ 86621 h 2078909"/>
                  <a:gd name="connsiteX1" fmla="*/ 86621 w 1732424"/>
                  <a:gd name="connsiteY1" fmla="*/ 0 h 2078909"/>
                  <a:gd name="connsiteX2" fmla="*/ 1645803 w 1732424"/>
                  <a:gd name="connsiteY2" fmla="*/ 0 h 2078909"/>
                  <a:gd name="connsiteX3" fmla="*/ 1732424 w 1732424"/>
                  <a:gd name="connsiteY3" fmla="*/ 86621 h 2078909"/>
                  <a:gd name="connsiteX4" fmla="*/ 1732424 w 1732424"/>
                  <a:gd name="connsiteY4" fmla="*/ 1992288 h 2078909"/>
                  <a:gd name="connsiteX5" fmla="*/ 1645803 w 1732424"/>
                  <a:gd name="connsiteY5" fmla="*/ 2078909 h 2078909"/>
                  <a:gd name="connsiteX6" fmla="*/ 86621 w 1732424"/>
                  <a:gd name="connsiteY6" fmla="*/ 2078909 h 2078909"/>
                  <a:gd name="connsiteX7" fmla="*/ 0 w 1732424"/>
                  <a:gd name="connsiteY7" fmla="*/ 1992288 h 2078909"/>
                  <a:gd name="connsiteX8" fmla="*/ 0 w 1732424"/>
                  <a:gd name="connsiteY8" fmla="*/ 86621 h 2078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32424" h="2078909">
                    <a:moveTo>
                      <a:pt x="1660239" y="1"/>
                    </a:moveTo>
                    <a:cubicBezTo>
                      <a:pt x="1700105" y="1"/>
                      <a:pt x="1732424" y="46539"/>
                      <a:pt x="1732424" y="103946"/>
                    </a:cubicBezTo>
                    <a:lnTo>
                      <a:pt x="1732424" y="1974963"/>
                    </a:lnTo>
                    <a:cubicBezTo>
                      <a:pt x="1732424" y="2032370"/>
                      <a:pt x="1700105" y="2078908"/>
                      <a:pt x="1660239" y="2078908"/>
                    </a:cubicBezTo>
                    <a:lnTo>
                      <a:pt x="72185" y="2078908"/>
                    </a:lnTo>
                    <a:cubicBezTo>
                      <a:pt x="32319" y="2078908"/>
                      <a:pt x="0" y="2032370"/>
                      <a:pt x="0" y="1974963"/>
                    </a:cubicBezTo>
                    <a:lnTo>
                      <a:pt x="0" y="103946"/>
                    </a:lnTo>
                    <a:cubicBezTo>
                      <a:pt x="0" y="46539"/>
                      <a:pt x="32319" y="1"/>
                      <a:pt x="72185" y="1"/>
                    </a:cubicBezTo>
                    <a:lnTo>
                      <a:pt x="1660239" y="1"/>
                    </a:lnTo>
                    <a:close/>
                  </a:path>
                </a:pathLst>
              </a:custGeom>
              <a:noFill/>
              <a:ln w="57150">
                <a:solidFill>
                  <a:srgbClr val="A01625"/>
                </a:solidFill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374204" tIns="48006" rIns="62230" bIns="1385940" numCol="1" spcCol="1270" anchor="t" anchorCtr="0">
                <a:noAutofit/>
              </a:bodyPr>
              <a:lstStyle/>
              <a:p>
                <a:pPr marL="0" lvl="0" indent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400" b="1" kern="1200" dirty="0">
                    <a:latin typeface="+mj-lt"/>
                  </a:rPr>
                  <a:t>VULNERABILITY</a:t>
                </a:r>
                <a:endParaRPr lang="en-GB" sz="1400" b="1" kern="1200" dirty="0">
                  <a:latin typeface="+mj-lt"/>
                </a:endParaRPr>
              </a:p>
            </p:txBody>
          </p:sp>
          <p:sp>
            <p:nvSpPr>
              <p:cNvPr id="43" name="Figura a mano libera: forma 42">
                <a:extLst>
                  <a:ext uri="{FF2B5EF4-FFF2-40B4-BE49-F238E27FC236}">
                    <a16:creationId xmlns:a16="http://schemas.microsoft.com/office/drawing/2014/main" id="{5691EDB4-48C4-4767-A6FD-5BC8327061AF}"/>
                  </a:ext>
                </a:extLst>
              </p:cNvPr>
              <p:cNvSpPr/>
              <p:nvPr/>
            </p:nvSpPr>
            <p:spPr>
              <a:xfrm>
                <a:off x="13736062" y="2795247"/>
                <a:ext cx="1290656" cy="2078909"/>
              </a:xfrm>
              <a:custGeom>
                <a:avLst/>
                <a:gdLst>
                  <a:gd name="connsiteX0" fmla="*/ 0 w 1290656"/>
                  <a:gd name="connsiteY0" fmla="*/ 0 h 2078909"/>
                  <a:gd name="connsiteX1" fmla="*/ 1290656 w 1290656"/>
                  <a:gd name="connsiteY1" fmla="*/ 0 h 2078909"/>
                  <a:gd name="connsiteX2" fmla="*/ 1290656 w 1290656"/>
                  <a:gd name="connsiteY2" fmla="*/ 2078909 h 2078909"/>
                  <a:gd name="connsiteX3" fmla="*/ 0 w 1290656"/>
                  <a:gd name="connsiteY3" fmla="*/ 2078909 h 2078909"/>
                  <a:gd name="connsiteX4" fmla="*/ 0 w 1290656"/>
                  <a:gd name="connsiteY4" fmla="*/ 0 h 2078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0656" h="2078909">
                    <a:moveTo>
                      <a:pt x="0" y="0"/>
                    </a:moveTo>
                    <a:lnTo>
                      <a:pt x="1290656" y="0"/>
                    </a:lnTo>
                    <a:lnTo>
                      <a:pt x="1290656" y="2078909"/>
                    </a:lnTo>
                    <a:lnTo>
                      <a:pt x="0" y="20789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2">
                <a:scrgbClr r="0" g="0" b="0"/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0" tIns="51435" rIns="0" bIns="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500" kern="1200" dirty="0" err="1">
                    <a:latin typeface="+mj-lt"/>
                  </a:rPr>
                  <a:t>Damage</a:t>
                </a:r>
                <a:r>
                  <a:rPr lang="it-IT" sz="1500" kern="1200" dirty="0">
                    <a:latin typeface="+mj-lt"/>
                  </a:rPr>
                  <a:t> </a:t>
                </a:r>
                <a:r>
                  <a:rPr lang="it-IT" sz="1500" kern="1200" dirty="0" err="1">
                    <a:latin typeface="+mj-lt"/>
                  </a:rPr>
                  <a:t>analysis</a:t>
                </a: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3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500" i="1" kern="1200" dirty="0" err="1">
                    <a:latin typeface="+mj-lt"/>
                  </a:rPr>
                  <a:t>damage</a:t>
                </a:r>
                <a:r>
                  <a:rPr lang="it-IT" sz="1500" i="1" kern="1200" dirty="0">
                    <a:latin typeface="+mj-lt"/>
                  </a:rPr>
                  <a:t> </a:t>
                </a:r>
                <a:r>
                  <a:rPr lang="it-IT" sz="1500" i="1" kern="1200" dirty="0" err="1">
                    <a:latin typeface="+mj-lt"/>
                  </a:rPr>
                  <a:t>measure</a:t>
                </a:r>
                <a:endParaRPr lang="en-GB" sz="1500" i="1" kern="1200" dirty="0">
                  <a:latin typeface="+mj-lt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D78760EC-342C-4861-A0B5-8978C7DBD4FD}"/>
                    </a:ext>
                  </a:extLst>
                </p:cNvPr>
                <p:cNvSpPr txBox="1"/>
                <p:nvPr/>
              </p:nvSpPr>
              <p:spPr>
                <a:xfrm>
                  <a:off x="12845058" y="1574452"/>
                  <a:ext cx="1321772" cy="13849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𝐷𝑀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𝐸𝐷𝑃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i="1" dirty="0">
                    <a:latin typeface="Adobe Caslon Pro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it-IT" b="0" i="1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en-GB" dirty="0">
                    <a:latin typeface="Adobe Caslon Pro"/>
                  </a:endParaRPr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D78760EC-342C-4861-A0B5-8978C7DBD4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5058" y="1574452"/>
                  <a:ext cx="1321772" cy="1384995"/>
                </a:xfrm>
                <a:prstGeom prst="rect">
                  <a:avLst/>
                </a:prstGeom>
                <a:blipFill>
                  <a:blip r:embed="rId9"/>
                  <a:stretch>
                    <a:fillRect l="-1843" t="-881" r="-368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5C0607B2-D006-406B-8BB3-557F89D6B0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9027" y="2481263"/>
            <a:ext cx="4431962" cy="3933824"/>
          </a:xfrm>
          <a:prstGeom prst="rect">
            <a:avLst/>
          </a:prstGeom>
        </p:spPr>
      </p:pic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E2FD896A-2997-4F6D-ABA0-7E47C5729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22924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719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54233"/>
            <a:ext cx="12192000" cy="1585935"/>
          </a:xfrm>
        </p:spPr>
        <p:txBody>
          <a:bodyPr/>
          <a:lstStyle/>
          <a:p>
            <a:r>
              <a:rPr lang="en-US" dirty="0">
                <a:latin typeface="Adobe Caslon Pro"/>
              </a:rPr>
              <a:t>Thanks for the attention!</a:t>
            </a:r>
            <a:endParaRPr lang="it-IT" dirty="0">
              <a:latin typeface="Adobe Caslon Pro"/>
            </a:endParaRPr>
          </a:p>
        </p:txBody>
      </p: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888D58EA-359B-4CF9-B2B2-96CEE3076F9D}"/>
              </a:ext>
            </a:extLst>
          </p:cNvPr>
          <p:cNvSpPr txBox="1">
            <a:spLocks/>
          </p:cNvSpPr>
          <p:nvPr/>
        </p:nvSpPr>
        <p:spPr>
          <a:xfrm>
            <a:off x="0" y="5415308"/>
            <a:ext cx="8769926" cy="97465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marL="72231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t-IT">
                <a:latin typeface="Cambria" panose="02040503050406030204" pitchFamily="18" charset="0"/>
                <a:ea typeface="Cambria" panose="02040503050406030204" pitchFamily="18" charset="0"/>
              </a:rPr>
              <a:t>Ph.D. Student Chiara Nardin – M.Sc., Eng. in Civil Engineering</a:t>
            </a:r>
          </a:p>
          <a:p>
            <a:r>
              <a:rPr lang="it-IT">
                <a:latin typeface="Cambria" panose="02040503050406030204" pitchFamily="18" charset="0"/>
                <a:ea typeface="Cambria" panose="02040503050406030204" pitchFamily="18" charset="0"/>
              </a:rPr>
              <a:t>Prof. Marco Broccardo – Ph.D., M.Sc., Eng. in Civil Engineering</a:t>
            </a:r>
            <a:endParaRPr lang="it-IT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A55671-9ED6-4DE1-AAD7-CCD6442AB958}"/>
              </a:ext>
            </a:extLst>
          </p:cNvPr>
          <p:cNvSpPr txBox="1"/>
          <p:nvPr/>
        </p:nvSpPr>
        <p:spPr>
          <a:xfrm>
            <a:off x="8544337" y="6418159"/>
            <a:ext cx="349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https://github.com/CNardin</a:t>
            </a:r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2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C172DEAA-02EC-40C0-B7DB-7E98111D9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171" y="1967240"/>
            <a:ext cx="496093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Goal: to </a:t>
            </a:r>
            <a:r>
              <a:rPr lang="it-IT" dirty="0" err="1">
                <a:latin typeface="Adobe Caslon Pro"/>
              </a:rPr>
              <a:t>perform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fragility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analysis</a:t>
            </a:r>
            <a:endParaRPr lang="en-GB" dirty="0">
              <a:latin typeface="Adobe Caslon Pro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41122" y="2663825"/>
            <a:ext cx="5971650" cy="38893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it-IT" dirty="0" err="1">
                <a:latin typeface="Adobe Caslon Pro"/>
              </a:rPr>
              <a:t>Given</a:t>
            </a:r>
            <a:r>
              <a:rPr lang="it-IT" dirty="0">
                <a:latin typeface="Adobe Caslon Pro"/>
              </a:rPr>
              <a:t> the </a:t>
            </a:r>
            <a:r>
              <a:rPr lang="it-IT" dirty="0" err="1">
                <a:latin typeface="Adobe Caslon Pro"/>
              </a:rPr>
              <a:t>provided</a:t>
            </a:r>
            <a:r>
              <a:rPr lang="it-IT" dirty="0">
                <a:latin typeface="Adobe Caslon Pro"/>
              </a:rPr>
              <a:t> set of ground </a:t>
            </a:r>
            <a:r>
              <a:rPr lang="it-IT" dirty="0" err="1">
                <a:latin typeface="Adobe Caslon Pro"/>
              </a:rPr>
              <a:t>motions</a:t>
            </a:r>
            <a:r>
              <a:rPr lang="it-IT" dirty="0">
                <a:latin typeface="Adobe Caslon Pro"/>
              </a:rPr>
              <a:t>, </a:t>
            </a:r>
            <a:r>
              <a:rPr lang="it-IT" dirty="0" err="1">
                <a:latin typeface="Adobe Caslon Pro"/>
              </a:rPr>
              <a:t>perform</a:t>
            </a:r>
            <a:r>
              <a:rPr lang="it-IT" dirty="0">
                <a:latin typeface="Adobe Caslon Pro"/>
              </a:rPr>
              <a:t> a </a:t>
            </a:r>
            <a:r>
              <a:rPr lang="it-IT" dirty="0" err="1">
                <a:latin typeface="Adobe Caslon Pro"/>
              </a:rPr>
              <a:t>classical</a:t>
            </a:r>
            <a:r>
              <a:rPr lang="it-IT" dirty="0">
                <a:latin typeface="Adobe Caslon Pro"/>
              </a:rPr>
              <a:t> and </a:t>
            </a:r>
            <a:r>
              <a:rPr lang="it-IT" dirty="0" err="1">
                <a:latin typeface="Adobe Caslon Pro"/>
              </a:rPr>
              <a:t>truncated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incremental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dynamic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analysis</a:t>
            </a:r>
            <a:r>
              <a:rPr lang="it-IT" dirty="0">
                <a:latin typeface="Adobe Caslon Pro"/>
              </a:rPr>
              <a:t> (</a:t>
            </a:r>
            <a:r>
              <a:rPr lang="it-IT" i="1" dirty="0">
                <a:latin typeface="Adobe Caslon Pro"/>
              </a:rPr>
              <a:t>IDA</a:t>
            </a:r>
            <a:r>
              <a:rPr lang="it-IT" dirty="0">
                <a:latin typeface="Adobe Caslon Pro"/>
              </a:rPr>
              <a:t>) and </a:t>
            </a:r>
            <a:r>
              <a:rPr lang="it-IT" dirty="0" err="1">
                <a:latin typeface="Adobe Caslon Pro"/>
              </a:rPr>
              <a:t>determine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fragility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curves</a:t>
            </a:r>
            <a:r>
              <a:rPr lang="it-IT" dirty="0">
                <a:latin typeface="Adobe Caslon Pro"/>
              </a:rPr>
              <a:t> for: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ATTEL – moment </a:t>
            </a:r>
            <a:r>
              <a:rPr lang="it-IT" dirty="0" err="1">
                <a:latin typeface="Adobe Caslon Pro"/>
              </a:rPr>
              <a:t>resistant</a:t>
            </a:r>
            <a:r>
              <a:rPr lang="it-IT" dirty="0">
                <a:latin typeface="Adobe Caslon Pro"/>
              </a:rPr>
              <a:t> frame (</a:t>
            </a:r>
            <a:r>
              <a:rPr lang="it-IT" i="1" dirty="0">
                <a:latin typeface="Adobe Caslon Pro"/>
              </a:rPr>
              <a:t>MRF</a:t>
            </a:r>
            <a:r>
              <a:rPr lang="it-IT" dirty="0">
                <a:latin typeface="Adobe Caslon Pro"/>
              </a:rPr>
              <a:t>);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ATTEL – </a:t>
            </a:r>
            <a:r>
              <a:rPr lang="it-IT" dirty="0" err="1">
                <a:latin typeface="Adobe Caslon Pro"/>
              </a:rPr>
              <a:t>braced</a:t>
            </a:r>
            <a:r>
              <a:rPr lang="it-IT" dirty="0">
                <a:latin typeface="Adobe Caslon Pro"/>
              </a:rPr>
              <a:t> frame (</a:t>
            </a:r>
            <a:r>
              <a:rPr lang="it-IT" i="1" dirty="0">
                <a:latin typeface="Adobe Caslon Pro"/>
              </a:rPr>
              <a:t>BF</a:t>
            </a:r>
            <a:r>
              <a:rPr lang="it-IT" dirty="0">
                <a:latin typeface="Adobe Caslon Pro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GB" dirty="0">
                <a:latin typeface="Adobe Caslon Pro"/>
              </a:rPr>
              <a:t>by considering both 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Linear elastic behaviour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GB" dirty="0" err="1">
                <a:latin typeface="Adobe Caslon Pro"/>
              </a:rPr>
              <a:t>Bouc</a:t>
            </a:r>
            <a:r>
              <a:rPr lang="en-GB" dirty="0">
                <a:latin typeface="Adobe Caslon Pro"/>
              </a:rPr>
              <a:t> – Wen model for hysteresis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3</a:t>
            </a:fld>
            <a:endParaRPr lang="it-IT" dirty="0">
              <a:latin typeface="Adobe Caslon Pro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978952" y="6245423"/>
            <a:ext cx="577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>
                <a:latin typeface="Adobe Caslon Pro"/>
                <a:cs typeface="Arial" panose="020B0604020202020204" pitchFamily="34" charset="0"/>
              </a:rPr>
              <a:t>3D model of the case study ATTEL – SERA project.</a:t>
            </a:r>
          </a:p>
        </p:txBody>
      </p:sp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76F82212-56FD-44E3-9D1C-F3DF95401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22924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2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>
                <a:latin typeface="Adobe Caslon Pro"/>
              </a:rPr>
              <a:t>Main</a:t>
            </a:r>
            <a:r>
              <a:rPr lang="it-IT" dirty="0">
                <a:latin typeface="Adobe Caslon Pro"/>
              </a:rPr>
              <a:t> steps:</a:t>
            </a:r>
            <a:endParaRPr lang="en-GB" dirty="0">
              <a:latin typeface="Adobe Caslon Pro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41122" y="2663825"/>
            <a:ext cx="5971650" cy="3889375"/>
          </a:xfrm>
        </p:spPr>
        <p:txBody>
          <a:bodyPr/>
          <a:lstStyle/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>
                <a:latin typeface="Adobe Caslon Pro"/>
              </a:rPr>
              <a:t>Definition of the </a:t>
            </a:r>
            <a:r>
              <a:rPr lang="it-IT" dirty="0" err="1">
                <a:latin typeface="Adobe Caslon Pro"/>
              </a:rPr>
              <a:t>numerical</a:t>
            </a:r>
            <a:r>
              <a:rPr lang="it-IT" dirty="0">
                <a:latin typeface="Adobe Caslon Pro"/>
              </a:rPr>
              <a:t> model</a:t>
            </a:r>
          </a:p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>
                <a:latin typeface="Adobe Caslon Pro"/>
              </a:rPr>
              <a:t>Input and </a:t>
            </a:r>
            <a:r>
              <a:rPr lang="it-IT" i="1" dirty="0">
                <a:latin typeface="Adobe Caslon Pro"/>
              </a:rPr>
              <a:t>IM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selection</a:t>
            </a:r>
            <a:endParaRPr lang="it-IT" dirty="0">
              <a:latin typeface="Adobe Caslon Pro"/>
            </a:endParaRPr>
          </a:p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>
                <a:latin typeface="Adobe Caslon Pro"/>
              </a:rPr>
              <a:t>Definition of </a:t>
            </a:r>
            <a:r>
              <a:rPr lang="it-IT" i="1" dirty="0" err="1">
                <a:latin typeface="Adobe Caslon Pro"/>
              </a:rPr>
              <a:t>damage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limit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states</a:t>
            </a:r>
            <a:r>
              <a:rPr lang="it-IT" i="1" dirty="0">
                <a:latin typeface="Adobe Caslon Pro"/>
              </a:rPr>
              <a:t> </a:t>
            </a:r>
            <a:r>
              <a:rPr lang="it-IT" dirty="0">
                <a:latin typeface="Adobe Caslon Pro"/>
              </a:rPr>
              <a:t>and </a:t>
            </a:r>
            <a:r>
              <a:rPr lang="it-IT" dirty="0" err="1">
                <a:latin typeface="Adobe Caslon Pro"/>
              </a:rPr>
              <a:t>reference</a:t>
            </a:r>
            <a:r>
              <a:rPr lang="it-IT" dirty="0">
                <a:latin typeface="Adobe Caslon Pro"/>
              </a:rPr>
              <a:t> </a:t>
            </a:r>
            <a:r>
              <a:rPr lang="it-IT" i="1" dirty="0">
                <a:latin typeface="Adobe Caslon Pro"/>
              </a:rPr>
              <a:t>EDP</a:t>
            </a:r>
            <a:endParaRPr lang="it-IT" dirty="0">
              <a:latin typeface="Adobe Caslon Pro"/>
            </a:endParaRPr>
          </a:p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 err="1">
                <a:latin typeface="Adobe Caslon Pro"/>
              </a:rPr>
              <a:t>Performing</a:t>
            </a:r>
            <a:r>
              <a:rPr lang="it-IT" dirty="0">
                <a:latin typeface="Adobe Caslon Pro"/>
              </a:rPr>
              <a:t> non-linear time histories </a:t>
            </a:r>
            <a:r>
              <a:rPr lang="it-IT" dirty="0" err="1">
                <a:latin typeface="Adobe Caslon Pro"/>
              </a:rPr>
              <a:t>analysis</a:t>
            </a:r>
            <a:r>
              <a:rPr lang="it-IT" dirty="0">
                <a:latin typeface="Adobe Caslon Pro"/>
              </a:rPr>
              <a:t> (IDA, </a:t>
            </a:r>
            <a:r>
              <a:rPr lang="it-IT" dirty="0" err="1">
                <a:latin typeface="Adobe Caslon Pro"/>
              </a:rPr>
              <a:t>truncated</a:t>
            </a:r>
            <a:r>
              <a:rPr lang="it-IT" dirty="0">
                <a:latin typeface="Adobe Caslon Pro"/>
              </a:rPr>
              <a:t> IDA, cloud, MSA …)</a:t>
            </a:r>
          </a:p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 err="1">
                <a:latin typeface="Adobe Caslon Pro"/>
              </a:rPr>
              <a:t>Collecting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results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pairs</a:t>
            </a:r>
            <a:r>
              <a:rPr lang="it-IT" dirty="0">
                <a:latin typeface="Adobe Caslon Pro"/>
              </a:rPr>
              <a:t> and computing </a:t>
            </a:r>
            <a:r>
              <a:rPr lang="it-IT" dirty="0" err="1">
                <a:latin typeface="Adobe Caslon Pro"/>
              </a:rPr>
              <a:t>fragility</a:t>
            </a:r>
            <a:endParaRPr lang="it-IT" dirty="0">
              <a:latin typeface="Adobe Caslon Pro"/>
            </a:endParaRPr>
          </a:p>
          <a:p>
            <a:pPr marL="342900" indent="-342900">
              <a:lnSpc>
                <a:spcPct val="125000"/>
              </a:lnSpc>
              <a:buAutoNum type="arabicParenR"/>
            </a:pPr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4</a:t>
            </a:fld>
            <a:endParaRPr lang="it-IT" dirty="0">
              <a:latin typeface="Adobe Caslon Pro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978952" y="6245423"/>
            <a:ext cx="577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>
                <a:latin typeface="Adobe Caslon Pro"/>
                <a:cs typeface="Arial" panose="020B0604020202020204" pitchFamily="34" charset="0"/>
              </a:rPr>
              <a:t>3D model of the case study ATTEL – SERA project.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38A2671-6A9F-41DD-8D38-00C8D18C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875" y="4749881"/>
            <a:ext cx="4371418" cy="188383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172DEAA-02EC-40C0-B7DB-7E98111D9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884" y="2108119"/>
            <a:ext cx="3139309" cy="269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Tabella 6">
            <a:extLst>
              <a:ext uri="{FF2B5EF4-FFF2-40B4-BE49-F238E27FC236}">
                <a16:creationId xmlns:a16="http://schemas.microsoft.com/office/drawing/2014/main" id="{9A3D06B5-D238-468F-94D4-2C307D769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77793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49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F5BE5197-8618-4DB5-BA15-EA31125F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8" y="2573805"/>
            <a:ext cx="496093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DFD9F661-2562-4B40-AFB2-CF39621757C1}"/>
              </a:ext>
            </a:extLst>
          </p:cNvPr>
          <p:cNvGrpSpPr>
            <a:grpSpLocks/>
          </p:cNvGrpSpPr>
          <p:nvPr/>
        </p:nvGrpSpPr>
        <p:grpSpPr bwMode="auto">
          <a:xfrm>
            <a:off x="4898802" y="2324227"/>
            <a:ext cx="4238780" cy="2076724"/>
            <a:chOff x="7108763" y="996825"/>
            <a:chExt cx="4298201" cy="2412596"/>
          </a:xfrm>
        </p:grpSpPr>
        <p:pic>
          <p:nvPicPr>
            <p:cNvPr id="24" name="Immagine 5">
              <a:extLst>
                <a:ext uri="{FF2B5EF4-FFF2-40B4-BE49-F238E27FC236}">
                  <a16:creationId xmlns:a16="http://schemas.microsoft.com/office/drawing/2014/main" id="{426ABC9A-D7BB-4628-8A5E-724B07AD9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037" y="996825"/>
              <a:ext cx="3657927" cy="241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CasellaDiTesto 38">
              <a:extLst>
                <a:ext uri="{FF2B5EF4-FFF2-40B4-BE49-F238E27FC236}">
                  <a16:creationId xmlns:a16="http://schemas.microsoft.com/office/drawing/2014/main" id="{2E1A7DEE-2791-4846-8C94-972140B15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8763" y="1105644"/>
              <a:ext cx="1853871" cy="339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300" b="1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T</a:t>
              </a:r>
              <a:r>
                <a:rPr lang="it-IT" altLang="it-IT" sz="1300" b="1" baseline="-25000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1</a:t>
              </a:r>
              <a:r>
                <a:rPr lang="it-IT" altLang="it-IT" sz="1300" b="1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 = 2.79 s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6BF9DCAB-6E4A-4BB4-A219-5B4AFF45B1E2}"/>
              </a:ext>
            </a:extLst>
          </p:cNvPr>
          <p:cNvGrpSpPr>
            <a:grpSpLocks/>
          </p:cNvGrpSpPr>
          <p:nvPr/>
        </p:nvGrpSpPr>
        <p:grpSpPr bwMode="auto">
          <a:xfrm>
            <a:off x="7215401" y="4589149"/>
            <a:ext cx="4224686" cy="2086288"/>
            <a:chOff x="7108763" y="3463682"/>
            <a:chExt cx="4283331" cy="2423748"/>
          </a:xfrm>
        </p:grpSpPr>
        <p:pic>
          <p:nvPicPr>
            <p:cNvPr id="27" name="Immagine 4">
              <a:extLst>
                <a:ext uri="{FF2B5EF4-FFF2-40B4-BE49-F238E27FC236}">
                  <a16:creationId xmlns:a16="http://schemas.microsoft.com/office/drawing/2014/main" id="{98BBA10F-48D1-4A12-BB5F-B1A2D1CEE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037" y="3463682"/>
              <a:ext cx="3643057" cy="2423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CasellaDiTesto 39">
              <a:extLst>
                <a:ext uri="{FF2B5EF4-FFF2-40B4-BE49-F238E27FC236}">
                  <a16:creationId xmlns:a16="http://schemas.microsoft.com/office/drawing/2014/main" id="{574CBC8F-1890-4CDD-ACC4-A5FD94073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8763" y="3610174"/>
              <a:ext cx="1853871" cy="339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300" b="1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T</a:t>
              </a:r>
              <a:r>
                <a:rPr lang="it-IT" altLang="it-IT" sz="1300" b="1" baseline="-25000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1</a:t>
              </a:r>
              <a:r>
                <a:rPr lang="it-IT" altLang="it-IT" sz="1300" b="1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 = 0.46 s</a:t>
              </a:r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4D55CA9-691B-45C4-801B-192C3884A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7582" y="2112189"/>
            <a:ext cx="283516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200" baseline="30000" dirty="0">
                <a:latin typeface="Adobe Caslon Pro"/>
              </a:rPr>
              <a:t>[1]</a:t>
            </a:r>
            <a:r>
              <a:rPr lang="en-US" altLang="it-IT" sz="1200" dirty="0">
                <a:latin typeface="Adobe Caslon Pro"/>
              </a:rPr>
              <a:t>BURSI, PUCINOTTI, TONDINI, ZANON, Tests and model calibration of high strength steel tubular beam-to-column and column-base composite joints for moment-resisting structures, Earthquake Engineering and Structural Dynamics, (2015).</a:t>
            </a:r>
            <a:endParaRPr lang="it-IT" altLang="it-IT" sz="1200" i="1" dirty="0">
              <a:latin typeface="Adobe Caslon Pro"/>
            </a:endParaRPr>
          </a:p>
        </p:txBody>
      </p:sp>
      <p:sp>
        <p:nvSpPr>
          <p:cNvPr id="30" name="Segnaposto numero diapositiva 4">
            <a:extLst>
              <a:ext uri="{FF2B5EF4-FFF2-40B4-BE49-F238E27FC236}">
                <a16:creationId xmlns:a16="http://schemas.microsoft.com/office/drawing/2014/main" id="{6B8446FF-4F21-4A80-9BDF-38124FA5AE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5</a:t>
            </a:fld>
            <a:endParaRPr lang="it-IT" dirty="0">
              <a:latin typeface="Adobe Caslon Pro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F0FBBE0-9669-4699-83C0-8FB1EA53D5EE}"/>
              </a:ext>
            </a:extLst>
          </p:cNvPr>
          <p:cNvSpPr txBox="1"/>
          <p:nvPr/>
        </p:nvSpPr>
        <p:spPr>
          <a:xfrm>
            <a:off x="360583" y="6152217"/>
            <a:ext cx="262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latin typeface="Adobe Caslon Pro"/>
                <a:cs typeface="Arial" panose="020B0604020202020204" pitchFamily="34" charset="0"/>
              </a:rPr>
              <a:t>3D model of the case study ATTEL – SERA project.</a:t>
            </a:r>
          </a:p>
        </p:txBody>
      </p:sp>
      <p:sp>
        <p:nvSpPr>
          <p:cNvPr id="32" name="Segnaposto testo 1">
            <a:extLst>
              <a:ext uri="{FF2B5EF4-FFF2-40B4-BE49-F238E27FC236}">
                <a16:creationId xmlns:a16="http://schemas.microsoft.com/office/drawing/2014/main" id="{ADEE0B6B-B862-4E45-8EB9-DC2913761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</p:spPr>
        <p:txBody>
          <a:bodyPr/>
          <a:lstStyle/>
          <a:p>
            <a:r>
              <a:rPr lang="it-IT" dirty="0">
                <a:latin typeface="Adobe Caslon Pro"/>
              </a:rPr>
              <a:t>Step 1: the case study ATTEL</a:t>
            </a:r>
            <a:r>
              <a:rPr lang="it-IT" baseline="30000" dirty="0">
                <a:latin typeface="Adobe Caslon Pro"/>
              </a:rPr>
              <a:t>(1)</a:t>
            </a:r>
            <a:endParaRPr lang="en-GB" baseline="30000" dirty="0">
              <a:latin typeface="Adobe Caslon Pro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DA0892C-5518-40B4-8BAA-1EE69835D315}"/>
              </a:ext>
            </a:extLst>
          </p:cNvPr>
          <p:cNvSpPr txBox="1"/>
          <p:nvPr/>
        </p:nvSpPr>
        <p:spPr>
          <a:xfrm>
            <a:off x="4898802" y="6152217"/>
            <a:ext cx="287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i="1" dirty="0" err="1">
                <a:latin typeface="Adobe Caslon Pro"/>
              </a:rPr>
              <a:t>Main</a:t>
            </a:r>
            <a:r>
              <a:rPr lang="it-IT" altLang="it-IT" sz="1400" i="1" dirty="0">
                <a:latin typeface="Adobe Caslon Pro"/>
              </a:rPr>
              <a:t> </a:t>
            </a:r>
            <a:r>
              <a:rPr lang="it-IT" altLang="it-IT" sz="1400" i="1" dirty="0" err="1">
                <a:latin typeface="Adobe Caslon Pro"/>
              </a:rPr>
              <a:t>sections</a:t>
            </a:r>
            <a:r>
              <a:rPr lang="it-IT" altLang="it-IT" sz="1400" i="1" dirty="0">
                <a:latin typeface="Adobe Caslon Pro"/>
              </a:rPr>
              <a:t> of the moment </a:t>
            </a:r>
            <a:r>
              <a:rPr lang="it-IT" altLang="it-IT" sz="1400" i="1" dirty="0" err="1">
                <a:latin typeface="Adobe Caslon Pro"/>
              </a:rPr>
              <a:t>resistent</a:t>
            </a:r>
            <a:r>
              <a:rPr lang="it-IT" altLang="it-IT" sz="1400" i="1" dirty="0">
                <a:latin typeface="Adobe Caslon Pro"/>
              </a:rPr>
              <a:t> frame and the </a:t>
            </a:r>
            <a:r>
              <a:rPr lang="it-IT" altLang="it-IT" sz="1400" i="1" dirty="0" err="1">
                <a:latin typeface="Adobe Caslon Pro"/>
              </a:rPr>
              <a:t>braced</a:t>
            </a:r>
            <a:r>
              <a:rPr lang="it-IT" altLang="it-IT" sz="1400" i="1" dirty="0">
                <a:latin typeface="Adobe Caslon Pro"/>
              </a:rPr>
              <a:t> one.</a:t>
            </a:r>
          </a:p>
        </p:txBody>
      </p:sp>
      <p:graphicFrame>
        <p:nvGraphicFramePr>
          <p:cNvPr id="16" name="Tabella 6">
            <a:extLst>
              <a:ext uri="{FF2B5EF4-FFF2-40B4-BE49-F238E27FC236}">
                <a16:creationId xmlns:a16="http://schemas.microsoft.com/office/drawing/2014/main" id="{8C96A449-6642-4C3B-9090-F7D9D039D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22924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30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asellaDiTesto 24">
            <a:extLst>
              <a:ext uri="{FF2B5EF4-FFF2-40B4-BE49-F238E27FC236}">
                <a16:creationId xmlns:a16="http://schemas.microsoft.com/office/drawing/2014/main" id="{FEDE66A9-CE3F-4DAA-B7B4-31451F873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349" y="1973317"/>
            <a:ext cx="8628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Adobe Caslon Pro"/>
              </a:rPr>
              <a:t>Designed according to EC8 and modelled in OS:</a:t>
            </a:r>
            <a:endParaRPr lang="it-IT" altLang="it-IT" sz="1600" i="1" dirty="0">
              <a:latin typeface="Adobe Caslon Pro"/>
            </a:endParaRPr>
          </a:p>
        </p:txBody>
      </p:sp>
      <p:pic>
        <p:nvPicPr>
          <p:cNvPr id="91" name="Immagine 2">
            <a:extLst>
              <a:ext uri="{FF2B5EF4-FFF2-40B4-BE49-F238E27FC236}">
                <a16:creationId xmlns:a16="http://schemas.microsoft.com/office/drawing/2014/main" id="{8DEEDA13-1531-400A-B3DC-7E8C2FD67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12" y="2036023"/>
            <a:ext cx="5894388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uppo 91">
            <a:extLst>
              <a:ext uri="{FF2B5EF4-FFF2-40B4-BE49-F238E27FC236}">
                <a16:creationId xmlns:a16="http://schemas.microsoft.com/office/drawing/2014/main" id="{FCD9A42A-5D8A-4036-A221-AB70D7FDCDCD}"/>
              </a:ext>
            </a:extLst>
          </p:cNvPr>
          <p:cNvGrpSpPr>
            <a:grpSpLocks/>
          </p:cNvGrpSpPr>
          <p:nvPr/>
        </p:nvGrpSpPr>
        <p:grpSpPr bwMode="auto">
          <a:xfrm>
            <a:off x="7429425" y="2440836"/>
            <a:ext cx="3546475" cy="1077913"/>
            <a:chOff x="7839604" y="1842067"/>
            <a:chExt cx="3545980" cy="1057757"/>
          </a:xfrm>
        </p:grpSpPr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8E13C996-1ADC-409D-8811-6B1A9A557AC3}"/>
                </a:ext>
              </a:extLst>
            </p:cNvPr>
            <p:cNvSpPr txBox="1"/>
            <p:nvPr/>
          </p:nvSpPr>
          <p:spPr>
            <a:xfrm>
              <a:off x="7839604" y="1842067"/>
              <a:ext cx="3545980" cy="10577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Adobe Caslon Pro"/>
                </a:rPr>
                <a:t>beam and column elements with linear elastic behavior</a:t>
              </a: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600" dirty="0">
                <a:latin typeface="Adobe Caslon Pro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Adobe Caslon Pro"/>
              </a:endParaRPr>
            </a:p>
          </p:txBody>
        </p:sp>
        <p:pic>
          <p:nvPicPr>
            <p:cNvPr id="94" name="Immagine 3">
              <a:extLst>
                <a:ext uri="{FF2B5EF4-FFF2-40B4-BE49-F238E27FC236}">
                  <a16:creationId xmlns:a16="http://schemas.microsoft.com/office/drawing/2014/main" id="{2C747746-C9F4-4CA4-843E-66DED1FB8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35" t="-8653" r="62994" b="-2"/>
            <a:stretch>
              <a:fillRect/>
            </a:stretch>
          </p:blipFill>
          <p:spPr bwMode="auto">
            <a:xfrm>
              <a:off x="8770386" y="2437507"/>
              <a:ext cx="1731791" cy="328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EEB6DBA3-6C1C-4320-A190-B7176C0DC7A6}"/>
              </a:ext>
            </a:extLst>
          </p:cNvPr>
          <p:cNvGrpSpPr>
            <a:grpSpLocks/>
          </p:cNvGrpSpPr>
          <p:nvPr/>
        </p:nvGrpSpPr>
        <p:grpSpPr bwMode="auto">
          <a:xfrm>
            <a:off x="965125" y="2199536"/>
            <a:ext cx="5330825" cy="3503612"/>
            <a:chOff x="1735662" y="2012092"/>
            <a:chExt cx="5330913" cy="3504181"/>
          </a:xfrm>
        </p:grpSpPr>
        <p:sp>
          <p:nvSpPr>
            <p:cNvPr id="96" name="Rettangolo 95">
              <a:extLst>
                <a:ext uri="{FF2B5EF4-FFF2-40B4-BE49-F238E27FC236}">
                  <a16:creationId xmlns:a16="http://schemas.microsoft.com/office/drawing/2014/main" id="{49ECFCDE-2FE3-4C69-8941-CE2BE25C0BE3}"/>
                </a:ext>
              </a:extLst>
            </p:cNvPr>
            <p:cNvSpPr/>
            <p:nvPr/>
          </p:nvSpPr>
          <p:spPr>
            <a:xfrm flipH="1" flipV="1">
              <a:off x="2076980" y="4903398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97" name="Rettangolo 96">
              <a:extLst>
                <a:ext uri="{FF2B5EF4-FFF2-40B4-BE49-F238E27FC236}">
                  <a16:creationId xmlns:a16="http://schemas.microsoft.com/office/drawing/2014/main" id="{B0895EBB-5AEC-4E3C-A52E-AA172A98C777}"/>
                </a:ext>
              </a:extLst>
            </p:cNvPr>
            <p:cNvSpPr/>
            <p:nvPr/>
          </p:nvSpPr>
          <p:spPr>
            <a:xfrm flipH="1" flipV="1">
              <a:off x="2076980" y="4180969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DA248FA9-8AB9-43B6-B99A-5A4412B92410}"/>
                </a:ext>
              </a:extLst>
            </p:cNvPr>
            <p:cNvSpPr/>
            <p:nvPr/>
          </p:nvSpPr>
          <p:spPr>
            <a:xfrm flipH="1" flipV="1">
              <a:off x="2076980" y="3464890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99" name="Rettangolo 98">
              <a:extLst>
                <a:ext uri="{FF2B5EF4-FFF2-40B4-BE49-F238E27FC236}">
                  <a16:creationId xmlns:a16="http://schemas.microsoft.com/office/drawing/2014/main" id="{EF9357B1-CFC4-4570-A86C-CF4B9125BB8C}"/>
                </a:ext>
              </a:extLst>
            </p:cNvPr>
            <p:cNvSpPr/>
            <p:nvPr/>
          </p:nvSpPr>
          <p:spPr>
            <a:xfrm flipH="1" flipV="1">
              <a:off x="2076980" y="2734521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0" name="Rettangolo 99">
              <a:extLst>
                <a:ext uri="{FF2B5EF4-FFF2-40B4-BE49-F238E27FC236}">
                  <a16:creationId xmlns:a16="http://schemas.microsoft.com/office/drawing/2014/main" id="{12C29F18-3102-4E66-A8B5-91450199DDC0}"/>
                </a:ext>
              </a:extLst>
            </p:cNvPr>
            <p:cNvSpPr/>
            <p:nvPr/>
          </p:nvSpPr>
          <p:spPr>
            <a:xfrm flipH="1" flipV="1">
              <a:off x="2076980" y="2012092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7F8EC622-FD74-4641-BA0F-FAD231807C8A}"/>
                </a:ext>
              </a:extLst>
            </p:cNvPr>
            <p:cNvSpPr/>
            <p:nvPr/>
          </p:nvSpPr>
          <p:spPr>
            <a:xfrm rot="16200000" flipH="1" flipV="1">
              <a:off x="43897" y="3703857"/>
              <a:ext cx="3504181" cy="12065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4D4B6564-4EB4-40D8-A3C3-6650020EFFAF}"/>
                </a:ext>
              </a:extLst>
            </p:cNvPr>
            <p:cNvSpPr/>
            <p:nvPr/>
          </p:nvSpPr>
          <p:spPr>
            <a:xfrm rot="16200000" flipH="1" flipV="1">
              <a:off x="1347256" y="3703857"/>
              <a:ext cx="3504181" cy="12065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3" name="Rettangolo 102">
              <a:extLst>
                <a:ext uri="{FF2B5EF4-FFF2-40B4-BE49-F238E27FC236}">
                  <a16:creationId xmlns:a16="http://schemas.microsoft.com/office/drawing/2014/main" id="{7CCCA591-D513-4DDA-8285-02D5C69C587F}"/>
                </a:ext>
              </a:extLst>
            </p:cNvPr>
            <p:cNvSpPr/>
            <p:nvPr/>
          </p:nvSpPr>
          <p:spPr>
            <a:xfrm rot="16200000" flipH="1" flipV="1">
              <a:off x="2645059" y="3704650"/>
              <a:ext cx="3504181" cy="119065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4" name="Rettangolo 103">
              <a:extLst>
                <a:ext uri="{FF2B5EF4-FFF2-40B4-BE49-F238E27FC236}">
                  <a16:creationId xmlns:a16="http://schemas.microsoft.com/office/drawing/2014/main" id="{EBE707BD-4D11-420C-B020-545DAE00C16B}"/>
                </a:ext>
              </a:extLst>
            </p:cNvPr>
            <p:cNvSpPr/>
            <p:nvPr/>
          </p:nvSpPr>
          <p:spPr>
            <a:xfrm rot="16200000" flipH="1" flipV="1">
              <a:off x="3950799" y="3703857"/>
              <a:ext cx="3504181" cy="12065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5" name="Rettangolo 104">
              <a:extLst>
                <a:ext uri="{FF2B5EF4-FFF2-40B4-BE49-F238E27FC236}">
                  <a16:creationId xmlns:a16="http://schemas.microsoft.com/office/drawing/2014/main" id="{A2B38F2C-3349-4EA9-9908-50C74B331CBC}"/>
                </a:ext>
              </a:extLst>
            </p:cNvPr>
            <p:cNvSpPr/>
            <p:nvPr/>
          </p:nvSpPr>
          <p:spPr>
            <a:xfrm rot="16200000" flipH="1" flipV="1">
              <a:off x="5254159" y="3703857"/>
              <a:ext cx="3504181" cy="12065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6" name="Rettangolo 105">
              <a:extLst>
                <a:ext uri="{FF2B5EF4-FFF2-40B4-BE49-F238E27FC236}">
                  <a16:creationId xmlns:a16="http://schemas.microsoft.com/office/drawing/2014/main" id="{4F92E25E-262A-4DCB-8129-9897880BC3BC}"/>
                </a:ext>
              </a:extLst>
            </p:cNvPr>
            <p:cNvSpPr/>
            <p:nvPr/>
          </p:nvSpPr>
          <p:spPr>
            <a:xfrm flipH="1" flipV="1">
              <a:off x="3408915" y="4904987"/>
              <a:ext cx="766775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7" name="Rettangolo 106">
              <a:extLst>
                <a:ext uri="{FF2B5EF4-FFF2-40B4-BE49-F238E27FC236}">
                  <a16:creationId xmlns:a16="http://schemas.microsoft.com/office/drawing/2014/main" id="{E2FDC2E6-ED9C-4E68-B6BC-069D5D5EC172}"/>
                </a:ext>
              </a:extLst>
            </p:cNvPr>
            <p:cNvSpPr/>
            <p:nvPr/>
          </p:nvSpPr>
          <p:spPr>
            <a:xfrm flipH="1" flipV="1">
              <a:off x="3408915" y="4182556"/>
              <a:ext cx="766775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8" name="Rettangolo 107">
              <a:extLst>
                <a:ext uri="{FF2B5EF4-FFF2-40B4-BE49-F238E27FC236}">
                  <a16:creationId xmlns:a16="http://schemas.microsoft.com/office/drawing/2014/main" id="{E6B990D0-FE29-4A7B-8688-CA8BF96C1E1B}"/>
                </a:ext>
              </a:extLst>
            </p:cNvPr>
            <p:cNvSpPr/>
            <p:nvPr/>
          </p:nvSpPr>
          <p:spPr>
            <a:xfrm flipH="1" flipV="1">
              <a:off x="3408915" y="3466478"/>
              <a:ext cx="766775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9" name="Rettangolo 108">
              <a:extLst>
                <a:ext uri="{FF2B5EF4-FFF2-40B4-BE49-F238E27FC236}">
                  <a16:creationId xmlns:a16="http://schemas.microsoft.com/office/drawing/2014/main" id="{A9A3B754-302A-4AE9-A17F-8915F9334A1D}"/>
                </a:ext>
              </a:extLst>
            </p:cNvPr>
            <p:cNvSpPr/>
            <p:nvPr/>
          </p:nvSpPr>
          <p:spPr>
            <a:xfrm flipH="1" flipV="1">
              <a:off x="3408915" y="2736110"/>
              <a:ext cx="766775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CAB66D6E-6481-445D-9869-DB35E0CF44A7}"/>
                </a:ext>
              </a:extLst>
            </p:cNvPr>
            <p:cNvSpPr/>
            <p:nvPr/>
          </p:nvSpPr>
          <p:spPr>
            <a:xfrm flipH="1" flipV="1">
              <a:off x="3408915" y="2013679"/>
              <a:ext cx="766775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62BA2D86-5DD6-4D67-94BC-4610082F7787}"/>
                </a:ext>
              </a:extLst>
            </p:cNvPr>
            <p:cNvSpPr/>
            <p:nvPr/>
          </p:nvSpPr>
          <p:spPr>
            <a:xfrm flipH="1" flipV="1">
              <a:off x="4658297" y="4904987"/>
              <a:ext cx="766776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84308C54-0F92-46EC-BB0A-2B57E45F4569}"/>
                </a:ext>
              </a:extLst>
            </p:cNvPr>
            <p:cNvSpPr/>
            <p:nvPr/>
          </p:nvSpPr>
          <p:spPr>
            <a:xfrm flipH="1" flipV="1">
              <a:off x="4658297" y="4182556"/>
              <a:ext cx="766776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3" name="Rettangolo 112">
              <a:extLst>
                <a:ext uri="{FF2B5EF4-FFF2-40B4-BE49-F238E27FC236}">
                  <a16:creationId xmlns:a16="http://schemas.microsoft.com/office/drawing/2014/main" id="{075EAE8D-3953-480B-A2B5-4A49AA43C43C}"/>
                </a:ext>
              </a:extLst>
            </p:cNvPr>
            <p:cNvSpPr/>
            <p:nvPr/>
          </p:nvSpPr>
          <p:spPr>
            <a:xfrm flipH="1" flipV="1">
              <a:off x="4658297" y="3466478"/>
              <a:ext cx="766776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4" name="Rettangolo 113">
              <a:extLst>
                <a:ext uri="{FF2B5EF4-FFF2-40B4-BE49-F238E27FC236}">
                  <a16:creationId xmlns:a16="http://schemas.microsoft.com/office/drawing/2014/main" id="{FCDF3389-3F85-431D-B163-3D42B79576EC}"/>
                </a:ext>
              </a:extLst>
            </p:cNvPr>
            <p:cNvSpPr/>
            <p:nvPr/>
          </p:nvSpPr>
          <p:spPr>
            <a:xfrm flipH="1" flipV="1">
              <a:off x="4658297" y="2736110"/>
              <a:ext cx="766776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5" name="Rettangolo 114">
              <a:extLst>
                <a:ext uri="{FF2B5EF4-FFF2-40B4-BE49-F238E27FC236}">
                  <a16:creationId xmlns:a16="http://schemas.microsoft.com/office/drawing/2014/main" id="{5FBEA870-0163-4E4E-8CF8-71DED5BBA9CD}"/>
                </a:ext>
              </a:extLst>
            </p:cNvPr>
            <p:cNvSpPr/>
            <p:nvPr/>
          </p:nvSpPr>
          <p:spPr>
            <a:xfrm flipH="1" flipV="1">
              <a:off x="4658297" y="2013679"/>
              <a:ext cx="766776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6" name="Rettangolo 115">
              <a:extLst>
                <a:ext uri="{FF2B5EF4-FFF2-40B4-BE49-F238E27FC236}">
                  <a16:creationId xmlns:a16="http://schemas.microsoft.com/office/drawing/2014/main" id="{827B0A2C-17EF-4E5F-A663-F8CBDB080279}"/>
                </a:ext>
              </a:extLst>
            </p:cNvPr>
            <p:cNvSpPr/>
            <p:nvPr/>
          </p:nvSpPr>
          <p:spPr>
            <a:xfrm flipH="1" flipV="1">
              <a:off x="5980707" y="4904987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7" name="Rettangolo 116">
              <a:extLst>
                <a:ext uri="{FF2B5EF4-FFF2-40B4-BE49-F238E27FC236}">
                  <a16:creationId xmlns:a16="http://schemas.microsoft.com/office/drawing/2014/main" id="{13BE566C-D263-4EAF-8871-3E17107D5B13}"/>
                </a:ext>
              </a:extLst>
            </p:cNvPr>
            <p:cNvSpPr/>
            <p:nvPr/>
          </p:nvSpPr>
          <p:spPr>
            <a:xfrm flipH="1" flipV="1">
              <a:off x="5980707" y="4182556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8" name="Rettangolo 117">
              <a:extLst>
                <a:ext uri="{FF2B5EF4-FFF2-40B4-BE49-F238E27FC236}">
                  <a16:creationId xmlns:a16="http://schemas.microsoft.com/office/drawing/2014/main" id="{BF5B3630-6D21-404B-9C70-62D6ED2E4866}"/>
                </a:ext>
              </a:extLst>
            </p:cNvPr>
            <p:cNvSpPr/>
            <p:nvPr/>
          </p:nvSpPr>
          <p:spPr>
            <a:xfrm flipH="1" flipV="1">
              <a:off x="5980707" y="3466478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9" name="Rettangolo 118">
              <a:extLst>
                <a:ext uri="{FF2B5EF4-FFF2-40B4-BE49-F238E27FC236}">
                  <a16:creationId xmlns:a16="http://schemas.microsoft.com/office/drawing/2014/main" id="{00D29E16-DBE3-4B0B-86E1-3DFB84531A9F}"/>
                </a:ext>
              </a:extLst>
            </p:cNvPr>
            <p:cNvSpPr/>
            <p:nvPr/>
          </p:nvSpPr>
          <p:spPr>
            <a:xfrm flipH="1" flipV="1">
              <a:off x="5980707" y="2736110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20" name="Rettangolo 119">
              <a:extLst>
                <a:ext uri="{FF2B5EF4-FFF2-40B4-BE49-F238E27FC236}">
                  <a16:creationId xmlns:a16="http://schemas.microsoft.com/office/drawing/2014/main" id="{4767EC72-01C4-4112-8D2E-546F432DEEC8}"/>
                </a:ext>
              </a:extLst>
            </p:cNvPr>
            <p:cNvSpPr/>
            <p:nvPr/>
          </p:nvSpPr>
          <p:spPr>
            <a:xfrm flipH="1" flipV="1">
              <a:off x="5980707" y="2013679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</p:grpSp>
      <p:pic>
        <p:nvPicPr>
          <p:cNvPr id="121" name="Immagine 120">
            <a:extLst>
              <a:ext uri="{FF2B5EF4-FFF2-40B4-BE49-F238E27FC236}">
                <a16:creationId xmlns:a16="http://schemas.microsoft.com/office/drawing/2014/main" id="{CE4790E0-54BB-4F59-82AE-ADAA20067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62" y="6298461"/>
            <a:ext cx="8905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" name="Gruppo 121">
            <a:extLst>
              <a:ext uri="{FF2B5EF4-FFF2-40B4-BE49-F238E27FC236}">
                <a16:creationId xmlns:a16="http://schemas.microsoft.com/office/drawing/2014/main" id="{22DF68CC-040D-4A4E-A305-0E441B6C8A45}"/>
              </a:ext>
            </a:extLst>
          </p:cNvPr>
          <p:cNvGrpSpPr>
            <a:grpSpLocks/>
          </p:cNvGrpSpPr>
          <p:nvPr/>
        </p:nvGrpSpPr>
        <p:grpSpPr bwMode="auto">
          <a:xfrm>
            <a:off x="965125" y="5807923"/>
            <a:ext cx="9482137" cy="1023938"/>
            <a:chOff x="1735664" y="5623367"/>
            <a:chExt cx="9482280" cy="1022840"/>
          </a:xfrm>
        </p:grpSpPr>
        <p:sp>
          <p:nvSpPr>
            <p:cNvPr id="123" name="Rettangolo 122">
              <a:extLst>
                <a:ext uri="{FF2B5EF4-FFF2-40B4-BE49-F238E27FC236}">
                  <a16:creationId xmlns:a16="http://schemas.microsoft.com/office/drawing/2014/main" id="{365C22A5-6B52-4A09-BB32-46D4600B0573}"/>
                </a:ext>
              </a:extLst>
            </p:cNvPr>
            <p:cNvSpPr/>
            <p:nvPr/>
          </p:nvSpPr>
          <p:spPr>
            <a:xfrm>
              <a:off x="1735664" y="5962728"/>
              <a:ext cx="9482280" cy="683479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24" name="Freccia a destra con strisce 77">
              <a:extLst>
                <a:ext uri="{FF2B5EF4-FFF2-40B4-BE49-F238E27FC236}">
                  <a16:creationId xmlns:a16="http://schemas.microsoft.com/office/drawing/2014/main" id="{B8B9B9E1-F4FC-4043-99BE-22378DBB1F7A}"/>
                </a:ext>
              </a:extLst>
            </p:cNvPr>
            <p:cNvSpPr/>
            <p:nvPr/>
          </p:nvSpPr>
          <p:spPr>
            <a:xfrm rot="15356296">
              <a:off x="2195539" y="5823902"/>
              <a:ext cx="528071" cy="127002"/>
            </a:xfrm>
            <a:prstGeom prst="stripedRightArrow">
              <a:avLst>
                <a:gd name="adj1" fmla="val 34549"/>
                <a:gd name="adj2" fmla="val 59145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</p:grp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996B4091-B65B-44F5-A45B-4E8DA3E7EE20}"/>
              </a:ext>
            </a:extLst>
          </p:cNvPr>
          <p:cNvGrpSpPr>
            <a:grpSpLocks/>
          </p:cNvGrpSpPr>
          <p:nvPr/>
        </p:nvGrpSpPr>
        <p:grpSpPr bwMode="auto">
          <a:xfrm>
            <a:off x="7429425" y="3664799"/>
            <a:ext cx="3546475" cy="1174750"/>
            <a:chOff x="7839604" y="3065279"/>
            <a:chExt cx="3545980" cy="1174386"/>
          </a:xfrm>
        </p:grpSpPr>
        <p:sp>
          <p:nvSpPr>
            <p:cNvPr id="126" name="CasellaDiTesto 125">
              <a:extLst>
                <a:ext uri="{FF2B5EF4-FFF2-40B4-BE49-F238E27FC236}">
                  <a16:creationId xmlns:a16="http://schemas.microsoft.com/office/drawing/2014/main" id="{12AD1736-1B57-46F3-BB28-E934DFC33DE1}"/>
                </a:ext>
              </a:extLst>
            </p:cNvPr>
            <p:cNvSpPr txBox="1"/>
            <p:nvPr/>
          </p:nvSpPr>
          <p:spPr>
            <a:xfrm>
              <a:off x="7839604" y="3065279"/>
              <a:ext cx="3545980" cy="584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Adobe Caslon Pro"/>
                </a:rPr>
                <a:t>mechanical nonlinearities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Adobe Caslon Pro"/>
              </a:endParaRPr>
            </a:p>
          </p:txBody>
        </p:sp>
        <p:grpSp>
          <p:nvGrpSpPr>
            <p:cNvPr id="127" name="Gruppo 15">
              <a:extLst>
                <a:ext uri="{FF2B5EF4-FFF2-40B4-BE49-F238E27FC236}">
                  <a16:creationId xmlns:a16="http://schemas.microsoft.com/office/drawing/2014/main" id="{D7858CD1-7BD1-4775-B2C0-689DD3FD52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938" y="3451752"/>
              <a:ext cx="2386872" cy="787913"/>
              <a:chOff x="8465938" y="3451752"/>
              <a:chExt cx="2386872" cy="787913"/>
            </a:xfrm>
          </p:grpSpPr>
          <p:pic>
            <p:nvPicPr>
              <p:cNvPr id="128" name="Immagine 12">
                <a:extLst>
                  <a:ext uri="{FF2B5EF4-FFF2-40B4-BE49-F238E27FC236}">
                    <a16:creationId xmlns:a16="http://schemas.microsoft.com/office/drawing/2014/main" id="{2A78101F-8FC6-428D-BDD5-28A9C629D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0445" r="72411" b="-2"/>
              <a:stretch>
                <a:fillRect/>
              </a:stretch>
            </p:blipFill>
            <p:spPr bwMode="auto">
              <a:xfrm>
                <a:off x="8465938" y="3451752"/>
                <a:ext cx="2334250" cy="3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9" name="Immagine 82">
                <a:extLst>
                  <a:ext uri="{FF2B5EF4-FFF2-40B4-BE49-F238E27FC236}">
                    <a16:creationId xmlns:a16="http://schemas.microsoft.com/office/drawing/2014/main" id="{5FA68AD8-14BC-4341-ABD1-EBF814D17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323" r="68336" b="-2"/>
              <a:stretch>
                <a:fillRect/>
              </a:stretch>
            </p:blipFill>
            <p:spPr bwMode="auto">
              <a:xfrm>
                <a:off x="8532528" y="3731136"/>
                <a:ext cx="2320282" cy="29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" name="Immagine 14">
                <a:extLst>
                  <a:ext uri="{FF2B5EF4-FFF2-40B4-BE49-F238E27FC236}">
                    <a16:creationId xmlns:a16="http://schemas.microsoft.com/office/drawing/2014/main" id="{B6F0BF52-7675-4ACD-B07C-7572F1A4D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" t="8249" r="49585"/>
              <a:stretch>
                <a:fillRect/>
              </a:stretch>
            </p:blipFill>
            <p:spPr bwMode="auto">
              <a:xfrm>
                <a:off x="8472034" y="3981379"/>
                <a:ext cx="2244960" cy="258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31" name="Immagine 130">
            <a:extLst>
              <a:ext uri="{FF2B5EF4-FFF2-40B4-BE49-F238E27FC236}">
                <a16:creationId xmlns:a16="http://schemas.microsoft.com/office/drawing/2014/main" id="{C0792B01-EEFD-457A-B6EC-1F26A035FA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37" y="6284173"/>
            <a:ext cx="6629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A1822FC5-7432-43A2-9A6C-8DFA4A8390C2}"/>
              </a:ext>
            </a:extLst>
          </p:cNvPr>
          <p:cNvGrpSpPr>
            <a:grpSpLocks/>
          </p:cNvGrpSpPr>
          <p:nvPr/>
        </p:nvGrpSpPr>
        <p:grpSpPr bwMode="auto">
          <a:xfrm>
            <a:off x="7469113" y="5007824"/>
            <a:ext cx="3546475" cy="736600"/>
            <a:chOff x="7879270" y="4407694"/>
            <a:chExt cx="3545980" cy="736665"/>
          </a:xfrm>
        </p:grpSpPr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D732D5CA-B3AC-4FA3-BF26-DEAA0D85238B}"/>
                </a:ext>
              </a:extLst>
            </p:cNvPr>
            <p:cNvSpPr txBox="1"/>
            <p:nvPr/>
          </p:nvSpPr>
          <p:spPr>
            <a:xfrm>
              <a:off x="7879270" y="4407694"/>
              <a:ext cx="3545980" cy="5858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Adobe Caslon Pro"/>
                </a:rPr>
                <a:t>geometric nonlinearities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Adobe Caslon Pro"/>
              </a:endParaRPr>
            </a:p>
          </p:txBody>
        </p:sp>
        <p:pic>
          <p:nvPicPr>
            <p:cNvPr id="134" name="Immagine 18">
              <a:extLst>
                <a:ext uri="{FF2B5EF4-FFF2-40B4-BE49-F238E27FC236}">
                  <a16:creationId xmlns:a16="http://schemas.microsoft.com/office/drawing/2014/main" id="{745EC513-76E5-490D-BF64-7E0F2407B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2858" y="4849035"/>
              <a:ext cx="2595096" cy="295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5" name="Gruppo 134">
            <a:extLst>
              <a:ext uri="{FF2B5EF4-FFF2-40B4-BE49-F238E27FC236}">
                <a16:creationId xmlns:a16="http://schemas.microsoft.com/office/drawing/2014/main" id="{7E263167-7C25-4413-8211-4B7B3D53307E}"/>
              </a:ext>
            </a:extLst>
          </p:cNvPr>
          <p:cNvGrpSpPr>
            <a:grpSpLocks/>
          </p:cNvGrpSpPr>
          <p:nvPr/>
        </p:nvGrpSpPr>
        <p:grpSpPr bwMode="auto">
          <a:xfrm>
            <a:off x="733350" y="1993161"/>
            <a:ext cx="5673725" cy="4008437"/>
            <a:chOff x="1502892" y="1807871"/>
            <a:chExt cx="5674250" cy="4008998"/>
          </a:xfrm>
        </p:grpSpPr>
        <p:sp>
          <p:nvSpPr>
            <p:cNvPr id="136" name="Rettangolo 135">
              <a:extLst>
                <a:ext uri="{FF2B5EF4-FFF2-40B4-BE49-F238E27FC236}">
                  <a16:creationId xmlns:a16="http://schemas.microsoft.com/office/drawing/2014/main" id="{89E660E4-7A01-4462-8896-61E667B645D9}"/>
                </a:ext>
              </a:extLst>
            </p:cNvPr>
            <p:cNvSpPr/>
            <p:nvPr/>
          </p:nvSpPr>
          <p:spPr>
            <a:xfrm flipH="1" flipV="1">
              <a:off x="1839473" y="1828511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37" name="Rettangolo 136">
              <a:extLst>
                <a:ext uri="{FF2B5EF4-FFF2-40B4-BE49-F238E27FC236}">
                  <a16:creationId xmlns:a16="http://schemas.microsoft.com/office/drawing/2014/main" id="{B78E29FD-CEBE-4F3D-BF2A-0912D259DDE7}"/>
                </a:ext>
              </a:extLst>
            </p:cNvPr>
            <p:cNvSpPr/>
            <p:nvPr/>
          </p:nvSpPr>
          <p:spPr>
            <a:xfrm flipH="1" flipV="1">
              <a:off x="2785711" y="1807871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38" name="Rettangolo 137">
              <a:extLst>
                <a:ext uri="{FF2B5EF4-FFF2-40B4-BE49-F238E27FC236}">
                  <a16:creationId xmlns:a16="http://schemas.microsoft.com/office/drawing/2014/main" id="{4C9722E5-8AE4-4E54-BD02-DBBF2E036655}"/>
                </a:ext>
              </a:extLst>
            </p:cNvPr>
            <p:cNvSpPr/>
            <p:nvPr/>
          </p:nvSpPr>
          <p:spPr>
            <a:xfrm flipH="1" flipV="1">
              <a:off x="4060591" y="1828511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39" name="Rettangolo 138">
              <a:extLst>
                <a:ext uri="{FF2B5EF4-FFF2-40B4-BE49-F238E27FC236}">
                  <a16:creationId xmlns:a16="http://schemas.microsoft.com/office/drawing/2014/main" id="{EF0962F2-E52C-487D-A029-C8C90912F2BC}"/>
                </a:ext>
              </a:extLst>
            </p:cNvPr>
            <p:cNvSpPr/>
            <p:nvPr/>
          </p:nvSpPr>
          <p:spPr>
            <a:xfrm flipH="1" flipV="1">
              <a:off x="5391039" y="1828511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23C653EF-788F-4488-8003-5BFAEA572ACB}"/>
                </a:ext>
              </a:extLst>
            </p:cNvPr>
            <p:cNvSpPr/>
            <p:nvPr/>
          </p:nvSpPr>
          <p:spPr>
            <a:xfrm flipH="1" flipV="1">
              <a:off x="6702435" y="1828511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1" name="Rettangolo 140">
              <a:extLst>
                <a:ext uri="{FF2B5EF4-FFF2-40B4-BE49-F238E27FC236}">
                  <a16:creationId xmlns:a16="http://schemas.microsoft.com/office/drawing/2014/main" id="{3502E42F-20E5-4BBB-8242-81F39D984CAB}"/>
                </a:ext>
              </a:extLst>
            </p:cNvPr>
            <p:cNvSpPr/>
            <p:nvPr/>
          </p:nvSpPr>
          <p:spPr>
            <a:xfrm flipH="1" flipV="1">
              <a:off x="1839473" y="2519171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2" name="Rettangolo 141">
              <a:extLst>
                <a:ext uri="{FF2B5EF4-FFF2-40B4-BE49-F238E27FC236}">
                  <a16:creationId xmlns:a16="http://schemas.microsoft.com/office/drawing/2014/main" id="{D14226EE-882E-460B-8ECF-AB90F708D39B}"/>
                </a:ext>
              </a:extLst>
            </p:cNvPr>
            <p:cNvSpPr/>
            <p:nvPr/>
          </p:nvSpPr>
          <p:spPr>
            <a:xfrm flipH="1" flipV="1">
              <a:off x="2785711" y="2498530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3" name="Rettangolo 142">
              <a:extLst>
                <a:ext uri="{FF2B5EF4-FFF2-40B4-BE49-F238E27FC236}">
                  <a16:creationId xmlns:a16="http://schemas.microsoft.com/office/drawing/2014/main" id="{CA291405-4BE3-47F9-BB0C-30AB93844EBB}"/>
                </a:ext>
              </a:extLst>
            </p:cNvPr>
            <p:cNvSpPr/>
            <p:nvPr/>
          </p:nvSpPr>
          <p:spPr>
            <a:xfrm flipH="1" flipV="1">
              <a:off x="4060591" y="2519171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4" name="Rettangolo 143">
              <a:extLst>
                <a:ext uri="{FF2B5EF4-FFF2-40B4-BE49-F238E27FC236}">
                  <a16:creationId xmlns:a16="http://schemas.microsoft.com/office/drawing/2014/main" id="{0EC99E2C-0951-4D9D-9319-2D0131FAF9FE}"/>
                </a:ext>
              </a:extLst>
            </p:cNvPr>
            <p:cNvSpPr/>
            <p:nvPr/>
          </p:nvSpPr>
          <p:spPr>
            <a:xfrm flipH="1" flipV="1">
              <a:off x="5391039" y="2519171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5" name="Rettangolo 144">
              <a:extLst>
                <a:ext uri="{FF2B5EF4-FFF2-40B4-BE49-F238E27FC236}">
                  <a16:creationId xmlns:a16="http://schemas.microsoft.com/office/drawing/2014/main" id="{BC906541-1A82-496D-B53C-0E5CCA97833B}"/>
                </a:ext>
              </a:extLst>
            </p:cNvPr>
            <p:cNvSpPr/>
            <p:nvPr/>
          </p:nvSpPr>
          <p:spPr>
            <a:xfrm flipH="1" flipV="1">
              <a:off x="6702435" y="2519171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6" name="Rettangolo 145">
              <a:extLst>
                <a:ext uri="{FF2B5EF4-FFF2-40B4-BE49-F238E27FC236}">
                  <a16:creationId xmlns:a16="http://schemas.microsoft.com/office/drawing/2014/main" id="{DFC870F6-F157-4B99-A481-B2D202E5EB77}"/>
                </a:ext>
              </a:extLst>
            </p:cNvPr>
            <p:cNvSpPr/>
            <p:nvPr/>
          </p:nvSpPr>
          <p:spPr>
            <a:xfrm flipH="1" flipV="1">
              <a:off x="1839473" y="3238408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7" name="Rettangolo 146">
              <a:extLst>
                <a:ext uri="{FF2B5EF4-FFF2-40B4-BE49-F238E27FC236}">
                  <a16:creationId xmlns:a16="http://schemas.microsoft.com/office/drawing/2014/main" id="{66895BAD-DEB8-47D7-901C-E06627D5ADE4}"/>
                </a:ext>
              </a:extLst>
            </p:cNvPr>
            <p:cNvSpPr/>
            <p:nvPr/>
          </p:nvSpPr>
          <p:spPr>
            <a:xfrm flipH="1" flipV="1">
              <a:off x="2785711" y="3217768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8" name="Rettangolo 147">
              <a:extLst>
                <a:ext uri="{FF2B5EF4-FFF2-40B4-BE49-F238E27FC236}">
                  <a16:creationId xmlns:a16="http://schemas.microsoft.com/office/drawing/2014/main" id="{CC598A8C-E44D-4C1B-9C61-2BC6050D3150}"/>
                </a:ext>
              </a:extLst>
            </p:cNvPr>
            <p:cNvSpPr/>
            <p:nvPr/>
          </p:nvSpPr>
          <p:spPr>
            <a:xfrm flipH="1" flipV="1">
              <a:off x="4060591" y="3238408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A8EE0B37-5995-4142-841D-A8FB84E608AA}"/>
                </a:ext>
              </a:extLst>
            </p:cNvPr>
            <p:cNvSpPr/>
            <p:nvPr/>
          </p:nvSpPr>
          <p:spPr>
            <a:xfrm flipH="1" flipV="1">
              <a:off x="5391039" y="3238408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AF4EAE7E-4FE8-4451-AF25-13F1127950E8}"/>
                </a:ext>
              </a:extLst>
            </p:cNvPr>
            <p:cNvSpPr/>
            <p:nvPr/>
          </p:nvSpPr>
          <p:spPr>
            <a:xfrm flipH="1" flipV="1">
              <a:off x="6702435" y="3238408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A8B1655F-7A83-4EE9-B096-A702A3204533}"/>
                </a:ext>
              </a:extLst>
            </p:cNvPr>
            <p:cNvSpPr/>
            <p:nvPr/>
          </p:nvSpPr>
          <p:spPr>
            <a:xfrm flipH="1" flipV="1">
              <a:off x="1839473" y="3981462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2" name="Rettangolo 151">
              <a:extLst>
                <a:ext uri="{FF2B5EF4-FFF2-40B4-BE49-F238E27FC236}">
                  <a16:creationId xmlns:a16="http://schemas.microsoft.com/office/drawing/2014/main" id="{9D5F1CFE-7009-4F67-B954-C264E9A74DC6}"/>
                </a:ext>
              </a:extLst>
            </p:cNvPr>
            <p:cNvSpPr/>
            <p:nvPr/>
          </p:nvSpPr>
          <p:spPr>
            <a:xfrm flipH="1" flipV="1">
              <a:off x="2785711" y="3960822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3" name="Rettangolo 152">
              <a:extLst>
                <a:ext uri="{FF2B5EF4-FFF2-40B4-BE49-F238E27FC236}">
                  <a16:creationId xmlns:a16="http://schemas.microsoft.com/office/drawing/2014/main" id="{F7860581-785A-4FF3-9691-AAA6925D149F}"/>
                </a:ext>
              </a:extLst>
            </p:cNvPr>
            <p:cNvSpPr/>
            <p:nvPr/>
          </p:nvSpPr>
          <p:spPr>
            <a:xfrm flipH="1" flipV="1">
              <a:off x="4060591" y="3981462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4" name="Rettangolo 153">
              <a:extLst>
                <a:ext uri="{FF2B5EF4-FFF2-40B4-BE49-F238E27FC236}">
                  <a16:creationId xmlns:a16="http://schemas.microsoft.com/office/drawing/2014/main" id="{D636FEAC-562A-445C-B83B-3C1E3C09CBF4}"/>
                </a:ext>
              </a:extLst>
            </p:cNvPr>
            <p:cNvSpPr/>
            <p:nvPr/>
          </p:nvSpPr>
          <p:spPr>
            <a:xfrm flipH="1" flipV="1">
              <a:off x="5391039" y="3981462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5" name="Rettangolo 154">
              <a:extLst>
                <a:ext uri="{FF2B5EF4-FFF2-40B4-BE49-F238E27FC236}">
                  <a16:creationId xmlns:a16="http://schemas.microsoft.com/office/drawing/2014/main" id="{9E8B54E2-5ED0-4A7A-88B8-D6F2D83A4F0A}"/>
                </a:ext>
              </a:extLst>
            </p:cNvPr>
            <p:cNvSpPr/>
            <p:nvPr/>
          </p:nvSpPr>
          <p:spPr>
            <a:xfrm flipH="1" flipV="1">
              <a:off x="6702435" y="3981462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6" name="Rettangolo 155">
              <a:extLst>
                <a:ext uri="{FF2B5EF4-FFF2-40B4-BE49-F238E27FC236}">
                  <a16:creationId xmlns:a16="http://schemas.microsoft.com/office/drawing/2014/main" id="{52EBB72F-77D7-4DC4-903C-FE3D42E0BAC9}"/>
                </a:ext>
              </a:extLst>
            </p:cNvPr>
            <p:cNvSpPr/>
            <p:nvPr/>
          </p:nvSpPr>
          <p:spPr>
            <a:xfrm flipH="1" flipV="1">
              <a:off x="1839473" y="4702288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7" name="Rettangolo 156">
              <a:extLst>
                <a:ext uri="{FF2B5EF4-FFF2-40B4-BE49-F238E27FC236}">
                  <a16:creationId xmlns:a16="http://schemas.microsoft.com/office/drawing/2014/main" id="{D3AC4A78-5C67-49DD-A9B1-D2F66BA9A84D}"/>
                </a:ext>
              </a:extLst>
            </p:cNvPr>
            <p:cNvSpPr/>
            <p:nvPr/>
          </p:nvSpPr>
          <p:spPr>
            <a:xfrm flipH="1" flipV="1">
              <a:off x="2785711" y="4681648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8" name="Rettangolo 157">
              <a:extLst>
                <a:ext uri="{FF2B5EF4-FFF2-40B4-BE49-F238E27FC236}">
                  <a16:creationId xmlns:a16="http://schemas.microsoft.com/office/drawing/2014/main" id="{07826B04-A1A7-42AA-BC2D-98FA208F2B33}"/>
                </a:ext>
              </a:extLst>
            </p:cNvPr>
            <p:cNvSpPr/>
            <p:nvPr/>
          </p:nvSpPr>
          <p:spPr>
            <a:xfrm flipH="1" flipV="1">
              <a:off x="4060591" y="4702288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9" name="Rettangolo 158">
              <a:extLst>
                <a:ext uri="{FF2B5EF4-FFF2-40B4-BE49-F238E27FC236}">
                  <a16:creationId xmlns:a16="http://schemas.microsoft.com/office/drawing/2014/main" id="{B18B6B2C-5BDC-4D57-9E9B-F8C44281BDF3}"/>
                </a:ext>
              </a:extLst>
            </p:cNvPr>
            <p:cNvSpPr/>
            <p:nvPr/>
          </p:nvSpPr>
          <p:spPr>
            <a:xfrm flipH="1" flipV="1">
              <a:off x="5391039" y="4702288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0" name="Rettangolo 159">
              <a:extLst>
                <a:ext uri="{FF2B5EF4-FFF2-40B4-BE49-F238E27FC236}">
                  <a16:creationId xmlns:a16="http://schemas.microsoft.com/office/drawing/2014/main" id="{E24A926E-F198-488B-8FB0-677CFEB99FE9}"/>
                </a:ext>
              </a:extLst>
            </p:cNvPr>
            <p:cNvSpPr/>
            <p:nvPr/>
          </p:nvSpPr>
          <p:spPr>
            <a:xfrm flipH="1" flipV="1">
              <a:off x="6702435" y="4702288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1" name="Rettangolo 160">
              <a:extLst>
                <a:ext uri="{FF2B5EF4-FFF2-40B4-BE49-F238E27FC236}">
                  <a16:creationId xmlns:a16="http://schemas.microsoft.com/office/drawing/2014/main" id="{E3B7798E-8CE7-4AB3-9502-60C5E10FFC43}"/>
                </a:ext>
              </a:extLst>
            </p:cNvPr>
            <p:cNvSpPr/>
            <p:nvPr/>
          </p:nvSpPr>
          <p:spPr>
            <a:xfrm rot="5400000" flipH="1" flipV="1">
              <a:off x="1601319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2" name="Rettangolo 161">
              <a:extLst>
                <a:ext uri="{FF2B5EF4-FFF2-40B4-BE49-F238E27FC236}">
                  <a16:creationId xmlns:a16="http://schemas.microsoft.com/office/drawing/2014/main" id="{EB9BF2C2-9873-434D-A2DE-9187CD23AEE8}"/>
                </a:ext>
              </a:extLst>
            </p:cNvPr>
            <p:cNvSpPr/>
            <p:nvPr/>
          </p:nvSpPr>
          <p:spPr>
            <a:xfrm rot="5400000" flipH="1" flipV="1">
              <a:off x="2880962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3" name="Rettangolo 162">
              <a:extLst>
                <a:ext uri="{FF2B5EF4-FFF2-40B4-BE49-F238E27FC236}">
                  <a16:creationId xmlns:a16="http://schemas.microsoft.com/office/drawing/2014/main" id="{528080E0-887A-4BB8-9B24-991CBE740490}"/>
                </a:ext>
              </a:extLst>
            </p:cNvPr>
            <p:cNvSpPr/>
            <p:nvPr/>
          </p:nvSpPr>
          <p:spPr>
            <a:xfrm rot="5400000" flipH="1" flipV="1">
              <a:off x="4159017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4" name="Rettangolo 163">
              <a:extLst>
                <a:ext uri="{FF2B5EF4-FFF2-40B4-BE49-F238E27FC236}">
                  <a16:creationId xmlns:a16="http://schemas.microsoft.com/office/drawing/2014/main" id="{7C3F7FDE-5B5F-4564-A24A-ABD997919904}"/>
                </a:ext>
              </a:extLst>
            </p:cNvPr>
            <p:cNvSpPr/>
            <p:nvPr/>
          </p:nvSpPr>
          <p:spPr>
            <a:xfrm rot="5400000" flipH="1" flipV="1">
              <a:off x="5484703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5" name="Rettangolo 164">
              <a:extLst>
                <a:ext uri="{FF2B5EF4-FFF2-40B4-BE49-F238E27FC236}">
                  <a16:creationId xmlns:a16="http://schemas.microsoft.com/office/drawing/2014/main" id="{0D9CF0BE-262A-48B0-90EC-A5707A642CDE}"/>
                </a:ext>
              </a:extLst>
            </p:cNvPr>
            <p:cNvSpPr/>
            <p:nvPr/>
          </p:nvSpPr>
          <p:spPr>
            <a:xfrm rot="5400000" flipH="1" flipV="1">
              <a:off x="6764346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</p:grp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C5393B8C-B2DC-4E0F-8ADC-012940BB0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12" y="6223848"/>
            <a:ext cx="4965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i="1" dirty="0">
                <a:latin typeface="Adobe Caslon Pro"/>
              </a:rPr>
              <a:t>Model of the </a:t>
            </a:r>
            <a:r>
              <a:rPr lang="it-IT" altLang="it-IT" sz="1400" i="1" dirty="0" err="1">
                <a:latin typeface="Adobe Caslon Pro"/>
              </a:rPr>
              <a:t>structure</a:t>
            </a:r>
            <a:r>
              <a:rPr lang="it-IT" altLang="it-IT" sz="1400" i="1" dirty="0">
                <a:latin typeface="Adobe Caslon Pro"/>
              </a:rPr>
              <a:t> in </a:t>
            </a:r>
            <a:r>
              <a:rPr lang="it-IT" altLang="it-IT" sz="1400" i="1" dirty="0" err="1">
                <a:latin typeface="Adobe Caslon Pro"/>
              </a:rPr>
              <a:t>OpenSees</a:t>
            </a:r>
            <a:r>
              <a:rPr lang="it-IT" altLang="it-IT" sz="1400" i="1" dirty="0">
                <a:latin typeface="Adobe Caslon Pro"/>
              </a:rPr>
              <a:t>.</a:t>
            </a:r>
          </a:p>
        </p:txBody>
      </p:sp>
      <p:pic>
        <p:nvPicPr>
          <p:cNvPr id="167" name="Immagine 166">
            <a:extLst>
              <a:ext uri="{FF2B5EF4-FFF2-40B4-BE49-F238E27FC236}">
                <a16:creationId xmlns:a16="http://schemas.microsoft.com/office/drawing/2014/main" id="{FEFAF101-6D24-43FA-9127-A1903A8253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12215" r="2171"/>
          <a:stretch>
            <a:fillRect/>
          </a:stretch>
        </p:blipFill>
        <p:spPr bwMode="auto">
          <a:xfrm>
            <a:off x="6767438" y="4901461"/>
            <a:ext cx="46418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73BE778-6F1B-4244-8AC3-BDC5FDF4D0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6</a:t>
            </a:fld>
            <a:endParaRPr lang="it-IT" dirty="0"/>
          </a:p>
        </p:txBody>
      </p:sp>
      <p:graphicFrame>
        <p:nvGraphicFramePr>
          <p:cNvPr id="83" name="Tabella 6">
            <a:extLst>
              <a:ext uri="{FF2B5EF4-FFF2-40B4-BE49-F238E27FC236}">
                <a16:creationId xmlns:a16="http://schemas.microsoft.com/office/drawing/2014/main" id="{F14853A2-FCD7-42F8-9D4F-57CFBC0D2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22924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0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egnaposto numero diapositiva 4">
            <a:extLst>
              <a:ext uri="{FF2B5EF4-FFF2-40B4-BE49-F238E27FC236}">
                <a16:creationId xmlns:a16="http://schemas.microsoft.com/office/drawing/2014/main" id="{6B8446FF-4F21-4A80-9BDF-38124FA5AE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7</a:t>
            </a:fld>
            <a:endParaRPr lang="it-IT" dirty="0">
              <a:latin typeface="Adobe Caslon Pro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C5EC9C5-8C1A-4856-BE6A-9CC07D14D3BC}"/>
              </a:ext>
            </a:extLst>
          </p:cNvPr>
          <p:cNvSpPr txBox="1"/>
          <p:nvPr/>
        </p:nvSpPr>
        <p:spPr>
          <a:xfrm>
            <a:off x="4732885" y="1800859"/>
            <a:ext cx="517842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900" dirty="0">
              <a:latin typeface="Adobe Caslon Pro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latin typeface="Adobe Caslon Pro"/>
              </a:rPr>
              <a:t>to reduce </a:t>
            </a:r>
            <a:r>
              <a:rPr lang="it-IT" sz="1600" dirty="0" err="1">
                <a:latin typeface="Adobe Caslon Pro"/>
              </a:rPr>
              <a:t>computational</a:t>
            </a:r>
            <a:r>
              <a:rPr lang="it-IT" sz="1600" dirty="0">
                <a:latin typeface="Adobe Caslon Pro"/>
              </a:rPr>
              <a:t> </a:t>
            </a:r>
            <a:r>
              <a:rPr lang="it-IT" sz="1600" dirty="0" err="1">
                <a:latin typeface="Adobe Caslon Pro"/>
              </a:rPr>
              <a:t>burden</a:t>
            </a:r>
            <a:endParaRPr lang="it-IT" sz="1600" dirty="0">
              <a:latin typeface="Adobe Caslon Pro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700" dirty="0">
              <a:latin typeface="Adobe Caslon Pro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latin typeface="Adobe Caslon Pro"/>
              </a:rPr>
              <a:t>to reduce </a:t>
            </a:r>
            <a:r>
              <a:rPr lang="it-IT" sz="1600" dirty="0" err="1">
                <a:latin typeface="Adobe Caslon Pro"/>
              </a:rPr>
              <a:t>required</a:t>
            </a:r>
            <a:r>
              <a:rPr lang="it-IT" sz="1600" dirty="0">
                <a:latin typeface="Adobe Caslon Pro"/>
              </a:rPr>
              <a:t> </a:t>
            </a:r>
            <a:r>
              <a:rPr lang="it-IT" sz="1600" dirty="0" err="1">
                <a:latin typeface="Adobe Caslon Pro"/>
              </a:rPr>
              <a:t>simulation</a:t>
            </a:r>
            <a:r>
              <a:rPr lang="it-IT" sz="1600" dirty="0">
                <a:latin typeface="Adobe Caslon Pro"/>
              </a:rPr>
              <a:t> </a:t>
            </a:r>
            <a:r>
              <a:rPr lang="it-IT" sz="1600" dirty="0" err="1">
                <a:latin typeface="Adobe Caslon Pro"/>
              </a:rPr>
              <a:t>times</a:t>
            </a:r>
            <a:endParaRPr lang="it-IT" sz="1000" dirty="0">
              <a:latin typeface="Adobe Caslon Pro"/>
            </a:endParaRPr>
          </a:p>
        </p:txBody>
      </p:sp>
      <p:pic>
        <p:nvPicPr>
          <p:cNvPr id="34" name="Immagine 6">
            <a:extLst>
              <a:ext uri="{FF2B5EF4-FFF2-40B4-BE49-F238E27FC236}">
                <a16:creationId xmlns:a16="http://schemas.microsoft.com/office/drawing/2014/main" id="{9E5E02F1-F529-41E0-A7F1-E354303D6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3" y="2579586"/>
            <a:ext cx="73660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uppo 2">
            <a:extLst>
              <a:ext uri="{FF2B5EF4-FFF2-40B4-BE49-F238E27FC236}">
                <a16:creationId xmlns:a16="http://schemas.microsoft.com/office/drawing/2014/main" id="{87FA094D-9C54-470A-ADAD-97707913CF8A}"/>
              </a:ext>
            </a:extLst>
          </p:cNvPr>
          <p:cNvGrpSpPr>
            <a:grpSpLocks/>
          </p:cNvGrpSpPr>
          <p:nvPr/>
        </p:nvGrpSpPr>
        <p:grpSpPr bwMode="auto">
          <a:xfrm>
            <a:off x="1537991" y="6302273"/>
            <a:ext cx="9565322" cy="338554"/>
            <a:chOff x="2027114" y="1052292"/>
            <a:chExt cx="8440355" cy="252782"/>
          </a:xfrm>
        </p:grpSpPr>
        <p:sp>
          <p:nvSpPr>
            <p:cNvPr id="36" name="CasellaDiTesto 24">
              <a:extLst>
                <a:ext uri="{FF2B5EF4-FFF2-40B4-BE49-F238E27FC236}">
                  <a16:creationId xmlns:a16="http://schemas.microsoft.com/office/drawing/2014/main" id="{4E7EB025-6B1D-466C-9219-8CB72D67E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114" y="1052292"/>
              <a:ext cx="3701784" cy="252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600" dirty="0">
                  <a:latin typeface="Adobe Caslon Pro"/>
                </a:rPr>
                <a:t>high fidelity model in </a:t>
              </a:r>
              <a:r>
                <a:rPr lang="it-IT" altLang="it-IT" sz="1600" i="1" dirty="0" err="1">
                  <a:latin typeface="Adobe Caslon Pro"/>
                </a:rPr>
                <a:t>OpenSees</a:t>
              </a:r>
              <a:r>
                <a:rPr lang="it-IT" altLang="it-IT" sz="1600" dirty="0">
                  <a:latin typeface="Adobe Caslon Pro"/>
                </a:rPr>
                <a:t> - </a:t>
              </a:r>
              <a:r>
                <a:rPr lang="it-IT" altLang="it-IT" sz="1600" i="1" dirty="0">
                  <a:latin typeface="Adobe Caslon Pro"/>
                </a:rPr>
                <a:t>OS</a:t>
              </a:r>
              <a:r>
                <a:rPr lang="it-IT" altLang="it-IT" sz="1600" dirty="0">
                  <a:latin typeface="Adobe Caslon Pro"/>
                </a:rPr>
                <a:t> </a:t>
              </a:r>
            </a:p>
          </p:txBody>
        </p:sp>
        <p:sp>
          <p:nvSpPr>
            <p:cNvPr id="37" name="Freccia a destra con strisce 39">
              <a:extLst>
                <a:ext uri="{FF2B5EF4-FFF2-40B4-BE49-F238E27FC236}">
                  <a16:creationId xmlns:a16="http://schemas.microsoft.com/office/drawing/2014/main" id="{F1B9D577-D5EA-4E41-BD08-FEC21080AFD1}"/>
                </a:ext>
              </a:extLst>
            </p:cNvPr>
            <p:cNvSpPr/>
            <p:nvPr/>
          </p:nvSpPr>
          <p:spPr>
            <a:xfrm>
              <a:off x="5983765" y="1102156"/>
              <a:ext cx="527054" cy="125482"/>
            </a:xfrm>
            <a:prstGeom prst="stripedRightArrow">
              <a:avLst>
                <a:gd name="adj1" fmla="val 34549"/>
                <a:gd name="adj2" fmla="val 59145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38" name="CasellaDiTesto 43">
              <a:extLst>
                <a:ext uri="{FF2B5EF4-FFF2-40B4-BE49-F238E27FC236}">
                  <a16:creationId xmlns:a16="http://schemas.microsoft.com/office/drawing/2014/main" id="{3E4B3B59-4A76-4EC2-8485-78D84849B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685" y="1052292"/>
              <a:ext cx="3701784" cy="252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600" dirty="0" err="1">
                  <a:latin typeface="Adobe Caslon Pro"/>
                </a:rPr>
                <a:t>simplified</a:t>
              </a:r>
              <a:r>
                <a:rPr lang="it-IT" altLang="it-IT" sz="1600" dirty="0">
                  <a:latin typeface="Adobe Caslon Pro"/>
                </a:rPr>
                <a:t> model MDOF in </a:t>
              </a:r>
              <a:r>
                <a:rPr lang="it-IT" altLang="it-IT" sz="1600" i="1" dirty="0">
                  <a:latin typeface="Adobe Caslon Pro"/>
                </a:rPr>
                <a:t>MATLAB</a:t>
              </a:r>
              <a:r>
                <a:rPr lang="it-IT" altLang="it-IT" sz="1600" baseline="30000" dirty="0">
                  <a:latin typeface="Adobe Caslon Pro"/>
                </a:rPr>
                <a:t> ®</a:t>
              </a:r>
              <a:r>
                <a:rPr lang="it-IT" altLang="it-IT" sz="1600" dirty="0">
                  <a:latin typeface="Adobe Caslon Pro"/>
                </a:rPr>
                <a:t> - </a:t>
              </a:r>
              <a:r>
                <a:rPr lang="it-IT" altLang="it-IT" sz="1600" i="1" dirty="0">
                  <a:latin typeface="Adobe Caslon Pro"/>
                </a:rPr>
                <a:t>ML </a:t>
              </a:r>
            </a:p>
          </p:txBody>
        </p:sp>
      </p:grpSp>
      <p:sp>
        <p:nvSpPr>
          <p:cNvPr id="39" name="CasellaDiTesto 47">
            <a:extLst>
              <a:ext uri="{FF2B5EF4-FFF2-40B4-BE49-F238E27FC236}">
                <a16:creationId xmlns:a16="http://schemas.microsoft.com/office/drawing/2014/main" id="{2CC1F17C-856D-42A9-8C86-9FF253E4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497" y="1945480"/>
            <a:ext cx="2676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Adobe Caslon Pro"/>
              </a:rPr>
              <a:t>High number of analysis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Adobe Caslon Pro"/>
              </a:rPr>
              <a:t>for seismic simulations</a:t>
            </a:r>
            <a:endParaRPr lang="it-IT" altLang="it-IT" sz="1000" dirty="0">
              <a:latin typeface="Adobe Caslon Pro"/>
            </a:endParaRPr>
          </a:p>
        </p:txBody>
      </p:sp>
      <p:sp>
        <p:nvSpPr>
          <p:cNvPr id="40" name="Freccia a destra con strisce 50">
            <a:extLst>
              <a:ext uri="{FF2B5EF4-FFF2-40B4-BE49-F238E27FC236}">
                <a16:creationId xmlns:a16="http://schemas.microsoft.com/office/drawing/2014/main" id="{70578605-DEC8-4A20-9DFB-DF997D2DFD94}"/>
              </a:ext>
            </a:extLst>
          </p:cNvPr>
          <p:cNvSpPr/>
          <p:nvPr/>
        </p:nvSpPr>
        <p:spPr>
          <a:xfrm>
            <a:off x="3801022" y="2175162"/>
            <a:ext cx="527050" cy="125413"/>
          </a:xfrm>
          <a:prstGeom prst="stripedRightArrow">
            <a:avLst>
              <a:gd name="adj1" fmla="val 34549"/>
              <a:gd name="adj2" fmla="val 59145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grpSp>
        <p:nvGrpSpPr>
          <p:cNvPr id="41" name="Gruppo 3">
            <a:extLst>
              <a:ext uri="{FF2B5EF4-FFF2-40B4-BE49-F238E27FC236}">
                <a16:creationId xmlns:a16="http://schemas.microsoft.com/office/drawing/2014/main" id="{F3803C6E-CB25-4427-8268-A89FDDCB27CB}"/>
              </a:ext>
            </a:extLst>
          </p:cNvPr>
          <p:cNvGrpSpPr>
            <a:grpSpLocks/>
          </p:cNvGrpSpPr>
          <p:nvPr/>
        </p:nvGrpSpPr>
        <p:grpSpPr bwMode="auto">
          <a:xfrm>
            <a:off x="8592503" y="2655786"/>
            <a:ext cx="2552700" cy="2428875"/>
            <a:chOff x="9103454" y="2254004"/>
            <a:chExt cx="2551691" cy="2428411"/>
          </a:xfrm>
        </p:grpSpPr>
        <p:sp>
          <p:nvSpPr>
            <p:cNvPr id="42" name="CasellaDiTesto 51">
              <a:extLst>
                <a:ext uri="{FF2B5EF4-FFF2-40B4-BE49-F238E27FC236}">
                  <a16:creationId xmlns:a16="http://schemas.microsoft.com/office/drawing/2014/main" id="{EBFB8B92-88F8-479B-8915-901AFFC0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3454" y="2254004"/>
              <a:ext cx="250981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600">
                  <a:latin typeface="Adobe Caslon Pro"/>
                </a:rPr>
                <a:t>Calibration oriented to correspondence of:</a:t>
              </a:r>
              <a:endParaRPr lang="it-IT" altLang="it-IT" sz="1600" i="1">
                <a:latin typeface="Adobe Caslon Pro"/>
              </a:endParaRP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7E428D07-B285-4CFE-8416-EE1CF1E528AE}"/>
                </a:ext>
              </a:extLst>
            </p:cNvPr>
            <p:cNvSpPr txBox="1"/>
            <p:nvPr/>
          </p:nvSpPr>
          <p:spPr>
            <a:xfrm>
              <a:off x="9136778" y="3036492"/>
              <a:ext cx="2518367" cy="16459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900" dirty="0">
                <a:latin typeface="Adobe Caslon Pro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it-IT" sz="1600" dirty="0" err="1">
                  <a:latin typeface="Adobe Caslon Pro"/>
                </a:rPr>
                <a:t>main</a:t>
              </a:r>
              <a:r>
                <a:rPr lang="it-IT" sz="1600" dirty="0">
                  <a:latin typeface="Adobe Caslon Pro"/>
                </a:rPr>
                <a:t> </a:t>
              </a:r>
              <a:r>
                <a:rPr lang="it-IT" sz="1600" dirty="0" err="1">
                  <a:latin typeface="Adobe Caslon Pro"/>
                </a:rPr>
                <a:t>periods</a:t>
              </a:r>
              <a:endParaRPr lang="it-IT" sz="1600" dirty="0">
                <a:latin typeface="Adobe Caslon Pro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1000" dirty="0">
                <a:latin typeface="Adobe Caslon Pro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700" dirty="0">
                <a:latin typeface="Adobe Caslon Pro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it-IT" sz="1600" dirty="0" err="1">
                  <a:latin typeface="Adobe Caslon Pro"/>
                </a:rPr>
                <a:t>modes</a:t>
              </a:r>
              <a:r>
                <a:rPr lang="it-IT" sz="1600" dirty="0">
                  <a:latin typeface="Adobe Caslon Pro"/>
                </a:rPr>
                <a:t> of </a:t>
              </a:r>
              <a:r>
                <a:rPr lang="it-IT" sz="1600" dirty="0" err="1">
                  <a:latin typeface="Adobe Caslon Pro"/>
                </a:rPr>
                <a:t>vibrating</a:t>
              </a:r>
              <a:endParaRPr lang="it-IT" sz="1600" dirty="0">
                <a:latin typeface="Adobe Caslon Pro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it-IT" sz="1600" dirty="0">
                <a:latin typeface="Adobe Caslon Pro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it-IT" sz="1600" dirty="0">
                  <a:latin typeface="Adobe Caslon Pro"/>
                </a:rPr>
                <a:t>dissipative </a:t>
              </a:r>
              <a:r>
                <a:rPr lang="it-IT" sz="1600" dirty="0" err="1">
                  <a:latin typeface="Adobe Caslon Pro"/>
                </a:rPr>
                <a:t>behavior</a:t>
              </a:r>
              <a:endParaRPr lang="it-IT" sz="1600" dirty="0">
                <a:latin typeface="Adobe Caslon Pro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1000" dirty="0">
                <a:latin typeface="Adobe Caslon Pro"/>
              </a:endParaRPr>
            </a:p>
          </p:txBody>
        </p:sp>
      </p:grpSp>
      <p:graphicFrame>
        <p:nvGraphicFramePr>
          <p:cNvPr id="16" name="Tabella 6">
            <a:extLst>
              <a:ext uri="{FF2B5EF4-FFF2-40B4-BE49-F238E27FC236}">
                <a16:creationId xmlns:a16="http://schemas.microsoft.com/office/drawing/2014/main" id="{32553603-1D11-4814-9A88-A2965CA6E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64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A9F1693-E596-43D7-A929-054D2A846B68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02 </a:t>
            </a:r>
            <a:r>
              <a:rPr lang="it-IT" sz="1200" dirty="0" err="1">
                <a:latin typeface="Adobe Caslon Pro"/>
              </a:rPr>
              <a:t>December</a:t>
            </a:r>
            <a:r>
              <a:rPr lang="it-IT" sz="1200" dirty="0">
                <a:latin typeface="Adobe Caslon Pro"/>
              </a:rPr>
              <a:t> 2020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200" dirty="0" err="1">
                <a:latin typeface="Adobe Caslon Pro"/>
              </a:rPr>
              <a:t>Student</a:t>
            </a:r>
            <a:r>
              <a:rPr lang="it-IT" sz="1200" dirty="0">
                <a:latin typeface="Adobe Caslon Pro"/>
              </a:rPr>
              <a:t>:</a:t>
            </a:r>
            <a:r>
              <a:rPr lang="it-IT" sz="1400" i="1" dirty="0">
                <a:latin typeface="Adobe Caslon Pro"/>
              </a:rPr>
              <a:t>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3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  <p:sp>
        <p:nvSpPr>
          <p:cNvPr id="20" name="CasellaDiTesto 52">
            <a:extLst>
              <a:ext uri="{FF2B5EF4-FFF2-40B4-BE49-F238E27FC236}">
                <a16:creationId xmlns:a16="http://schemas.microsoft.com/office/drawing/2014/main" id="{5F4CFA00-D3ED-4C47-A012-FD18B90CF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228" y="6311579"/>
            <a:ext cx="42116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400" i="1" dirty="0">
                <a:latin typeface="Adobe Caslon Pro" pitchFamily="18" charset="0"/>
              </a:rPr>
              <a:t>Hysteretic model of </a:t>
            </a:r>
            <a:r>
              <a:rPr lang="en-US" altLang="it-IT" sz="1400" i="1" dirty="0" err="1">
                <a:latin typeface="Adobe Caslon Pro" pitchFamily="18" charset="0"/>
              </a:rPr>
              <a:t>Bouc</a:t>
            </a:r>
            <a:r>
              <a:rPr lang="en-US" altLang="it-IT" sz="1400" i="1" dirty="0">
                <a:latin typeface="Adobe Caslon Pro" pitchFamily="18" charset="0"/>
              </a:rPr>
              <a:t> Wen.</a:t>
            </a:r>
            <a:endParaRPr lang="it-IT" altLang="it-IT" sz="1400" i="1" dirty="0">
              <a:latin typeface="Adobe Caslon Pro" pitchFamily="18" charset="0"/>
            </a:endParaRPr>
          </a:p>
        </p:txBody>
      </p:sp>
      <p:sp>
        <p:nvSpPr>
          <p:cNvPr id="21" name="CasellaDiTesto 23">
            <a:extLst>
              <a:ext uri="{FF2B5EF4-FFF2-40B4-BE49-F238E27FC236}">
                <a16:creationId xmlns:a16="http://schemas.microsoft.com/office/drawing/2014/main" id="{10E4B8CB-228E-42AD-BA34-7659A6AD8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50" y="6437746"/>
            <a:ext cx="5180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400" i="1">
                <a:latin typeface="Adobe Caslon Pro" pitchFamily="18" charset="0"/>
              </a:rPr>
              <a:t>Formulation of the problem and examples of hysteretic cycles.</a:t>
            </a:r>
            <a:endParaRPr lang="it-IT" altLang="it-IT" sz="1400" i="1">
              <a:latin typeface="Adobe Caslon Pro" pitchFamily="18" charset="0"/>
            </a:endParaRPr>
          </a:p>
        </p:txBody>
      </p:sp>
      <p:pic>
        <p:nvPicPr>
          <p:cNvPr id="23" name="Immagine 6">
            <a:extLst>
              <a:ext uri="{FF2B5EF4-FFF2-40B4-BE49-F238E27FC236}">
                <a16:creationId xmlns:a16="http://schemas.microsoft.com/office/drawing/2014/main" id="{CE0B7566-EB67-4239-B082-F4A814D3F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432" y="4471688"/>
            <a:ext cx="2709025" cy="15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magine 3">
            <a:extLst>
              <a:ext uri="{FF2B5EF4-FFF2-40B4-BE49-F238E27FC236}">
                <a16:creationId xmlns:a16="http://schemas.microsoft.com/office/drawing/2014/main" id="{C55C987E-C892-47E5-8715-4739531CF2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04" y="1803084"/>
            <a:ext cx="3574782" cy="272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magine 5">
            <a:extLst>
              <a:ext uri="{FF2B5EF4-FFF2-40B4-BE49-F238E27FC236}">
                <a16:creationId xmlns:a16="http://schemas.microsoft.com/office/drawing/2014/main" id="{F32F2852-2F46-4A16-B4F2-8E4C5257A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93" y="2558733"/>
            <a:ext cx="2628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magine 7">
            <a:extLst>
              <a:ext uri="{FF2B5EF4-FFF2-40B4-BE49-F238E27FC236}">
                <a16:creationId xmlns:a16="http://schemas.microsoft.com/office/drawing/2014/main" id="{FE69B2DB-3FD8-4040-A624-421A2BC77C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396" y="3115656"/>
            <a:ext cx="51657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magine 8">
            <a:extLst>
              <a:ext uri="{FF2B5EF4-FFF2-40B4-BE49-F238E27FC236}">
                <a16:creationId xmlns:a16="http://schemas.microsoft.com/office/drawing/2014/main" id="{A5DF4952-90EE-4A13-BA63-BD52E8138B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024" y="3587663"/>
            <a:ext cx="34829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magine 9">
            <a:extLst>
              <a:ext uri="{FF2B5EF4-FFF2-40B4-BE49-F238E27FC236}">
                <a16:creationId xmlns:a16="http://schemas.microsoft.com/office/drawing/2014/main" id="{6845D35A-68BC-4244-82B8-074404EF60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650" y="4286683"/>
            <a:ext cx="5078413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asellaDiTesto 49">
            <a:extLst>
              <a:ext uri="{FF2B5EF4-FFF2-40B4-BE49-F238E27FC236}">
                <a16:creationId xmlns:a16="http://schemas.microsoft.com/office/drawing/2014/main" id="{0192EE9D-E825-4F67-9AD4-A6FDBC704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431" y="1953895"/>
            <a:ext cx="40528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500" b="1">
                <a:latin typeface="Adobe Caslon Pro" pitchFamily="18" charset="0"/>
              </a:rPr>
              <a:t>Hysteretic model of Bouc Wen</a:t>
            </a:r>
            <a:endParaRPr lang="it-IT" altLang="it-IT" sz="1500" b="1">
              <a:latin typeface="Adobe Caslon Pro" pitchFamily="18" charset="0"/>
              <a:sym typeface="Wingdings" panose="05000000000000000000" pitchFamily="2" charset="2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591E7349-7CF5-4E6C-9F04-B0EC9EA6B9FB}"/>
              </a:ext>
            </a:extLst>
          </p:cNvPr>
          <p:cNvSpPr/>
          <p:nvPr/>
        </p:nvSpPr>
        <p:spPr>
          <a:xfrm>
            <a:off x="6266131" y="1803083"/>
            <a:ext cx="5592762" cy="631825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64E9269-0FDD-4D65-8D43-B9C057B530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8</a:t>
            </a:fld>
            <a:endParaRPr lang="it-IT" dirty="0"/>
          </a:p>
        </p:txBody>
      </p:sp>
      <p:graphicFrame>
        <p:nvGraphicFramePr>
          <p:cNvPr id="15" name="Tabella 6">
            <a:extLst>
              <a:ext uri="{FF2B5EF4-FFF2-40B4-BE49-F238E27FC236}">
                <a16:creationId xmlns:a16="http://schemas.microsoft.com/office/drawing/2014/main" id="{2F710B14-2E44-48B6-A04E-19ACE6FFB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09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00143 0.16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magine 10">
            <a:extLst>
              <a:ext uri="{FF2B5EF4-FFF2-40B4-BE49-F238E27FC236}">
                <a16:creationId xmlns:a16="http://schemas.microsoft.com/office/drawing/2014/main" id="{13ED0B13-3B08-4B23-BA34-9AE7046000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33" r="16850" b="4516"/>
          <a:stretch/>
        </p:blipFill>
        <p:spPr bwMode="auto">
          <a:xfrm>
            <a:off x="6998601" y="4890812"/>
            <a:ext cx="4713730" cy="195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2: input and </a:t>
            </a:r>
            <a:r>
              <a:rPr lang="it-IT" i="1" dirty="0">
                <a:latin typeface="Adobe Caslon Pro"/>
              </a:rPr>
              <a:t>IM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selection</a:t>
            </a:r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9</a:t>
            </a:fld>
            <a:endParaRPr lang="it-IT" dirty="0">
              <a:latin typeface="Adobe Caslon Pro"/>
            </a:endParaRPr>
          </a:p>
        </p:txBody>
      </p:sp>
      <p:pic>
        <p:nvPicPr>
          <p:cNvPr id="21" name="Immagine 10">
            <a:extLst>
              <a:ext uri="{FF2B5EF4-FFF2-40B4-BE49-F238E27FC236}">
                <a16:creationId xmlns:a16="http://schemas.microsoft.com/office/drawing/2014/main" id="{4473924C-ADC5-4E89-9717-AC97ADE35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3" r="16850" b="35567"/>
          <a:stretch/>
        </p:blipFill>
        <p:spPr bwMode="auto">
          <a:xfrm>
            <a:off x="6998602" y="3541516"/>
            <a:ext cx="4713730" cy="18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asellaDiTesto 45">
            <a:extLst>
              <a:ext uri="{FF2B5EF4-FFF2-40B4-BE49-F238E27FC236}">
                <a16:creationId xmlns:a16="http://schemas.microsoft.com/office/drawing/2014/main" id="{152B3B26-2B2B-4234-B394-FA5E5BAF8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24" y="3772927"/>
            <a:ext cx="1866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main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features</a:t>
            </a:r>
          </a:p>
        </p:txBody>
      </p:sp>
      <p:sp>
        <p:nvSpPr>
          <p:cNvPr id="24" name="CasellaDiTesto 48">
            <a:extLst>
              <a:ext uri="{FF2B5EF4-FFF2-40B4-BE49-F238E27FC236}">
                <a16:creationId xmlns:a16="http://schemas.microsoft.com/office/drawing/2014/main" id="{F9DA88BA-569C-4802-AC9A-597145F5E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99" y="2660883"/>
            <a:ext cx="300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>
                <a:latin typeface="Adobe Caslon Pro" pitchFamily="18" charset="0"/>
              </a:rPr>
              <a:t>Dataset NGA-WEST 2</a:t>
            </a:r>
            <a:endParaRPr lang="it-IT" altLang="it-IT" sz="1600" i="1" u="sng">
              <a:latin typeface="Adobe Caslon Pro" pitchFamily="18" charset="0"/>
              <a:sym typeface="Wingdings" panose="05000000000000000000" pitchFamily="2" charset="2"/>
            </a:endParaRPr>
          </a:p>
        </p:txBody>
      </p:sp>
      <p:sp>
        <p:nvSpPr>
          <p:cNvPr id="25" name="CasellaDiTesto 53">
            <a:extLst>
              <a:ext uri="{FF2B5EF4-FFF2-40B4-BE49-F238E27FC236}">
                <a16:creationId xmlns:a16="http://schemas.microsoft.com/office/drawing/2014/main" id="{64586D49-37F7-46A5-BD84-3739C3A35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824" y="3399865"/>
            <a:ext cx="23304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crustal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</a:t>
            </a: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earthquakes</a:t>
            </a:r>
            <a:endParaRPr lang="it-IT" altLang="it-IT" sz="1600" dirty="0">
              <a:latin typeface="Adobe Caslon Pro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M</a:t>
            </a:r>
            <a:r>
              <a:rPr lang="it-IT" altLang="it-IT" sz="1600" baseline="-25000" dirty="0" err="1">
                <a:latin typeface="Adobe Caslon Pro" pitchFamily="18" charset="0"/>
                <a:sym typeface="Wingdings" panose="05000000000000000000" pitchFamily="2" charset="2"/>
              </a:rPr>
              <a:t>w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&gt; 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R</a:t>
            </a:r>
            <a:r>
              <a:rPr lang="it-IT" altLang="it-IT" sz="1600" baseline="-25000" dirty="0" err="1">
                <a:latin typeface="Adobe Caslon Pro" pitchFamily="18" charset="0"/>
                <a:sym typeface="Wingdings" panose="05000000000000000000" pitchFamily="2" charset="2"/>
              </a:rPr>
              <a:t>rup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&gt; 10 km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V</a:t>
            </a:r>
            <a:r>
              <a:rPr lang="it-IT" altLang="it-IT" sz="1600" baseline="-25000" dirty="0">
                <a:latin typeface="Adobe Caslon Pro" pitchFamily="18" charset="0"/>
                <a:sym typeface="Wingdings" panose="05000000000000000000" pitchFamily="2" charset="2"/>
              </a:rPr>
              <a:t>s30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&gt; 600 m/s</a:t>
            </a:r>
          </a:p>
        </p:txBody>
      </p:sp>
      <p:grpSp>
        <p:nvGrpSpPr>
          <p:cNvPr id="26" name="Gruppo 54">
            <a:extLst>
              <a:ext uri="{FF2B5EF4-FFF2-40B4-BE49-F238E27FC236}">
                <a16:creationId xmlns:a16="http://schemas.microsoft.com/office/drawing/2014/main" id="{00144922-DEDF-4DA6-8BC0-1D5366F1A42A}"/>
              </a:ext>
            </a:extLst>
          </p:cNvPr>
          <p:cNvGrpSpPr>
            <a:grpSpLocks/>
          </p:cNvGrpSpPr>
          <p:nvPr/>
        </p:nvGrpSpPr>
        <p:grpSpPr bwMode="auto">
          <a:xfrm>
            <a:off x="1725499" y="3518927"/>
            <a:ext cx="258762" cy="887413"/>
            <a:chOff x="3788558" y="1776667"/>
            <a:chExt cx="289490" cy="651149"/>
          </a:xfrm>
        </p:grpSpPr>
        <p:cxnSp>
          <p:nvCxnSpPr>
            <p:cNvPr id="32" name="Connettore 1 57">
              <a:extLst>
                <a:ext uri="{FF2B5EF4-FFF2-40B4-BE49-F238E27FC236}">
                  <a16:creationId xmlns:a16="http://schemas.microsoft.com/office/drawing/2014/main" id="{E7EEC697-7772-4A6B-A522-B16E3A95D76F}"/>
                </a:ext>
              </a:extLst>
            </p:cNvPr>
            <p:cNvCxnSpPr/>
            <p:nvPr/>
          </p:nvCxnSpPr>
          <p:spPr>
            <a:xfrm>
              <a:off x="3976816" y="1776667"/>
              <a:ext cx="0" cy="651149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58">
              <a:extLst>
                <a:ext uri="{FF2B5EF4-FFF2-40B4-BE49-F238E27FC236}">
                  <a16:creationId xmlns:a16="http://schemas.microsoft.com/office/drawing/2014/main" id="{0086F60E-6CEC-4DDF-9D17-5680A49E1B65}"/>
                </a:ext>
              </a:extLst>
            </p:cNvPr>
            <p:cNvCxnSpPr/>
            <p:nvPr/>
          </p:nvCxnSpPr>
          <p:spPr>
            <a:xfrm>
              <a:off x="3788558" y="2085351"/>
              <a:ext cx="191810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68">
              <a:extLst>
                <a:ext uri="{FF2B5EF4-FFF2-40B4-BE49-F238E27FC236}">
                  <a16:creationId xmlns:a16="http://schemas.microsoft.com/office/drawing/2014/main" id="{8435D15E-B5FB-4AB6-B982-AA58FB51A8D5}"/>
                </a:ext>
              </a:extLst>
            </p:cNvPr>
            <p:cNvCxnSpPr/>
            <p:nvPr/>
          </p:nvCxnSpPr>
          <p:spPr>
            <a:xfrm>
              <a:off x="3971487" y="2420827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69">
              <a:extLst>
                <a:ext uri="{FF2B5EF4-FFF2-40B4-BE49-F238E27FC236}">
                  <a16:creationId xmlns:a16="http://schemas.microsoft.com/office/drawing/2014/main" id="{D29AED66-F817-4229-9E65-27D88B3CF95C}"/>
                </a:ext>
              </a:extLst>
            </p:cNvPr>
            <p:cNvCxnSpPr/>
            <p:nvPr/>
          </p:nvCxnSpPr>
          <p:spPr>
            <a:xfrm>
              <a:off x="3971487" y="1784821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ccia a destra con strisce 55">
            <a:extLst>
              <a:ext uri="{FF2B5EF4-FFF2-40B4-BE49-F238E27FC236}">
                <a16:creationId xmlns:a16="http://schemas.microsoft.com/office/drawing/2014/main" id="{01051DF5-C62C-44BB-8E44-1B6CB2BC42A5}"/>
              </a:ext>
            </a:extLst>
          </p:cNvPr>
          <p:cNvSpPr/>
          <p:nvPr/>
        </p:nvSpPr>
        <p:spPr>
          <a:xfrm>
            <a:off x="3339986" y="2721208"/>
            <a:ext cx="528638" cy="125412"/>
          </a:xfrm>
          <a:prstGeom prst="stripedRightArrow">
            <a:avLst>
              <a:gd name="adj1" fmla="val 34549"/>
              <a:gd name="adj2" fmla="val 59145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40" name="CasellaDiTesto 56">
            <a:extLst>
              <a:ext uri="{FF2B5EF4-FFF2-40B4-BE49-F238E27FC236}">
                <a16:creationId xmlns:a16="http://schemas.microsoft.com/office/drawing/2014/main" id="{57326C3A-A819-4CB7-852D-68A34C974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336" y="2660883"/>
            <a:ext cx="2768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206 ground motions</a:t>
            </a:r>
          </a:p>
        </p:txBody>
      </p:sp>
      <p:sp>
        <p:nvSpPr>
          <p:cNvPr id="41" name="CasellaDiTesto 70">
            <a:extLst>
              <a:ext uri="{FF2B5EF4-FFF2-40B4-BE49-F238E27FC236}">
                <a16:creationId xmlns:a16="http://schemas.microsoft.com/office/drawing/2014/main" id="{26DDC158-A050-436C-9461-B5F5183DE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710" y="3645927"/>
            <a:ext cx="1474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fault </a:t>
            </a: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mechanism</a:t>
            </a:r>
            <a:endParaRPr lang="it-IT" altLang="it-IT" sz="1600" dirty="0">
              <a:latin typeface="Adobe Caslon Pro" pitchFamily="18" charset="0"/>
              <a:sym typeface="Wingdings" panose="05000000000000000000" pitchFamily="2" charset="2"/>
            </a:endParaRPr>
          </a:p>
        </p:txBody>
      </p:sp>
      <p:sp>
        <p:nvSpPr>
          <p:cNvPr id="42" name="CasellaDiTesto 71">
            <a:extLst>
              <a:ext uri="{FF2B5EF4-FFF2-40B4-BE49-F238E27FC236}">
                <a16:creationId xmlns:a16="http://schemas.microsoft.com/office/drawing/2014/main" id="{17162A86-6361-4BB5-A464-6FB7DA6AC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946" y="3570286"/>
            <a:ext cx="2794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reverse</a:t>
            </a:r>
            <a:r>
              <a:rPr lang="it-IT" altLang="it-IT" sz="1600">
                <a:latin typeface="Adobe Caslon Pro" pitchFamily="18" charset="0"/>
                <a:sym typeface="Wingdings" panose="05000000000000000000" pitchFamily="2" charset="2"/>
              </a:rPr>
              <a:t> </a:t>
            </a: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REV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t-IT" altLang="it-IT" sz="1200">
              <a:latin typeface="Adobe Caslon Pro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strike slip SS</a:t>
            </a:r>
          </a:p>
        </p:txBody>
      </p:sp>
      <p:grpSp>
        <p:nvGrpSpPr>
          <p:cNvPr id="43" name="Gruppo 40">
            <a:extLst>
              <a:ext uri="{FF2B5EF4-FFF2-40B4-BE49-F238E27FC236}">
                <a16:creationId xmlns:a16="http://schemas.microsoft.com/office/drawing/2014/main" id="{8F17FBCA-FF72-437E-9325-23B04419F091}"/>
              </a:ext>
            </a:extLst>
          </p:cNvPr>
          <p:cNvGrpSpPr>
            <a:grpSpLocks/>
          </p:cNvGrpSpPr>
          <p:nvPr/>
        </p:nvGrpSpPr>
        <p:grpSpPr bwMode="auto">
          <a:xfrm>
            <a:off x="5461421" y="3555999"/>
            <a:ext cx="258762" cy="885825"/>
            <a:chOff x="3788558" y="1776667"/>
            <a:chExt cx="289490" cy="651149"/>
          </a:xfrm>
        </p:grpSpPr>
        <p:cxnSp>
          <p:nvCxnSpPr>
            <p:cNvPr id="44" name="Connettore 1 41">
              <a:extLst>
                <a:ext uri="{FF2B5EF4-FFF2-40B4-BE49-F238E27FC236}">
                  <a16:creationId xmlns:a16="http://schemas.microsoft.com/office/drawing/2014/main" id="{DD0E8F76-C63D-4FE5-B082-F76B807FD43C}"/>
                </a:ext>
              </a:extLst>
            </p:cNvPr>
            <p:cNvCxnSpPr/>
            <p:nvPr/>
          </p:nvCxnSpPr>
          <p:spPr>
            <a:xfrm>
              <a:off x="3976816" y="1776667"/>
              <a:ext cx="0" cy="651149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AEACFB97-CC40-42DE-AEFB-CFAC9AC14FC8}"/>
                </a:ext>
              </a:extLst>
            </p:cNvPr>
            <p:cNvCxnSpPr/>
            <p:nvPr/>
          </p:nvCxnSpPr>
          <p:spPr>
            <a:xfrm>
              <a:off x="3788558" y="2084737"/>
              <a:ext cx="191810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7">
              <a:extLst>
                <a:ext uri="{FF2B5EF4-FFF2-40B4-BE49-F238E27FC236}">
                  <a16:creationId xmlns:a16="http://schemas.microsoft.com/office/drawing/2014/main" id="{CF6D7F12-003A-476C-ACEA-C822BD3B88D3}"/>
                </a:ext>
              </a:extLst>
            </p:cNvPr>
            <p:cNvCxnSpPr/>
            <p:nvPr/>
          </p:nvCxnSpPr>
          <p:spPr>
            <a:xfrm>
              <a:off x="3971487" y="2420814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9">
              <a:extLst>
                <a:ext uri="{FF2B5EF4-FFF2-40B4-BE49-F238E27FC236}">
                  <a16:creationId xmlns:a16="http://schemas.microsoft.com/office/drawing/2014/main" id="{5D131674-0AEC-4E94-9A47-44FDDEC89A7F}"/>
                </a:ext>
              </a:extLst>
            </p:cNvPr>
            <p:cNvCxnSpPr/>
            <p:nvPr/>
          </p:nvCxnSpPr>
          <p:spPr>
            <a:xfrm>
              <a:off x="3971487" y="1784835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3CDD594F-2EE3-4338-B3A2-4CC9A00C5FC9}"/>
              </a:ext>
            </a:extLst>
          </p:cNvPr>
          <p:cNvGrpSpPr>
            <a:grpSpLocks/>
          </p:cNvGrpSpPr>
          <p:nvPr/>
        </p:nvGrpSpPr>
        <p:grpSpPr bwMode="auto">
          <a:xfrm>
            <a:off x="1921191" y="4593783"/>
            <a:ext cx="4697412" cy="1398588"/>
            <a:chOff x="1814302" y="4350145"/>
            <a:chExt cx="4698086" cy="1398666"/>
          </a:xfrm>
        </p:grpSpPr>
        <p:pic>
          <p:nvPicPr>
            <p:cNvPr id="49" name="Immagine 1">
              <a:extLst>
                <a:ext uri="{FF2B5EF4-FFF2-40B4-BE49-F238E27FC236}">
                  <a16:creationId xmlns:a16="http://schemas.microsoft.com/office/drawing/2014/main" id="{0DE63EC3-307A-40AF-9357-E1BE7FB7A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132" y="4350145"/>
              <a:ext cx="2325256" cy="1387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Immagine 2">
              <a:extLst>
                <a:ext uri="{FF2B5EF4-FFF2-40B4-BE49-F238E27FC236}">
                  <a16:creationId xmlns:a16="http://schemas.microsoft.com/office/drawing/2014/main" id="{823D0576-9613-4646-9482-3AABC2CAD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302" y="4430967"/>
              <a:ext cx="2216106" cy="131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7F2A243C-3884-4842-8DC0-F4D2FD374C39}"/>
              </a:ext>
            </a:extLst>
          </p:cNvPr>
          <p:cNvGrpSpPr>
            <a:grpSpLocks/>
          </p:cNvGrpSpPr>
          <p:nvPr/>
        </p:nvGrpSpPr>
        <p:grpSpPr bwMode="auto">
          <a:xfrm>
            <a:off x="985518" y="4660340"/>
            <a:ext cx="6039110" cy="1592083"/>
            <a:chOff x="1582743" y="4429511"/>
            <a:chExt cx="7132205" cy="1591266"/>
          </a:xfrm>
        </p:grpSpPr>
        <p:sp>
          <p:nvSpPr>
            <p:cNvPr id="52" name="CasellaDiTesto 46">
              <a:extLst>
                <a:ext uri="{FF2B5EF4-FFF2-40B4-BE49-F238E27FC236}">
                  <a16:creationId xmlns:a16="http://schemas.microsoft.com/office/drawing/2014/main" id="{0DE75087-16A4-4931-BF67-532CE5FA5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487" y="4966642"/>
              <a:ext cx="2389836" cy="1028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>
                  <a:latin typeface="Adobe Caslon Pro" pitchFamily="18" charset="0"/>
                </a:rPr>
                <a:t>PGA [</a:t>
              </a:r>
              <a:r>
                <a:rPr lang="it-IT" altLang="it-IT" sz="1600" i="1" dirty="0">
                  <a:latin typeface="Adobe Caslon Pro" pitchFamily="18" charset="0"/>
                </a:rPr>
                <a:t>g</a:t>
              </a:r>
              <a:r>
                <a:rPr lang="it-IT" altLang="it-IT" sz="1600" dirty="0">
                  <a:latin typeface="Adobe Caslon Pro" pitchFamily="18" charset="0"/>
                </a:rPr>
                <a:t>]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PGV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cm/s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PGD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</p:txBody>
        </p:sp>
        <p:sp>
          <p:nvSpPr>
            <p:cNvPr id="53" name="CasellaDiTesto 50">
              <a:extLst>
                <a:ext uri="{FF2B5EF4-FFF2-40B4-BE49-F238E27FC236}">
                  <a16:creationId xmlns:a16="http://schemas.microsoft.com/office/drawing/2014/main" id="{8E9B02C6-08FA-4884-B966-171F88621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743" y="4429511"/>
              <a:ext cx="27679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600" i="1" dirty="0" err="1">
                  <a:latin typeface="Adobe Caslon Pro" pitchFamily="18" charset="0"/>
                  <a:sym typeface="Wingdings" panose="05000000000000000000" pitchFamily="2" charset="2"/>
                </a:rPr>
                <a:t>IMs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</a:t>
              </a: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investigated</a:t>
              </a:r>
              <a:endParaRPr lang="it-IT" altLang="it-IT" sz="1600" dirty="0">
                <a:latin typeface="Adobe Caslon Pro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54" name="CasellaDiTesto 59">
              <a:extLst>
                <a:ext uri="{FF2B5EF4-FFF2-40B4-BE49-F238E27FC236}">
                  <a16:creationId xmlns:a16="http://schemas.microsoft.com/office/drawing/2014/main" id="{DB725CEC-51BD-498A-94AE-092CC0F69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338" y="4966642"/>
              <a:ext cx="2389835" cy="1054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Sa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g rad</a:t>
              </a:r>
              <a:r>
                <a:rPr lang="it-IT" altLang="it-IT" sz="1600" i="1" baseline="30000" dirty="0">
                  <a:latin typeface="Adobe Caslon Pro" pitchFamily="18" charset="0"/>
                  <a:sym typeface="Wingdings" panose="05000000000000000000" pitchFamily="2" charset="2"/>
                </a:rPr>
                <a:t>2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 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Sv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 </a:t>
              </a:r>
              <a:r>
                <a:rPr lang="it-IT" altLang="it-IT" sz="1600" i="1" dirty="0" err="1">
                  <a:latin typeface="Adobe Caslon Pro" pitchFamily="18" charset="0"/>
                  <a:sym typeface="Wingdings" panose="05000000000000000000" pitchFamily="2" charset="2"/>
                </a:rPr>
                <a:t>rad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/s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Sd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</p:txBody>
        </p:sp>
        <p:sp>
          <p:nvSpPr>
            <p:cNvPr id="58" name="CasellaDiTesto 59">
              <a:extLst>
                <a:ext uri="{FF2B5EF4-FFF2-40B4-BE49-F238E27FC236}">
                  <a16:creationId xmlns:a16="http://schemas.microsoft.com/office/drawing/2014/main" id="{6A987346-E9B8-49DF-A19B-625F7120D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9208" y="4881542"/>
              <a:ext cx="2505740" cy="70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PSa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g rad</a:t>
              </a:r>
              <a:r>
                <a:rPr lang="it-IT" altLang="it-IT" sz="1600" i="1" baseline="30000" dirty="0">
                  <a:latin typeface="Adobe Caslon Pro" pitchFamily="18" charset="0"/>
                  <a:sym typeface="Wingdings" panose="05000000000000000000" pitchFamily="2" charset="2"/>
                </a:rPr>
                <a:t>2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PSv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 </a:t>
              </a:r>
              <a:r>
                <a:rPr lang="it-IT" altLang="it-IT" sz="1600" i="1" dirty="0" err="1">
                  <a:latin typeface="Adobe Caslon Pro" pitchFamily="18" charset="0"/>
                  <a:sym typeface="Wingdings" panose="05000000000000000000" pitchFamily="2" charset="2"/>
                </a:rPr>
                <a:t>rad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/s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</p:txBody>
        </p:sp>
      </p:grpSp>
      <p:sp>
        <p:nvSpPr>
          <p:cNvPr id="55" name="Rettangolo 54">
            <a:extLst>
              <a:ext uri="{FF2B5EF4-FFF2-40B4-BE49-F238E27FC236}">
                <a16:creationId xmlns:a16="http://schemas.microsoft.com/office/drawing/2014/main" id="{2B6345FC-344E-496F-86EB-8A721539A2D8}"/>
              </a:ext>
            </a:extLst>
          </p:cNvPr>
          <p:cNvSpPr/>
          <p:nvPr/>
        </p:nvSpPr>
        <p:spPr>
          <a:xfrm>
            <a:off x="898411" y="2525945"/>
            <a:ext cx="5270500" cy="633413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pic>
        <p:nvPicPr>
          <p:cNvPr id="56" name="Immagine 10">
            <a:extLst>
              <a:ext uri="{FF2B5EF4-FFF2-40B4-BE49-F238E27FC236}">
                <a16:creationId xmlns:a16="http://schemas.microsoft.com/office/drawing/2014/main" id="{B1005F31-A18C-48FA-97C0-1E7565A4F3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6" r="17309" b="65209"/>
          <a:stretch/>
        </p:blipFill>
        <p:spPr bwMode="auto">
          <a:xfrm>
            <a:off x="7024628" y="1732259"/>
            <a:ext cx="4687704" cy="185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Tabella 6">
            <a:extLst>
              <a:ext uri="{FF2B5EF4-FFF2-40B4-BE49-F238E27FC236}">
                <a16:creationId xmlns:a16="http://schemas.microsoft.com/office/drawing/2014/main" id="{500C8637-1A0F-4341-8396-A6273CF75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70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209 0.298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49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1774</Words>
  <Application>Microsoft Office PowerPoint</Application>
  <PresentationFormat>Widescreen</PresentationFormat>
  <Paragraphs>294</Paragraphs>
  <Slides>20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Adobe Caslon Pro</vt:lpstr>
      <vt:lpstr>Arial</vt:lpstr>
      <vt:lpstr>Calibri</vt:lpstr>
      <vt:lpstr>Calibri Light</vt:lpstr>
      <vt:lpstr>Cambria</vt:lpstr>
      <vt:lpstr>Cambria Math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</dc:creator>
  <cp:lastModifiedBy>Nardin Chiara</cp:lastModifiedBy>
  <cp:revision>6</cp:revision>
  <dcterms:created xsi:type="dcterms:W3CDTF">2020-12-21T14:38:23Z</dcterms:created>
  <dcterms:modified xsi:type="dcterms:W3CDTF">2021-12-15T10:31:26Z</dcterms:modified>
</cp:coreProperties>
</file>