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FEF3-65D4-4553-B7C8-6421485C3F05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15B48-E114-4DC3-9FD1-F4D5F9C58D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B448-3970-4C2A-8B65-28B73AEA723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987E-8A79-4B7E-AFA0-B01D041FDB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3" name="组合 14"/>
          <p:cNvGrpSpPr/>
          <p:nvPr/>
        </p:nvGrpSpPr>
        <p:grpSpPr>
          <a:xfrm>
            <a:off x="3178" y="1335091"/>
            <a:ext cx="9140825" cy="4949825"/>
            <a:chOff x="-293017" y="1384362"/>
            <a:chExt cx="8847222" cy="4922998"/>
          </a:xfrm>
        </p:grpSpPr>
        <p:sp>
          <p:nvSpPr>
            <p:cNvPr id="4" name="矩形 9"/>
            <p:cNvSpPr/>
            <p:nvPr/>
          </p:nvSpPr>
          <p:spPr>
            <a:xfrm>
              <a:off x="-287609" y="1410311"/>
              <a:ext cx="8833793" cy="4897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10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7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分类（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樊梦欣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cxnSp>
        <p:nvCxnSpPr>
          <p:cNvPr id="8" name="直接连接符 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sp>
        <p:nvSpPr>
          <p:cNvPr id="9" name="文本框 21"/>
          <p:cNvSpPr txBox="1"/>
          <p:nvPr/>
        </p:nvSpPr>
        <p:spPr>
          <a:xfrm>
            <a:off x="179391" y="6370958"/>
            <a:ext cx="9091613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000" dirty="0"/>
              <a:t>Kawakami T, Ogawa T, Haseyama M. Novel image classification based on decision-level fusion of EEG and visual features[C]//2014 IEEE International Conference on Acoustics, Speech and Signal Processing (ICASSP). IEEE, 2014: 5874-5878.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4189416" y="1338265"/>
            <a:ext cx="7651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数据</a:t>
            </a:r>
          </a:p>
        </p:txBody>
      </p:sp>
      <p:grpSp>
        <p:nvGrpSpPr>
          <p:cNvPr id="11" name="组合 20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12" name="矩形 16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矩形 1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7"/>
          <p:cNvSpPr txBox="1"/>
          <p:nvPr/>
        </p:nvSpPr>
        <p:spPr>
          <a:xfrm>
            <a:off x="-23811" y="871539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任务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605" y="860425"/>
            <a:ext cx="8182610" cy="3683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dirty="0"/>
              <a:t>多模态图像分类：EEG与视觉特征融合</a:t>
            </a:r>
          </a:p>
        </p:txBody>
      </p:sp>
      <p:sp>
        <p:nvSpPr>
          <p:cNvPr id="16" name="文本框 1"/>
          <p:cNvSpPr txBox="1"/>
          <p:nvPr/>
        </p:nvSpPr>
        <p:spPr>
          <a:xfrm>
            <a:off x="180340" y="1817370"/>
            <a:ext cx="8779510" cy="310769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dirty="0">
                <a:solidFill>
                  <a:schemeClr val="accent1"/>
                </a:solidFill>
              </a:rPr>
              <a:t>刺激物: </a:t>
            </a:r>
            <a:r>
              <a:rPr lang="en-US" sz="1400" dirty="0"/>
              <a:t>实验中使用 Caltech101 数据集中的图像作为刺激物，分为目标图像和非目标图像。目标图像用于图像分类，包括“熊猫”、“足球”和“草莓”类别，每个类别 35 张图像。非目标图像用于背景噪声，包括“飞机”、“大象”、“约书亚树”、“金字塔”和“订书机”类别。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</a:rPr>
              <a:t>实验范式:</a:t>
            </a:r>
            <a:r>
              <a:rPr lang="en-US" sz="1400" b="1" dirty="0"/>
              <a:t> </a:t>
            </a:r>
            <a:r>
              <a:rPr lang="en-US" sz="1400" dirty="0"/>
              <a:t>实验采用类似 oddball 范式的任务。参与者盯着屏幕上显示的图像，并被告知图像所属的类别。目标图像和非目标图像交替出现，每个图像呈现时间为 3 秒，两个图像之间有 3 秒的间隔，用于消除前一个图像的影响。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</a:rPr>
              <a:t>数据收集:</a:t>
            </a:r>
            <a:r>
              <a:rPr lang="en-US" sz="1400" dirty="0"/>
              <a:t>使用 12 个通道记录 EEG 信号，根据国际 10-20 系统放置电极。EEG 信号经过放大和带通滤波，采样率为 2kHz。</a:t>
            </a:r>
          </a:p>
          <a:p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</a:rPr>
              <a:t>数据量:</a:t>
            </a:r>
          </a:p>
          <a:p>
            <a:r>
              <a:rPr lang="en-US" sz="1400" dirty="0"/>
              <a:t>        </a:t>
            </a:r>
            <a:r>
              <a:rPr lang="en-US" sz="1400" u="sng" dirty="0"/>
              <a:t>实验参与者：</a:t>
            </a:r>
            <a:r>
              <a:rPr lang="en-US" sz="1400" dirty="0"/>
              <a:t>3 名健康成年人    </a:t>
            </a:r>
            <a:r>
              <a:rPr lang="en-US" sz="1400" u="sng" dirty="0"/>
              <a:t>目标图像：</a:t>
            </a:r>
            <a:r>
              <a:rPr lang="en-US" sz="1400" dirty="0"/>
              <a:t>每个类别 35 张，共 105 张    </a:t>
            </a:r>
            <a:r>
              <a:rPr lang="en-US" sz="1400" u="sng" dirty="0"/>
              <a:t>非目标图像：</a:t>
            </a:r>
            <a:r>
              <a:rPr lang="en-US" sz="1400" dirty="0"/>
              <a:t>每个类别 20 张，共 100 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分类（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樊梦欣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000" dirty="0"/>
              <a:t>Kawakami T, Ogawa T, Haseyama M. Novel image classification based on decision-level fusion of EEG and visual features[C]//2014 IEEE International Conference on Acoustics, Speech and Signal Processing (ICASSP). IEEE, 2014: 5874-5878.</a:t>
            </a:r>
          </a:p>
        </p:txBody>
      </p:sp>
      <p:sp>
        <p:nvSpPr>
          <p:cNvPr id="6" name="文本框 19"/>
          <p:cNvSpPr txBox="1"/>
          <p:nvPr/>
        </p:nvSpPr>
        <p:spPr>
          <a:xfrm>
            <a:off x="-61910" y="920750"/>
            <a:ext cx="808037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7" name="直接连接符 22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8" name="组合 26"/>
          <p:cNvGrpSpPr/>
          <p:nvPr/>
        </p:nvGrpSpPr>
        <p:grpSpPr>
          <a:xfrm>
            <a:off x="-3174" y="917574"/>
            <a:ext cx="9150351" cy="312739"/>
            <a:chOff x="-1124741" y="1321712"/>
            <a:chExt cx="9149405" cy="312857"/>
          </a:xfrm>
        </p:grpSpPr>
        <p:sp>
          <p:nvSpPr>
            <p:cNvPr id="9" name="矩形 27"/>
            <p:cNvSpPr/>
            <p:nvPr/>
          </p:nvSpPr>
          <p:spPr>
            <a:xfrm>
              <a:off x="-1116632" y="1329086"/>
              <a:ext cx="9141297" cy="305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numCol="1" spcCol="0"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矩形 28"/>
            <p:cNvSpPr/>
            <p:nvPr/>
          </p:nvSpPr>
          <p:spPr>
            <a:xfrm>
              <a:off x="-1124741" y="1321712"/>
              <a:ext cx="583256" cy="312857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-42862" y="882650"/>
            <a:ext cx="663575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方法</a:t>
            </a:r>
          </a:p>
        </p:txBody>
      </p:sp>
      <p:cxnSp>
        <p:nvCxnSpPr>
          <p:cNvPr id="13" name="直接连接符 31"/>
          <p:cNvCxnSpPr/>
          <p:nvPr/>
        </p:nvCxnSpPr>
        <p:spPr>
          <a:xfrm>
            <a:off x="4765" y="1363663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8100000">
              <a:srgbClr val="000000">
                <a:alpha val="39998"/>
              </a:srgbClr>
            </a:outerShdw>
          </a:effectLst>
        </p:spPr>
      </p:cxnSp>
      <p:sp>
        <p:nvSpPr>
          <p:cNvPr id="14" name="文本框 20"/>
          <p:cNvSpPr txBox="1"/>
          <p:nvPr/>
        </p:nvSpPr>
        <p:spPr>
          <a:xfrm>
            <a:off x="273685" y="1497330"/>
            <a:ext cx="8747125" cy="22453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dirty="0">
                <a:solidFill>
                  <a:schemeClr val="accent1"/>
                </a:solidFill>
              </a:rPr>
              <a:t>EEG 特征提取: </a:t>
            </a:r>
            <a:r>
              <a:rPr lang="en-US" sz="1400" dirty="0"/>
              <a:t>从 EEG 信号中提取与图像内容相关的特征，例如 θ 波、α 波、β 波的功率百分比等。这些特征可以反映大脑对图像内容的响应，为图像分类提供新的信息来源。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视觉特征提取: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从图像中提取传统的视觉特征，例如 SIFT、PHOG 和 GIST 描述符。这些特征可以描述图像的纹理、形状和颜色等信息，为图像分类提供基础信息。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特征选择: </a:t>
            </a:r>
            <a:r>
              <a:rPr lang="en-US" sz="1400" dirty="0"/>
              <a:t>使用 mRMR 算法对 EEG 特征进行选择，降低特征维度并保留对分类有用的特征。这可以提高分类器的效率和准确性。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SVM 分类器: </a:t>
            </a:r>
            <a:r>
              <a:rPr lang="en-US" sz="1400" dirty="0"/>
              <a:t>使用 SVM 分类器分别对 EEG 特征和视觉特征进行分类。SVM 是一种有效的分类方法，可以处理非线性问题。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决策层融合: </a:t>
            </a:r>
            <a:r>
              <a:rPr lang="en-US" sz="1400" dirty="0"/>
              <a:t>使用核化决策层融合方法将 EEG 分类结果和视觉分类结果进行融合，得到最终的分类结果。决策层融合可以充分利用两种特征的优势，提高分类的准确性。</a:t>
            </a:r>
          </a:p>
        </p:txBody>
      </p:sp>
      <p:sp>
        <p:nvSpPr>
          <p:cNvPr id="15" name="文本框 23"/>
          <p:cNvSpPr txBox="1"/>
          <p:nvPr/>
        </p:nvSpPr>
        <p:spPr>
          <a:xfrm>
            <a:off x="776605" y="947420"/>
            <a:ext cx="8182610" cy="30670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altLang="en-US" sz="1400" dirty="0"/>
              <a:t>基于决策层融合的EEG和视觉特征图像分类（组合创新）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290" y="3729990"/>
            <a:ext cx="5204460" cy="2494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分类（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樊梦欣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000" dirty="0"/>
              <a:t>Kawakami T, Ogawa T, Haseyama M. Novel image classification based on decision-level fusion of EEG and visual features[C]//2014 IEEE International Conference on Acoustics, Speech and Signal Processing (ICASSP). IEEE, 2014: 5874-5878.</a:t>
            </a:r>
          </a:p>
        </p:txBody>
      </p:sp>
      <p:cxnSp>
        <p:nvCxnSpPr>
          <p:cNvPr id="6" name="直接连接符 34"/>
          <p:cNvCxnSpPr/>
          <p:nvPr/>
        </p:nvCxnSpPr>
        <p:spPr>
          <a:xfrm>
            <a:off x="4765" y="6294439"/>
            <a:ext cx="9139237" cy="0"/>
          </a:xfrm>
          <a:prstGeom prst="line">
            <a:avLst/>
          </a:prstGeom>
          <a:noFill/>
          <a:ln w="38100">
            <a:solidFill>
              <a:srgbClr val="B0252A"/>
            </a:solidFill>
            <a:miter lim="800000"/>
          </a:ln>
          <a:effectLst>
            <a:outerShdw blurRad="50800" dist="38100" dir="16200000">
              <a:srgbClr val="000000">
                <a:alpha val="39998"/>
              </a:srgbClr>
            </a:outerShdw>
          </a:effectLst>
        </p:spPr>
      </p:cxnSp>
      <p:grpSp>
        <p:nvGrpSpPr>
          <p:cNvPr id="7" name="组合 5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8" name="矩形 56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矩形 57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58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结果</a:t>
            </a:r>
          </a:p>
        </p:txBody>
      </p:sp>
      <p:sp>
        <p:nvSpPr>
          <p:cNvPr id="11" name="文本框 16"/>
          <p:cNvSpPr txBox="1"/>
          <p:nvPr/>
        </p:nvSpPr>
        <p:spPr>
          <a:xfrm>
            <a:off x="254635" y="1512570"/>
            <a:ext cx="8621395" cy="26765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u="sng" dirty="0"/>
              <a:t>性能指标：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1"/>
                </a:solidFill>
              </a:rPr>
              <a:t>分类准确率 (Accuracy): </a:t>
            </a:r>
            <a:r>
              <a:rPr lang="en-US" sz="1400" dirty="0"/>
              <a:t>正确分类的图像数量占总图像数量的比例，是衡量分类模型性能的主要指标。</a:t>
            </a:r>
          </a:p>
          <a:p>
            <a:r>
              <a:rPr lang="en-US" sz="1400" b="1" u="sng" dirty="0"/>
              <a:t>达到的数值：</a:t>
            </a:r>
          </a:p>
          <a:p>
            <a:r>
              <a:rPr lang="en-US" sz="1400" dirty="0"/>
              <a:t>    使用核化决策层融合方法，该方法的分类准确率平均比仅使用视觉特征的最高准确率 (SIFT) 高出 9%。</a:t>
            </a:r>
          </a:p>
          <a:p>
            <a:r>
              <a:rPr lang="en-US" sz="1400" dirty="0"/>
              <a:t>    对于每个参与者，该方法的分类准确率都比仅使用 EEG 特征或视觉特征要高。</a:t>
            </a:r>
          </a:p>
          <a:p>
            <a:r>
              <a:rPr lang="en-US" sz="1400" b="1" u="sng" dirty="0"/>
              <a:t>与前</a:t>
            </a:r>
            <a:r>
              <a:rPr altLang="en-US" sz="1400" b="1" u="sng" dirty="0"/>
              <a:t>人</a:t>
            </a:r>
            <a:r>
              <a:rPr lang="en-US" sz="1400" b="1" u="sng" dirty="0"/>
              <a:t>结果的对比：</a:t>
            </a:r>
          </a:p>
          <a:p>
            <a:r>
              <a:rPr lang="en-US" sz="1400" dirty="0"/>
              <a:t>    与仅使用视觉特征的方法相比，该方法取得了显著的性能提升。</a:t>
            </a:r>
          </a:p>
          <a:p>
            <a:r>
              <a:rPr lang="en-US" sz="1400" dirty="0"/>
              <a:t>    与仅使用 EEG 特征的方法相比，该方法能够更好地处理所有参与者的数据。</a:t>
            </a:r>
          </a:p>
          <a:p>
            <a:r>
              <a:rPr lang="en-US" sz="1400" b="1" dirty="0"/>
              <a:t>结论：</a:t>
            </a:r>
          </a:p>
          <a:p>
            <a:r>
              <a:rPr lang="en-US" sz="1400" dirty="0"/>
              <a:t>    该方法有效地融合了 EEG 和视觉特征，提高了图像分类的准确性。</a:t>
            </a:r>
          </a:p>
          <a:p>
            <a:r>
              <a:rPr lang="en-US" sz="1400" dirty="0"/>
              <a:t>    核化决策层融合方法在融合多种分类结果方面表现出色。</a:t>
            </a:r>
          </a:p>
          <a:p>
            <a:r>
              <a:rPr lang="en-US" sz="1400" dirty="0"/>
              <a:t>    该方法可以应用于其他多模态场景，并具有推广价值。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" y="4370070"/>
            <a:ext cx="909828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3" name="标题 6"/>
          <p:cNvSpPr txBox="1"/>
          <p:nvPr/>
        </p:nvSpPr>
        <p:spPr>
          <a:xfrm>
            <a:off x="2771778" y="109541"/>
            <a:ext cx="6372225" cy="5857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4" name="标题 6"/>
          <p:cNvSpPr txBox="1"/>
          <p:nvPr/>
        </p:nvSpPr>
        <p:spPr>
          <a:xfrm>
            <a:off x="2916238" y="117475"/>
            <a:ext cx="6227763" cy="5857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3200" b="0" i="0" u="none" baseline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800" b="0" i="0" u="none" baseline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lang="zh-CN" sz="2400" b="0" i="0" u="none" baseline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lang="zh-CN" sz="2000" b="0" i="0" u="none" baseline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spcAft>
                <a:spcPct val="0"/>
              </a:spcAft>
              <a:buChar char="»"/>
              <a:defRPr lang="zh-CN" sz="200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charset="-122"/>
              </a:rPr>
              <a:t>视觉解码研究进展：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分类（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樊梦欣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等线" panose="02010600030101010101" pitchFamily="2" charset="-122"/>
                <a:cs typeface="+mn-cs"/>
              </a:rPr>
              <a:t>）</a:t>
            </a:r>
            <a:endParaRPr lang="zh-CN" altLang="en-US" sz="2800" b="1" dirty="0">
              <a:solidFill>
                <a:schemeClr val="bg1"/>
              </a:solidFill>
              <a:latin typeface="黑体" panose="02010609060101010101" charset="-122"/>
            </a:endParaRPr>
          </a:p>
        </p:txBody>
      </p:sp>
      <p:sp>
        <p:nvSpPr>
          <p:cNvPr id="5" name="文本框 24"/>
          <p:cNvSpPr txBox="1"/>
          <p:nvPr/>
        </p:nvSpPr>
        <p:spPr>
          <a:xfrm>
            <a:off x="188917" y="6364290"/>
            <a:ext cx="90900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sz="1000" dirty="0"/>
              <a:t>Kawakami T, Ogawa T, Haseyama M. Novel image classification based on decision-level fusion of EEG and visual features[C]//2014 IEEE International Conference on Acoustics, Speech and Signal Processing (ICASSP). IEEE, 2014: 5874-5878.</a:t>
            </a:r>
          </a:p>
        </p:txBody>
      </p:sp>
      <p:grpSp>
        <p:nvGrpSpPr>
          <p:cNvPr id="6" name="组合 15"/>
          <p:cNvGrpSpPr/>
          <p:nvPr/>
        </p:nvGrpSpPr>
        <p:grpSpPr>
          <a:xfrm>
            <a:off x="-1586" y="954091"/>
            <a:ext cx="9142412" cy="5138737"/>
            <a:chOff x="-293017" y="1384362"/>
            <a:chExt cx="8847222" cy="4821459"/>
          </a:xfrm>
        </p:grpSpPr>
        <p:sp>
          <p:nvSpPr>
            <p:cNvPr id="7" name="矩形 17"/>
            <p:cNvSpPr/>
            <p:nvPr/>
          </p:nvSpPr>
          <p:spPr>
            <a:xfrm>
              <a:off x="-287609" y="1410311"/>
              <a:ext cx="8833793" cy="479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矩形 18"/>
            <p:cNvSpPr/>
            <p:nvPr/>
          </p:nvSpPr>
          <p:spPr>
            <a:xfrm>
              <a:off x="-293017" y="1384362"/>
              <a:ext cx="8847222" cy="369330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lvl1pPr marL="0" lvl="0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1pPr>
              <a:lvl2pPr marL="457200" lvl="1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2pPr>
              <a:lvl3pPr marL="914400" lvl="2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3pPr>
              <a:lvl4pPr marL="1371600" lvl="3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4pPr>
              <a:lvl5pPr marL="1828800" lvl="4" indent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zh-CN" sz="1800" b="0" i="0" u="none" baseline="0" dirty="0">
                  <a:solidFill>
                    <a:schemeClr val="tx1"/>
                  </a:solidFill>
                  <a:latin typeface="Arial" panose="020B0604020202020204"/>
                </a:defRPr>
              </a:lvl5pPr>
            </a:lstStyle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5"/>
          <p:cNvSpPr txBox="1"/>
          <p:nvPr/>
        </p:nvSpPr>
        <p:spPr>
          <a:xfrm>
            <a:off x="4181478" y="962026"/>
            <a:ext cx="792163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zh-CN" altLang="en-US" b="1" dirty="0">
                <a:solidFill>
                  <a:schemeClr val="bg1"/>
                </a:solidFill>
                <a:latin typeface="+mj-lt"/>
              </a:rPr>
              <a:t>总结</a:t>
            </a:r>
          </a:p>
        </p:txBody>
      </p:sp>
      <p:sp>
        <p:nvSpPr>
          <p:cNvPr id="10" name="文本框 12"/>
          <p:cNvSpPr txBox="1"/>
          <p:nvPr/>
        </p:nvSpPr>
        <p:spPr>
          <a:xfrm>
            <a:off x="268605" y="1506855"/>
            <a:ext cx="8542020" cy="310769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rtlCol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1pPr>
            <a:lvl2pPr marL="457200" lvl="1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2pPr>
            <a:lvl3pPr marL="914400" lvl="2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3pPr>
            <a:lvl4pPr marL="1371600" lvl="3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4pPr>
            <a:lvl5pPr marL="1828800" lvl="4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sz="1800" b="0" i="0" u="none" baseline="0" dirty="0">
                <a:solidFill>
                  <a:schemeClr val="tx1"/>
                </a:solidFill>
                <a:latin typeface="Arial" panose="020B0604020202020204"/>
              </a:defRPr>
            </a:lvl5pPr>
          </a:lstStyle>
          <a:p>
            <a:r>
              <a:rPr lang="en-US" sz="1400" b="1" u="sng" dirty="0">
                <a:solidFill>
                  <a:schemeClr val="tx1"/>
                </a:solidFill>
              </a:rPr>
              <a:t>创新点：</a:t>
            </a:r>
          </a:p>
          <a:p>
            <a:r>
              <a:rPr lang="en-US" sz="1400" dirty="0"/>
              <a:t>1</a:t>
            </a:r>
            <a:r>
              <a:rPr altLang="en-US" sz="1400" dirty="0"/>
              <a:t>、</a:t>
            </a:r>
            <a:r>
              <a:rPr lang="en-US" sz="1400" dirty="0"/>
              <a:t>该方法首次将 EEG 特征应用于图像分类，并结合视觉特征进行多模态融合实现图像分类。</a:t>
            </a:r>
          </a:p>
          <a:p>
            <a:r>
              <a:rPr lang="en-US" sz="1400" dirty="0"/>
              <a:t>2</a:t>
            </a:r>
            <a:r>
              <a:rPr altLang="en-US" sz="1400" dirty="0"/>
              <a:t>、</a:t>
            </a:r>
            <a:r>
              <a:rPr lang="en-US" sz="1400" dirty="0"/>
              <a:t>该方法创新性地使用核化决策层融合方法，有效地融合了多种分类结果，提高了分类的准确性。</a:t>
            </a:r>
          </a:p>
          <a:p>
            <a:r>
              <a:rPr lang="en-US" sz="1400" dirty="0"/>
              <a:t>3</a:t>
            </a:r>
            <a:r>
              <a:rPr altLang="en-US" sz="1400" dirty="0"/>
              <a:t>、</a:t>
            </a:r>
            <a:r>
              <a:rPr lang="en-US" sz="1400" dirty="0"/>
              <a:t>该方法使用 mRMR 算法对 EEG 特征进行选择，降低了特征维度并保留了有用的特征，提高了分类器的效率和准确性。</a:t>
            </a:r>
          </a:p>
          <a:p>
            <a:endParaRPr lang="en-US" sz="1400" dirty="0"/>
          </a:p>
          <a:p>
            <a:r>
              <a:rPr lang="en-US" sz="1400" b="1" u="sng" dirty="0"/>
              <a:t>优点：</a:t>
            </a:r>
          </a:p>
          <a:p>
            <a:r>
              <a:rPr lang="en-US" sz="1400" dirty="0"/>
              <a:t>1</a:t>
            </a:r>
            <a:r>
              <a:rPr altLang="en-US" sz="1400" dirty="0"/>
              <a:t>、</a:t>
            </a:r>
            <a:r>
              <a:rPr lang="en-US" sz="1400" dirty="0"/>
              <a:t>该方法能够显著提高图像分类的准确性，优于仅使用视觉特征或 EEG 特征的方法。</a:t>
            </a:r>
          </a:p>
          <a:p>
            <a:endParaRPr lang="en-US" sz="1400" dirty="0"/>
          </a:p>
          <a:p>
            <a:r>
              <a:rPr lang="en-US" sz="1400" b="1" u="sng" dirty="0"/>
              <a:t>不足：</a:t>
            </a:r>
          </a:p>
          <a:p>
            <a:r>
              <a:rPr lang="en-US" sz="1400" dirty="0"/>
              <a:t>1</a:t>
            </a:r>
            <a:r>
              <a:rPr altLang="en-US" sz="1400" dirty="0"/>
              <a:t>、</a:t>
            </a:r>
            <a:r>
              <a:rPr lang="en-US" sz="1400" dirty="0"/>
              <a:t>实验数据仅使用了 Caltech101 数据集的部分图像。</a:t>
            </a:r>
          </a:p>
          <a:p>
            <a:r>
              <a:rPr lang="en-US" sz="1400" dirty="0"/>
              <a:t>2</a:t>
            </a:r>
            <a:r>
              <a:rPr altLang="en-US" sz="1400" dirty="0"/>
              <a:t>、</a:t>
            </a:r>
            <a:r>
              <a:rPr lang="en-US" sz="1400" dirty="0"/>
              <a:t>该方法使用了传统的视觉特征提取方法，可以探索更先进的特征提取方法，例如深度学习特征。</a:t>
            </a:r>
          </a:p>
          <a:p>
            <a:r>
              <a:rPr lang="en-US" sz="1400" dirty="0"/>
              <a:t>3</a:t>
            </a:r>
            <a:r>
              <a:rPr altLang="en-US" sz="1400" dirty="0"/>
              <a:t>、</a:t>
            </a:r>
            <a:r>
              <a:rPr lang="en-US" sz="1400" dirty="0"/>
              <a:t>该方法使用了核化决策层融合方法，可以探索其他融合方法，例如特征层融合、模型层融合等。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BmMWQ2YjEyOWEzMjdiMjUzZDc2ODlmNzg4MWY1ZDQ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563</Words>
  <Application>Microsoft Office PowerPoint</Application>
  <PresentationFormat>全屏显示(4:3)</PresentationFormat>
  <Paragraphs>53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等线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Lifix</dc:creator>
  <cp:lastModifiedBy>Lifix</cp:lastModifiedBy>
  <cp:revision>9</cp:revision>
  <dcterms:created xsi:type="dcterms:W3CDTF">2024-11-08T04:42:00Z</dcterms:created>
  <dcterms:modified xsi:type="dcterms:W3CDTF">2024-11-16T07:06:26Z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140613AE256B4F62AC85301A9AB73CE4_12</vt:lpwstr>
  </property>
  <property fmtid="{D5CDD505-2E9C-101B-9397-08002B2CF9AE}" pid="3" name="KSOProductBuildVer">
    <vt:lpwstr>2052-12.1.0.18608</vt:lpwstr>
  </property>
</Properties>
</file>