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6FEF3-65D4-4553-B7C8-6421485C3F0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B48-E114-4DC3-9FD1-F4D5F9C58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5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5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6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3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3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3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6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1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0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4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69A4070A-48BF-4DA6-A182-72EBB97140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977C75C-995C-484F-B411-897886DF9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grpSp>
        <p:nvGrpSpPr>
          <p:cNvPr id="3" name="组合 14">
            <a:extLst>
              <a:ext uri="{6E7AE637-94AA-4A06-AED5-51FCC5FDD0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2BFEA4-D365-4121-95F5-39A0CF202CB3}"/>
              </a:ext>
            </a:extLst>
          </p:cNvPr>
          <p:cNvGrpSpPr/>
          <p:nvPr/>
        </p:nvGrpSpPr>
        <p:grpSpPr>
          <a:xfrm>
            <a:off x="3177" y="1335090"/>
            <a:ext cx="9140825" cy="4949825"/>
            <a:chOff x="-293017" y="1384362"/>
            <a:chExt cx="8847222" cy="4922998"/>
          </a:xfrm>
        </p:grpSpPr>
        <p:sp>
          <p:nvSpPr>
            <p:cNvPr id="4" name="矩形 9">
              <a:extLst>
                <a:ext uri="{D2DC68C0-9AD0-46B4-AC3B-89E72D1E1CC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4747CA-2B04-490D-8B65-338D0993EEE3}"/>
                </a:ext>
              </a:extLst>
            </p:cNvPr>
            <p:cNvSpPr/>
            <p:nvPr/>
          </p:nvSpPr>
          <p:spPr>
            <a:xfrm>
              <a:off x="-287609" y="1410311"/>
              <a:ext cx="8833793" cy="489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10">
              <a:extLst>
                <a:ext uri="{7C17E501-4353-49C3-BB5F-3A21EC6F036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C91BA0C-D47E-4A0E-8160-CB69F024E98E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标题 6">
            <a:extLst>
              <a:ext uri="{81FB356C-B8C4-4619-853E-193F49801D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182A276-22A8-44DA-8F95-8B44DD1982AB}"/>
              </a:ext>
            </a:extLst>
          </p:cNvPr>
          <p:cNvSpPr txBox="1"/>
          <p:nvPr/>
        </p:nvSpPr>
        <p:spPr>
          <a:xfrm>
            <a:off x="2771777" y="109540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7" name="标题 6">
            <a:extLst>
              <a:ext uri="{CFA0D209-76C4-473E-9476-A8768596DC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9711B42-3A79-44AF-9556-25E0F0CC5801}"/>
              </a:ext>
            </a:extLst>
          </p:cNvPr>
          <p:cNvSpPr txBox="1"/>
          <p:nvPr/>
        </p:nvSpPr>
        <p:spPr>
          <a:xfrm>
            <a:off x="2916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黎安杭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cxnSp>
        <p:nvCxnSpPr>
          <p:cNvPr id="8" name="直接连接符 2">
            <a:extLst>
              <a:ext uri="{6AA22C72-3592-4A85-B6CE-DE69CE435DE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D94327-ED0E-4613-AD91-4CB6BC519308}"/>
              </a:ext>
            </a:extLst>
          </p:cNvPr>
          <p:cNvCxnSpPr/>
          <p:nvPr/>
        </p:nvCxnSpPr>
        <p:spPr>
          <a:xfrm>
            <a:off x="4765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sp>
        <p:nvSpPr>
          <p:cNvPr id="9" name="文本框 21">
            <a:extLst>
              <a:ext uri="{E53DD905-6E15-476C-9005-9D0590470F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5CB811-99DE-445D-9CD2-E856A9C83E9C}"/>
              </a:ext>
            </a:extLst>
          </p:cNvPr>
          <p:cNvSpPr txBox="1"/>
          <p:nvPr/>
        </p:nvSpPr>
        <p:spPr>
          <a:xfrm>
            <a:off x="179390" y="6442076"/>
            <a:ext cx="9091613" cy="2460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Kumar, Pradeep, et al. "Envisioned speech recognition using EEG sensors." </a:t>
            </a:r>
            <a:r>
              <a:rPr lang="en-US" altLang="zh-CN" sz="1000" i="1" dirty="0">
                <a:solidFill>
                  <a:srgbClr val="222222"/>
                </a:solidFill>
                <a:latin typeface="Arial" panose="020B0604020202020204" pitchFamily="34" charset="0"/>
              </a:rPr>
              <a:t>Personal and Ubiquitous Computing</a:t>
            </a:r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 22 (2018): 185-199.</a:t>
            </a:r>
            <a:endParaRPr lang="zh-CN" altLang="en-US" sz="1000" dirty="0"/>
          </a:p>
        </p:txBody>
      </p:sp>
      <p:sp>
        <p:nvSpPr>
          <p:cNvPr id="10" name="文本框 12">
            <a:extLst>
              <a:ext uri="{1933C32B-B737-4515-A44C-F3D95E2BC6F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23E111-D532-472F-B6ED-944186145E38}"/>
              </a:ext>
            </a:extLst>
          </p:cNvPr>
          <p:cNvSpPr txBox="1"/>
          <p:nvPr/>
        </p:nvSpPr>
        <p:spPr>
          <a:xfrm>
            <a:off x="4189415" y="1338265"/>
            <a:ext cx="765175" cy="371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数据</a:t>
            </a:r>
          </a:p>
        </p:txBody>
      </p:sp>
      <p:grpSp>
        <p:nvGrpSpPr>
          <p:cNvPr id="11" name="组合 20">
            <a:extLst>
              <a:ext uri="{EC622D71-EC22-4EEB-B1B9-FEA3002E5E9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AAE6107-8566-4911-9AE4-3D1848E4F124}"/>
              </a:ext>
            </a:extLst>
          </p:cNvPr>
          <p:cNvGrpSpPr/>
          <p:nvPr/>
        </p:nvGrpSpPr>
        <p:grpSpPr>
          <a:xfrm>
            <a:off x="-3175" y="917574"/>
            <a:ext cx="9150350" cy="312738"/>
            <a:chOff x="-1124741" y="1321712"/>
            <a:chExt cx="9149405" cy="312857"/>
          </a:xfrm>
        </p:grpSpPr>
        <p:sp>
          <p:nvSpPr>
            <p:cNvPr id="12" name="矩形 16">
              <a:extLst>
                <a:ext uri="{79EBC983-BFF8-4494-A26B-3F2979D1047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FAD272E-9731-4D44-A155-A17CAF3F4E7A}"/>
                </a:ext>
              </a:extLst>
            </p:cNvPr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矩形 18">
              <a:extLst>
                <a:ext uri="{C4E10F7A-F1DE-444A-A568-AA79303C611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113EB8-8B4C-4E1A-9A79-9FC9CFE23247}"/>
                </a:ext>
              </a:extLst>
            </p:cNvPr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37">
            <a:extLst>
              <a:ext uri="{C9DFA8B4-6D07-497D-971F-34B9E046611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B572C2-C5A4-4A67-A3CD-07A3B2FB665F}"/>
              </a:ext>
            </a:extLst>
          </p:cNvPr>
          <p:cNvSpPr txBox="1"/>
          <p:nvPr/>
        </p:nvSpPr>
        <p:spPr>
          <a:xfrm>
            <a:off x="-23812" y="871540"/>
            <a:ext cx="663574" cy="3698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任务</a:t>
            </a:r>
          </a:p>
        </p:txBody>
      </p:sp>
      <p:sp>
        <p:nvSpPr>
          <p:cNvPr id="15" name="文本框 23">
            <a:extLst>
              <a:ext uri="{A6B674D9-37B3-42E4-AB7E-0D319F5623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7B12DF-84FC-4407-8F4F-90862CC506C0}"/>
              </a:ext>
            </a:extLst>
          </p:cNvPr>
          <p:cNvSpPr txBox="1"/>
          <p:nvPr/>
        </p:nvSpPr>
        <p:spPr>
          <a:xfrm>
            <a:off x="776288" y="860424"/>
            <a:ext cx="5380036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dirty="0"/>
              <a:t>基于脑电图</a:t>
            </a:r>
            <a:r>
              <a:rPr lang="en-US" altLang="zh-CN" dirty="0"/>
              <a:t>EEG</a:t>
            </a:r>
            <a:r>
              <a:rPr lang="zh-CN" altLang="en-US" dirty="0"/>
              <a:t>信号的预想语音识别</a:t>
            </a:r>
            <a:r>
              <a:rPr lang="en-US" dirty="0"/>
              <a:t>（2018）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F34C84-3512-4BCA-8905-201981494836}"/>
              </a:ext>
            </a:extLst>
          </p:cNvPr>
          <p:cNvSpPr txBox="1"/>
          <p:nvPr/>
        </p:nvSpPr>
        <p:spPr>
          <a:xfrm>
            <a:off x="40471" y="1789786"/>
            <a:ext cx="77542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被试人数</a:t>
            </a:r>
            <a:r>
              <a:rPr lang="zh-CN" altLang="en-US" sz="1400" dirty="0"/>
              <a:t>：</a:t>
            </a:r>
            <a:r>
              <a:rPr lang="en-US" altLang="zh-CN" sz="1400" dirty="0"/>
              <a:t>23</a:t>
            </a:r>
          </a:p>
          <a:p>
            <a:r>
              <a:rPr lang="zh-CN" altLang="en-US" sz="1400" b="1" dirty="0"/>
              <a:t>通道数</a:t>
            </a:r>
            <a:r>
              <a:rPr lang="zh-CN" altLang="en-US" sz="1400" dirty="0"/>
              <a:t>：</a:t>
            </a:r>
            <a:r>
              <a:rPr lang="en-US" altLang="zh-CN" sz="1400" dirty="0"/>
              <a:t>14</a:t>
            </a:r>
          </a:p>
          <a:p>
            <a:r>
              <a:rPr lang="zh-CN" altLang="en-US" sz="1400" b="1" dirty="0"/>
              <a:t>采样率</a:t>
            </a:r>
            <a:r>
              <a:rPr lang="zh-CN" altLang="en-US" sz="1400" dirty="0"/>
              <a:t>：</a:t>
            </a:r>
            <a:r>
              <a:rPr lang="en-US" altLang="zh-CN" sz="1400" dirty="0"/>
              <a:t>2048Hz</a:t>
            </a:r>
            <a:r>
              <a:rPr lang="zh-CN" altLang="en-US" sz="1400" dirty="0"/>
              <a:t>，下采样</a:t>
            </a:r>
            <a:r>
              <a:rPr lang="en-US" altLang="zh-CN" sz="1400" dirty="0"/>
              <a:t>128Hz</a:t>
            </a:r>
          </a:p>
          <a:p>
            <a:r>
              <a:rPr lang="zh-CN" altLang="en-US" sz="1400" b="1" dirty="0"/>
              <a:t>刺激物</a:t>
            </a:r>
            <a:r>
              <a:rPr lang="zh-CN" altLang="en-US" sz="1400" dirty="0"/>
              <a:t>：三类图片，分别为字符，数字，物体，每类</a:t>
            </a:r>
            <a:r>
              <a:rPr lang="en-US" altLang="zh-CN" sz="1400" dirty="0"/>
              <a:t>10</a:t>
            </a:r>
            <a:r>
              <a:rPr lang="zh-CN" altLang="en-US" sz="1400" dirty="0"/>
              <a:t>张图</a:t>
            </a:r>
            <a:endParaRPr lang="en-US" altLang="zh-CN" sz="1400" dirty="0"/>
          </a:p>
          <a:p>
            <a:r>
              <a:rPr lang="zh-CN" altLang="en-US" sz="1400" b="1" dirty="0"/>
              <a:t>实验范式</a:t>
            </a:r>
            <a:r>
              <a:rPr lang="zh-CN" altLang="en-US" sz="1400" dirty="0"/>
              <a:t>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A0A913A-A670-4899-BFEF-BFD042EEC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720" y="1800500"/>
            <a:ext cx="1791478" cy="231767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95F14F0-9C47-4A7A-ADAC-099C613C3692}"/>
              </a:ext>
            </a:extLst>
          </p:cNvPr>
          <p:cNvSpPr txBox="1"/>
          <p:nvPr/>
        </p:nvSpPr>
        <p:spPr>
          <a:xfrm>
            <a:off x="7256107" y="4364689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刺激物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1A8899-8439-4283-940D-D19675D1B63E}"/>
              </a:ext>
            </a:extLst>
          </p:cNvPr>
          <p:cNvSpPr txBox="1"/>
          <p:nvPr/>
        </p:nvSpPr>
        <p:spPr>
          <a:xfrm>
            <a:off x="864185" y="2859227"/>
            <a:ext cx="492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每张图片都每个参与者展示了 </a:t>
            </a:r>
            <a:r>
              <a:rPr lang="en-US" altLang="zh-CN" sz="1400" dirty="0"/>
              <a:t>10 </a:t>
            </a:r>
            <a:r>
              <a:rPr lang="zh-CN" altLang="en-US" sz="1400" dirty="0"/>
              <a:t>秒，然后参与者闭上眼想象图片内容</a:t>
            </a:r>
            <a:r>
              <a:rPr lang="en-US" altLang="zh-CN" sz="1400" dirty="0"/>
              <a:t>10s</a:t>
            </a:r>
            <a:r>
              <a:rPr lang="zh-CN" altLang="en-US" sz="1400" dirty="0"/>
              <a:t>，每张图片展示之间间隔</a:t>
            </a:r>
            <a:r>
              <a:rPr lang="en-US" altLang="zh-CN" sz="1400" dirty="0"/>
              <a:t>20s</a:t>
            </a:r>
            <a:r>
              <a:rPr lang="zh-CN" altLang="en-US" sz="1400" dirty="0"/>
              <a:t>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CBDB6B-0A73-4242-BFF2-98298ADC4BB8}"/>
              </a:ext>
            </a:extLst>
          </p:cNvPr>
          <p:cNvSpPr txBox="1"/>
          <p:nvPr/>
        </p:nvSpPr>
        <p:spPr>
          <a:xfrm>
            <a:off x="40471" y="3651260"/>
            <a:ext cx="121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数据量</a:t>
            </a:r>
            <a:r>
              <a:rPr lang="en-US" altLang="zh-CN" sz="1400" b="1" dirty="0"/>
              <a:t>: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057BB4-30D2-432C-89A4-97A3DB8C8F66}"/>
              </a:ext>
            </a:extLst>
          </p:cNvPr>
          <p:cNvSpPr txBox="1"/>
          <p:nvPr/>
        </p:nvSpPr>
        <p:spPr>
          <a:xfrm>
            <a:off x="40471" y="4877160"/>
            <a:ext cx="97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数据处理：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A22071-4DBB-4B1B-A4AF-9690FA59D02A}"/>
              </a:ext>
            </a:extLst>
          </p:cNvPr>
          <p:cNvSpPr txBox="1"/>
          <p:nvPr/>
        </p:nvSpPr>
        <p:spPr>
          <a:xfrm>
            <a:off x="864185" y="3662667"/>
            <a:ext cx="7393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10s</a:t>
            </a:r>
            <a:r>
              <a:rPr lang="zh-CN" altLang="en-US" sz="1600" dirty="0"/>
              <a:t>分割为</a:t>
            </a:r>
            <a:r>
              <a:rPr lang="en-US" altLang="zh-CN" sz="1600" dirty="0"/>
              <a:t>250ms</a:t>
            </a:r>
            <a:r>
              <a:rPr lang="zh-CN" altLang="en-US" sz="1600" dirty="0"/>
              <a:t>和</a:t>
            </a:r>
            <a:r>
              <a:rPr lang="en-US" altLang="zh-CN" sz="1600" dirty="0"/>
              <a:t>50ms</a:t>
            </a:r>
            <a:r>
              <a:rPr lang="zh-CN" altLang="en-US" sz="1600" dirty="0"/>
              <a:t>用于粗粒度和细粒度分类。</a:t>
            </a:r>
            <a:endParaRPr lang="en-US" altLang="zh-CN" sz="1600" dirty="0"/>
          </a:p>
          <a:p>
            <a:r>
              <a:rPr lang="zh-CN" altLang="en-US" sz="1600" dirty="0"/>
              <a:t>粗粒度分类样本量：</a:t>
            </a:r>
            <a:r>
              <a:rPr lang="en-US" altLang="zh-CN" sz="1600" dirty="0"/>
              <a:t>27600</a:t>
            </a:r>
          </a:p>
          <a:p>
            <a:r>
              <a:rPr lang="zh-CN" altLang="en-US" sz="1600" dirty="0"/>
              <a:t>细粒度分类样本量：</a:t>
            </a:r>
            <a:r>
              <a:rPr lang="en-US" altLang="zh-CN" sz="1600" dirty="0"/>
              <a:t>138000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BB306A9-B9A3-477D-9910-6C0AC5A984EC}"/>
              </a:ext>
            </a:extLst>
          </p:cNvPr>
          <p:cNvSpPr txBox="1"/>
          <p:nvPr/>
        </p:nvSpPr>
        <p:spPr>
          <a:xfrm>
            <a:off x="1022691" y="4877160"/>
            <a:ext cx="3538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移动平均滤波，</a:t>
            </a:r>
            <a:endParaRPr lang="zh-CN" altLang="en-US" dirty="0"/>
          </a:p>
        </p:txBody>
      </p:sp>
    </p:spTree>
    <p:extLst>
      <p:ext uri="{F4407D92-C05F-44C9-9C57-592C6185190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714BAE4E-0D6B-4A5F-BF2C-8C3EDC88977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38B04F-F48E-4A06-922B-FC7100577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6C075FCB-691C-41C6-89E7-33EB836E6F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B825AD0-0992-4496-B0DC-FFD74D975DFB}"/>
              </a:ext>
            </a:extLst>
          </p:cNvPr>
          <p:cNvSpPr txBox="1"/>
          <p:nvPr/>
        </p:nvSpPr>
        <p:spPr>
          <a:xfrm>
            <a:off x="2771777" y="109540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32195B71-3997-4A8A-AFBA-CDAB955646B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92E0AB-F6CC-4E0F-AAB1-F918C4077C19}"/>
              </a:ext>
            </a:extLst>
          </p:cNvPr>
          <p:cNvSpPr txBox="1"/>
          <p:nvPr/>
        </p:nvSpPr>
        <p:spPr>
          <a:xfrm>
            <a:off x="2916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黎安杭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sp>
        <p:nvSpPr>
          <p:cNvPr id="6" name="文本框 19">
            <a:extLst>
              <a:ext uri="{58DE5127-CE8F-41E4-8491-B5049B1299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FB8E49-7EDD-4251-819D-24CE13C7FE3A}"/>
              </a:ext>
            </a:extLst>
          </p:cNvPr>
          <p:cNvSpPr txBox="1"/>
          <p:nvPr/>
        </p:nvSpPr>
        <p:spPr>
          <a:xfrm>
            <a:off x="-61911" y="920750"/>
            <a:ext cx="808037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7" name="直接连接符 22">
            <a:extLst>
              <a:ext uri="{3C6A46A2-4E92-4937-BDD0-233DB5EC29B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6864F9A-9255-42EE-9846-3C531F0C1C3E}"/>
              </a:ext>
            </a:extLst>
          </p:cNvPr>
          <p:cNvCxnSpPr/>
          <p:nvPr/>
        </p:nvCxnSpPr>
        <p:spPr>
          <a:xfrm>
            <a:off x="4765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8" name="组合 26">
            <a:extLst>
              <a:ext uri="{9734F23E-D25E-4FE6-920E-CEB89AE19A1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577D41-CBF7-42D9-9EDB-F6F329FF71DC}"/>
              </a:ext>
            </a:extLst>
          </p:cNvPr>
          <p:cNvGrpSpPr/>
          <p:nvPr/>
        </p:nvGrpSpPr>
        <p:grpSpPr>
          <a:xfrm>
            <a:off x="-3175" y="917574"/>
            <a:ext cx="9150350" cy="312738"/>
            <a:chOff x="-1124741" y="1321712"/>
            <a:chExt cx="9149405" cy="312857"/>
          </a:xfrm>
        </p:grpSpPr>
        <p:sp>
          <p:nvSpPr>
            <p:cNvPr id="9" name="矩形 27">
              <a:extLst>
                <a:ext uri="{85E73795-4995-478E-AAE6-5B1C0BB6DC3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B7E1B8-C636-4460-9287-67BD78B74664}"/>
                </a:ext>
              </a:extLst>
            </p:cNvPr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矩形 28">
              <a:extLst>
                <a:ext uri="{3219D6AD-FC66-40FE-A2F9-34498FC57B5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C0F20E-E083-4E1B-A893-9133760BC5B2}"/>
                </a:ext>
              </a:extLst>
            </p:cNvPr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29">
            <a:extLst>
              <a:ext uri="{4A93AA5C-6D25-4F15-8223-D8A29378B46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086DC69-A3C7-4BAD-A48E-C8A34783AEEC}"/>
              </a:ext>
            </a:extLst>
          </p:cNvPr>
          <p:cNvSpPr txBox="1"/>
          <p:nvPr/>
        </p:nvSpPr>
        <p:spPr>
          <a:xfrm>
            <a:off x="809625" y="882650"/>
            <a:ext cx="5329238" cy="646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dirty="0"/>
              <a:t>基于</a:t>
            </a:r>
            <a:r>
              <a:rPr lang="en-US" altLang="zh-CN" dirty="0"/>
              <a:t>CNN</a:t>
            </a:r>
            <a:r>
              <a:rPr lang="zh-CN" altLang="en-US" dirty="0"/>
              <a:t>的时空网络（组合创新）</a:t>
            </a:r>
            <a:endParaRPr lang="en-US" dirty="0"/>
          </a:p>
          <a:p>
            <a:endParaRPr lang="en-US" dirty="0"/>
          </a:p>
        </p:txBody>
      </p:sp>
      <p:sp>
        <p:nvSpPr>
          <p:cNvPr id="12" name="文本框 9">
            <a:extLst>
              <a:ext uri="{9923BA14-63AF-410A-B5CA-77A96D726F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7F79816-8846-4D11-9B30-001716AA5C67}"/>
              </a:ext>
            </a:extLst>
          </p:cNvPr>
          <p:cNvSpPr txBox="1"/>
          <p:nvPr/>
        </p:nvSpPr>
        <p:spPr>
          <a:xfrm>
            <a:off x="-42862" y="882650"/>
            <a:ext cx="663574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13" name="直接连接符 31">
            <a:extLst>
              <a:ext uri="{591C5E58-A33E-4991-95B5-C2500F4D2FA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FB8215-F6EB-4A99-9852-EDC6112DCAC0}"/>
              </a:ext>
            </a:extLst>
          </p:cNvPr>
          <p:cNvCxnSpPr/>
          <p:nvPr/>
        </p:nvCxnSpPr>
        <p:spPr>
          <a:xfrm>
            <a:off x="4765" y="1363663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8100000">
              <a:srgbClr val="000000">
                <a:alpha val="39998"/>
              </a:srgbClr>
            </a:outerShdw>
          </a:effectLst>
        </p:spPr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FCC1E26F-2AD6-47BF-B56B-8A5D6952A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04" y="1461827"/>
            <a:ext cx="6338977" cy="259120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493A631-4CC4-43A2-8FAB-90CBF9757AA3}"/>
              </a:ext>
            </a:extLst>
          </p:cNvPr>
          <p:cNvSpPr txBox="1"/>
          <p:nvPr/>
        </p:nvSpPr>
        <p:spPr>
          <a:xfrm>
            <a:off x="3819500" y="4065312"/>
            <a:ext cx="97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网络结构图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471495-B077-4D4E-8AFB-3B029E3763BD}"/>
              </a:ext>
            </a:extLst>
          </p:cNvPr>
          <p:cNvSpPr txBox="1"/>
          <p:nvPr/>
        </p:nvSpPr>
        <p:spPr>
          <a:xfrm>
            <a:off x="188914" y="5232727"/>
            <a:ext cx="913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1D</a:t>
            </a:r>
            <a:r>
              <a:rPr lang="zh-CN" altLang="en-US" sz="1400" dirty="0"/>
              <a:t>卷积神经网络</a:t>
            </a:r>
            <a:r>
              <a:rPr lang="en-US" altLang="zh-CN" sz="1400" dirty="0"/>
              <a:t>(CNN)</a:t>
            </a:r>
            <a:r>
              <a:rPr lang="zh-CN" altLang="en-US" sz="1400" dirty="0"/>
              <a:t>提取</a:t>
            </a:r>
            <a:r>
              <a:rPr lang="en-US" altLang="zh-CN" sz="1400" dirty="0"/>
              <a:t>EEG</a:t>
            </a:r>
            <a:r>
              <a:rPr lang="zh-CN" altLang="en-US" sz="1400" dirty="0"/>
              <a:t>信号的空间特征</a:t>
            </a:r>
            <a:r>
              <a:rPr lang="en-US" altLang="zh-CN" sz="1400" dirty="0"/>
              <a:t>,</a:t>
            </a:r>
            <a:r>
              <a:rPr lang="zh-CN" altLang="en-US" sz="1400" dirty="0"/>
              <a:t>然后使用长短期记忆</a:t>
            </a:r>
            <a:r>
              <a:rPr lang="en-US" altLang="zh-CN" sz="1400" dirty="0"/>
              <a:t>(LSTM)</a:t>
            </a:r>
            <a:r>
              <a:rPr lang="zh-CN" altLang="en-US" sz="1400" dirty="0"/>
              <a:t>单元对这些特征进行时间建模 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采用了多对多的</a:t>
            </a:r>
            <a:r>
              <a:rPr lang="en-US" altLang="zh-CN" sz="1400" dirty="0"/>
              <a:t>LSTM</a:t>
            </a:r>
            <a:r>
              <a:rPr lang="zh-CN" altLang="en-US" sz="1400" dirty="0"/>
              <a:t>架构</a:t>
            </a:r>
            <a:r>
              <a:rPr lang="en-US" altLang="zh-CN" sz="1400" dirty="0"/>
              <a:t>,</a:t>
            </a:r>
            <a:r>
              <a:rPr lang="zh-CN" altLang="en-US" sz="1400" dirty="0"/>
              <a:t>可以产生一系列想象语音输出</a:t>
            </a:r>
            <a:r>
              <a:rPr lang="en-US" altLang="zh-CN" sz="1400" dirty="0"/>
              <a:t>,</a:t>
            </a:r>
            <a:r>
              <a:rPr lang="zh-CN" altLang="en-US" sz="1400" dirty="0"/>
              <a:t>并使用多数投票进行后处理</a:t>
            </a:r>
            <a:r>
              <a:rPr lang="en-US" altLang="zh-CN" sz="1400" dirty="0"/>
              <a:t>,</a:t>
            </a:r>
            <a:r>
              <a:rPr lang="zh-CN" altLang="en-US" sz="1400" dirty="0"/>
              <a:t>进一步提高了识别率。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B17CD1-FAB0-416B-B5FF-5604A747A9B9}"/>
              </a:ext>
            </a:extLst>
          </p:cNvPr>
          <p:cNvSpPr txBox="1"/>
          <p:nvPr/>
        </p:nvSpPr>
        <p:spPr>
          <a:xfrm>
            <a:off x="139480" y="4708901"/>
            <a:ext cx="177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结构设计</a:t>
            </a:r>
            <a:r>
              <a:rPr lang="zh-CN" altLang="en-US" dirty="0"/>
              <a:t>：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05DC33B-55BD-45DF-9D48-8944C1557C04}"/>
              </a:ext>
            </a:extLst>
          </p:cNvPr>
          <p:cNvCxnSpPr/>
          <p:nvPr/>
        </p:nvCxnSpPr>
        <p:spPr>
          <a:xfrm>
            <a:off x="-3175" y="4502262"/>
            <a:ext cx="9142241" cy="0"/>
          </a:xfrm>
          <a:prstGeom prst="line">
            <a:avLst/>
          </a:prstGeom>
          <a:ln w="19050">
            <a:solidFill>
              <a:srgbClr val="B0252A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8C0AB98-A889-4421-97AA-9827AAF01667}"/>
              </a:ext>
              <a:ext uri="{E53DD905-6E15-476C-9005-9D0590470F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5CB811-99DE-445D-9CD2-E856A9C83E9C}"/>
              </a:ext>
            </a:extLst>
          </p:cNvPr>
          <p:cNvSpPr txBox="1"/>
          <p:nvPr/>
        </p:nvSpPr>
        <p:spPr>
          <a:xfrm>
            <a:off x="179390" y="6442076"/>
            <a:ext cx="9091613" cy="2460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Kumar, Pradeep, et al. "Envisioned speech recognition using EEG sensors." </a:t>
            </a:r>
            <a:r>
              <a:rPr lang="en-US" altLang="zh-CN" sz="1000" i="1" dirty="0">
                <a:solidFill>
                  <a:srgbClr val="222222"/>
                </a:solidFill>
                <a:latin typeface="Arial" panose="020B0604020202020204" pitchFamily="34" charset="0"/>
              </a:rPr>
              <a:t>Personal and Ubiquitous Computing</a:t>
            </a:r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 22 (2018): 185-199.</a:t>
            </a:r>
            <a:endParaRPr lang="zh-CN" altLang="en-US" sz="1000" dirty="0"/>
          </a:p>
        </p:txBody>
      </p:sp>
    </p:spTree>
    <p:extLst>
      <p:ext uri="{DF3C15D7-4515-4A05-A499-02ABA8E2538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389CD4B7-2534-44CE-B3C9-5840338D2C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D6D5B7-B375-4C9C-B31A-E58CB417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BE0B3297-E9B2-42DD-9739-46463653A5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2EC5F1-4CC2-4313-BE3A-4F76E0C58612}"/>
              </a:ext>
            </a:extLst>
          </p:cNvPr>
          <p:cNvSpPr txBox="1"/>
          <p:nvPr/>
        </p:nvSpPr>
        <p:spPr>
          <a:xfrm>
            <a:off x="2771777" y="109540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7EDDC384-52E5-414A-99D4-1871915A82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2EED70-6A95-4946-BF46-B1FFC33F0164}"/>
              </a:ext>
            </a:extLst>
          </p:cNvPr>
          <p:cNvSpPr txBox="1"/>
          <p:nvPr/>
        </p:nvSpPr>
        <p:spPr>
          <a:xfrm>
            <a:off x="2916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黎安杭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cxnSp>
        <p:nvCxnSpPr>
          <p:cNvPr id="6" name="直接连接符 34">
            <a:extLst>
              <a:ext uri="{4F355EA6-70B2-4FE8-A485-E36FD079DD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3CE3CB-BE2C-4402-957E-FD242B6B2737}"/>
              </a:ext>
            </a:extLst>
          </p:cNvPr>
          <p:cNvCxnSpPr/>
          <p:nvPr/>
        </p:nvCxnSpPr>
        <p:spPr>
          <a:xfrm>
            <a:off x="4765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7" name="组合 55">
            <a:extLst>
              <a:ext uri="{CA19DECF-2C74-4519-918B-4651FF0FEC5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EEF632-54E1-4A21-9475-3A1973B0786E}"/>
              </a:ext>
            </a:extLst>
          </p:cNvPr>
          <p:cNvGrpSpPr/>
          <p:nvPr/>
        </p:nvGrpSpPr>
        <p:grpSpPr>
          <a:xfrm>
            <a:off x="-1587" y="954090"/>
            <a:ext cx="9142412" cy="5138737"/>
            <a:chOff x="-293017" y="1384362"/>
            <a:chExt cx="8847222" cy="4821459"/>
          </a:xfrm>
        </p:grpSpPr>
        <p:sp>
          <p:nvSpPr>
            <p:cNvPr id="8" name="矩形 56">
              <a:extLst>
                <a:ext uri="{4CD41D3E-DB80-4690-BC97-E0CBFB61EC44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3E6CA3-E460-40EE-B52B-B9C5514845F0}"/>
                </a:ext>
              </a:extLst>
            </p:cNvPr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矩形 57">
              <a:extLst>
                <a:ext uri="{C3A92F7A-E47C-462E-B943-4C82F7066AE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A4C445-0A4D-490D-ACD3-645F1C8CB749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58">
            <a:extLst>
              <a:ext uri="{99266B23-00F3-4CA1-A32B-2E9A80ED870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B7211D-C431-4CB0-8828-59FBC507F203}"/>
              </a:ext>
            </a:extLst>
          </p:cNvPr>
          <p:cNvSpPr txBox="1"/>
          <p:nvPr/>
        </p:nvSpPr>
        <p:spPr>
          <a:xfrm>
            <a:off x="4181477" y="962025"/>
            <a:ext cx="792163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结果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349EB13-F3B8-40C3-90D9-79A5B5415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830" y="1449834"/>
            <a:ext cx="5853291" cy="296277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A69BEB0-66C6-4562-9B95-6A6A6A8711F6}"/>
              </a:ext>
            </a:extLst>
          </p:cNvPr>
          <p:cNvSpPr txBox="1"/>
          <p:nvPr/>
        </p:nvSpPr>
        <p:spPr>
          <a:xfrm>
            <a:off x="2599938" y="4496470"/>
            <a:ext cx="316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与过去方法的准确率比较（细分类）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372F2C-7DB4-4EF7-B1F1-1CDF6CF0B97D}"/>
              </a:ext>
            </a:extLst>
          </p:cNvPr>
          <p:cNvSpPr txBox="1"/>
          <p:nvPr/>
        </p:nvSpPr>
        <p:spPr>
          <a:xfrm>
            <a:off x="77869" y="4971964"/>
            <a:ext cx="8531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使用</a:t>
            </a:r>
            <a:r>
              <a:rPr lang="en-US" altLang="zh-CN" sz="1400" dirty="0"/>
              <a:t>CNN</a:t>
            </a:r>
            <a:r>
              <a:rPr lang="zh-CN" altLang="en-US" sz="1400" dirty="0"/>
              <a:t>或者</a:t>
            </a:r>
            <a:r>
              <a:rPr lang="en-US" altLang="zh-CN" sz="1400" dirty="0"/>
              <a:t>LSTM</a:t>
            </a:r>
            <a:r>
              <a:rPr lang="zh-CN" altLang="en-US" sz="1400" dirty="0"/>
              <a:t>比使用随机森林的方法准确率更高，其中叠加</a:t>
            </a:r>
            <a:r>
              <a:rPr lang="en-US" altLang="zh-CN" sz="1400" dirty="0"/>
              <a:t>LSTM</a:t>
            </a:r>
            <a:r>
              <a:rPr lang="zh-CN" altLang="en-US" sz="1400" dirty="0"/>
              <a:t>的方法比单</a:t>
            </a:r>
            <a:r>
              <a:rPr lang="en-US" altLang="zh-CN" sz="1400" dirty="0"/>
              <a:t>CNN</a:t>
            </a:r>
            <a:r>
              <a:rPr lang="zh-CN" altLang="en-US" sz="1400" dirty="0"/>
              <a:t>模型的准确率高。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使用组合</a:t>
            </a:r>
            <a:r>
              <a:rPr lang="en-US" altLang="zh-CN" sz="1400" dirty="0"/>
              <a:t>CNN</a:t>
            </a:r>
            <a:r>
              <a:rPr lang="zh-CN" altLang="en-US" sz="1400" dirty="0"/>
              <a:t>和</a:t>
            </a:r>
            <a:r>
              <a:rPr lang="en-US" altLang="zh-CN" sz="1400" dirty="0"/>
              <a:t>LSTM</a:t>
            </a:r>
            <a:r>
              <a:rPr lang="zh-CN" altLang="en-US" sz="1400" dirty="0"/>
              <a:t>的网络比单个网络的分类准确率更高。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使用</a:t>
            </a:r>
            <a:r>
              <a:rPr lang="en-US" altLang="zh-CN" sz="1400" dirty="0"/>
              <a:t>CNN-LSTM</a:t>
            </a:r>
            <a:r>
              <a:rPr lang="zh-CN" altLang="en-US" sz="1400" dirty="0"/>
              <a:t>模型并结合多数投票</a:t>
            </a:r>
            <a:r>
              <a:rPr lang="en-US" altLang="zh-CN" sz="1400" dirty="0"/>
              <a:t>(majority voting, MV)</a:t>
            </a:r>
            <a:r>
              <a:rPr lang="zh-CN" altLang="en-US" sz="1400" dirty="0"/>
              <a:t>后</a:t>
            </a:r>
            <a:r>
              <a:rPr lang="en-US" altLang="zh-CN" sz="1400" dirty="0"/>
              <a:t>,</a:t>
            </a:r>
            <a:r>
              <a:rPr lang="zh-CN" altLang="en-US" sz="1400" dirty="0"/>
              <a:t>字符、数字和图像分类的准确率分别提高到</a:t>
            </a:r>
            <a:r>
              <a:rPr lang="en-US" altLang="zh-CN" sz="1400" dirty="0"/>
              <a:t>90.1%</a:t>
            </a:r>
            <a:r>
              <a:rPr lang="zh-CN" altLang="en-US" sz="1400" dirty="0"/>
              <a:t>、</a:t>
            </a:r>
            <a:r>
              <a:rPr lang="en-US" altLang="zh-CN" sz="1400" dirty="0"/>
              <a:t>85.1%</a:t>
            </a:r>
            <a:r>
              <a:rPr lang="zh-CN" altLang="en-US" sz="1400" dirty="0"/>
              <a:t>和</a:t>
            </a:r>
            <a:r>
              <a:rPr lang="en-US" altLang="zh-CN" sz="1400" dirty="0"/>
              <a:t>89.4%</a:t>
            </a:r>
            <a:r>
              <a:rPr lang="zh-CN" altLang="en-US" sz="1400" dirty="0"/>
              <a:t>。这比单独使用</a:t>
            </a:r>
            <a:r>
              <a:rPr lang="en-US" altLang="zh-CN" sz="1400" dirty="0"/>
              <a:t>CNN</a:t>
            </a:r>
            <a:r>
              <a:rPr lang="zh-CN" altLang="en-US" sz="1400" dirty="0"/>
              <a:t>或</a:t>
            </a:r>
            <a:r>
              <a:rPr lang="en-US" altLang="zh-CN" sz="1400" dirty="0"/>
              <a:t>LSTM</a:t>
            </a:r>
            <a:r>
              <a:rPr lang="zh-CN" altLang="en-US" sz="1400" dirty="0"/>
              <a:t>模型的结果有显著提升。</a:t>
            </a:r>
          </a:p>
        </p:txBody>
      </p:sp>
      <p:sp>
        <p:nvSpPr>
          <p:cNvPr id="16" name="文本框 21">
            <a:extLst>
              <a:ext uri="{FF2B5EF4-FFF2-40B4-BE49-F238E27FC236}">
                <a16:creationId xmlns:a16="http://schemas.microsoft.com/office/drawing/2014/main" id="{48741163-FCF9-468B-9F56-D205A2BF326B}"/>
              </a:ext>
              <a:ext uri="{E53DD905-6E15-476C-9005-9D0590470F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5CB811-99DE-445D-9CD2-E856A9C83E9C}"/>
              </a:ext>
            </a:extLst>
          </p:cNvPr>
          <p:cNvSpPr txBox="1"/>
          <p:nvPr/>
        </p:nvSpPr>
        <p:spPr>
          <a:xfrm>
            <a:off x="179390" y="6442076"/>
            <a:ext cx="9091613" cy="2460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Kumar, Pradeep, et al. "Envisioned speech recognition using EEG sensors." </a:t>
            </a:r>
            <a:r>
              <a:rPr lang="en-US" altLang="zh-CN" sz="1000" i="1" dirty="0">
                <a:solidFill>
                  <a:srgbClr val="222222"/>
                </a:solidFill>
                <a:latin typeface="Arial" panose="020B0604020202020204" pitchFamily="34" charset="0"/>
              </a:rPr>
              <a:t>Personal and Ubiquitous Computing</a:t>
            </a:r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 22 (2018): 185-199.</a:t>
            </a:r>
            <a:endParaRPr lang="zh-CN" altLang="en-US" sz="1000" dirty="0"/>
          </a:p>
        </p:txBody>
      </p:sp>
    </p:spTree>
    <p:extLst>
      <p:ext uri="{8E7D6D89-28E1-4FB1-ADA4-F28BEC0B53E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9B924709-673D-44A0-9FBB-A42D721FBC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2AAF6C7-6EE3-4478-ADEA-ECB9BF07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494EC436-EACF-43DA-AC0F-2891A054EE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469712-77B5-44C6-A13A-13C383DD8003}"/>
              </a:ext>
            </a:extLst>
          </p:cNvPr>
          <p:cNvSpPr txBox="1"/>
          <p:nvPr/>
        </p:nvSpPr>
        <p:spPr>
          <a:xfrm>
            <a:off x="2771777" y="109540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790702D3-7674-4EFB-9FB5-7755A2D72E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145FC3B-E8A8-43C6-BC5D-9AEC97D1656E}"/>
              </a:ext>
            </a:extLst>
          </p:cNvPr>
          <p:cNvSpPr txBox="1"/>
          <p:nvPr/>
        </p:nvSpPr>
        <p:spPr>
          <a:xfrm>
            <a:off x="2916238" y="117475"/>
            <a:ext cx="6227762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黎安杭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grpSp>
        <p:nvGrpSpPr>
          <p:cNvPr id="6" name="组合 15">
            <a:extLst>
              <a:ext uri="{388A6165-AEE5-4068-8A52-5BC5503BF27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2B7B39-E58A-4CD9-AB15-4C66B60D8C9A}"/>
              </a:ext>
            </a:extLst>
          </p:cNvPr>
          <p:cNvGrpSpPr/>
          <p:nvPr/>
        </p:nvGrpSpPr>
        <p:grpSpPr>
          <a:xfrm>
            <a:off x="-1587" y="954090"/>
            <a:ext cx="9142412" cy="5138737"/>
            <a:chOff x="-293017" y="1384362"/>
            <a:chExt cx="8847222" cy="4821459"/>
          </a:xfrm>
        </p:grpSpPr>
        <p:sp>
          <p:nvSpPr>
            <p:cNvPr id="7" name="矩形 17">
              <a:extLst>
                <a:ext uri="{0DE075F5-DDD7-43C1-B5CF-DB99F8BBC59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97998B6-EFD8-46A7-9C53-DCFC717CF1F1}"/>
                </a:ext>
              </a:extLst>
            </p:cNvPr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18">
              <a:extLst>
                <a:ext uri="{DCF32EF2-7961-4A08-B8C7-15924A3DFE2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C1CA2D-A4A2-4358-A092-EF219F9D34F9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5">
            <a:extLst>
              <a:ext uri="{B2965700-FC79-4C85-B6D6-D17A52CA1D9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5F8CDC9-8270-4021-96BD-F8FD0C50FE5F}"/>
              </a:ext>
            </a:extLst>
          </p:cNvPr>
          <p:cNvSpPr txBox="1"/>
          <p:nvPr/>
        </p:nvSpPr>
        <p:spPr>
          <a:xfrm>
            <a:off x="4181477" y="962025"/>
            <a:ext cx="792163" cy="369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总结</a:t>
            </a:r>
          </a:p>
        </p:txBody>
      </p:sp>
      <p:cxnSp>
        <p:nvCxnSpPr>
          <p:cNvPr id="11" name="直接连接符 13">
            <a:extLst>
              <a:ext uri="{28485019-09B9-42EF-BB5F-40B9E95F38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C23CE1D-E95F-4B8D-B1B6-FD6D83790205}"/>
              </a:ext>
            </a:extLst>
          </p:cNvPr>
          <p:cNvCxnSpPr/>
          <p:nvPr/>
        </p:nvCxnSpPr>
        <p:spPr>
          <a:xfrm>
            <a:off x="4765" y="6294438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68C5E55-EA15-4EAA-A7FA-BD507B5AA851}"/>
              </a:ext>
            </a:extLst>
          </p:cNvPr>
          <p:cNvSpPr txBox="1"/>
          <p:nvPr/>
        </p:nvSpPr>
        <p:spPr>
          <a:xfrm>
            <a:off x="188915" y="1492898"/>
            <a:ext cx="857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创新点</a:t>
            </a:r>
            <a:r>
              <a:rPr lang="zh-CN" altLang="en-US" dirty="0"/>
              <a:t>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2132EF-5448-4E63-8595-E0DB52CA9788}"/>
              </a:ext>
            </a:extLst>
          </p:cNvPr>
          <p:cNvSpPr txBox="1"/>
          <p:nvPr/>
        </p:nvSpPr>
        <p:spPr>
          <a:xfrm>
            <a:off x="188914" y="1931627"/>
            <a:ext cx="83863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提出了一种基于</a:t>
            </a:r>
            <a:r>
              <a:rPr lang="en-US" altLang="zh-CN" sz="1400" dirty="0"/>
              <a:t>EEG</a:t>
            </a:r>
            <a:r>
              <a:rPr lang="zh-CN" altLang="en-US" sz="1400" dirty="0"/>
              <a:t>信号的想象语音识别的深度时空模型</a:t>
            </a:r>
            <a:r>
              <a:rPr lang="en-US" altLang="zh-CN" sz="1400" dirty="0"/>
              <a:t>,</a:t>
            </a:r>
            <a:r>
              <a:rPr lang="zh-CN" altLang="en-US" sz="1400" dirty="0"/>
              <a:t>结合了</a:t>
            </a:r>
            <a:r>
              <a:rPr lang="en-US" altLang="zh-CN" sz="1400" dirty="0"/>
              <a:t>1D</a:t>
            </a:r>
            <a:r>
              <a:rPr lang="zh-CN" altLang="en-US" sz="1400" dirty="0"/>
              <a:t>卷积神经网络</a:t>
            </a:r>
            <a:r>
              <a:rPr lang="en-US" altLang="zh-CN" sz="1400" dirty="0"/>
              <a:t>(CNN)</a:t>
            </a:r>
            <a:r>
              <a:rPr lang="zh-CN" altLang="en-US" sz="1400" dirty="0"/>
              <a:t>提取空间特征和长短期记忆</a:t>
            </a:r>
            <a:r>
              <a:rPr lang="en-US" altLang="zh-CN" sz="1400" dirty="0"/>
              <a:t>(LSTM)</a:t>
            </a:r>
            <a:r>
              <a:rPr lang="zh-CN" altLang="en-US" sz="1400" dirty="0"/>
              <a:t>建模时序信息的优势。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采用了</a:t>
            </a:r>
            <a:r>
              <a:rPr lang="en-US" altLang="zh-CN" sz="1400" dirty="0"/>
              <a:t>many-to-many LSTM</a:t>
            </a:r>
            <a:r>
              <a:rPr lang="zh-CN" altLang="en-US" sz="1400" dirty="0"/>
              <a:t>架构</a:t>
            </a:r>
            <a:r>
              <a:rPr lang="en-US" altLang="zh-CN" sz="1400" dirty="0"/>
              <a:t>,</a:t>
            </a:r>
            <a:r>
              <a:rPr lang="zh-CN" altLang="en-US" sz="1400" dirty="0"/>
              <a:t>可以生成一个时间序列的想象语音输出</a:t>
            </a:r>
            <a:r>
              <a:rPr lang="en-US" altLang="zh-CN" sz="1400" dirty="0"/>
              <a:t>,</a:t>
            </a:r>
            <a:r>
              <a:rPr lang="zh-CN" altLang="en-US" sz="1400" dirty="0"/>
              <a:t>并通过多数投票进一步提高识别准确率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B793AF-147C-4D0F-B9C0-D7DE37A0A63E}"/>
              </a:ext>
            </a:extLst>
          </p:cNvPr>
          <p:cNvSpPr txBox="1"/>
          <p:nvPr/>
        </p:nvSpPr>
        <p:spPr>
          <a:xfrm>
            <a:off x="188915" y="3232158"/>
            <a:ext cx="23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不足和改进方向：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F76A59-677E-48A0-9C0A-81478F88B055}"/>
              </a:ext>
            </a:extLst>
          </p:cNvPr>
          <p:cNvSpPr txBox="1"/>
          <p:nvPr/>
        </p:nvSpPr>
        <p:spPr>
          <a:xfrm>
            <a:off x="188915" y="3699474"/>
            <a:ext cx="82728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数据集中只包含单个长时间试验</a:t>
            </a:r>
            <a:r>
              <a:rPr lang="en-US" altLang="zh-CN" sz="1400" dirty="0"/>
              <a:t>,</a:t>
            </a:r>
            <a:r>
              <a:rPr lang="zh-CN" altLang="en-US" sz="1400" dirty="0"/>
              <a:t>可能会导致过于乐观的性能评估。可以尝试更短的刺激更随机化的实验范式。</a:t>
            </a:r>
          </a:p>
          <a:p>
            <a:endParaRPr lang="en-US" altLang="zh-CN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9E1C0B-0EC3-4253-96A9-98471CD20B9A}"/>
              </a:ext>
            </a:extLst>
          </p:cNvPr>
          <p:cNvSpPr txBox="1"/>
          <p:nvPr/>
        </p:nvSpPr>
        <p:spPr>
          <a:xfrm>
            <a:off x="188915" y="4752449"/>
            <a:ext cx="1935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未来研究可借鉴</a:t>
            </a:r>
            <a:r>
              <a:rPr lang="zh-CN" altLang="en-US" dirty="0"/>
              <a:t>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9E074BD-68B4-4FCA-BAE3-8075B56A95D1}"/>
              </a:ext>
            </a:extLst>
          </p:cNvPr>
          <p:cNvSpPr txBox="1"/>
          <p:nvPr/>
        </p:nvSpPr>
        <p:spPr>
          <a:xfrm>
            <a:off x="188914" y="5341371"/>
            <a:ext cx="8802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结合</a:t>
            </a:r>
            <a:r>
              <a:rPr lang="en-US" altLang="zh-CN" sz="1400" dirty="0"/>
              <a:t>CNN</a:t>
            </a:r>
            <a:r>
              <a:rPr lang="zh-CN" altLang="en-US" sz="1400" dirty="0"/>
              <a:t>和</a:t>
            </a:r>
            <a:r>
              <a:rPr lang="en-US" altLang="zh-CN" sz="1400" dirty="0"/>
              <a:t>LSTM</a:t>
            </a:r>
            <a:r>
              <a:rPr lang="zh-CN" altLang="en-US" sz="1400" dirty="0"/>
              <a:t>的时空特征建模方法，采用</a:t>
            </a:r>
            <a:r>
              <a:rPr lang="en-US" altLang="zh-CN" sz="1400" dirty="0"/>
              <a:t>many-to-many LSTM</a:t>
            </a:r>
            <a:r>
              <a:rPr lang="zh-CN" altLang="en-US" sz="1400" dirty="0"/>
              <a:t>架构生成时间序列输出利用多数投票的后处理方法提高鲁棒性</a:t>
            </a:r>
          </a:p>
        </p:txBody>
      </p:sp>
      <p:sp>
        <p:nvSpPr>
          <p:cNvPr id="30" name="文本框 21">
            <a:extLst>
              <a:ext uri="{FF2B5EF4-FFF2-40B4-BE49-F238E27FC236}">
                <a16:creationId xmlns:a16="http://schemas.microsoft.com/office/drawing/2014/main" id="{F74FD126-4848-4E85-AB07-5315DDFE9BEF}"/>
              </a:ext>
              <a:ext uri="{E53DD905-6E15-476C-9005-9D0590470F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5CB811-99DE-445D-9CD2-E856A9C83E9C}"/>
              </a:ext>
            </a:extLst>
          </p:cNvPr>
          <p:cNvSpPr txBox="1"/>
          <p:nvPr/>
        </p:nvSpPr>
        <p:spPr>
          <a:xfrm>
            <a:off x="179390" y="6442076"/>
            <a:ext cx="9091613" cy="2460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Kumar, Pradeep, et al. "Envisioned speech recognition using EEG sensors." </a:t>
            </a:r>
            <a:r>
              <a:rPr lang="en-US" altLang="zh-CN" sz="1000" i="1" dirty="0">
                <a:solidFill>
                  <a:srgbClr val="222222"/>
                </a:solidFill>
                <a:latin typeface="Arial" panose="020B0604020202020204" pitchFamily="34" charset="0"/>
              </a:rPr>
              <a:t>Personal and Ubiquitous Computing</a:t>
            </a:r>
            <a:r>
              <a:rPr lang="en-US" altLang="zh-CN" sz="1000" dirty="0">
                <a:solidFill>
                  <a:srgbClr val="222222"/>
                </a:solidFill>
                <a:latin typeface="Arial" panose="020B0604020202020204" pitchFamily="34" charset="0"/>
              </a:rPr>
              <a:t> 22 (2018): 185-199.</a:t>
            </a:r>
            <a:endParaRPr lang="zh-CN" altLang="en-US" sz="1000" dirty="0"/>
          </a:p>
        </p:txBody>
      </p:sp>
    </p:spTree>
    <p:extLst>
      <p:ext uri="{9FC23EBE-4DD5-4904-809E-0E175639266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552</Words>
  <Application>Microsoft Office PowerPoint</Application>
  <PresentationFormat>全屏显示(4:3)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黑体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Lifix</dc:creator>
  <cp:lastModifiedBy>Lifix</cp:lastModifiedBy>
  <cp:revision>13</cp:revision>
  <dcterms:created xsi:type="dcterms:W3CDTF">2024-11-08T04:42:19Z</dcterms:created>
  <dcterms:modified xsi:type="dcterms:W3CDTF">2024-11-14T05:06:23Z</dcterms:modified>
</cp:coreProperties>
</file>