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4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1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3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9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2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69A4070A-48BF-4DA6-A182-72EBB97140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77C75C-995C-484F-B411-897886DF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grpSp>
        <p:nvGrpSpPr>
          <p:cNvPr id="3" name="组合 14">
            <a:extLst>
              <a:ext uri="{6E7AE637-94AA-4A06-AED5-51FCC5FDD0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2BFEA4-D365-4121-95F5-39A0CF202CB3}"/>
              </a:ext>
            </a:extLst>
          </p:cNvPr>
          <p:cNvGrpSpPr/>
          <p:nvPr/>
        </p:nvGrpSpPr>
        <p:grpSpPr>
          <a:xfrm>
            <a:off x="3178" y="1335091"/>
            <a:ext cx="9140825" cy="4949825"/>
            <a:chOff x="-293017" y="1384362"/>
            <a:chExt cx="8847222" cy="4922998"/>
          </a:xfrm>
        </p:grpSpPr>
        <p:sp>
          <p:nvSpPr>
            <p:cNvPr id="4" name="矩形 9">
              <a:extLst>
                <a:ext uri="{D2DC68C0-9AD0-46B4-AC3B-89E72D1E1CC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4747CA-2B04-490D-8B65-338D0993EEE3}"/>
                </a:ext>
              </a:extLst>
            </p:cNvPr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>
              <a:extLst>
                <a:ext uri="{7C17E501-4353-49C3-BB5F-3A21EC6F036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91BA0C-D47E-4A0E-8160-CB69F024E98E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>
            <a:extLst>
              <a:ext uri="{81FB356C-B8C4-4619-853E-193F49801D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182A276-22A8-44DA-8F95-8B44DD1982AB}"/>
              </a:ext>
            </a:extLst>
          </p:cNvPr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7" name="标题 6">
            <a:extLst>
              <a:ext uri="{CFA0D209-76C4-473E-9476-A8768596DC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711B42-3A79-44AF-9556-25E0F0CC5801}"/>
              </a:ext>
            </a:extLst>
          </p:cNvPr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8" name="直接连接符 2">
            <a:extLst>
              <a:ext uri="{6AA22C72-3592-4A85-B6CE-DE69CE435DE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D94327-ED0E-4613-AD91-4CB6BC519308}"/>
              </a:ext>
            </a:extLst>
          </p:cNvPr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10" name="文本框 12">
            <a:extLst>
              <a:ext uri="{1933C32B-B737-4515-A44C-F3D95E2BC6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23E111-D532-472F-B6ED-944186145E38}"/>
              </a:ext>
            </a:extLst>
          </p:cNvPr>
          <p:cNvSpPr txBox="1"/>
          <p:nvPr/>
        </p:nvSpPr>
        <p:spPr>
          <a:xfrm>
            <a:off x="4189416" y="1338265"/>
            <a:ext cx="7651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>
            <a:extLst>
              <a:ext uri="{EC622D71-EC22-4EEB-B1B9-FEA3002E5E9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AAE6107-8566-4911-9AE4-3D1848E4F124}"/>
              </a:ext>
            </a:extLst>
          </p:cNvPr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12" name="矩形 16">
              <a:extLst>
                <a:ext uri="{79EBC983-BFF8-4494-A26B-3F2979D1047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AD272E-9731-4D44-A155-A17CAF3F4E7A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>
              <a:extLst>
                <a:ext uri="{C4E10F7A-F1DE-444A-A568-AA79303C611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113EB8-8B4C-4E1A-9A79-9FC9CFE23247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>
            <a:extLst>
              <a:ext uri="{C9DFA8B4-6D07-497D-971F-34B9E04661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B572C2-C5A4-4A67-A3CD-07A3B2FB665F}"/>
              </a:ext>
            </a:extLst>
          </p:cNvPr>
          <p:cNvSpPr txBox="1"/>
          <p:nvPr/>
        </p:nvSpPr>
        <p:spPr>
          <a:xfrm>
            <a:off x="-23811" y="871539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>
            <a:extLst>
              <a:ext uri="{A6B674D9-37B3-42E4-AB7E-0D319F5623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7B12DF-84FC-4407-8F4F-90862CC506C0}"/>
              </a:ext>
            </a:extLst>
          </p:cNvPr>
          <p:cNvSpPr txBox="1"/>
          <p:nvPr/>
        </p:nvSpPr>
        <p:spPr>
          <a:xfrm>
            <a:off x="776290" y="860425"/>
            <a:ext cx="760882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dirty="0"/>
              <a:t>通过神经活动和视觉特征的多模态学习解码大脑表征</a:t>
            </a:r>
            <a:r>
              <a:rPr lang="en-US" dirty="0"/>
              <a:t>（2021）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F34C84-3512-4BCA-8905-201981494836}"/>
              </a:ext>
            </a:extLst>
          </p:cNvPr>
          <p:cNvSpPr txBox="1"/>
          <p:nvPr/>
        </p:nvSpPr>
        <p:spPr>
          <a:xfrm>
            <a:off x="40471" y="1789787"/>
            <a:ext cx="7754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被试人数</a:t>
            </a:r>
            <a:r>
              <a:rPr lang="zh-CN" altLang="en-US" sz="1400" dirty="0"/>
              <a:t>：</a:t>
            </a:r>
            <a:r>
              <a:rPr lang="en-US" altLang="zh-CN" sz="1400" dirty="0"/>
              <a:t>6</a:t>
            </a:r>
          </a:p>
          <a:p>
            <a:r>
              <a:rPr lang="zh-CN" altLang="en-US" sz="1400" b="1" dirty="0"/>
              <a:t>通道数</a:t>
            </a:r>
            <a:r>
              <a:rPr lang="zh-CN" altLang="en-US" sz="1400" dirty="0"/>
              <a:t>：</a:t>
            </a:r>
            <a:r>
              <a:rPr lang="en-US" altLang="zh-CN" sz="1400" dirty="0"/>
              <a:t>128</a:t>
            </a:r>
          </a:p>
          <a:p>
            <a:r>
              <a:rPr lang="zh-CN" altLang="en-US" sz="1400" b="1" dirty="0"/>
              <a:t>采样率</a:t>
            </a:r>
            <a:r>
              <a:rPr lang="zh-CN" altLang="en-US" sz="1400" dirty="0"/>
              <a:t>：</a:t>
            </a:r>
            <a:r>
              <a:rPr lang="en-US" altLang="zh-CN" sz="1400" dirty="0"/>
              <a:t>1000Hz</a:t>
            </a:r>
          </a:p>
          <a:p>
            <a:r>
              <a:rPr lang="zh-CN" altLang="en-US" sz="1400" b="1" dirty="0"/>
              <a:t>刺激物</a:t>
            </a:r>
            <a:r>
              <a:rPr lang="zh-CN" altLang="en-US" sz="1400" dirty="0"/>
              <a:t>：</a:t>
            </a:r>
            <a:r>
              <a:rPr lang="en-US" altLang="zh-CN" sz="1400" dirty="0"/>
              <a:t>40</a:t>
            </a:r>
            <a:r>
              <a:rPr lang="zh-CN" altLang="en-US" sz="1400" dirty="0"/>
              <a:t>类容易区分图片，每类</a:t>
            </a:r>
            <a:r>
              <a:rPr lang="en-US" altLang="zh-CN" sz="1400" dirty="0"/>
              <a:t>50</a:t>
            </a:r>
            <a:r>
              <a:rPr lang="zh-CN" altLang="en-US" sz="1400" dirty="0"/>
              <a:t>张图</a:t>
            </a:r>
            <a:endParaRPr lang="en-US" altLang="zh-CN" sz="1400" dirty="0"/>
          </a:p>
          <a:p>
            <a:r>
              <a:rPr lang="zh-CN" altLang="en-US" sz="1400" b="1" dirty="0"/>
              <a:t>实验范式</a:t>
            </a:r>
            <a:r>
              <a:rPr lang="zh-CN" altLang="en-US" sz="1400" dirty="0"/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5F14F0-9C47-4A7A-ADAC-099C613C3692}"/>
              </a:ext>
            </a:extLst>
          </p:cNvPr>
          <p:cNvSpPr txBox="1"/>
          <p:nvPr/>
        </p:nvSpPr>
        <p:spPr>
          <a:xfrm>
            <a:off x="7120995" y="1761537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刺激物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1A8899-8439-4283-940D-D19675D1B63E}"/>
              </a:ext>
            </a:extLst>
          </p:cNvPr>
          <p:cNvSpPr txBox="1"/>
          <p:nvPr/>
        </p:nvSpPr>
        <p:spPr>
          <a:xfrm>
            <a:off x="864186" y="2859228"/>
            <a:ext cx="4927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每幅图像显示 </a:t>
            </a:r>
            <a:r>
              <a:rPr lang="en-US" altLang="zh-CN" sz="1400" dirty="0"/>
              <a:t>0.5 </a:t>
            </a:r>
            <a:r>
              <a:rPr lang="zh-CN" altLang="en-US" sz="1400" dirty="0"/>
              <a:t>秒，每个类区块之间出现 </a:t>
            </a:r>
            <a:r>
              <a:rPr lang="en-US" altLang="zh-CN" sz="1400" dirty="0"/>
              <a:t>10 </a:t>
            </a:r>
            <a:r>
              <a:rPr lang="zh-CN" altLang="en-US" sz="1400" dirty="0"/>
              <a:t>秒的黑屏。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CBDB6B-0A73-4242-BFF2-98298ADC4BB8}"/>
              </a:ext>
            </a:extLst>
          </p:cNvPr>
          <p:cNvSpPr txBox="1"/>
          <p:nvPr/>
        </p:nvSpPr>
        <p:spPr>
          <a:xfrm>
            <a:off x="40472" y="3651261"/>
            <a:ext cx="1219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数据量</a:t>
            </a:r>
            <a:r>
              <a:rPr lang="en-US" altLang="zh-CN" sz="1400" b="1" dirty="0"/>
              <a:t>: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057BB4-30D2-432C-89A4-97A3DB8C8F66}"/>
              </a:ext>
            </a:extLst>
          </p:cNvPr>
          <p:cNvSpPr txBox="1"/>
          <p:nvPr/>
        </p:nvSpPr>
        <p:spPr>
          <a:xfrm>
            <a:off x="40471" y="4877160"/>
            <a:ext cx="97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数据处理：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A22071-4DBB-4B1B-A4AF-9690FA59D02A}"/>
              </a:ext>
            </a:extLst>
          </p:cNvPr>
          <p:cNvSpPr txBox="1"/>
          <p:nvPr/>
        </p:nvSpPr>
        <p:spPr>
          <a:xfrm>
            <a:off x="864186" y="3662667"/>
            <a:ext cx="739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6*40*50=12000</a:t>
            </a:r>
            <a:r>
              <a:rPr lang="zh-CN" altLang="en-US" sz="1600" dirty="0"/>
              <a:t>，除去</a:t>
            </a:r>
            <a:r>
              <a:rPr lang="en-US" altLang="zh-CN" sz="1600" dirty="0"/>
              <a:t>36</a:t>
            </a:r>
            <a:r>
              <a:rPr lang="zh-CN" altLang="en-US" sz="1600" dirty="0"/>
              <a:t>个低质量</a:t>
            </a:r>
            <a:r>
              <a:rPr lang="en-US" altLang="zh-CN" sz="1600" dirty="0"/>
              <a:t>EEG</a:t>
            </a:r>
            <a:r>
              <a:rPr lang="zh-CN" altLang="en-US" sz="1600" dirty="0"/>
              <a:t>，一共</a:t>
            </a:r>
            <a:r>
              <a:rPr lang="en-US" altLang="zh-CN" sz="1600" dirty="0"/>
              <a:t>11964</a:t>
            </a:r>
            <a:r>
              <a:rPr lang="zh-CN" altLang="en-US" sz="1600" dirty="0"/>
              <a:t>个</a:t>
            </a:r>
            <a:endParaRPr lang="en-US" altLang="zh-CN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BB306A9-B9A3-477D-9910-6C0AC5A984EC}"/>
              </a:ext>
            </a:extLst>
          </p:cNvPr>
          <p:cNvSpPr txBox="1"/>
          <p:nvPr/>
        </p:nvSpPr>
        <p:spPr>
          <a:xfrm>
            <a:off x="1045636" y="4877161"/>
            <a:ext cx="68211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一段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EEG500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个采样点，丢弃了前 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20 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个采样点（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20 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毫秒）以减少前一图像的干扰，然后将信号切割为 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440 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个采样点的常见长度。</a:t>
            </a:r>
            <a:endParaRPr lang="en-US" altLang="zh-CN" sz="1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滤波：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5-95Hz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保留（不包含</a:t>
            </a: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50Hz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7BBBA6D-29B5-4FE6-9CEF-7C31146BF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564" y="1715957"/>
            <a:ext cx="1219967" cy="449968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762A405-F28F-485E-BBCF-8FBDB528FBB8}"/>
              </a:ext>
            </a:extLst>
          </p:cNvPr>
          <p:cNvSpPr txBox="1"/>
          <p:nvPr/>
        </p:nvSpPr>
        <p:spPr>
          <a:xfrm>
            <a:off x="307976" y="6340018"/>
            <a:ext cx="8572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Palazzo, Simone, et al. "Decoding brain representations by multimodal learning of neural activity and visual features." IEEE Transactions on Pattern Analysis and Machine Intelligence 43.11 (2020): 3833-3849.</a:t>
            </a:r>
            <a:endParaRPr lang="zh-CN" altLang="en-US" sz="1200" dirty="0"/>
          </a:p>
        </p:txBody>
      </p:sp>
    </p:spTree>
    <p:extLst>
      <p:ext uri="{F4407D92-C05F-44C9-9C57-592C6185190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714BAE4E-0D6B-4A5F-BF2C-8C3EDC88977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38B04F-F48E-4A06-922B-FC710057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6C075FCB-691C-41C6-89E7-33EB836E6FF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825AD0-0992-4496-B0DC-FFD74D975DFB}"/>
              </a:ext>
            </a:extLst>
          </p:cNvPr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32195B71-3997-4A8A-AFBA-CDAB955646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92E0AB-F6CC-4E0F-AAB1-F918C4077C19}"/>
              </a:ext>
            </a:extLst>
          </p:cNvPr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sp>
        <p:nvSpPr>
          <p:cNvPr id="6" name="文本框 19">
            <a:extLst>
              <a:ext uri="{58DE5127-CE8F-41E4-8491-B5049B1299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FB8E49-7EDD-4251-819D-24CE13C7FE3A}"/>
              </a:ext>
            </a:extLst>
          </p:cNvPr>
          <p:cNvSpPr txBox="1"/>
          <p:nvPr/>
        </p:nvSpPr>
        <p:spPr>
          <a:xfrm>
            <a:off x="-61910" y="920750"/>
            <a:ext cx="808037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>
            <a:extLst>
              <a:ext uri="{3C6A46A2-4E92-4937-BDD0-233DB5EC29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864F9A-9255-42EE-9846-3C531F0C1C3E}"/>
              </a:ext>
            </a:extLst>
          </p:cNvPr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>
            <a:extLst>
              <a:ext uri="{9734F23E-D25E-4FE6-920E-CEB89AE19A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577D41-CBF7-42D9-9EDB-F6F329FF71DC}"/>
              </a:ext>
            </a:extLst>
          </p:cNvPr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9" name="矩形 27">
              <a:extLst>
                <a:ext uri="{85E73795-4995-478E-AAE6-5B1C0BB6DC3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B7E1B8-C636-4460-9287-67BD78B74664}"/>
                </a:ext>
              </a:extLst>
            </p:cNvPr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>
              <a:extLst>
                <a:ext uri="{3219D6AD-FC66-40FE-A2F9-34498FC57B5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C0F20E-E083-4E1B-A893-9133760BC5B2}"/>
                </a:ext>
              </a:extLst>
            </p:cNvPr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29">
            <a:extLst>
              <a:ext uri="{4A93AA5C-6D25-4F15-8223-D8A29378B46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86DC69-A3C7-4BAD-A48E-C8A34783AEEC}"/>
              </a:ext>
            </a:extLst>
          </p:cNvPr>
          <p:cNvSpPr txBox="1"/>
          <p:nvPr/>
        </p:nvSpPr>
        <p:spPr>
          <a:xfrm>
            <a:off x="809627" y="882652"/>
            <a:ext cx="5329239" cy="64633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的时空网络（组合创新）</a:t>
            </a:r>
            <a:endParaRPr lang="en-US" dirty="0"/>
          </a:p>
          <a:p>
            <a:endParaRPr lang="en-US" dirty="0"/>
          </a:p>
        </p:txBody>
      </p:sp>
      <p:sp>
        <p:nvSpPr>
          <p:cNvPr id="12" name="文本框 9">
            <a:extLst>
              <a:ext uri="{9923BA14-63AF-410A-B5CA-77A96D726F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F79816-8846-4D11-9B30-001716AA5C67}"/>
              </a:ext>
            </a:extLst>
          </p:cNvPr>
          <p:cNvSpPr txBox="1"/>
          <p:nvPr/>
        </p:nvSpPr>
        <p:spPr>
          <a:xfrm>
            <a:off x="-42862" y="882650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>
            <a:extLst>
              <a:ext uri="{591C5E58-A33E-4991-95B5-C2500F4D2F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FB8215-F6EB-4A99-9852-EDC6112DCAC0}"/>
              </a:ext>
            </a:extLst>
          </p:cNvPr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493A631-4CC4-43A2-8FAB-90CBF9757AA3}"/>
              </a:ext>
            </a:extLst>
          </p:cNvPr>
          <p:cNvSpPr txBox="1"/>
          <p:nvPr/>
        </p:nvSpPr>
        <p:spPr>
          <a:xfrm>
            <a:off x="4719640" y="2801403"/>
            <a:ext cx="44481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ingdings" panose="05000000000000000000" pitchFamily="2" charset="2"/>
              <a:buChar char="Ø"/>
            </a:pPr>
            <a:r>
              <a:rPr lang="zh-CN" altLang="en-US" sz="1400" dirty="0"/>
              <a:t>思路：使用对比学习的思路，</a:t>
            </a:r>
            <a:r>
              <a:rPr lang="en-US" altLang="zh-CN" sz="1400" dirty="0"/>
              <a:t>EEG encoder</a:t>
            </a:r>
            <a:r>
              <a:rPr lang="zh-CN" altLang="en-US" sz="1400" dirty="0"/>
              <a:t>设置为孪生网络，将一个</a:t>
            </a:r>
            <a:r>
              <a:rPr lang="en-US" altLang="zh-CN" sz="1400" dirty="0"/>
              <a:t>EEG</a:t>
            </a:r>
            <a:r>
              <a:rPr lang="zh-CN" altLang="en-US" sz="1400" dirty="0"/>
              <a:t>作为锚点，该</a:t>
            </a:r>
            <a:r>
              <a:rPr lang="en-US" altLang="zh-CN" sz="1400" dirty="0"/>
              <a:t>EEG</a:t>
            </a:r>
            <a:r>
              <a:rPr lang="zh-CN" altLang="en-US" sz="1400" dirty="0"/>
              <a:t>对应的图片为正样本对，不对应的作为负样本对，送入网络进行训练。</a:t>
            </a:r>
            <a:endParaRPr lang="en-US" altLang="zh-CN" sz="1400" dirty="0"/>
          </a:p>
          <a:p>
            <a:pPr marL="171446" indent="-171446">
              <a:buFont typeface="Wingdings" panose="05000000000000000000" pitchFamily="2" charset="2"/>
              <a:buChar char="Ø"/>
            </a:pPr>
            <a:r>
              <a:rPr lang="zh-CN" altLang="en-US" sz="1400" dirty="0"/>
              <a:t>损失函数：使用两个兼容函数值的差值</a:t>
            </a:r>
            <a:endParaRPr lang="en-US" altLang="zh-CN" sz="1400" dirty="0"/>
          </a:p>
          <a:p>
            <a:pPr marL="171446" indent="-171446">
              <a:buFont typeface="Wingdings" panose="05000000000000000000" pitchFamily="2" charset="2"/>
              <a:buChar char="Ø"/>
            </a:pPr>
            <a:r>
              <a:rPr lang="zh-CN" altLang="en-US" sz="1400" dirty="0"/>
              <a:t>目的：最大化</a:t>
            </a:r>
            <a:r>
              <a:rPr lang="en-US" altLang="zh-CN" sz="1400" dirty="0"/>
              <a:t>EEG</a:t>
            </a:r>
            <a:r>
              <a:rPr lang="zh-CN" altLang="en-US" sz="1400" dirty="0"/>
              <a:t>的</a:t>
            </a:r>
            <a:r>
              <a:rPr lang="en-US" altLang="zh-CN" sz="1400" dirty="0"/>
              <a:t>embedding</a:t>
            </a:r>
            <a:r>
              <a:rPr lang="zh-CN" altLang="en-US" sz="1400" dirty="0"/>
              <a:t>和</a:t>
            </a:r>
            <a:r>
              <a:rPr lang="en-US" altLang="zh-CN" sz="1400" dirty="0"/>
              <a:t>Image</a:t>
            </a:r>
            <a:r>
              <a:rPr lang="zh-CN" altLang="en-US" sz="1400" dirty="0"/>
              <a:t>的</a:t>
            </a:r>
            <a:r>
              <a:rPr lang="en-US" altLang="zh-CN" sz="1400" dirty="0"/>
              <a:t>embedding</a:t>
            </a:r>
            <a:r>
              <a:rPr lang="zh-CN" altLang="en-US" sz="1400" dirty="0"/>
              <a:t>在目标空间上的相似度（兼容函数值）。</a:t>
            </a:r>
            <a:endParaRPr lang="en-US" altLang="zh-CN" sz="1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9EC0CDA-BB12-4D2A-AEB5-14D4FC54B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9" y="1451993"/>
            <a:ext cx="4389816" cy="443209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390C752-870B-41BB-8258-50E2A26E882B}"/>
              </a:ext>
            </a:extLst>
          </p:cNvPr>
          <p:cNvSpPr txBox="1"/>
          <p:nvPr/>
        </p:nvSpPr>
        <p:spPr>
          <a:xfrm>
            <a:off x="4875216" y="1585914"/>
            <a:ext cx="3706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整个训练框架由两部分组成：</a:t>
            </a:r>
            <a:endParaRPr lang="en-US" altLang="zh-CN" dirty="0"/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altLang="zh-CN" dirty="0"/>
              <a:t>EEG encoder</a:t>
            </a:r>
            <a:r>
              <a:rPr lang="zh-CN" altLang="en-US" dirty="0"/>
              <a:t>：学习</a:t>
            </a:r>
            <a:r>
              <a:rPr lang="en-US" altLang="zh-CN" dirty="0"/>
              <a:t>EEG</a:t>
            </a:r>
            <a:r>
              <a:rPr lang="zh-CN" altLang="en-US" dirty="0"/>
              <a:t>表征</a:t>
            </a:r>
            <a:endParaRPr lang="en-US" altLang="zh-CN" dirty="0"/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en-US" altLang="zh-CN" dirty="0"/>
              <a:t>Image encoder</a:t>
            </a:r>
            <a:r>
              <a:rPr lang="zh-CN" altLang="en-US" dirty="0"/>
              <a:t>：学习图片表征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B38EF0-B98E-47E8-9CDE-3601B4602473}"/>
              </a:ext>
            </a:extLst>
          </p:cNvPr>
          <p:cNvSpPr txBox="1"/>
          <p:nvPr/>
        </p:nvSpPr>
        <p:spPr>
          <a:xfrm>
            <a:off x="307976" y="6340018"/>
            <a:ext cx="8572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Palazzo, Simone, et al. "Decoding brain representations by multimodal learning of neural activity and visual features." IEEE Transactions on Pattern Analysis and Machine Intelligence 43.11 (2020): 3833-3849.</a:t>
            </a:r>
            <a:endParaRPr lang="zh-CN" altLang="en-US" sz="1200" dirty="0"/>
          </a:p>
        </p:txBody>
      </p:sp>
    </p:spTree>
    <p:extLst>
      <p:ext uri="{DF3C15D7-4515-4A05-A499-02ABA8E2538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389CD4B7-2534-44CE-B3C9-5840338D2C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D6D5B7-B375-4C9C-B31A-E58CB417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BE0B3297-E9B2-42DD-9739-46463653A5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E2EC5F1-4CC2-4313-BE3A-4F76E0C58612}"/>
              </a:ext>
            </a:extLst>
          </p:cNvPr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EDDC384-52E5-414A-99D4-1871915A82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2EED70-6A95-4946-BF46-B1FFC33F0164}"/>
              </a:ext>
            </a:extLst>
          </p:cNvPr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cxnSp>
        <p:nvCxnSpPr>
          <p:cNvPr id="6" name="直接连接符 34">
            <a:extLst>
              <a:ext uri="{4F355EA6-70B2-4FE8-A485-E36FD079DD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3CE3CB-BE2C-4402-957E-FD242B6B2737}"/>
              </a:ext>
            </a:extLst>
          </p:cNvPr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>
            <a:extLst>
              <a:ext uri="{CA19DECF-2C74-4519-918B-4651FF0FEC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EEF632-54E1-4A21-9475-3A1973B0786E}"/>
              </a:ext>
            </a:extLst>
          </p:cNvPr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8" name="矩形 56">
              <a:extLst>
                <a:ext uri="{4CD41D3E-DB80-4690-BC97-E0CBFB61EC4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A3E6CA3-E460-40EE-B52B-B9C5514845F0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>
              <a:extLst>
                <a:ext uri="{C3A92F7A-E47C-462E-B943-4C82F7066AE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A4C445-0A4D-490D-ACD3-645F1C8CB74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>
            <a:extLst>
              <a:ext uri="{99266B23-00F3-4CA1-A32B-2E9A80ED87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B7211D-C431-4CB0-8828-59FBC507F203}"/>
              </a:ext>
            </a:extLst>
          </p:cNvPr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879961-0677-4763-A315-DB9526E42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1" y="1958786"/>
            <a:ext cx="3885356" cy="11843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E72FDBC-AE3D-412F-9F0D-EDDD682E2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075" y="1958786"/>
            <a:ext cx="3885356" cy="63744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1675C7B-C7F3-4F71-8E5B-A62584E1D80D}"/>
              </a:ext>
            </a:extLst>
          </p:cNvPr>
          <p:cNvSpPr txBox="1"/>
          <p:nvPr/>
        </p:nvSpPr>
        <p:spPr>
          <a:xfrm>
            <a:off x="873419" y="1606488"/>
            <a:ext cx="272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图片分类任务下的性能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0D3726B-1F19-41E9-A8EC-BD90A09B475E}"/>
              </a:ext>
            </a:extLst>
          </p:cNvPr>
          <p:cNvSpPr txBox="1"/>
          <p:nvPr/>
        </p:nvSpPr>
        <p:spPr>
          <a:xfrm>
            <a:off x="5052602" y="1606488"/>
            <a:ext cx="2727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EEG</a:t>
            </a:r>
            <a:r>
              <a:rPr lang="zh-CN" altLang="en-US" sz="1600" dirty="0"/>
              <a:t>分类任务下的性能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79B88D-01DC-4824-9078-FCBA09312413}"/>
              </a:ext>
            </a:extLst>
          </p:cNvPr>
          <p:cNvSpPr txBox="1"/>
          <p:nvPr/>
        </p:nvSpPr>
        <p:spPr>
          <a:xfrm>
            <a:off x="4809486" y="2743864"/>
            <a:ext cx="321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45-55Hz</a:t>
            </a:r>
            <a:r>
              <a:rPr lang="zh-CN" altLang="en-US" sz="1200" dirty="0"/>
              <a:t>频段下（不含</a:t>
            </a:r>
            <a:r>
              <a:rPr lang="en-US" altLang="zh-CN" sz="1200" dirty="0"/>
              <a:t>50Hz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联合</a:t>
            </a:r>
            <a:r>
              <a:rPr lang="en-US" altLang="zh-CN" sz="1200" dirty="0"/>
              <a:t>Inception-v3</a:t>
            </a:r>
            <a:r>
              <a:rPr lang="zh-CN" altLang="en-US" sz="1200" dirty="0"/>
              <a:t>训练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60BA39-4974-4874-A2F0-AF19F0B772F8}"/>
              </a:ext>
            </a:extLst>
          </p:cNvPr>
          <p:cNvSpPr txBox="1"/>
          <p:nvPr/>
        </p:nvSpPr>
        <p:spPr>
          <a:xfrm>
            <a:off x="179391" y="3429000"/>
            <a:ext cx="148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结果分析：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B5B248-4FE2-4B7E-AC3D-15F1639BC8F4}"/>
              </a:ext>
            </a:extLst>
          </p:cNvPr>
          <p:cNvSpPr txBox="1"/>
          <p:nvPr/>
        </p:nvSpPr>
        <p:spPr>
          <a:xfrm>
            <a:off x="283812" y="3792621"/>
            <a:ext cx="7971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采用最大化的</a:t>
            </a:r>
            <a:r>
              <a:rPr lang="en-US" altLang="zh-CN" sz="1400" dirty="0"/>
              <a:t>EEG</a:t>
            </a:r>
            <a:r>
              <a:rPr lang="zh-CN" altLang="en-US" sz="1400" dirty="0"/>
              <a:t>表征和</a:t>
            </a:r>
            <a:r>
              <a:rPr lang="en-US" altLang="zh-CN" sz="1400" dirty="0"/>
              <a:t>Image</a:t>
            </a:r>
            <a:r>
              <a:rPr lang="zh-CN" altLang="en-US" sz="1400" dirty="0"/>
              <a:t>表征相似度的方式进行联合训练能增强它们各自的表征能力，并在下游分类任务中得到了不同程度的提升。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对于图像分类任务，当 </a:t>
            </a:r>
            <a:r>
              <a:rPr lang="en-US" altLang="zh-CN" sz="1400" dirty="0" err="1"/>
              <a:t>AlexNet</a:t>
            </a:r>
            <a:r>
              <a:rPr lang="en-US" altLang="zh-CN" sz="1400" dirty="0"/>
              <a:t> </a:t>
            </a:r>
            <a:r>
              <a:rPr lang="zh-CN" altLang="en-US" sz="1400" dirty="0"/>
              <a:t>作为图像编码器时增幅最大。这可能是由于其他模型足够复杂，足以“饱和”分类能力（即存在天花板效应），并且表明所提出的方法可能对特定领域的任务（例如医学成像）有用）特别复杂和</a:t>
            </a:r>
            <a:r>
              <a:rPr lang="en-US" altLang="zh-CN" sz="1400" dirty="0"/>
              <a:t>/</a:t>
            </a:r>
            <a:r>
              <a:rPr lang="zh-CN" altLang="en-US" sz="1400" dirty="0"/>
              <a:t>或数据可能有限。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对于</a:t>
            </a:r>
            <a:r>
              <a:rPr lang="en-US" altLang="zh-CN" sz="1400" dirty="0"/>
              <a:t>EEG</a:t>
            </a:r>
            <a:r>
              <a:rPr lang="zh-CN" altLang="en-US" sz="1400" dirty="0"/>
              <a:t>分类任务，通过联合视觉表征的训练方式可以很大程度上改善其表征。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EEG</a:t>
            </a:r>
            <a:r>
              <a:rPr lang="zh-CN" altLang="en-US" sz="1400" dirty="0"/>
              <a:t>分类任务从两个模态中收益更高，这因为图像分类精度很高，而且神经活动数据的噪声和大多数未经探索的性质。在这种情况下，更容易分类的视觉特征的集成有助于“指导”神经数据的学习，以创建更具辨别力的表示并产生性能更好的模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E081F1-2B67-43DF-8ECA-308C6A608A4B}"/>
              </a:ext>
            </a:extLst>
          </p:cNvPr>
          <p:cNvSpPr txBox="1"/>
          <p:nvPr/>
        </p:nvSpPr>
        <p:spPr>
          <a:xfrm>
            <a:off x="307976" y="6340018"/>
            <a:ext cx="8572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Palazzo, Simone, et al. "Decoding brain representations by multimodal learning of neural activity and visual features." IEEE Transactions on Pattern Analysis and Machine Intelligence 43.11 (2020): 3833-3849.</a:t>
            </a:r>
            <a:endParaRPr lang="zh-CN" altLang="en-US" sz="1200" dirty="0"/>
          </a:p>
        </p:txBody>
      </p:sp>
    </p:spTree>
    <p:extLst>
      <p:ext uri="{8E7D6D89-28E1-4FB1-ADA4-F28BEC0B53E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>
            <a:extLst>
              <a:ext uri="{9B924709-673D-44A0-9FBB-A42D721FBC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AAF6C7-6EE3-4478-ADEA-ECB9BF07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3" name="标题 6">
            <a:extLst>
              <a:ext uri="{494EC436-EACF-43DA-AC0F-2891A054EEC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469712-77B5-44C6-A13A-13C383DD8003}"/>
              </a:ext>
            </a:extLst>
          </p:cNvPr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4" name="标题 6">
            <a:extLst>
              <a:ext uri="{790702D3-7674-4EFB-9FB5-7755A2D72E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45FC3B-E8A8-43C6-BC5D-9AEC97D1656E}"/>
              </a:ext>
            </a:extLst>
          </p:cNvPr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视觉解码研究进展：分类（</a:t>
            </a:r>
            <a:r>
              <a:rPr lang="zh-CN" altLang="en-US" sz="2800" b="1" dirty="0">
                <a:solidFill>
                  <a:srgbClr val="FFFF00"/>
                </a:solidFill>
                <a:latin typeface="黑体"/>
              </a:rPr>
              <a:t>黎安杭</a:t>
            </a:r>
            <a:r>
              <a:rPr lang="zh-CN" altLang="en-US" sz="2800" b="1" dirty="0">
                <a:solidFill>
                  <a:schemeClr val="bg1"/>
                </a:solidFill>
                <a:latin typeface="黑体"/>
              </a:rPr>
              <a:t>）</a:t>
            </a:r>
          </a:p>
        </p:txBody>
      </p:sp>
      <p:grpSp>
        <p:nvGrpSpPr>
          <p:cNvPr id="6" name="组合 15">
            <a:extLst>
              <a:ext uri="{388A6165-AEE5-4068-8A52-5BC5503BF2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2B7B39-E58A-4CD9-AB15-4C66B60D8C9A}"/>
              </a:ext>
            </a:extLst>
          </p:cNvPr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7" name="矩形 17">
              <a:extLst>
                <a:ext uri="{0DE075F5-DDD7-43C1-B5CF-DB99F8BBC59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7998B6-EFD8-46A7-9C53-DCFC717CF1F1}"/>
                </a:ext>
              </a:extLst>
            </p:cNvPr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>
              <a:extLst>
                <a:ext uri="{DCF32EF2-7961-4A08-B8C7-15924A3DFE2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C1CA2D-A4A2-4358-A092-EF219F9D34F9}"/>
                </a:ext>
              </a:extLst>
            </p:cNvPr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/>
                </a:defRPr>
              </a:lvl5pPr>
            </a:lstStyle>
            <a:p>
              <a:pPr algn="ctr"/>
              <a:endParaRPr lang="zh-CN" alt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>
            <a:extLst>
              <a:ext uri="{B2965700-FC79-4C85-B6D6-D17A52CA1D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F8CDC9-8270-4021-96BD-F8FD0C50FE5F}"/>
              </a:ext>
            </a:extLst>
          </p:cNvPr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cxnSp>
        <p:nvCxnSpPr>
          <p:cNvPr id="11" name="直接连接符 13">
            <a:extLst>
              <a:ext uri="{28485019-09B9-42EF-BB5F-40B9E95F38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C23CE1D-E95F-4B8D-B1B6-FD6D83790205}"/>
              </a:ext>
            </a:extLst>
          </p:cNvPr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8C5E55-EA15-4EAA-A7FA-BD507B5AA851}"/>
              </a:ext>
            </a:extLst>
          </p:cNvPr>
          <p:cNvSpPr txBox="1"/>
          <p:nvPr/>
        </p:nvSpPr>
        <p:spPr>
          <a:xfrm>
            <a:off x="188916" y="1492897"/>
            <a:ext cx="857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创新点</a:t>
            </a:r>
            <a:r>
              <a:rPr lang="zh-CN" altLang="en-US" dirty="0"/>
              <a:t>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2132EF-5448-4E63-8595-E0DB52CA9788}"/>
              </a:ext>
            </a:extLst>
          </p:cNvPr>
          <p:cNvSpPr txBox="1"/>
          <p:nvPr/>
        </p:nvSpPr>
        <p:spPr>
          <a:xfrm>
            <a:off x="188915" y="2116512"/>
            <a:ext cx="8386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提出了一种联合视觉和</a:t>
            </a:r>
            <a:r>
              <a:rPr lang="en-US" altLang="zh-CN" sz="1600" dirty="0"/>
              <a:t>EEG</a:t>
            </a:r>
            <a:r>
              <a:rPr lang="zh-CN" altLang="en-US" sz="1600" dirty="0"/>
              <a:t>两个模态的训练方式，通过最大化二者在联合空间上的相似度，从而提升了</a:t>
            </a:r>
            <a:r>
              <a:rPr lang="en-US" altLang="zh-CN" sz="1600" dirty="0"/>
              <a:t>Image encoder</a:t>
            </a:r>
            <a:r>
              <a:rPr lang="zh-CN" altLang="en-US" sz="1600" dirty="0"/>
              <a:t>和</a:t>
            </a:r>
            <a:r>
              <a:rPr lang="en-US" altLang="zh-CN" sz="1600" dirty="0"/>
              <a:t>EEG encoder</a:t>
            </a:r>
            <a:r>
              <a:rPr lang="zh-CN" altLang="en-US" sz="1600" dirty="0"/>
              <a:t>的特征表示能力，能够增强下游任务的性能。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B793AF-147C-4D0F-B9C0-D7DE37A0A63E}"/>
              </a:ext>
            </a:extLst>
          </p:cNvPr>
          <p:cNvSpPr txBox="1"/>
          <p:nvPr/>
        </p:nvSpPr>
        <p:spPr>
          <a:xfrm>
            <a:off x="188916" y="3232158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不足和改进方向：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F76A59-677E-48A0-9C0A-81478F88B055}"/>
              </a:ext>
            </a:extLst>
          </p:cNvPr>
          <p:cNvSpPr txBox="1"/>
          <p:nvPr/>
        </p:nvSpPr>
        <p:spPr>
          <a:xfrm>
            <a:off x="188917" y="3699474"/>
            <a:ext cx="8272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不足：实验范式的影响降低了工作的可信度</a:t>
            </a:r>
            <a:endParaRPr lang="en-US" altLang="zh-CN" sz="1400" dirty="0"/>
          </a:p>
          <a:p>
            <a:r>
              <a:rPr lang="zh-CN" altLang="en-US" sz="1400" dirty="0"/>
              <a:t>改进：使用更受业界认同的实验范式</a:t>
            </a:r>
            <a:endParaRPr lang="en-US" altLang="zh-CN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9E1C0B-0EC3-4253-96A9-98471CD20B9A}"/>
              </a:ext>
            </a:extLst>
          </p:cNvPr>
          <p:cNvSpPr txBox="1"/>
          <p:nvPr/>
        </p:nvSpPr>
        <p:spPr>
          <a:xfrm>
            <a:off x="188916" y="4752450"/>
            <a:ext cx="1935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未来研究可借鉴</a:t>
            </a:r>
            <a:r>
              <a:rPr lang="zh-CN" altLang="en-US" dirty="0"/>
              <a:t>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E074BD-68B4-4FCA-BAE3-8075B56A95D1}"/>
              </a:ext>
            </a:extLst>
          </p:cNvPr>
          <p:cNvSpPr txBox="1"/>
          <p:nvPr/>
        </p:nvSpPr>
        <p:spPr>
          <a:xfrm>
            <a:off x="188915" y="5207659"/>
            <a:ext cx="8802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可以融合多模态进行联合学习建模，期待可以产生增强</a:t>
            </a:r>
            <a:r>
              <a:rPr lang="en-US" altLang="zh-CN" sz="1400" dirty="0"/>
              <a:t>EEG</a:t>
            </a:r>
            <a:r>
              <a:rPr lang="zh-CN" altLang="en-US" sz="1400" dirty="0"/>
              <a:t>编码性能，从而达到更好的下游任务（如分类和重建等）效果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344E21-9484-421A-9153-B379FDDF1433}"/>
              </a:ext>
            </a:extLst>
          </p:cNvPr>
          <p:cNvSpPr txBox="1"/>
          <p:nvPr/>
        </p:nvSpPr>
        <p:spPr>
          <a:xfrm>
            <a:off x="307976" y="6340018"/>
            <a:ext cx="8572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Palazzo, Simone, et al. "Decoding brain representations by multimodal learning of neural activity and visual features." IEEE Transactions on Pattern Analysis and Machine Intelligence 43.11 (2020): 3833-3849.</a:t>
            </a:r>
            <a:endParaRPr lang="zh-CN" altLang="en-US" sz="1200" dirty="0"/>
          </a:p>
        </p:txBody>
      </p:sp>
    </p:spTree>
    <p:extLst>
      <p:ext uri="{9FC23EBE-4DD5-4904-809E-0E175639266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309838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729</Words>
  <Application>Microsoft Office PowerPoint</Application>
  <PresentationFormat>全屏显示(4:3)</PresentationFormat>
  <Paragraphs>50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17</cp:revision>
  <dcterms:created xsi:type="dcterms:W3CDTF">2024-11-08T04:42:19Z</dcterms:created>
  <dcterms:modified xsi:type="dcterms:W3CDTF">2024-11-14T04:58:25Z</dcterms:modified>
</cp:coreProperties>
</file>